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4"/>
  </p:notesMasterIdLst>
  <p:sldIdLst>
    <p:sldId id="258" r:id="rId2"/>
    <p:sldId id="270" r:id="rId3"/>
    <p:sldId id="352" r:id="rId4"/>
    <p:sldId id="260" r:id="rId5"/>
    <p:sldId id="261" r:id="rId6"/>
    <p:sldId id="321" r:id="rId7"/>
    <p:sldId id="331" r:id="rId8"/>
    <p:sldId id="264" r:id="rId9"/>
    <p:sldId id="265" r:id="rId10"/>
    <p:sldId id="266" r:id="rId11"/>
    <p:sldId id="322" r:id="rId12"/>
    <p:sldId id="323" r:id="rId13"/>
    <p:sldId id="271" r:id="rId14"/>
    <p:sldId id="272" r:id="rId15"/>
    <p:sldId id="273" r:id="rId16"/>
    <p:sldId id="353" r:id="rId17"/>
    <p:sldId id="269" r:id="rId18"/>
    <p:sldId id="275" r:id="rId19"/>
    <p:sldId id="276" r:id="rId20"/>
    <p:sldId id="277" r:id="rId21"/>
    <p:sldId id="278" r:id="rId22"/>
    <p:sldId id="279" r:id="rId23"/>
    <p:sldId id="282" r:id="rId24"/>
    <p:sldId id="283" r:id="rId25"/>
    <p:sldId id="284" r:id="rId26"/>
    <p:sldId id="288" r:id="rId27"/>
    <p:sldId id="289" r:id="rId28"/>
    <p:sldId id="290" r:id="rId29"/>
    <p:sldId id="285" r:id="rId30"/>
    <p:sldId id="286" r:id="rId31"/>
    <p:sldId id="292" r:id="rId32"/>
    <p:sldId id="296" r:id="rId33"/>
    <p:sldId id="297" r:id="rId34"/>
    <p:sldId id="298" r:id="rId35"/>
    <p:sldId id="299" r:id="rId36"/>
    <p:sldId id="305" r:id="rId37"/>
    <p:sldId id="306" r:id="rId38"/>
    <p:sldId id="307" r:id="rId39"/>
    <p:sldId id="308" r:id="rId40"/>
    <p:sldId id="309" r:id="rId41"/>
    <p:sldId id="332" r:id="rId42"/>
    <p:sldId id="310"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B5FA"/>
    <a:srgbClr val="0578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5916" autoAdjust="0"/>
  </p:normalViewPr>
  <p:slideViewPr>
    <p:cSldViewPr snapToGrid="0">
      <p:cViewPr varScale="1">
        <p:scale>
          <a:sx n="100" d="100"/>
          <a:sy n="100" d="100"/>
        </p:scale>
        <p:origin x="78" y="21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BD47A1-9A82-4C08-A332-ABD4AC5FD40F}" type="datetimeFigureOut">
              <a:rPr lang="en-US" smtClean="0"/>
              <a:t>7/1/2025</a:t>
            </a:fld>
            <a:endParaRPr lang="en-US"/>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CB5763-46BE-44DC-B652-057637D79661}" type="slidenum">
              <a:rPr lang="en-US" smtClean="0"/>
              <a:t>‹#›</a:t>
            </a:fld>
            <a:endParaRPr lang="en-US"/>
          </a:p>
        </p:txBody>
      </p:sp>
    </p:spTree>
    <p:extLst>
      <p:ext uri="{BB962C8B-B14F-4D97-AF65-F5344CB8AC3E}">
        <p14:creationId xmlns:p14="http://schemas.microsoft.com/office/powerpoint/2010/main" val="3145716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urn.fi/URN:NBN:fi-fe2020091469410"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a:t>
            </a:fld>
            <a:endParaRPr lang="fi-FI"/>
          </a:p>
        </p:txBody>
      </p:sp>
    </p:spTree>
    <p:extLst>
      <p:ext uri="{BB962C8B-B14F-4D97-AF65-F5344CB8AC3E}">
        <p14:creationId xmlns:p14="http://schemas.microsoft.com/office/powerpoint/2010/main" val="3823989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10</a:t>
            </a:fld>
            <a:endParaRPr lang="fi-FI"/>
          </a:p>
        </p:txBody>
      </p:sp>
    </p:spTree>
    <p:extLst>
      <p:ext uri="{BB962C8B-B14F-4D97-AF65-F5344CB8AC3E}">
        <p14:creationId xmlns:p14="http://schemas.microsoft.com/office/powerpoint/2010/main" val="236528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11</a:t>
            </a:fld>
            <a:endParaRPr lang="fi-FI"/>
          </a:p>
        </p:txBody>
      </p:sp>
    </p:spTree>
    <p:extLst>
      <p:ext uri="{BB962C8B-B14F-4D97-AF65-F5344CB8AC3E}">
        <p14:creationId xmlns:p14="http://schemas.microsoft.com/office/powerpoint/2010/main" val="854646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12</a:t>
            </a:fld>
            <a:endParaRPr lang="fi-FI"/>
          </a:p>
        </p:txBody>
      </p:sp>
    </p:spTree>
    <p:extLst>
      <p:ext uri="{BB962C8B-B14F-4D97-AF65-F5344CB8AC3E}">
        <p14:creationId xmlns:p14="http://schemas.microsoft.com/office/powerpoint/2010/main" val="1481811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13</a:t>
            </a:fld>
            <a:endParaRPr lang="fi-FI"/>
          </a:p>
        </p:txBody>
      </p:sp>
    </p:spTree>
    <p:extLst>
      <p:ext uri="{BB962C8B-B14F-4D97-AF65-F5344CB8AC3E}">
        <p14:creationId xmlns:p14="http://schemas.microsoft.com/office/powerpoint/2010/main" val="4030633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14</a:t>
            </a:fld>
            <a:endParaRPr lang="fi-FI"/>
          </a:p>
        </p:txBody>
      </p:sp>
    </p:spTree>
    <p:extLst>
      <p:ext uri="{BB962C8B-B14F-4D97-AF65-F5344CB8AC3E}">
        <p14:creationId xmlns:p14="http://schemas.microsoft.com/office/powerpoint/2010/main" val="404070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15</a:t>
            </a:fld>
            <a:endParaRPr lang="fi-FI"/>
          </a:p>
        </p:txBody>
      </p:sp>
    </p:spTree>
    <p:extLst>
      <p:ext uri="{BB962C8B-B14F-4D97-AF65-F5344CB8AC3E}">
        <p14:creationId xmlns:p14="http://schemas.microsoft.com/office/powerpoint/2010/main" val="2517002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16</a:t>
            </a:fld>
            <a:endParaRPr lang="fi-FI"/>
          </a:p>
        </p:txBody>
      </p:sp>
    </p:spTree>
    <p:extLst>
      <p:ext uri="{BB962C8B-B14F-4D97-AF65-F5344CB8AC3E}">
        <p14:creationId xmlns:p14="http://schemas.microsoft.com/office/powerpoint/2010/main" val="16585010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17</a:t>
            </a:fld>
            <a:endParaRPr lang="fi-FI"/>
          </a:p>
        </p:txBody>
      </p:sp>
    </p:spTree>
    <p:extLst>
      <p:ext uri="{BB962C8B-B14F-4D97-AF65-F5344CB8AC3E}">
        <p14:creationId xmlns:p14="http://schemas.microsoft.com/office/powerpoint/2010/main" val="14193230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18</a:t>
            </a:fld>
            <a:endParaRPr lang="fi-FI"/>
          </a:p>
        </p:txBody>
      </p:sp>
    </p:spTree>
    <p:extLst>
      <p:ext uri="{BB962C8B-B14F-4D97-AF65-F5344CB8AC3E}">
        <p14:creationId xmlns:p14="http://schemas.microsoft.com/office/powerpoint/2010/main" val="42480797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00550"/>
            <a:ext cx="5486400" cy="4131890"/>
          </a:xfrm>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19</a:t>
            </a:fld>
            <a:endParaRPr lang="fi-FI"/>
          </a:p>
        </p:txBody>
      </p:sp>
    </p:spTree>
    <p:extLst>
      <p:ext uri="{BB962C8B-B14F-4D97-AF65-F5344CB8AC3E}">
        <p14:creationId xmlns:p14="http://schemas.microsoft.com/office/powerpoint/2010/main" val="1965348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a:t>
            </a:fld>
            <a:endParaRPr lang="fi-FI"/>
          </a:p>
        </p:txBody>
      </p:sp>
    </p:spTree>
    <p:extLst>
      <p:ext uri="{BB962C8B-B14F-4D97-AF65-F5344CB8AC3E}">
        <p14:creationId xmlns:p14="http://schemas.microsoft.com/office/powerpoint/2010/main" val="391918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00550"/>
            <a:ext cx="5486400" cy="4059882"/>
          </a:xfrm>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20</a:t>
            </a:fld>
            <a:endParaRPr lang="fi-FI"/>
          </a:p>
        </p:txBody>
      </p:sp>
    </p:spTree>
    <p:extLst>
      <p:ext uri="{BB962C8B-B14F-4D97-AF65-F5344CB8AC3E}">
        <p14:creationId xmlns:p14="http://schemas.microsoft.com/office/powerpoint/2010/main" val="40056401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21</a:t>
            </a:fld>
            <a:endParaRPr lang="fi-FI"/>
          </a:p>
        </p:txBody>
      </p:sp>
    </p:spTree>
    <p:extLst>
      <p:ext uri="{BB962C8B-B14F-4D97-AF65-F5344CB8AC3E}">
        <p14:creationId xmlns:p14="http://schemas.microsoft.com/office/powerpoint/2010/main" val="42544553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22</a:t>
            </a:fld>
            <a:endParaRPr lang="fi-FI"/>
          </a:p>
        </p:txBody>
      </p:sp>
    </p:spTree>
    <p:extLst>
      <p:ext uri="{BB962C8B-B14F-4D97-AF65-F5344CB8AC3E}">
        <p14:creationId xmlns:p14="http://schemas.microsoft.com/office/powerpoint/2010/main" val="2449414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23</a:t>
            </a:fld>
            <a:endParaRPr lang="fi-FI"/>
          </a:p>
        </p:txBody>
      </p:sp>
    </p:spTree>
    <p:extLst>
      <p:ext uri="{BB962C8B-B14F-4D97-AF65-F5344CB8AC3E}">
        <p14:creationId xmlns:p14="http://schemas.microsoft.com/office/powerpoint/2010/main" val="20123096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24</a:t>
            </a:fld>
            <a:endParaRPr lang="fi-FI"/>
          </a:p>
        </p:txBody>
      </p:sp>
    </p:spTree>
    <p:extLst>
      <p:ext uri="{BB962C8B-B14F-4D97-AF65-F5344CB8AC3E}">
        <p14:creationId xmlns:p14="http://schemas.microsoft.com/office/powerpoint/2010/main" val="42000782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25</a:t>
            </a:fld>
            <a:endParaRPr lang="fi-FI"/>
          </a:p>
        </p:txBody>
      </p:sp>
    </p:spTree>
    <p:extLst>
      <p:ext uri="{BB962C8B-B14F-4D97-AF65-F5344CB8AC3E}">
        <p14:creationId xmlns:p14="http://schemas.microsoft.com/office/powerpoint/2010/main" val="1595360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26</a:t>
            </a:fld>
            <a:endParaRPr lang="fi-FI"/>
          </a:p>
        </p:txBody>
      </p:sp>
    </p:spTree>
    <p:extLst>
      <p:ext uri="{BB962C8B-B14F-4D97-AF65-F5344CB8AC3E}">
        <p14:creationId xmlns:p14="http://schemas.microsoft.com/office/powerpoint/2010/main" val="39693559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00550"/>
            <a:ext cx="5486400" cy="4203898"/>
          </a:xfrm>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27</a:t>
            </a:fld>
            <a:endParaRPr lang="fi-FI"/>
          </a:p>
        </p:txBody>
      </p:sp>
    </p:spTree>
    <p:extLst>
      <p:ext uri="{BB962C8B-B14F-4D97-AF65-F5344CB8AC3E}">
        <p14:creationId xmlns:p14="http://schemas.microsoft.com/office/powerpoint/2010/main" val="36866832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28</a:t>
            </a:fld>
            <a:endParaRPr lang="fi-FI"/>
          </a:p>
        </p:txBody>
      </p:sp>
    </p:spTree>
    <p:extLst>
      <p:ext uri="{BB962C8B-B14F-4D97-AF65-F5344CB8AC3E}">
        <p14:creationId xmlns:p14="http://schemas.microsoft.com/office/powerpoint/2010/main" val="441533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29</a:t>
            </a:fld>
            <a:endParaRPr lang="fi-FI"/>
          </a:p>
        </p:txBody>
      </p:sp>
    </p:spTree>
    <p:extLst>
      <p:ext uri="{BB962C8B-B14F-4D97-AF65-F5344CB8AC3E}">
        <p14:creationId xmlns:p14="http://schemas.microsoft.com/office/powerpoint/2010/main" val="1802828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3</a:t>
            </a:fld>
            <a:endParaRPr lang="fi-FI"/>
          </a:p>
        </p:txBody>
      </p:sp>
    </p:spTree>
    <p:extLst>
      <p:ext uri="{BB962C8B-B14F-4D97-AF65-F5344CB8AC3E}">
        <p14:creationId xmlns:p14="http://schemas.microsoft.com/office/powerpoint/2010/main" val="7392673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30</a:t>
            </a:fld>
            <a:endParaRPr lang="fi-FI"/>
          </a:p>
        </p:txBody>
      </p:sp>
    </p:spTree>
    <p:extLst>
      <p:ext uri="{BB962C8B-B14F-4D97-AF65-F5344CB8AC3E}">
        <p14:creationId xmlns:p14="http://schemas.microsoft.com/office/powerpoint/2010/main" val="42024168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31</a:t>
            </a:fld>
            <a:endParaRPr lang="fi-FI"/>
          </a:p>
        </p:txBody>
      </p:sp>
    </p:spTree>
    <p:extLst>
      <p:ext uri="{BB962C8B-B14F-4D97-AF65-F5344CB8AC3E}">
        <p14:creationId xmlns:p14="http://schemas.microsoft.com/office/powerpoint/2010/main" val="16585408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32</a:t>
            </a:fld>
            <a:endParaRPr lang="fi-FI"/>
          </a:p>
        </p:txBody>
      </p:sp>
    </p:spTree>
    <p:extLst>
      <p:ext uri="{BB962C8B-B14F-4D97-AF65-F5344CB8AC3E}">
        <p14:creationId xmlns:p14="http://schemas.microsoft.com/office/powerpoint/2010/main" val="41582366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1608" y="4278660"/>
            <a:ext cx="5486400" cy="4635946"/>
          </a:xfrm>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33</a:t>
            </a:fld>
            <a:endParaRPr lang="fi-FI"/>
          </a:p>
        </p:txBody>
      </p:sp>
    </p:spTree>
    <p:extLst>
      <p:ext uri="{BB962C8B-B14F-4D97-AF65-F5344CB8AC3E}">
        <p14:creationId xmlns:p14="http://schemas.microsoft.com/office/powerpoint/2010/main" val="28335593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34</a:t>
            </a:fld>
            <a:endParaRPr lang="fi-FI"/>
          </a:p>
        </p:txBody>
      </p:sp>
    </p:spTree>
    <p:extLst>
      <p:ext uri="{BB962C8B-B14F-4D97-AF65-F5344CB8AC3E}">
        <p14:creationId xmlns:p14="http://schemas.microsoft.com/office/powerpoint/2010/main" val="3181663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4" name="Dian numeron paikkamerkki 3"/>
          <p:cNvSpPr>
            <a:spLocks noGrp="1"/>
          </p:cNvSpPr>
          <p:nvPr>
            <p:ph type="sldNum" sz="quarter" idx="5"/>
          </p:nvPr>
        </p:nvSpPr>
        <p:spPr/>
        <p:txBody>
          <a:bodyPr/>
          <a:lstStyle/>
          <a:p>
            <a:fld id="{1DDDCE26-A6A5-404B-BE57-57D9F35F1DF3}" type="slidenum">
              <a:rPr lang="fi-FI" smtClean="0"/>
              <a:t>35</a:t>
            </a:fld>
            <a:endParaRPr lang="fi-FI"/>
          </a:p>
        </p:txBody>
      </p:sp>
      <p:sp>
        <p:nvSpPr>
          <p:cNvPr id="5" name="Tekstiruutu 4">
            <a:extLst>
              <a:ext uri="{FF2B5EF4-FFF2-40B4-BE49-F238E27FC236}">
                <a16:creationId xmlns:a16="http://schemas.microsoft.com/office/drawing/2014/main" id="{6C45E6DD-C0B9-4980-81BF-B9DBAED29E0D}"/>
              </a:ext>
            </a:extLst>
          </p:cNvPr>
          <p:cNvSpPr txBox="1"/>
          <p:nvPr/>
        </p:nvSpPr>
        <p:spPr>
          <a:xfrm flipH="1">
            <a:off x="2999656" y="3181510"/>
            <a:ext cx="1512168" cy="276999"/>
          </a:xfrm>
          <a:prstGeom prst="rect">
            <a:avLst/>
          </a:prstGeom>
          <a:noFill/>
        </p:spPr>
        <p:txBody>
          <a:bodyPr wrap="square" rtlCol="0">
            <a:spAutoFit/>
          </a:bodyPr>
          <a:lstStyle/>
          <a:p>
            <a:pPr algn="l"/>
            <a:r>
              <a:rPr lang="fi-FI" sz="1200" dirty="0">
                <a:hlinkClick r:id="rId3"/>
              </a:rPr>
              <a:t>Työeläkeindikaattorit</a:t>
            </a:r>
            <a:endParaRPr lang="fi-FI" sz="1200" dirty="0"/>
          </a:p>
        </p:txBody>
      </p:sp>
      <p:sp>
        <p:nvSpPr>
          <p:cNvPr id="6" name="Huomautusten paikkamerkki 5">
            <a:extLst>
              <a:ext uri="{FF2B5EF4-FFF2-40B4-BE49-F238E27FC236}">
                <a16:creationId xmlns:a16="http://schemas.microsoft.com/office/drawing/2014/main" id="{746F47AE-77E3-40D0-9D9B-5D7AF8006309}"/>
              </a:ext>
            </a:extLst>
          </p:cNvPr>
          <p:cNvSpPr txBox="1">
            <a:spLocks noGrp="1"/>
          </p:cNvSpPr>
          <p:nvPr>
            <p:ph type="body" idx="1"/>
          </p:nvPr>
        </p:nvSpPr>
        <p:spPr>
          <a:xfrm flipH="1">
            <a:off x="685800" y="4400550"/>
            <a:ext cx="5486400" cy="3600450"/>
          </a:xfrm>
          <a:prstGeom prst="rect">
            <a:avLst/>
          </a:prstGeom>
          <a:noFill/>
        </p:spPr>
        <p:txBody>
          <a:bodyPr wrap="square" rtlCol="0">
            <a:spAutoFit/>
          </a:bodyPr>
          <a:lstStyle/>
          <a:p>
            <a:pPr algn="l"/>
            <a:endParaRPr lang="fi-FI" sz="1200"/>
          </a:p>
        </p:txBody>
      </p:sp>
    </p:spTree>
    <p:extLst>
      <p:ext uri="{BB962C8B-B14F-4D97-AF65-F5344CB8AC3E}">
        <p14:creationId xmlns:p14="http://schemas.microsoft.com/office/powerpoint/2010/main" val="4628001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36</a:t>
            </a:fld>
            <a:endParaRPr lang="fi-FI"/>
          </a:p>
        </p:txBody>
      </p:sp>
    </p:spTree>
    <p:extLst>
      <p:ext uri="{BB962C8B-B14F-4D97-AF65-F5344CB8AC3E}">
        <p14:creationId xmlns:p14="http://schemas.microsoft.com/office/powerpoint/2010/main" val="16624501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37</a:t>
            </a:fld>
            <a:endParaRPr lang="fi-FI"/>
          </a:p>
        </p:txBody>
      </p:sp>
    </p:spTree>
    <p:extLst>
      <p:ext uri="{BB962C8B-B14F-4D97-AF65-F5344CB8AC3E}">
        <p14:creationId xmlns:p14="http://schemas.microsoft.com/office/powerpoint/2010/main" val="24944418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38</a:t>
            </a:fld>
            <a:endParaRPr lang="fi-FI"/>
          </a:p>
        </p:txBody>
      </p:sp>
    </p:spTree>
    <p:extLst>
      <p:ext uri="{BB962C8B-B14F-4D97-AF65-F5344CB8AC3E}">
        <p14:creationId xmlns:p14="http://schemas.microsoft.com/office/powerpoint/2010/main" val="706093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39</a:t>
            </a:fld>
            <a:endParaRPr lang="fi-FI"/>
          </a:p>
        </p:txBody>
      </p:sp>
    </p:spTree>
    <p:extLst>
      <p:ext uri="{BB962C8B-B14F-4D97-AF65-F5344CB8AC3E}">
        <p14:creationId xmlns:p14="http://schemas.microsoft.com/office/powerpoint/2010/main" val="1031210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4</a:t>
            </a:fld>
            <a:endParaRPr lang="fi-FI"/>
          </a:p>
        </p:txBody>
      </p:sp>
    </p:spTree>
    <p:extLst>
      <p:ext uri="{BB962C8B-B14F-4D97-AF65-F5344CB8AC3E}">
        <p14:creationId xmlns:p14="http://schemas.microsoft.com/office/powerpoint/2010/main" val="5815224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40</a:t>
            </a:fld>
            <a:endParaRPr lang="fi-FI"/>
          </a:p>
        </p:txBody>
      </p:sp>
    </p:spTree>
    <p:extLst>
      <p:ext uri="{BB962C8B-B14F-4D97-AF65-F5344CB8AC3E}">
        <p14:creationId xmlns:p14="http://schemas.microsoft.com/office/powerpoint/2010/main" val="14579887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42</a:t>
            </a:fld>
            <a:endParaRPr lang="fi-FI"/>
          </a:p>
        </p:txBody>
      </p:sp>
    </p:spTree>
    <p:extLst>
      <p:ext uri="{BB962C8B-B14F-4D97-AF65-F5344CB8AC3E}">
        <p14:creationId xmlns:p14="http://schemas.microsoft.com/office/powerpoint/2010/main" val="2925689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5</a:t>
            </a:fld>
            <a:endParaRPr lang="fi-FI"/>
          </a:p>
        </p:txBody>
      </p:sp>
    </p:spTree>
    <p:extLst>
      <p:ext uri="{BB962C8B-B14F-4D97-AF65-F5344CB8AC3E}">
        <p14:creationId xmlns:p14="http://schemas.microsoft.com/office/powerpoint/2010/main" val="2560944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6</a:t>
            </a:fld>
            <a:endParaRPr lang="fi-FI"/>
          </a:p>
        </p:txBody>
      </p:sp>
    </p:spTree>
    <p:extLst>
      <p:ext uri="{BB962C8B-B14F-4D97-AF65-F5344CB8AC3E}">
        <p14:creationId xmlns:p14="http://schemas.microsoft.com/office/powerpoint/2010/main" val="2196114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7</a:t>
            </a:fld>
            <a:endParaRPr lang="fi-FI"/>
          </a:p>
        </p:txBody>
      </p:sp>
    </p:spTree>
    <p:extLst>
      <p:ext uri="{BB962C8B-B14F-4D97-AF65-F5344CB8AC3E}">
        <p14:creationId xmlns:p14="http://schemas.microsoft.com/office/powerpoint/2010/main" val="1911278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8</a:t>
            </a:fld>
            <a:endParaRPr lang="fi-FI"/>
          </a:p>
        </p:txBody>
      </p:sp>
    </p:spTree>
    <p:extLst>
      <p:ext uri="{BB962C8B-B14F-4D97-AF65-F5344CB8AC3E}">
        <p14:creationId xmlns:p14="http://schemas.microsoft.com/office/powerpoint/2010/main" val="1700655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9</a:t>
            </a:fld>
            <a:endParaRPr lang="fi-FI"/>
          </a:p>
        </p:txBody>
      </p:sp>
    </p:spTree>
    <p:extLst>
      <p:ext uri="{BB962C8B-B14F-4D97-AF65-F5344CB8AC3E}">
        <p14:creationId xmlns:p14="http://schemas.microsoft.com/office/powerpoint/2010/main" val="11439462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hyperlink" Target="https://www.youtube.com/user/Elaketurvakeskus" TargetMode="External"/><Relationship Id="rId3" Type="http://schemas.openxmlformats.org/officeDocument/2006/relationships/hyperlink" Target="https://www.tyoelake.fi/" TargetMode="External"/><Relationship Id="rId7" Type="http://schemas.openxmlformats.org/officeDocument/2006/relationships/hyperlink" Target="https://x.com/ETKinfo" TargetMode="External"/><Relationship Id="rId12" Type="http://schemas.openxmlformats.org/officeDocument/2006/relationships/image" Target="../media/image13.png"/><Relationship Id="rId2" Type="http://schemas.openxmlformats.org/officeDocument/2006/relationships/hyperlink" Target="https://www.etk.fi/" TargetMode="External"/><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hyperlink" Target="https://www.instagram.com/elaketurvakeskus/" TargetMode="External"/><Relationship Id="rId5" Type="http://schemas.openxmlformats.org/officeDocument/2006/relationships/hyperlink" Target="https://www.linkedin.com/company/finnish-centre-for-pensions/" TargetMode="External"/><Relationship Id="rId15" Type="http://schemas.openxmlformats.org/officeDocument/2006/relationships/image" Target="../media/image1.png"/><Relationship Id="rId10" Type="http://schemas.openxmlformats.org/officeDocument/2006/relationships/image" Target="../media/image12.png"/><Relationship Id="rId4" Type="http://schemas.openxmlformats.org/officeDocument/2006/relationships/hyperlink" Target="https://www.telp.fi/" TargetMode="External"/><Relationship Id="rId9" Type="http://schemas.openxmlformats.org/officeDocument/2006/relationships/hyperlink" Target="https://www.facebook.com/kysytyoelakkeesta" TargetMode="External"/><Relationship Id="rId14" Type="http://schemas.openxmlformats.org/officeDocument/2006/relationships/image" Target="../media/image1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kuvalla">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9709D777-3214-15D0-4E0D-265EAD557CF4}"/>
              </a:ext>
              <a:ext uri="{C183D7F6-B498-43B3-948B-1728B52AA6E4}">
                <adec:decorative xmlns:adec="http://schemas.microsoft.com/office/drawing/2017/decorative" val="1"/>
              </a:ext>
            </a:extLst>
          </p:cNvPr>
          <p:cNvSpPr/>
          <p:nvPr userDrawn="1"/>
        </p:nvSpPr>
        <p:spPr bwMode="black">
          <a:xfrm>
            <a:off x="4470381" y="805"/>
            <a:ext cx="7722000" cy="5947200"/>
          </a:xfrm>
          <a:prstGeom prst="rect">
            <a:avLst/>
          </a:prstGeom>
          <a:solidFill>
            <a:srgbClr val="034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200" dirty="0" err="1"/>
          </a:p>
        </p:txBody>
      </p:sp>
      <p:sp>
        <p:nvSpPr>
          <p:cNvPr id="2" name="Otsikko 1">
            <a:extLst>
              <a:ext uri="{FF2B5EF4-FFF2-40B4-BE49-F238E27FC236}">
                <a16:creationId xmlns:a16="http://schemas.microsoft.com/office/drawing/2014/main" id="{69151640-4BD8-D7B0-E308-47506393F8B7}"/>
              </a:ext>
            </a:extLst>
          </p:cNvPr>
          <p:cNvSpPr>
            <a:spLocks noGrp="1"/>
          </p:cNvSpPr>
          <p:nvPr>
            <p:ph type="ctrTitle"/>
          </p:nvPr>
        </p:nvSpPr>
        <p:spPr>
          <a:xfrm>
            <a:off x="4788568" y="1122363"/>
            <a:ext cx="7086600" cy="2387600"/>
          </a:xfrm>
        </p:spPr>
        <p:txBody>
          <a:bodyPr anchor="b">
            <a:noAutofit/>
          </a:bodyPr>
          <a:lstStyle>
            <a:lvl1pPr algn="l">
              <a:defRPr sz="4800">
                <a:solidFill>
                  <a:schemeClr val="bg1"/>
                </a:solidFill>
              </a:defRPr>
            </a:lvl1pPr>
          </a:lstStyle>
          <a:p>
            <a:r>
              <a:rPr lang="fi-FI"/>
              <a:t>Muokkaa ots. perustyyl. napsautt.</a:t>
            </a:r>
            <a:endParaRPr lang="en-US" dirty="0"/>
          </a:p>
        </p:txBody>
      </p:sp>
      <p:sp>
        <p:nvSpPr>
          <p:cNvPr id="3" name="Alaotsikko 2">
            <a:extLst>
              <a:ext uri="{FF2B5EF4-FFF2-40B4-BE49-F238E27FC236}">
                <a16:creationId xmlns:a16="http://schemas.microsoft.com/office/drawing/2014/main" id="{4156C423-3681-6283-FFE7-70B748AE3DED}"/>
              </a:ext>
            </a:extLst>
          </p:cNvPr>
          <p:cNvSpPr>
            <a:spLocks noGrp="1"/>
          </p:cNvSpPr>
          <p:nvPr>
            <p:ph type="subTitle" idx="1"/>
          </p:nvPr>
        </p:nvSpPr>
        <p:spPr>
          <a:xfrm>
            <a:off x="4788568" y="3602038"/>
            <a:ext cx="7086600" cy="1655762"/>
          </a:xfrm>
        </p:spPr>
        <p:txBody>
          <a:bodyPr>
            <a:no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pic>
        <p:nvPicPr>
          <p:cNvPr id="7" name="Kuva 6">
            <a:extLst>
              <a:ext uri="{FF2B5EF4-FFF2-40B4-BE49-F238E27FC236}">
                <a16:creationId xmlns:a16="http://schemas.microsoft.com/office/drawing/2014/main" id="{AF72CB42-D5BC-8251-4240-DBBD8176039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6704" y="6152881"/>
            <a:ext cx="2877032" cy="457249"/>
          </a:xfrm>
          <a:prstGeom prst="rect">
            <a:avLst/>
          </a:prstGeom>
        </p:spPr>
      </p:pic>
      <p:pic>
        <p:nvPicPr>
          <p:cNvPr id="8" name="Kuva 7">
            <a:extLst>
              <a:ext uri="{FF2B5EF4-FFF2-40B4-BE49-F238E27FC236}">
                <a16:creationId xmlns:a16="http://schemas.microsoft.com/office/drawing/2014/main" id="{7B56BE9A-23B4-FB4D-E8B1-4BA50DCC671D}"/>
              </a:ext>
              <a:ext uri="{C183D7F6-B498-43B3-948B-1728B52AA6E4}">
                <adec:decorative xmlns:adec="http://schemas.microsoft.com/office/drawing/2017/decorative" val="1"/>
              </a:ext>
            </a:extLst>
          </p:cNvPr>
          <p:cNvPicPr preferRelativeResize="0">
            <a:picLocks noChangeAspect="1"/>
          </p:cNvPicPr>
          <p:nvPr userDrawn="1"/>
        </p:nvPicPr>
        <p:blipFill>
          <a:blip r:embed="rId3"/>
          <a:stretch>
            <a:fillRect/>
          </a:stretch>
        </p:blipFill>
        <p:spPr>
          <a:xfrm>
            <a:off x="-19" y="805"/>
            <a:ext cx="4471200" cy="5947200"/>
          </a:xfrm>
          <a:prstGeom prst="rect">
            <a:avLst/>
          </a:prstGeom>
        </p:spPr>
      </p:pic>
    </p:spTree>
    <p:extLst>
      <p:ext uri="{BB962C8B-B14F-4D97-AF65-F5344CB8AC3E}">
        <p14:creationId xmlns:p14="http://schemas.microsoft.com/office/powerpoint/2010/main" val="94973690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tsikko ja sisältö vaalealla sivupalstall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805A4062-12CF-23B0-37A9-481D188315F9}"/>
              </a:ext>
              <a:ext uri="{C183D7F6-B498-43B3-948B-1728B52AA6E4}">
                <adec:decorative xmlns:adec="http://schemas.microsoft.com/office/drawing/2017/decorative" val="1"/>
              </a:ext>
            </a:extLst>
          </p:cNvPr>
          <p:cNvSpPr/>
          <p:nvPr userDrawn="1"/>
        </p:nvSpPr>
        <p:spPr>
          <a:xfrm>
            <a:off x="8592000" y="0"/>
            <a:ext cx="3600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838200" y="293913"/>
            <a:ext cx="7437600" cy="1138279"/>
          </a:xfrm>
        </p:spPr>
        <p:txBody>
          <a:bodyPr/>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p:nvPr>
        </p:nvSpPr>
        <p:spPr>
          <a:xfrm>
            <a:off x="838202" y="1520328"/>
            <a:ext cx="7437600" cy="465663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pic>
        <p:nvPicPr>
          <p:cNvPr id="8" name="Kuva 7">
            <a:extLst>
              <a:ext uri="{FF2B5EF4-FFF2-40B4-BE49-F238E27FC236}">
                <a16:creationId xmlns:a16="http://schemas.microsoft.com/office/drawing/2014/main" id="{676791BA-1480-CCBF-5B63-5C8F7121B0E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sp>
        <p:nvSpPr>
          <p:cNvPr id="10" name="Tekstin paikkamerkki 9">
            <a:extLst>
              <a:ext uri="{FF2B5EF4-FFF2-40B4-BE49-F238E27FC236}">
                <a16:creationId xmlns:a16="http://schemas.microsoft.com/office/drawing/2014/main" id="{0D83CF10-DF82-9A3D-806C-A02277C7DF50}"/>
              </a:ext>
            </a:extLst>
          </p:cNvPr>
          <p:cNvSpPr>
            <a:spLocks noGrp="1"/>
          </p:cNvSpPr>
          <p:nvPr>
            <p:ph type="body" sz="quarter" idx="13"/>
          </p:nvPr>
        </p:nvSpPr>
        <p:spPr>
          <a:xfrm>
            <a:off x="8890613" y="293688"/>
            <a:ext cx="2966650" cy="5883275"/>
          </a:xfrm>
        </p:spPr>
        <p:txBody>
          <a:bodyPr>
            <a:noAutofit/>
          </a:bodyPr>
          <a:lstStyle>
            <a:lvl1pPr marL="0" indent="0">
              <a:buNone/>
              <a:defRPr sz="1800"/>
            </a:lvl1pPr>
            <a:lvl2pPr marL="432000" indent="0">
              <a:buNone/>
              <a:defRPr sz="1800"/>
            </a:lvl2pPr>
            <a:lvl3pPr marL="720000" indent="0">
              <a:buNone/>
              <a:defRPr sz="2200"/>
            </a:lvl3pPr>
            <a:lvl4pPr marL="1080000" indent="0">
              <a:buNone/>
              <a:defRPr sz="2200"/>
            </a:lvl4pPr>
            <a:lvl5pPr marL="1440000" indent="0">
              <a:buNone/>
              <a:defRPr sz="2200"/>
            </a:lvl5pPr>
          </a:lstStyle>
          <a:p>
            <a:pPr lvl="0"/>
            <a:r>
              <a:rPr lang="fi-FI"/>
              <a:t>Muokkaa tekstin perustyylejä napsauttamalla</a:t>
            </a:r>
          </a:p>
        </p:txBody>
      </p:sp>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p:txBody>
          <a:bodyPr lIns="90000"/>
          <a:lstStyle/>
          <a:p>
            <a:fld id="{03DEFDC6-514E-4A65-A161-4AF9255B26E8}" type="datetime1">
              <a:rPr lang="fi-FI" smtClean="0"/>
              <a:t>1.7.2025</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a:xfrm>
            <a:off x="1970314" y="6356350"/>
            <a:ext cx="6292338" cy="365125"/>
          </a:xfrm>
        </p:spPr>
        <p:txBody>
          <a:bodyPr lIns="90000"/>
          <a:lstStyle/>
          <a:p>
            <a:r>
              <a:rPr lang="en-US"/>
              <a:t>Eläketurvakeskus</a:t>
            </a:r>
          </a:p>
        </p:txBody>
      </p:sp>
    </p:spTree>
    <p:extLst>
      <p:ext uri="{BB962C8B-B14F-4D97-AF65-F5344CB8AC3E}">
        <p14:creationId xmlns:p14="http://schemas.microsoft.com/office/powerpoint/2010/main" val="2299828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 ja sisältö tummalla sivupalstall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805A4062-12CF-23B0-37A9-481D188315F9}"/>
              </a:ext>
              <a:ext uri="{C183D7F6-B498-43B3-948B-1728B52AA6E4}">
                <adec:decorative xmlns:adec="http://schemas.microsoft.com/office/drawing/2017/decorative" val="1"/>
              </a:ext>
            </a:extLst>
          </p:cNvPr>
          <p:cNvSpPr/>
          <p:nvPr userDrawn="1"/>
        </p:nvSpPr>
        <p:spPr>
          <a:xfrm>
            <a:off x="8592000" y="0"/>
            <a:ext cx="3600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838200" y="293913"/>
            <a:ext cx="7437600" cy="1138279"/>
          </a:xfrm>
        </p:spPr>
        <p:txBody>
          <a:bodyPr/>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p:nvPr>
        </p:nvSpPr>
        <p:spPr>
          <a:xfrm>
            <a:off x="838202" y="1520328"/>
            <a:ext cx="7437600" cy="465663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pic>
        <p:nvPicPr>
          <p:cNvPr id="8" name="Kuva 7">
            <a:extLst>
              <a:ext uri="{FF2B5EF4-FFF2-40B4-BE49-F238E27FC236}">
                <a16:creationId xmlns:a16="http://schemas.microsoft.com/office/drawing/2014/main" id="{676791BA-1480-CCBF-5B63-5C8F7121B0E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sp>
        <p:nvSpPr>
          <p:cNvPr id="10" name="Tekstin paikkamerkki 9">
            <a:extLst>
              <a:ext uri="{FF2B5EF4-FFF2-40B4-BE49-F238E27FC236}">
                <a16:creationId xmlns:a16="http://schemas.microsoft.com/office/drawing/2014/main" id="{0D83CF10-DF82-9A3D-806C-A02277C7DF50}"/>
              </a:ext>
            </a:extLst>
          </p:cNvPr>
          <p:cNvSpPr>
            <a:spLocks noGrp="1"/>
          </p:cNvSpPr>
          <p:nvPr>
            <p:ph type="body" sz="quarter" idx="13"/>
          </p:nvPr>
        </p:nvSpPr>
        <p:spPr>
          <a:xfrm>
            <a:off x="8890613" y="293688"/>
            <a:ext cx="2966650" cy="5883275"/>
          </a:xfrm>
        </p:spPr>
        <p:txBody>
          <a:bodyPr>
            <a:noAutofit/>
          </a:bodyPr>
          <a:lstStyle>
            <a:lvl1pPr marL="0" indent="0">
              <a:buNone/>
              <a:defRPr sz="1800">
                <a:solidFill>
                  <a:schemeClr val="bg1"/>
                </a:solidFill>
              </a:defRPr>
            </a:lvl1pPr>
            <a:lvl2pPr marL="432000" indent="0">
              <a:buNone/>
              <a:defRPr sz="1800"/>
            </a:lvl2pPr>
            <a:lvl3pPr marL="720000" indent="0">
              <a:buNone/>
              <a:defRPr sz="2200"/>
            </a:lvl3pPr>
            <a:lvl4pPr marL="1080000" indent="0">
              <a:buNone/>
              <a:defRPr sz="2200"/>
            </a:lvl4pPr>
            <a:lvl5pPr marL="1440000" indent="0">
              <a:buNone/>
              <a:defRPr sz="2200"/>
            </a:lvl5pPr>
          </a:lstStyle>
          <a:p>
            <a:pPr lvl="0"/>
            <a:r>
              <a:rPr lang="fi-FI"/>
              <a:t>Muokkaa tekstin perustyylejä napsauttamalla</a:t>
            </a:r>
          </a:p>
        </p:txBody>
      </p:sp>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p:txBody>
          <a:bodyPr lIns="90000"/>
          <a:lstStyle/>
          <a:p>
            <a:fld id="{03DEFDC6-514E-4A65-A161-4AF9255B26E8}" type="datetime1">
              <a:rPr lang="fi-FI" smtClean="0"/>
              <a:t>1.7.2025</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a:xfrm>
            <a:off x="1970314" y="6356350"/>
            <a:ext cx="6292338" cy="365125"/>
          </a:xfrm>
        </p:spPr>
        <p:txBody>
          <a:bodyPr lIns="90000"/>
          <a:lstStyle/>
          <a:p>
            <a:r>
              <a:rPr lang="en-US"/>
              <a:t>Eläketurvakeskus</a:t>
            </a:r>
          </a:p>
        </p:txBody>
      </p:sp>
    </p:spTree>
    <p:extLst>
      <p:ext uri="{BB962C8B-B14F-4D97-AF65-F5344CB8AC3E}">
        <p14:creationId xmlns:p14="http://schemas.microsoft.com/office/powerpoint/2010/main" val="971584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tsikko ja sisältö kuva oikealla">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3CC8194F-74A5-6903-04E9-ADA7A7B3195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32576" y="0"/>
            <a:ext cx="6059424" cy="6858000"/>
          </a:xfrm>
          <a:prstGeom prst="rect">
            <a:avLst/>
          </a:prstGeom>
        </p:spPr>
      </p:pic>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838199" y="293913"/>
            <a:ext cx="5119253" cy="1138279"/>
          </a:xfrm>
        </p:spPr>
        <p:txBody>
          <a:bodyPr/>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p:nvPr>
        </p:nvSpPr>
        <p:spPr>
          <a:xfrm>
            <a:off x="838201" y="1520328"/>
            <a:ext cx="5119253" cy="4656635"/>
          </a:xfrm>
        </p:spPr>
        <p:txBody>
          <a:bodyPr/>
          <a:lstStyle>
            <a:lvl1pPr>
              <a:defRPr sz="2600"/>
            </a:lvl1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pic>
        <p:nvPicPr>
          <p:cNvPr id="8" name="Kuva 7">
            <a:extLst>
              <a:ext uri="{FF2B5EF4-FFF2-40B4-BE49-F238E27FC236}">
                <a16:creationId xmlns:a16="http://schemas.microsoft.com/office/drawing/2014/main" id="{676791BA-1480-CCBF-5B63-5C8F7121B0E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p:txBody>
          <a:bodyPr lIns="90000"/>
          <a:lstStyle/>
          <a:p>
            <a:fld id="{03DEFDC6-514E-4A65-A161-4AF9255B26E8}" type="datetime1">
              <a:rPr lang="fi-FI" smtClean="0"/>
              <a:t>1.7.2025</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a:xfrm>
            <a:off x="1970313" y="6356350"/>
            <a:ext cx="3973429" cy="365125"/>
          </a:xfrm>
        </p:spPr>
        <p:txBody>
          <a:bodyPr lIns="90000"/>
          <a:lstStyle/>
          <a:p>
            <a:r>
              <a:rPr lang="en-US"/>
              <a:t>Eläketurvakeskus</a:t>
            </a:r>
          </a:p>
        </p:txBody>
      </p:sp>
    </p:spTree>
    <p:extLst>
      <p:ext uri="{BB962C8B-B14F-4D97-AF65-F5344CB8AC3E}">
        <p14:creationId xmlns:p14="http://schemas.microsoft.com/office/powerpoint/2010/main" val="26271463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tsikko ja sisältö kuva vasemma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6292828" y="293913"/>
            <a:ext cx="5595360" cy="1138279"/>
          </a:xfrm>
        </p:spPr>
        <p:txBody>
          <a:bodyPr/>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p:nvPr>
        </p:nvSpPr>
        <p:spPr>
          <a:xfrm>
            <a:off x="6292830" y="1520328"/>
            <a:ext cx="5595360" cy="4656635"/>
          </a:xfrm>
        </p:spPr>
        <p:txBody>
          <a:bodyPr/>
          <a:lstStyle>
            <a:lvl1pPr>
              <a:defRPr sz="2600"/>
            </a:lvl1pPr>
            <a:lvl2pPr>
              <a:defRPr sz="2200"/>
            </a:lvl2pPr>
            <a:lvl3pPr>
              <a:defRPr sz="2200"/>
            </a:lvl3pPr>
            <a:lvl4pPr>
              <a:defRPr sz="2200"/>
            </a:lvl4pPr>
            <a:lvl5pPr>
              <a:defRPr sz="2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pic>
        <p:nvPicPr>
          <p:cNvPr id="8" name="Kuva 7">
            <a:extLst>
              <a:ext uri="{FF2B5EF4-FFF2-40B4-BE49-F238E27FC236}">
                <a16:creationId xmlns:a16="http://schemas.microsoft.com/office/drawing/2014/main" id="{676791BA-1480-CCBF-5B63-5C8F7121B0E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pic>
        <p:nvPicPr>
          <p:cNvPr id="7" name="Kuva 6">
            <a:extLst>
              <a:ext uri="{FF2B5EF4-FFF2-40B4-BE49-F238E27FC236}">
                <a16:creationId xmlns:a16="http://schemas.microsoft.com/office/drawing/2014/main" id="{51E75394-1F67-F55F-0844-4F4B4FF27EA7}"/>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0" y="0"/>
            <a:ext cx="6057900" cy="6858000"/>
          </a:xfrm>
          <a:prstGeom prst="rect">
            <a:avLst/>
          </a:prstGeom>
        </p:spPr>
      </p:pic>
    </p:spTree>
    <p:extLst>
      <p:ext uri="{BB962C8B-B14F-4D97-AF65-F5344CB8AC3E}">
        <p14:creationId xmlns:p14="http://schemas.microsoft.com/office/powerpoint/2010/main" val="982998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tsikko ja sisältö oma kuva oikea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838200" y="293913"/>
            <a:ext cx="5058000" cy="1138279"/>
          </a:xfrm>
        </p:spPr>
        <p:txBody>
          <a:bodyPr/>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p:nvPr>
        </p:nvSpPr>
        <p:spPr>
          <a:xfrm>
            <a:off x="838202" y="1520328"/>
            <a:ext cx="5058000" cy="4656635"/>
          </a:xfrm>
        </p:spPr>
        <p:txBody>
          <a:bodyPr/>
          <a:lstStyle>
            <a:lvl1pPr>
              <a:defRPr sz="2600"/>
            </a:lvl1pPr>
            <a:lvl2pPr>
              <a:defRPr sz="2200"/>
            </a:lvl2pPr>
            <a:lvl3pPr>
              <a:defRPr sz="2200"/>
            </a:lvl3pPr>
            <a:lvl4pPr>
              <a:defRPr sz="2200"/>
            </a:lvl4pPr>
            <a:lvl5pPr>
              <a:defRPr sz="2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1" name="Kuvan paikkamerkki 10">
            <a:extLst>
              <a:ext uri="{FF2B5EF4-FFF2-40B4-BE49-F238E27FC236}">
                <a16:creationId xmlns:a16="http://schemas.microsoft.com/office/drawing/2014/main" id="{EF96EBD2-0356-2D2C-D3AB-8E9828F86897}"/>
              </a:ext>
              <a:ext uri="{C183D7F6-B498-43B3-948B-1728B52AA6E4}">
                <adec:decorative xmlns:adec="http://schemas.microsoft.com/office/drawing/2017/decorative" val="1"/>
              </a:ext>
            </a:extLst>
          </p:cNvPr>
          <p:cNvSpPr>
            <a:spLocks noGrp="1"/>
          </p:cNvSpPr>
          <p:nvPr>
            <p:ph type="pic" sz="quarter" idx="13"/>
          </p:nvPr>
        </p:nvSpPr>
        <p:spPr>
          <a:xfrm>
            <a:off x="6134100" y="0"/>
            <a:ext cx="6057900" cy="6858000"/>
          </a:xfrm>
          <a:solidFill>
            <a:schemeClr val="bg2"/>
          </a:solidFill>
        </p:spPr>
        <p:txBody>
          <a:bodyPr>
            <a:normAutofit/>
          </a:bodyPr>
          <a:lstStyle>
            <a:lvl1pPr marL="0" indent="0" algn="ctr">
              <a:buNone/>
              <a:defRPr sz="1800"/>
            </a:lvl1pPr>
          </a:lstStyle>
          <a:p>
            <a:r>
              <a:rPr lang="fi-FI"/>
              <a:t>Lisää kuva napsauttamalla kuvaketta</a:t>
            </a:r>
            <a:endParaRPr lang="en-US" dirty="0"/>
          </a:p>
        </p:txBody>
      </p:sp>
      <p:pic>
        <p:nvPicPr>
          <p:cNvPr id="8" name="Kuva 7">
            <a:extLst>
              <a:ext uri="{FF2B5EF4-FFF2-40B4-BE49-F238E27FC236}">
                <a16:creationId xmlns:a16="http://schemas.microsoft.com/office/drawing/2014/main" id="{676791BA-1480-CCBF-5B63-5C8F7121B0E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p:txBody>
          <a:bodyPr lIns="90000"/>
          <a:lstStyle/>
          <a:p>
            <a:fld id="{03DEFDC6-514E-4A65-A161-4AF9255B26E8}" type="datetime1">
              <a:rPr lang="fi-FI" smtClean="0"/>
              <a:t>1.7.2025</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a:xfrm>
            <a:off x="1970314" y="6356350"/>
            <a:ext cx="3925886" cy="365125"/>
          </a:xfrm>
        </p:spPr>
        <p:txBody>
          <a:bodyPr lIns="90000"/>
          <a:lstStyle/>
          <a:p>
            <a:r>
              <a:rPr lang="en-US"/>
              <a:t>Eläketurvakeskus</a:t>
            </a:r>
          </a:p>
        </p:txBody>
      </p:sp>
    </p:spTree>
    <p:extLst>
      <p:ext uri="{BB962C8B-B14F-4D97-AF65-F5344CB8AC3E}">
        <p14:creationId xmlns:p14="http://schemas.microsoft.com/office/powerpoint/2010/main" val="9417570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tsikko ja sisältö oma kuva vasemma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6296010" y="293913"/>
            <a:ext cx="5600712" cy="1138279"/>
          </a:xfrm>
        </p:spPr>
        <p:txBody>
          <a:bodyPr/>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p:nvPr>
        </p:nvSpPr>
        <p:spPr>
          <a:xfrm>
            <a:off x="6296012" y="1520328"/>
            <a:ext cx="5600712" cy="4656635"/>
          </a:xfrm>
        </p:spPr>
        <p:txBody>
          <a:bodyPr/>
          <a:lstStyle>
            <a:lvl1pPr>
              <a:defRPr sz="2600"/>
            </a:lvl1pPr>
            <a:lvl2pPr>
              <a:defRPr sz="2200"/>
            </a:lvl2pPr>
            <a:lvl3pPr>
              <a:defRPr sz="2200"/>
            </a:lvl3pPr>
            <a:lvl4pPr>
              <a:defRPr sz="2200"/>
            </a:lvl4pPr>
            <a:lvl5pPr>
              <a:defRPr sz="2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p:txBody>
          <a:bodyPr lIns="90000"/>
          <a:lstStyle/>
          <a:p>
            <a:fld id="{03DEFDC6-514E-4A65-A161-4AF9255B26E8}" type="datetime1">
              <a:rPr lang="fi-FI" smtClean="0"/>
              <a:t>1.7.2025</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a:xfrm>
            <a:off x="1970314" y="6356350"/>
            <a:ext cx="3925886" cy="365125"/>
          </a:xfrm>
        </p:spPr>
        <p:txBody>
          <a:bodyPr lIns="90000"/>
          <a:lstStyle/>
          <a:p>
            <a:r>
              <a:rPr lang="en-US"/>
              <a:t>Eläketurvakeskus</a:t>
            </a:r>
          </a:p>
        </p:txBody>
      </p:sp>
      <p:sp>
        <p:nvSpPr>
          <p:cNvPr id="11" name="Kuvan paikkamerkki 10">
            <a:extLst>
              <a:ext uri="{FF2B5EF4-FFF2-40B4-BE49-F238E27FC236}">
                <a16:creationId xmlns:a16="http://schemas.microsoft.com/office/drawing/2014/main" id="{EF96EBD2-0356-2D2C-D3AB-8E9828F86897}"/>
              </a:ext>
              <a:ext uri="{C183D7F6-B498-43B3-948B-1728B52AA6E4}">
                <adec:decorative xmlns:adec="http://schemas.microsoft.com/office/drawing/2017/decorative" val="1"/>
              </a:ext>
            </a:extLst>
          </p:cNvPr>
          <p:cNvSpPr>
            <a:spLocks noGrp="1"/>
          </p:cNvSpPr>
          <p:nvPr>
            <p:ph type="pic" sz="quarter" idx="13"/>
          </p:nvPr>
        </p:nvSpPr>
        <p:spPr>
          <a:xfrm>
            <a:off x="0" y="0"/>
            <a:ext cx="6057900" cy="6858000"/>
          </a:xfrm>
          <a:solidFill>
            <a:schemeClr val="bg2"/>
          </a:solidFill>
        </p:spPr>
        <p:txBody>
          <a:bodyPr>
            <a:normAutofit/>
          </a:bodyPr>
          <a:lstStyle>
            <a:lvl1pPr marL="0" indent="0" algn="ctr">
              <a:buNone/>
              <a:defRPr sz="1800"/>
            </a:lvl1pPr>
          </a:lstStyle>
          <a:p>
            <a:r>
              <a:rPr lang="fi-FI"/>
              <a:t>Lisää kuva napsauttamalla kuvaketta</a:t>
            </a:r>
            <a:endParaRPr lang="en-US" dirty="0"/>
          </a:p>
        </p:txBody>
      </p:sp>
    </p:spTree>
    <p:extLst>
      <p:ext uri="{BB962C8B-B14F-4D97-AF65-F5344CB8AC3E}">
        <p14:creationId xmlns:p14="http://schemas.microsoft.com/office/powerpoint/2010/main" val="1094330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Osan ylätunniste numerolla vaalea ">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18A4D9F7-8235-45DA-4F32-6D41EA486AD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Otsikko 1">
            <a:extLst>
              <a:ext uri="{FF2B5EF4-FFF2-40B4-BE49-F238E27FC236}">
                <a16:creationId xmlns:a16="http://schemas.microsoft.com/office/drawing/2014/main" id="{45D13FA7-AA06-25A4-3F05-6D639E037A44}"/>
              </a:ext>
            </a:extLst>
          </p:cNvPr>
          <p:cNvSpPr>
            <a:spLocks noGrp="1"/>
          </p:cNvSpPr>
          <p:nvPr>
            <p:ph type="title"/>
          </p:nvPr>
        </p:nvSpPr>
        <p:spPr>
          <a:xfrm>
            <a:off x="831850" y="4252511"/>
            <a:ext cx="10515600" cy="1949985"/>
          </a:xfrm>
        </p:spPr>
        <p:txBody>
          <a:bodyPr anchor="t">
            <a:noAutofit/>
          </a:bodyPr>
          <a:lstStyle>
            <a:lvl1pPr>
              <a:defRPr sz="3800"/>
            </a:lvl1pPr>
          </a:lstStyle>
          <a:p>
            <a:r>
              <a:rPr lang="fi-FI"/>
              <a:t>Muokkaa ots. perustyyl. napsautt.</a:t>
            </a:r>
            <a:endParaRPr lang="en-US" dirty="0"/>
          </a:p>
        </p:txBody>
      </p:sp>
      <p:sp>
        <p:nvSpPr>
          <p:cNvPr id="11" name="Tekstin paikkamerkki 10">
            <a:extLst>
              <a:ext uri="{FF2B5EF4-FFF2-40B4-BE49-F238E27FC236}">
                <a16:creationId xmlns:a16="http://schemas.microsoft.com/office/drawing/2014/main" id="{A3FEF8C4-5095-E7F4-84F3-18AFCAE78213}"/>
              </a:ext>
            </a:extLst>
          </p:cNvPr>
          <p:cNvSpPr>
            <a:spLocks noGrp="1"/>
          </p:cNvSpPr>
          <p:nvPr>
            <p:ph type="body" sz="quarter" idx="10" hasCustomPrompt="1"/>
          </p:nvPr>
        </p:nvSpPr>
        <p:spPr>
          <a:xfrm>
            <a:off x="831851" y="2203381"/>
            <a:ext cx="2736850" cy="1850826"/>
          </a:xfrm>
        </p:spPr>
        <p:txBody>
          <a:bodyPr lIns="90000" tIns="0" rIns="0" bIns="0" anchor="b">
            <a:noAutofit/>
          </a:bodyPr>
          <a:lstStyle>
            <a:lvl1pPr marL="0" indent="0">
              <a:buFontTx/>
              <a:buNone/>
              <a:defRPr sz="10000" b="0">
                <a:solidFill>
                  <a:schemeClr val="tx2"/>
                </a:solidFill>
              </a:defRPr>
            </a:lvl1pPr>
            <a:lvl2pPr marL="432000" indent="0">
              <a:buFontTx/>
              <a:buNone/>
              <a:defRPr sz="10000" b="1">
                <a:solidFill>
                  <a:schemeClr val="tx2"/>
                </a:solidFill>
              </a:defRPr>
            </a:lvl2pPr>
            <a:lvl3pPr marL="720000" indent="0">
              <a:buFontTx/>
              <a:buNone/>
              <a:defRPr sz="10000" b="1">
                <a:solidFill>
                  <a:schemeClr val="tx2"/>
                </a:solidFill>
              </a:defRPr>
            </a:lvl3pPr>
            <a:lvl4pPr marL="1080000" indent="0">
              <a:buFontTx/>
              <a:buNone/>
              <a:defRPr sz="10000" b="1">
                <a:solidFill>
                  <a:schemeClr val="tx2"/>
                </a:solidFill>
              </a:defRPr>
            </a:lvl4pPr>
            <a:lvl5pPr marL="1440000" indent="0">
              <a:buFontTx/>
              <a:buNone/>
              <a:defRPr sz="10000" b="1">
                <a:solidFill>
                  <a:schemeClr val="tx2"/>
                </a:solidFill>
              </a:defRPr>
            </a:lvl5pPr>
          </a:lstStyle>
          <a:p>
            <a:pPr lvl="0"/>
            <a:r>
              <a:rPr lang="fi-FI" dirty="0"/>
              <a:t>1</a:t>
            </a:r>
            <a:endParaRPr lang="en-US" dirty="0"/>
          </a:p>
        </p:txBody>
      </p:sp>
      <p:cxnSp>
        <p:nvCxnSpPr>
          <p:cNvPr id="9" name="Suora yhdysviiva 8">
            <a:extLst>
              <a:ext uri="{FF2B5EF4-FFF2-40B4-BE49-F238E27FC236}">
                <a16:creationId xmlns:a16="http://schemas.microsoft.com/office/drawing/2014/main" id="{6EBD524B-2145-4D53-5CEA-A1EE3A381A9D}"/>
              </a:ext>
              <a:ext uri="{C183D7F6-B498-43B3-948B-1728B52AA6E4}">
                <adec:decorative xmlns:adec="http://schemas.microsoft.com/office/drawing/2017/decorative" val="1"/>
              </a:ext>
            </a:extLst>
          </p:cNvPr>
          <p:cNvCxnSpPr/>
          <p:nvPr userDrawn="1"/>
        </p:nvCxnSpPr>
        <p:spPr>
          <a:xfrm>
            <a:off x="969484" y="4054207"/>
            <a:ext cx="2520000" cy="0"/>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2941174"/>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Osan ylätunniste kuvakkeella vaalea ">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18A4D9F7-8235-45DA-4F32-6D41EA486AD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Otsikko 1">
            <a:extLst>
              <a:ext uri="{FF2B5EF4-FFF2-40B4-BE49-F238E27FC236}">
                <a16:creationId xmlns:a16="http://schemas.microsoft.com/office/drawing/2014/main" id="{45D13FA7-AA06-25A4-3F05-6D639E037A44}"/>
              </a:ext>
            </a:extLst>
          </p:cNvPr>
          <p:cNvSpPr>
            <a:spLocks noGrp="1"/>
          </p:cNvSpPr>
          <p:nvPr>
            <p:ph type="title"/>
          </p:nvPr>
        </p:nvSpPr>
        <p:spPr>
          <a:xfrm>
            <a:off x="831850" y="4252511"/>
            <a:ext cx="10515600" cy="1949985"/>
          </a:xfrm>
        </p:spPr>
        <p:txBody>
          <a:bodyPr anchor="t">
            <a:noAutofit/>
          </a:bodyPr>
          <a:lstStyle>
            <a:lvl1pPr>
              <a:defRPr sz="3800"/>
            </a:lvl1pPr>
          </a:lstStyle>
          <a:p>
            <a:r>
              <a:rPr lang="fi-FI"/>
              <a:t>Muokkaa ots. perustyyl. napsautt.</a:t>
            </a:r>
            <a:endParaRPr lang="en-US" dirty="0"/>
          </a:p>
        </p:txBody>
      </p:sp>
      <p:cxnSp>
        <p:nvCxnSpPr>
          <p:cNvPr id="9" name="Suora yhdysviiva 8">
            <a:extLst>
              <a:ext uri="{FF2B5EF4-FFF2-40B4-BE49-F238E27FC236}">
                <a16:creationId xmlns:a16="http://schemas.microsoft.com/office/drawing/2014/main" id="{6EBD524B-2145-4D53-5CEA-A1EE3A381A9D}"/>
              </a:ext>
              <a:ext uri="{C183D7F6-B498-43B3-948B-1728B52AA6E4}">
                <adec:decorative xmlns:adec="http://schemas.microsoft.com/office/drawing/2017/decorative" val="1"/>
              </a:ext>
            </a:extLst>
          </p:cNvPr>
          <p:cNvCxnSpPr/>
          <p:nvPr userDrawn="1"/>
        </p:nvCxnSpPr>
        <p:spPr>
          <a:xfrm>
            <a:off x="955416" y="4054207"/>
            <a:ext cx="252000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8" name="Kuvan paikkamerkki 7">
            <a:extLst>
              <a:ext uri="{FF2B5EF4-FFF2-40B4-BE49-F238E27FC236}">
                <a16:creationId xmlns:a16="http://schemas.microsoft.com/office/drawing/2014/main" id="{8E9FA2EF-D1B6-15D4-9502-9E239CA66733}"/>
              </a:ext>
              <a:ext uri="{C183D7F6-B498-43B3-948B-1728B52AA6E4}">
                <adec:decorative xmlns:adec="http://schemas.microsoft.com/office/drawing/2017/decorative" val="1"/>
              </a:ext>
            </a:extLst>
          </p:cNvPr>
          <p:cNvSpPr>
            <a:spLocks noGrp="1"/>
          </p:cNvSpPr>
          <p:nvPr>
            <p:ph type="pic" sz="quarter" idx="12" hasCustomPrompt="1"/>
          </p:nvPr>
        </p:nvSpPr>
        <p:spPr>
          <a:xfrm>
            <a:off x="969484" y="1894207"/>
            <a:ext cx="2160000" cy="2160000"/>
          </a:xfrm>
        </p:spPr>
        <p:txBody>
          <a:bodyPr>
            <a:normAutofit/>
          </a:bodyPr>
          <a:lstStyle>
            <a:lvl1pPr marL="0" indent="0">
              <a:spcBef>
                <a:spcPts val="0"/>
              </a:spcBef>
              <a:spcAft>
                <a:spcPts val="0"/>
              </a:spcAft>
              <a:buNone/>
              <a:defRPr sz="1400">
                <a:solidFill>
                  <a:schemeClr val="tx2"/>
                </a:solidFill>
              </a:defRPr>
            </a:lvl1pPr>
          </a:lstStyle>
          <a:p>
            <a:r>
              <a:rPr lang="fi-FI" dirty="0"/>
              <a:t>Napsauta &gt; ”Lisää” &gt; ”Kuvakkeet” ja muuta täyttöväri</a:t>
            </a:r>
            <a:endParaRPr lang="en-US" dirty="0"/>
          </a:p>
        </p:txBody>
      </p:sp>
    </p:spTree>
    <p:extLst>
      <p:ext uri="{BB962C8B-B14F-4D97-AF65-F5344CB8AC3E}">
        <p14:creationId xmlns:p14="http://schemas.microsoft.com/office/powerpoint/2010/main" val="1235102708"/>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Osan ylätunniste numerolla tumm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18A4D9F7-8235-45DA-4F32-6D41EA486AD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Otsikko 1">
            <a:extLst>
              <a:ext uri="{FF2B5EF4-FFF2-40B4-BE49-F238E27FC236}">
                <a16:creationId xmlns:a16="http://schemas.microsoft.com/office/drawing/2014/main" id="{45D13FA7-AA06-25A4-3F05-6D639E037A44}"/>
              </a:ext>
            </a:extLst>
          </p:cNvPr>
          <p:cNvSpPr>
            <a:spLocks noGrp="1"/>
          </p:cNvSpPr>
          <p:nvPr>
            <p:ph type="title"/>
          </p:nvPr>
        </p:nvSpPr>
        <p:spPr>
          <a:xfrm>
            <a:off x="831850" y="4252511"/>
            <a:ext cx="10515600" cy="1949985"/>
          </a:xfrm>
        </p:spPr>
        <p:txBody>
          <a:bodyPr anchor="t">
            <a:noAutofit/>
          </a:bodyPr>
          <a:lstStyle>
            <a:lvl1pPr>
              <a:defRPr sz="3800">
                <a:solidFill>
                  <a:schemeClr val="bg1"/>
                </a:solidFill>
              </a:defRPr>
            </a:lvl1pPr>
          </a:lstStyle>
          <a:p>
            <a:r>
              <a:rPr lang="fi-FI"/>
              <a:t>Muokkaa ots. perustyyl. napsautt.</a:t>
            </a:r>
            <a:endParaRPr lang="en-US" dirty="0"/>
          </a:p>
        </p:txBody>
      </p:sp>
      <p:cxnSp>
        <p:nvCxnSpPr>
          <p:cNvPr id="9" name="Suora yhdysviiva 8">
            <a:extLst>
              <a:ext uri="{FF2B5EF4-FFF2-40B4-BE49-F238E27FC236}">
                <a16:creationId xmlns:a16="http://schemas.microsoft.com/office/drawing/2014/main" id="{6EBD524B-2145-4D53-5CEA-A1EE3A381A9D}"/>
              </a:ext>
              <a:ext uri="{C183D7F6-B498-43B3-948B-1728B52AA6E4}">
                <adec:decorative xmlns:adec="http://schemas.microsoft.com/office/drawing/2017/decorative" val="1"/>
              </a:ext>
            </a:extLst>
          </p:cNvPr>
          <p:cNvCxnSpPr/>
          <p:nvPr userDrawn="1"/>
        </p:nvCxnSpPr>
        <p:spPr>
          <a:xfrm>
            <a:off x="969484" y="4054207"/>
            <a:ext cx="2520000" cy="0"/>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sp>
        <p:nvSpPr>
          <p:cNvPr id="11" name="Tekstin paikkamerkki 10">
            <a:extLst>
              <a:ext uri="{FF2B5EF4-FFF2-40B4-BE49-F238E27FC236}">
                <a16:creationId xmlns:a16="http://schemas.microsoft.com/office/drawing/2014/main" id="{A3FEF8C4-5095-E7F4-84F3-18AFCAE78213}"/>
              </a:ext>
            </a:extLst>
          </p:cNvPr>
          <p:cNvSpPr>
            <a:spLocks noGrp="1"/>
          </p:cNvSpPr>
          <p:nvPr>
            <p:ph type="body" sz="quarter" idx="10" hasCustomPrompt="1"/>
          </p:nvPr>
        </p:nvSpPr>
        <p:spPr>
          <a:xfrm>
            <a:off x="831851" y="2203381"/>
            <a:ext cx="2736850" cy="1850826"/>
          </a:xfrm>
        </p:spPr>
        <p:txBody>
          <a:bodyPr lIns="90000" tIns="0" rIns="0" bIns="0" anchor="b">
            <a:noAutofit/>
          </a:bodyPr>
          <a:lstStyle>
            <a:lvl1pPr marL="0" indent="0">
              <a:buFontTx/>
              <a:buNone/>
              <a:defRPr sz="10000" b="0">
                <a:solidFill>
                  <a:schemeClr val="bg1"/>
                </a:solidFill>
              </a:defRPr>
            </a:lvl1pPr>
            <a:lvl2pPr marL="432000" indent="0">
              <a:buFontTx/>
              <a:buNone/>
              <a:defRPr sz="10000" b="1">
                <a:solidFill>
                  <a:schemeClr val="tx2"/>
                </a:solidFill>
              </a:defRPr>
            </a:lvl2pPr>
            <a:lvl3pPr marL="720000" indent="0">
              <a:buFontTx/>
              <a:buNone/>
              <a:defRPr sz="10000" b="1">
                <a:solidFill>
                  <a:schemeClr val="tx2"/>
                </a:solidFill>
              </a:defRPr>
            </a:lvl3pPr>
            <a:lvl4pPr marL="1080000" indent="0">
              <a:buFontTx/>
              <a:buNone/>
              <a:defRPr sz="10000" b="1">
                <a:solidFill>
                  <a:schemeClr val="tx2"/>
                </a:solidFill>
              </a:defRPr>
            </a:lvl4pPr>
            <a:lvl5pPr marL="1440000" indent="0">
              <a:buFontTx/>
              <a:buNone/>
              <a:defRPr sz="10000" b="1">
                <a:solidFill>
                  <a:schemeClr val="tx2"/>
                </a:solidFill>
              </a:defRPr>
            </a:lvl5pPr>
          </a:lstStyle>
          <a:p>
            <a:pPr lvl="0"/>
            <a:r>
              <a:rPr lang="fi-FI" dirty="0"/>
              <a:t>1</a:t>
            </a:r>
            <a:endParaRPr lang="en-US" dirty="0"/>
          </a:p>
        </p:txBody>
      </p:sp>
    </p:spTree>
    <p:extLst>
      <p:ext uri="{BB962C8B-B14F-4D97-AF65-F5344CB8AC3E}">
        <p14:creationId xmlns:p14="http://schemas.microsoft.com/office/powerpoint/2010/main" val="2396974454"/>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Osan ylätunniste kuvakkeella tumm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18A4D9F7-8235-45DA-4F32-6D41EA486AD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Otsikko 1">
            <a:extLst>
              <a:ext uri="{FF2B5EF4-FFF2-40B4-BE49-F238E27FC236}">
                <a16:creationId xmlns:a16="http://schemas.microsoft.com/office/drawing/2014/main" id="{45D13FA7-AA06-25A4-3F05-6D639E037A44}"/>
              </a:ext>
            </a:extLst>
          </p:cNvPr>
          <p:cNvSpPr>
            <a:spLocks noGrp="1"/>
          </p:cNvSpPr>
          <p:nvPr>
            <p:ph type="title"/>
          </p:nvPr>
        </p:nvSpPr>
        <p:spPr>
          <a:xfrm>
            <a:off x="831850" y="4252511"/>
            <a:ext cx="10515600" cy="1949985"/>
          </a:xfrm>
        </p:spPr>
        <p:txBody>
          <a:bodyPr anchor="t">
            <a:normAutofit/>
          </a:bodyPr>
          <a:lstStyle>
            <a:lvl1pPr>
              <a:defRPr sz="3800">
                <a:solidFill>
                  <a:schemeClr val="bg1"/>
                </a:solidFill>
              </a:defRPr>
            </a:lvl1pPr>
          </a:lstStyle>
          <a:p>
            <a:r>
              <a:rPr lang="fi-FI"/>
              <a:t>Muokkaa ots. perustyyl. napsautt.</a:t>
            </a:r>
            <a:endParaRPr lang="en-US" dirty="0"/>
          </a:p>
        </p:txBody>
      </p:sp>
      <p:cxnSp>
        <p:nvCxnSpPr>
          <p:cNvPr id="9" name="Suora yhdysviiva 8">
            <a:extLst>
              <a:ext uri="{FF2B5EF4-FFF2-40B4-BE49-F238E27FC236}">
                <a16:creationId xmlns:a16="http://schemas.microsoft.com/office/drawing/2014/main" id="{6EBD524B-2145-4D53-5CEA-A1EE3A381A9D}"/>
              </a:ext>
              <a:ext uri="{C183D7F6-B498-43B3-948B-1728B52AA6E4}">
                <adec:decorative xmlns:adec="http://schemas.microsoft.com/office/drawing/2017/decorative" val="1"/>
              </a:ext>
            </a:extLst>
          </p:cNvPr>
          <p:cNvCxnSpPr/>
          <p:nvPr userDrawn="1"/>
        </p:nvCxnSpPr>
        <p:spPr>
          <a:xfrm>
            <a:off x="955416" y="4054207"/>
            <a:ext cx="2520000" cy="0"/>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sp>
        <p:nvSpPr>
          <p:cNvPr id="3" name="Kuvan paikkamerkki 7">
            <a:extLst>
              <a:ext uri="{FF2B5EF4-FFF2-40B4-BE49-F238E27FC236}">
                <a16:creationId xmlns:a16="http://schemas.microsoft.com/office/drawing/2014/main" id="{4F50478A-25BA-5389-917A-BC7234B55489}"/>
              </a:ext>
              <a:ext uri="{C183D7F6-B498-43B3-948B-1728B52AA6E4}">
                <adec:decorative xmlns:adec="http://schemas.microsoft.com/office/drawing/2017/decorative" val="1"/>
              </a:ext>
            </a:extLst>
          </p:cNvPr>
          <p:cNvSpPr>
            <a:spLocks noGrp="1"/>
          </p:cNvSpPr>
          <p:nvPr>
            <p:ph type="pic" sz="quarter" idx="13" hasCustomPrompt="1"/>
          </p:nvPr>
        </p:nvSpPr>
        <p:spPr>
          <a:xfrm>
            <a:off x="969484" y="1894207"/>
            <a:ext cx="2160000" cy="2160000"/>
          </a:xfrm>
        </p:spPr>
        <p:txBody>
          <a:bodyPr>
            <a:normAutofit/>
          </a:bodyPr>
          <a:lstStyle>
            <a:lvl1pPr marL="0" indent="0">
              <a:spcBef>
                <a:spcPts val="0"/>
              </a:spcBef>
              <a:spcAft>
                <a:spcPts val="0"/>
              </a:spcAft>
              <a:buNone/>
              <a:defRPr sz="1400">
                <a:solidFill>
                  <a:schemeClr val="bg1"/>
                </a:solidFill>
              </a:defRPr>
            </a:lvl1pPr>
          </a:lstStyle>
          <a:p>
            <a:r>
              <a:rPr lang="fi-FI" dirty="0"/>
              <a:t>Napsauta &gt; ”Lisää” &gt; ”Kuvakkeet” ja muuta täyttöväri</a:t>
            </a:r>
            <a:endParaRPr lang="en-US" dirty="0"/>
          </a:p>
        </p:txBody>
      </p:sp>
    </p:spTree>
    <p:extLst>
      <p:ext uri="{BB962C8B-B14F-4D97-AF65-F5344CB8AC3E}">
        <p14:creationId xmlns:p14="http://schemas.microsoft.com/office/powerpoint/2010/main" val="387135480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Otsikkodia kuviolla">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9709D777-3214-15D0-4E0D-265EAD557CF4}"/>
              </a:ext>
              <a:ext uri="{C183D7F6-B498-43B3-948B-1728B52AA6E4}">
                <adec:decorative xmlns:adec="http://schemas.microsoft.com/office/drawing/2017/decorative" val="1"/>
              </a:ext>
            </a:extLst>
          </p:cNvPr>
          <p:cNvSpPr/>
          <p:nvPr userDrawn="1"/>
        </p:nvSpPr>
        <p:spPr bwMode="black">
          <a:xfrm>
            <a:off x="0" y="805"/>
            <a:ext cx="12192381" cy="5947200"/>
          </a:xfrm>
          <a:prstGeom prst="rect">
            <a:avLst/>
          </a:prstGeom>
          <a:solidFill>
            <a:srgbClr val="034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200" dirty="0" err="1"/>
          </a:p>
        </p:txBody>
      </p:sp>
      <p:sp>
        <p:nvSpPr>
          <p:cNvPr id="2" name="Otsikko 1">
            <a:extLst>
              <a:ext uri="{FF2B5EF4-FFF2-40B4-BE49-F238E27FC236}">
                <a16:creationId xmlns:a16="http://schemas.microsoft.com/office/drawing/2014/main" id="{69151640-4BD8-D7B0-E308-47506393F8B7}"/>
              </a:ext>
            </a:extLst>
          </p:cNvPr>
          <p:cNvSpPr>
            <a:spLocks noGrp="1"/>
          </p:cNvSpPr>
          <p:nvPr>
            <p:ph type="ctrTitle"/>
          </p:nvPr>
        </p:nvSpPr>
        <p:spPr>
          <a:xfrm>
            <a:off x="4788568" y="1122363"/>
            <a:ext cx="7086600" cy="2387600"/>
          </a:xfrm>
        </p:spPr>
        <p:txBody>
          <a:bodyPr anchor="b">
            <a:noAutofit/>
          </a:bodyPr>
          <a:lstStyle>
            <a:lvl1pPr algn="l">
              <a:defRPr sz="4800">
                <a:solidFill>
                  <a:schemeClr val="bg1"/>
                </a:solidFill>
              </a:defRPr>
            </a:lvl1pPr>
          </a:lstStyle>
          <a:p>
            <a:r>
              <a:rPr lang="fi-FI"/>
              <a:t>Muokkaa ots. perustyyl. napsautt.</a:t>
            </a:r>
            <a:endParaRPr lang="en-US" dirty="0"/>
          </a:p>
        </p:txBody>
      </p:sp>
      <p:sp>
        <p:nvSpPr>
          <p:cNvPr id="3" name="Alaotsikko 2">
            <a:extLst>
              <a:ext uri="{FF2B5EF4-FFF2-40B4-BE49-F238E27FC236}">
                <a16:creationId xmlns:a16="http://schemas.microsoft.com/office/drawing/2014/main" id="{4156C423-3681-6283-FFE7-70B748AE3DED}"/>
              </a:ext>
            </a:extLst>
          </p:cNvPr>
          <p:cNvSpPr>
            <a:spLocks noGrp="1"/>
          </p:cNvSpPr>
          <p:nvPr>
            <p:ph type="subTitle" idx="1"/>
          </p:nvPr>
        </p:nvSpPr>
        <p:spPr>
          <a:xfrm>
            <a:off x="4788568" y="3602038"/>
            <a:ext cx="7086600" cy="1655762"/>
          </a:xfrm>
        </p:spPr>
        <p:txBody>
          <a:bodyPr>
            <a:no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pic>
        <p:nvPicPr>
          <p:cNvPr id="4" name="Kuva 3">
            <a:extLst>
              <a:ext uri="{FF2B5EF4-FFF2-40B4-BE49-F238E27FC236}">
                <a16:creationId xmlns:a16="http://schemas.microsoft.com/office/drawing/2014/main" id="{7AEDE42F-CADA-685A-938E-0D545F9DB19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6704" y="6152881"/>
            <a:ext cx="2877032" cy="457249"/>
          </a:xfrm>
          <a:prstGeom prst="rect">
            <a:avLst/>
          </a:prstGeom>
        </p:spPr>
      </p:pic>
      <p:pic>
        <p:nvPicPr>
          <p:cNvPr id="7" name="Kuva 6">
            <a:extLst>
              <a:ext uri="{FF2B5EF4-FFF2-40B4-BE49-F238E27FC236}">
                <a16:creationId xmlns:a16="http://schemas.microsoft.com/office/drawing/2014/main" id="{11E31CF5-4982-71B0-4B27-7CA83C519A5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207"/>
            <a:ext cx="3603048" cy="5950212"/>
          </a:xfrm>
          <a:prstGeom prst="rect">
            <a:avLst/>
          </a:prstGeom>
        </p:spPr>
      </p:pic>
    </p:spTree>
    <p:extLst>
      <p:ext uri="{BB962C8B-B14F-4D97-AF65-F5344CB8AC3E}">
        <p14:creationId xmlns:p14="http://schemas.microsoft.com/office/powerpoint/2010/main" val="1989632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Osan ylätunniste lauseell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18A4D9F7-8235-45DA-4F32-6D41EA486AD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Otsikko 1">
            <a:extLst>
              <a:ext uri="{FF2B5EF4-FFF2-40B4-BE49-F238E27FC236}">
                <a16:creationId xmlns:a16="http://schemas.microsoft.com/office/drawing/2014/main" id="{45D13FA7-AA06-25A4-3F05-6D639E037A44}"/>
              </a:ext>
            </a:extLst>
          </p:cNvPr>
          <p:cNvSpPr>
            <a:spLocks noGrp="1"/>
          </p:cNvSpPr>
          <p:nvPr>
            <p:ph type="title"/>
          </p:nvPr>
        </p:nvSpPr>
        <p:spPr>
          <a:xfrm>
            <a:off x="831850" y="2038121"/>
            <a:ext cx="10515600" cy="4164376"/>
          </a:xfrm>
        </p:spPr>
        <p:txBody>
          <a:bodyPr anchor="t">
            <a:noAutofit/>
          </a:bodyPr>
          <a:lstStyle>
            <a:lvl1pPr algn="ctr">
              <a:defRPr sz="3800" b="0" i="1">
                <a:solidFill>
                  <a:schemeClr val="bg1"/>
                </a:solidFill>
              </a:defRPr>
            </a:lvl1pPr>
          </a:lstStyle>
          <a:p>
            <a:r>
              <a:rPr lang="fi-FI"/>
              <a:t>Muokkaa ots. perustyyl. napsautt.</a:t>
            </a:r>
            <a:endParaRPr lang="en-US" dirty="0"/>
          </a:p>
        </p:txBody>
      </p:sp>
      <p:sp>
        <p:nvSpPr>
          <p:cNvPr id="4" name="Ellipsi 3">
            <a:extLst>
              <a:ext uri="{FF2B5EF4-FFF2-40B4-BE49-F238E27FC236}">
                <a16:creationId xmlns:a16="http://schemas.microsoft.com/office/drawing/2014/main" id="{F2969475-F99C-1A9A-E9DA-71FE46A02179}"/>
              </a:ext>
              <a:ext uri="{C183D7F6-B498-43B3-948B-1728B52AA6E4}">
                <adec:decorative xmlns:adec="http://schemas.microsoft.com/office/drawing/2017/decorative" val="1"/>
              </a:ext>
            </a:extLst>
          </p:cNvPr>
          <p:cNvSpPr/>
          <p:nvPr userDrawn="1"/>
        </p:nvSpPr>
        <p:spPr>
          <a:xfrm>
            <a:off x="5677853" y="854302"/>
            <a:ext cx="836295" cy="836295"/>
          </a:xfrm>
          <a:prstGeom prst="ellipse">
            <a:avLst/>
          </a:prstGeom>
          <a:solidFill>
            <a:srgbClr val="02B5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Kuva 4">
            <a:extLst>
              <a:ext uri="{FF2B5EF4-FFF2-40B4-BE49-F238E27FC236}">
                <a16:creationId xmlns:a16="http://schemas.microsoft.com/office/drawing/2014/main" id="{CBAE0255-3767-D7E5-4519-1163CD0831F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04047" y="880495"/>
            <a:ext cx="783907" cy="783907"/>
          </a:xfrm>
          <a:prstGeom prst="rect">
            <a:avLst/>
          </a:prstGeom>
        </p:spPr>
      </p:pic>
      <p:pic>
        <p:nvPicPr>
          <p:cNvPr id="11" name="Kuva 10">
            <a:extLst>
              <a:ext uri="{FF2B5EF4-FFF2-40B4-BE49-F238E27FC236}">
                <a16:creationId xmlns:a16="http://schemas.microsoft.com/office/drawing/2014/main" id="{56A7D135-B95D-372A-50DF-1830DDAA385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spTree>
    <p:extLst>
      <p:ext uri="{BB962C8B-B14F-4D97-AF65-F5344CB8AC3E}">
        <p14:creationId xmlns:p14="http://schemas.microsoft.com/office/powerpoint/2010/main" val="1812149338"/>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uko">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74F8C8C2-3784-EA29-92D1-A75B68E61139}"/>
              </a:ext>
              <a:ext uri="{C183D7F6-B498-43B3-948B-1728B52AA6E4}">
                <adec:decorative xmlns:adec="http://schemas.microsoft.com/office/drawing/2017/decorative" val="1"/>
              </a:ext>
            </a:extLst>
          </p:cNvPr>
          <p:cNvSpPr/>
          <p:nvPr userDrawn="1"/>
        </p:nvSpPr>
        <p:spPr>
          <a:xfrm>
            <a:off x="0" y="0"/>
            <a:ext cx="3600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pic>
        <p:nvPicPr>
          <p:cNvPr id="6" name="Kuva 5">
            <a:extLst>
              <a:ext uri="{FF2B5EF4-FFF2-40B4-BE49-F238E27FC236}">
                <a16:creationId xmlns:a16="http://schemas.microsoft.com/office/drawing/2014/main" id="{B818CCFD-A492-EAA2-CDDE-0B770BC2058F}"/>
              </a:ext>
              <a:ext uri="{C183D7F6-B498-43B3-948B-1728B52AA6E4}">
                <adec:decorative xmlns:adec="http://schemas.microsoft.com/office/drawing/2017/decorative" val="1"/>
              </a:ext>
            </a:extLst>
          </p:cNvPr>
          <p:cNvPicPr>
            <a:picLocks/>
          </p:cNvPicPr>
          <p:nvPr userDrawn="1"/>
        </p:nvPicPr>
        <p:blipFill>
          <a:blip r:embed="rId2"/>
          <a:srcRect t="21258" b="3528"/>
          <a:stretch/>
        </p:blipFill>
        <p:spPr>
          <a:xfrm>
            <a:off x="1409328" y="1238328"/>
            <a:ext cx="4381344" cy="4381344"/>
          </a:xfrm>
          <a:prstGeom prst="ellipse">
            <a:avLst/>
          </a:prstGeom>
        </p:spPr>
      </p:pic>
      <p:cxnSp>
        <p:nvCxnSpPr>
          <p:cNvPr id="8" name="Suora yhdysviiva 7">
            <a:extLst>
              <a:ext uri="{FF2B5EF4-FFF2-40B4-BE49-F238E27FC236}">
                <a16:creationId xmlns:a16="http://schemas.microsoft.com/office/drawing/2014/main" id="{99E7FC27-7E2D-7218-0F1A-4880645B8AC3}"/>
              </a:ext>
              <a:ext uri="{C183D7F6-B498-43B3-948B-1728B52AA6E4}">
                <adec:decorative xmlns:adec="http://schemas.microsoft.com/office/drawing/2017/decorative" val="1"/>
              </a:ext>
            </a:extLst>
          </p:cNvPr>
          <p:cNvCxnSpPr/>
          <p:nvPr userDrawn="1"/>
        </p:nvCxnSpPr>
        <p:spPr>
          <a:xfrm>
            <a:off x="6213513" y="3150823"/>
            <a:ext cx="252000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4" name="Otsikko 1">
            <a:extLst>
              <a:ext uri="{FF2B5EF4-FFF2-40B4-BE49-F238E27FC236}">
                <a16:creationId xmlns:a16="http://schemas.microsoft.com/office/drawing/2014/main" id="{E165F67E-59FF-0F69-9589-F1B1EF687CAE}"/>
              </a:ext>
            </a:extLst>
          </p:cNvPr>
          <p:cNvSpPr>
            <a:spLocks noGrp="1"/>
          </p:cNvSpPr>
          <p:nvPr>
            <p:ph type="title" hasCustomPrompt="1"/>
          </p:nvPr>
        </p:nvSpPr>
        <p:spPr>
          <a:xfrm>
            <a:off x="6213513" y="2500700"/>
            <a:ext cx="5791200" cy="1545905"/>
          </a:xfrm>
        </p:spPr>
        <p:txBody>
          <a:bodyPr anchor="t"/>
          <a:lstStyle>
            <a:lvl1pPr>
              <a:lnSpc>
                <a:spcPct val="100000"/>
              </a:lnSpc>
              <a:defRPr/>
            </a:lvl1pPr>
          </a:lstStyle>
          <a:p>
            <a:r>
              <a:rPr lang="fi-FI" dirty="0"/>
              <a:t>TAUKO</a:t>
            </a:r>
            <a:br>
              <a:rPr lang="fi-FI" dirty="0"/>
            </a:br>
            <a:endParaRPr lang="en-US" dirty="0"/>
          </a:p>
        </p:txBody>
      </p:sp>
    </p:spTree>
    <p:extLst>
      <p:ext uri="{BB962C8B-B14F-4D97-AF65-F5344CB8AC3E}">
        <p14:creationId xmlns:p14="http://schemas.microsoft.com/office/powerpoint/2010/main" val="38920229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tkinen">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74F8C8C2-3784-EA29-92D1-A75B68E61139}"/>
              </a:ext>
              <a:ext uri="{C183D7F6-B498-43B3-948B-1728B52AA6E4}">
                <adec:decorative xmlns:adec="http://schemas.microsoft.com/office/drawing/2017/decorative" val="1"/>
              </a:ext>
            </a:extLst>
          </p:cNvPr>
          <p:cNvSpPr/>
          <p:nvPr userDrawn="1"/>
        </p:nvSpPr>
        <p:spPr>
          <a:xfrm>
            <a:off x="0" y="0"/>
            <a:ext cx="3600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cxnSp>
        <p:nvCxnSpPr>
          <p:cNvPr id="8" name="Suora yhdysviiva 7">
            <a:extLst>
              <a:ext uri="{FF2B5EF4-FFF2-40B4-BE49-F238E27FC236}">
                <a16:creationId xmlns:a16="http://schemas.microsoft.com/office/drawing/2014/main" id="{99E7FC27-7E2D-7218-0F1A-4880645B8AC3}"/>
              </a:ext>
              <a:ext uri="{C183D7F6-B498-43B3-948B-1728B52AA6E4}">
                <adec:decorative xmlns:adec="http://schemas.microsoft.com/office/drawing/2017/decorative" val="1"/>
              </a:ext>
            </a:extLst>
          </p:cNvPr>
          <p:cNvCxnSpPr/>
          <p:nvPr userDrawn="1"/>
        </p:nvCxnSpPr>
        <p:spPr>
          <a:xfrm>
            <a:off x="6213513" y="3150823"/>
            <a:ext cx="252000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4" name="Otsikko 1">
            <a:extLst>
              <a:ext uri="{FF2B5EF4-FFF2-40B4-BE49-F238E27FC236}">
                <a16:creationId xmlns:a16="http://schemas.microsoft.com/office/drawing/2014/main" id="{351B54DC-A7B2-CA34-6878-EDD50130343A}"/>
              </a:ext>
            </a:extLst>
          </p:cNvPr>
          <p:cNvSpPr>
            <a:spLocks noGrp="1"/>
          </p:cNvSpPr>
          <p:nvPr>
            <p:ph type="title" hasCustomPrompt="1"/>
          </p:nvPr>
        </p:nvSpPr>
        <p:spPr>
          <a:xfrm>
            <a:off x="6213513" y="2500700"/>
            <a:ext cx="5791200" cy="1545905"/>
          </a:xfrm>
        </p:spPr>
        <p:txBody>
          <a:bodyPr anchor="t"/>
          <a:lstStyle>
            <a:lvl1pPr>
              <a:lnSpc>
                <a:spcPct val="100000"/>
              </a:lnSpc>
              <a:defRPr/>
            </a:lvl1pPr>
          </a:lstStyle>
          <a:p>
            <a:r>
              <a:rPr lang="fi-FI" dirty="0"/>
              <a:t>HETKINEN</a:t>
            </a:r>
            <a:br>
              <a:rPr lang="fi-FI" dirty="0"/>
            </a:br>
            <a:endParaRPr lang="en-US" dirty="0"/>
          </a:p>
        </p:txBody>
      </p:sp>
      <p:pic>
        <p:nvPicPr>
          <p:cNvPr id="5" name="Kuva 4">
            <a:extLst>
              <a:ext uri="{FF2B5EF4-FFF2-40B4-BE49-F238E27FC236}">
                <a16:creationId xmlns:a16="http://schemas.microsoft.com/office/drawing/2014/main" id="{C84E876B-3558-FBCE-3230-04E15CE35FF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9400" y="1238328"/>
            <a:ext cx="4381200" cy="4381200"/>
          </a:xfrm>
          <a:prstGeom prst="ellipse">
            <a:avLst/>
          </a:prstGeom>
        </p:spPr>
      </p:pic>
    </p:spTree>
    <p:extLst>
      <p:ext uri="{BB962C8B-B14F-4D97-AF65-F5344CB8AC3E}">
        <p14:creationId xmlns:p14="http://schemas.microsoft.com/office/powerpoint/2010/main" val="2351729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iitos yhteystiedoill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74F8C8C2-3784-EA29-92D1-A75B68E61139}"/>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cxnSp>
        <p:nvCxnSpPr>
          <p:cNvPr id="8" name="Suora yhdysviiva 7">
            <a:extLst>
              <a:ext uri="{FF2B5EF4-FFF2-40B4-BE49-F238E27FC236}">
                <a16:creationId xmlns:a16="http://schemas.microsoft.com/office/drawing/2014/main" id="{99E7FC27-7E2D-7218-0F1A-4880645B8AC3}"/>
              </a:ext>
              <a:ext uri="{C183D7F6-B498-43B3-948B-1728B52AA6E4}">
                <adec:decorative xmlns:adec="http://schemas.microsoft.com/office/drawing/2017/decorative" val="1"/>
              </a:ext>
            </a:extLst>
          </p:cNvPr>
          <p:cNvCxnSpPr/>
          <p:nvPr userDrawn="1"/>
        </p:nvCxnSpPr>
        <p:spPr>
          <a:xfrm>
            <a:off x="6213513" y="2194256"/>
            <a:ext cx="2520000" cy="0"/>
          </a:xfrm>
          <a:prstGeom prst="line">
            <a:avLst/>
          </a:prstGeom>
          <a:ln w="57150">
            <a:solidFill>
              <a:srgbClr val="02B5FA"/>
            </a:solidFill>
          </a:ln>
        </p:spPr>
        <p:style>
          <a:lnRef idx="2">
            <a:schemeClr val="accent1"/>
          </a:lnRef>
          <a:fillRef idx="0">
            <a:schemeClr val="accent1"/>
          </a:fillRef>
          <a:effectRef idx="1">
            <a:schemeClr val="accent1"/>
          </a:effectRef>
          <a:fontRef idx="minor">
            <a:schemeClr val="tx1"/>
          </a:fontRef>
        </p:style>
      </p:cxnSp>
      <p:sp>
        <p:nvSpPr>
          <p:cNvPr id="4" name="Otsikko 1">
            <a:extLst>
              <a:ext uri="{FF2B5EF4-FFF2-40B4-BE49-F238E27FC236}">
                <a16:creationId xmlns:a16="http://schemas.microsoft.com/office/drawing/2014/main" id="{17DA445D-F099-6BFA-4C84-E56B29E1FBA8}"/>
              </a:ext>
            </a:extLst>
          </p:cNvPr>
          <p:cNvSpPr txBox="1">
            <a:spLocks/>
          </p:cNvSpPr>
          <p:nvPr userDrawn="1"/>
        </p:nvSpPr>
        <p:spPr>
          <a:xfrm>
            <a:off x="6188764" y="1486051"/>
            <a:ext cx="5791200" cy="708205"/>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800" b="1" kern="1200">
                <a:solidFill>
                  <a:schemeClr val="tx2"/>
                </a:solidFill>
                <a:latin typeface="+mj-lt"/>
                <a:ea typeface="+mj-ea"/>
                <a:cs typeface="Calibri" panose="020F0502020204030204" pitchFamily="34" charset="0"/>
              </a:defRPr>
            </a:lvl1pPr>
          </a:lstStyle>
          <a:p>
            <a:r>
              <a:rPr lang="fi-FI" dirty="0">
                <a:solidFill>
                  <a:schemeClr val="bg1"/>
                </a:solidFill>
              </a:rPr>
              <a:t>KIITOS!</a:t>
            </a:r>
            <a:endParaRPr lang="en-US" dirty="0">
              <a:solidFill>
                <a:schemeClr val="bg1"/>
              </a:solidFill>
            </a:endParaRPr>
          </a:p>
        </p:txBody>
      </p:sp>
      <p:sp>
        <p:nvSpPr>
          <p:cNvPr id="5" name="Tekstin paikkamerkki 4">
            <a:extLst>
              <a:ext uri="{FF2B5EF4-FFF2-40B4-BE49-F238E27FC236}">
                <a16:creationId xmlns:a16="http://schemas.microsoft.com/office/drawing/2014/main" id="{851B2C23-103C-B794-2F49-B2499CDA4845}"/>
              </a:ext>
            </a:extLst>
          </p:cNvPr>
          <p:cNvSpPr>
            <a:spLocks noGrp="1"/>
          </p:cNvSpPr>
          <p:nvPr>
            <p:ph type="body" sz="quarter" idx="10" hasCustomPrompt="1"/>
          </p:nvPr>
        </p:nvSpPr>
        <p:spPr>
          <a:xfrm>
            <a:off x="6188764" y="2336942"/>
            <a:ext cx="5791200" cy="507310"/>
          </a:xfrm>
        </p:spPr>
        <p:txBody>
          <a:bodyPr>
            <a:noAutofit/>
          </a:bodyPr>
          <a:lstStyle>
            <a:lvl1pPr marL="0" indent="0">
              <a:buFontTx/>
              <a:buNone/>
              <a:defRPr sz="2200">
                <a:solidFill>
                  <a:schemeClr val="bg1"/>
                </a:solidFill>
              </a:defRPr>
            </a:lvl1pPr>
            <a:lvl2pPr marL="432000" indent="0">
              <a:buFontTx/>
              <a:buNone/>
              <a:defRPr sz="2200">
                <a:solidFill>
                  <a:schemeClr val="bg1"/>
                </a:solidFill>
              </a:defRPr>
            </a:lvl2pPr>
            <a:lvl3pPr marL="720000" indent="0">
              <a:buFontTx/>
              <a:buNone/>
              <a:defRPr sz="2200">
                <a:solidFill>
                  <a:schemeClr val="bg1"/>
                </a:solidFill>
              </a:defRPr>
            </a:lvl3pPr>
            <a:lvl4pPr marL="1080000" indent="0">
              <a:buFontTx/>
              <a:buNone/>
              <a:defRPr sz="2200">
                <a:solidFill>
                  <a:schemeClr val="bg1"/>
                </a:solidFill>
              </a:defRPr>
            </a:lvl4pPr>
            <a:lvl5pPr marL="1440000" indent="0">
              <a:buFontTx/>
              <a:buNone/>
              <a:defRPr sz="2200">
                <a:solidFill>
                  <a:schemeClr val="bg1"/>
                </a:solidFill>
              </a:defRPr>
            </a:lvl5pPr>
          </a:lstStyle>
          <a:p>
            <a:pPr lvl="0"/>
            <a:r>
              <a:rPr lang="fi-FI" dirty="0"/>
              <a:t>Lisää s-posti </a:t>
            </a:r>
            <a:r>
              <a:rPr lang="fi-FI" dirty="0" err="1"/>
              <a:t>napsautt</a:t>
            </a:r>
            <a:r>
              <a:rPr lang="fi-FI" dirty="0"/>
              <a:t>. </a:t>
            </a:r>
            <a:r>
              <a:rPr lang="fi-FI" dirty="0" err="1"/>
              <a:t>etunimi.sukunimi</a:t>
            </a:r>
            <a:r>
              <a:rPr lang="fi-FI" dirty="0"/>
              <a:t>(at)etk.fi</a:t>
            </a:r>
            <a:endParaRPr lang="en-US" dirty="0"/>
          </a:p>
        </p:txBody>
      </p:sp>
      <p:sp>
        <p:nvSpPr>
          <p:cNvPr id="3" name="Tekstiruutu 2">
            <a:extLst>
              <a:ext uri="{FF2B5EF4-FFF2-40B4-BE49-F238E27FC236}">
                <a16:creationId xmlns:a16="http://schemas.microsoft.com/office/drawing/2014/main" id="{B30AA995-9441-AB0E-2395-F9AB1E2FDA57}"/>
              </a:ext>
            </a:extLst>
          </p:cNvPr>
          <p:cNvSpPr txBox="1"/>
          <p:nvPr userDrawn="1"/>
        </p:nvSpPr>
        <p:spPr>
          <a:xfrm>
            <a:off x="6188764" y="2863196"/>
            <a:ext cx="4387429" cy="18261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000"/>
              </a:spcBef>
              <a:spcAft>
                <a:spcPts val="0"/>
              </a:spcAft>
              <a:buClr>
                <a:srgbClr val="03407C"/>
              </a:buClr>
              <a:buSzTx/>
              <a:buFont typeface="Arial" panose="020B0604020202020204" pitchFamily="34" charset="0"/>
              <a:buNone/>
              <a:tabLst/>
              <a:defRPr/>
            </a:pPr>
            <a:r>
              <a:rPr kumimoji="0" lang="fi-FI" sz="2600" b="0" i="0"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hlinkClick r:id="rId2"/>
              </a:rPr>
              <a:t>www.etk.fi</a:t>
            </a:r>
            <a:endParaRPr kumimoji="0" lang="fi-FI" sz="2600" b="0" i="0"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endParaRPr>
          </a:p>
          <a:p>
            <a:pPr marL="0" marR="0" lvl="0" indent="0" algn="l" defTabSz="914400" rtl="0" eaLnBrk="1" fontAlgn="auto" latinLnBrk="0" hangingPunct="1">
              <a:lnSpc>
                <a:spcPct val="100000"/>
              </a:lnSpc>
              <a:spcBef>
                <a:spcPts val="1000"/>
              </a:spcBef>
              <a:spcAft>
                <a:spcPts val="0"/>
              </a:spcAft>
              <a:buClr>
                <a:srgbClr val="03407C"/>
              </a:buClr>
              <a:buSzTx/>
              <a:buFont typeface="Arial" panose="020B0604020202020204" pitchFamily="34" charset="0"/>
              <a:buNone/>
              <a:tabLst/>
              <a:defRPr/>
            </a:pPr>
            <a:r>
              <a:rPr kumimoji="0" lang="fi-FI" sz="2600" b="0" i="0"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hlinkClick r:id="rId3"/>
              </a:rPr>
              <a:t>www.tyoelake.fi</a:t>
            </a:r>
            <a:endParaRPr kumimoji="0" lang="fi-FI" sz="2600" b="0" i="0"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endParaRPr>
          </a:p>
          <a:p>
            <a:pPr marL="0" marR="0" lvl="0" indent="0" algn="l" defTabSz="914400" rtl="0" eaLnBrk="1" fontAlgn="auto" latinLnBrk="0" hangingPunct="1">
              <a:lnSpc>
                <a:spcPct val="100000"/>
              </a:lnSpc>
              <a:spcBef>
                <a:spcPts val="1000"/>
              </a:spcBef>
              <a:spcAft>
                <a:spcPts val="0"/>
              </a:spcAft>
              <a:buClr>
                <a:srgbClr val="03407C"/>
              </a:buClr>
              <a:buSzTx/>
              <a:buFont typeface="Arial" panose="020B0604020202020204" pitchFamily="34" charset="0"/>
              <a:buNone/>
              <a:tabLst/>
              <a:defRPr/>
            </a:pPr>
            <a:r>
              <a:rPr kumimoji="0" lang="fi-FI" sz="2600" b="0" i="0"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hlinkClick r:id="rId4"/>
              </a:rPr>
              <a:t>www.telp.fi</a:t>
            </a:r>
            <a:endParaRPr kumimoji="0" lang="en-US" sz="2600" b="0" i="0"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endParaRPr>
          </a:p>
          <a:p>
            <a:pPr marL="0" indent="0">
              <a:buFont typeface="Arial" panose="020B0604020202020204" pitchFamily="34" charset="0"/>
              <a:buNone/>
            </a:pPr>
            <a:endParaRPr lang="en-US" dirty="0">
              <a:solidFill>
                <a:schemeClr val="bg1"/>
              </a:solidFill>
            </a:endParaRPr>
          </a:p>
        </p:txBody>
      </p:sp>
      <p:pic>
        <p:nvPicPr>
          <p:cNvPr id="13" name="Kuva 12" descr="LinkedIn-ikoni.">
            <a:hlinkClick r:id="rId5"/>
            <a:extLst>
              <a:ext uri="{FF2B5EF4-FFF2-40B4-BE49-F238E27FC236}">
                <a16:creationId xmlns:a16="http://schemas.microsoft.com/office/drawing/2014/main" id="{C0B9A2CA-7A39-5770-F915-48248192E908}"/>
              </a:ext>
            </a:extLst>
          </p:cNvPr>
          <p:cNvPicPr>
            <a:picLocks noChangeAspect="1"/>
          </p:cNvPicPr>
          <p:nvPr userDrawn="1"/>
        </p:nvPicPr>
        <p:blipFill>
          <a:blip r:embed="rId6"/>
          <a:stretch>
            <a:fillRect/>
          </a:stretch>
        </p:blipFill>
        <p:spPr>
          <a:xfrm>
            <a:off x="6266521" y="4617125"/>
            <a:ext cx="425569" cy="441114"/>
          </a:xfrm>
          <a:prstGeom prst="rect">
            <a:avLst/>
          </a:prstGeom>
        </p:spPr>
      </p:pic>
      <p:pic>
        <p:nvPicPr>
          <p:cNvPr id="12" name="Kuva 11" descr="X-ikoni.">
            <a:hlinkClick r:id="rId7"/>
            <a:extLst>
              <a:ext uri="{FF2B5EF4-FFF2-40B4-BE49-F238E27FC236}">
                <a16:creationId xmlns:a16="http://schemas.microsoft.com/office/drawing/2014/main" id="{48F958F7-5FD2-1C25-0256-08E6EA1C24A8}"/>
              </a:ext>
            </a:extLst>
          </p:cNvPr>
          <p:cNvPicPr>
            <a:picLocks noChangeAspect="1"/>
          </p:cNvPicPr>
          <p:nvPr userDrawn="1"/>
        </p:nvPicPr>
        <p:blipFill>
          <a:blip r:embed="rId8"/>
          <a:stretch>
            <a:fillRect/>
          </a:stretch>
        </p:blipFill>
        <p:spPr>
          <a:xfrm>
            <a:off x="6827917" y="4697744"/>
            <a:ext cx="353929" cy="366858"/>
          </a:xfrm>
          <a:prstGeom prst="rect">
            <a:avLst/>
          </a:prstGeom>
        </p:spPr>
      </p:pic>
      <p:pic>
        <p:nvPicPr>
          <p:cNvPr id="9" name="Kuva 8" descr="Facebook-ikoni.">
            <a:hlinkClick r:id="rId9"/>
            <a:extLst>
              <a:ext uri="{FF2B5EF4-FFF2-40B4-BE49-F238E27FC236}">
                <a16:creationId xmlns:a16="http://schemas.microsoft.com/office/drawing/2014/main" id="{84E1BB45-7787-9450-91EE-B28F6452991B}"/>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253293" y="4696577"/>
            <a:ext cx="348916" cy="361662"/>
          </a:xfrm>
          <a:prstGeom prst="rect">
            <a:avLst/>
          </a:prstGeom>
        </p:spPr>
      </p:pic>
      <p:pic>
        <p:nvPicPr>
          <p:cNvPr id="10" name="Kuva 9" descr="Instagram-ikoni.">
            <a:hlinkClick r:id="rId11"/>
            <a:extLst>
              <a:ext uri="{FF2B5EF4-FFF2-40B4-BE49-F238E27FC236}">
                <a16:creationId xmlns:a16="http://schemas.microsoft.com/office/drawing/2014/main" id="{B172CE5F-760A-8D50-9781-35F56163C2E6}"/>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701424" y="4680984"/>
            <a:ext cx="370099" cy="383619"/>
          </a:xfrm>
          <a:prstGeom prst="rect">
            <a:avLst/>
          </a:prstGeom>
        </p:spPr>
      </p:pic>
      <p:pic>
        <p:nvPicPr>
          <p:cNvPr id="11" name="Kuva 10" descr="Youtube-ikoni.">
            <a:hlinkClick r:id="rId13"/>
            <a:extLst>
              <a:ext uri="{FF2B5EF4-FFF2-40B4-BE49-F238E27FC236}">
                <a16:creationId xmlns:a16="http://schemas.microsoft.com/office/drawing/2014/main" id="{3B4F98FF-087C-419C-FA94-826F72A20080}"/>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227074" y="4701508"/>
            <a:ext cx="370099" cy="383619"/>
          </a:xfrm>
          <a:prstGeom prst="rect">
            <a:avLst/>
          </a:prstGeom>
        </p:spPr>
      </p:pic>
      <p:pic>
        <p:nvPicPr>
          <p:cNvPr id="14" name="Kuva 13">
            <a:extLst>
              <a:ext uri="{FF2B5EF4-FFF2-40B4-BE49-F238E27FC236}">
                <a16:creationId xmlns:a16="http://schemas.microsoft.com/office/drawing/2014/main" id="{55C3CB4B-BA95-B8E4-CC56-62F78BB9AE7B}"/>
              </a:ext>
              <a:ext uri="{C183D7F6-B498-43B3-948B-1728B52AA6E4}">
                <adec:decorative xmlns:adec="http://schemas.microsoft.com/office/drawing/2017/decorative" val="1"/>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spTree>
    <p:extLst>
      <p:ext uri="{BB962C8B-B14F-4D97-AF65-F5344CB8AC3E}">
        <p14:creationId xmlns:p14="http://schemas.microsoft.com/office/powerpoint/2010/main" val="9431635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69390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cSld name="Osan ylätunniste">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9C117ACD-DB48-469D-B3A5-3D8882FD2EBA}"/>
              </a:ext>
            </a:extLst>
          </p:cNvPr>
          <p:cNvSpPr/>
          <p:nvPr/>
        </p:nvSpPr>
        <p:spPr bwMode="white">
          <a:xfrm>
            <a:off x="1" y="1"/>
            <a:ext cx="12191999" cy="5854356"/>
          </a:xfrm>
          <a:prstGeom prst="rect">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FI" sz="2667" dirty="0">
              <a:latin typeface="Verdana" panose="020B0604030504040204" pitchFamily="34" charset="0"/>
              <a:ea typeface="Verdana" panose="020B0604030504040204" pitchFamily="34" charset="0"/>
              <a:cs typeface="Verdana" panose="020B0604030504040204" pitchFamily="34" charset="0"/>
            </a:endParaRPr>
          </a:p>
        </p:txBody>
      </p:sp>
      <p:sp>
        <p:nvSpPr>
          <p:cNvPr id="2" name="Otsikko 1">
            <a:extLst>
              <a:ext uri="{FF2B5EF4-FFF2-40B4-BE49-F238E27FC236}">
                <a16:creationId xmlns:a16="http://schemas.microsoft.com/office/drawing/2014/main" id="{8B2878A9-06AD-4811-B821-8DC94694F366}"/>
              </a:ext>
            </a:extLst>
          </p:cNvPr>
          <p:cNvSpPr>
            <a:spLocks noGrp="1"/>
          </p:cNvSpPr>
          <p:nvPr>
            <p:ph type="ctrTitle" hasCustomPrompt="1"/>
          </p:nvPr>
        </p:nvSpPr>
        <p:spPr>
          <a:xfrm>
            <a:off x="1701888" y="2880000"/>
            <a:ext cx="7452000" cy="2520000"/>
          </a:xfrm>
        </p:spPr>
        <p:txBody>
          <a:bodyPr anchor="t">
            <a:noAutofit/>
          </a:bodyPr>
          <a:lstStyle>
            <a:lvl1pPr algn="l">
              <a:defRPr sz="40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r>
              <a:rPr lang="fi-FI" dirty="0"/>
              <a:t>kolmas rivi</a:t>
            </a:r>
          </a:p>
        </p:txBody>
      </p:sp>
      <p:sp>
        <p:nvSpPr>
          <p:cNvPr id="8" name="Tekstin paikkamerkki 7">
            <a:extLst>
              <a:ext uri="{FF2B5EF4-FFF2-40B4-BE49-F238E27FC236}">
                <a16:creationId xmlns:a16="http://schemas.microsoft.com/office/drawing/2014/main" id="{5A87F165-4A60-4FA4-B6E7-3DA90B9B574F}"/>
              </a:ext>
            </a:extLst>
          </p:cNvPr>
          <p:cNvSpPr>
            <a:spLocks noGrp="1"/>
          </p:cNvSpPr>
          <p:nvPr>
            <p:ph type="body" sz="quarter" idx="13" hasCustomPrompt="1"/>
          </p:nvPr>
        </p:nvSpPr>
        <p:spPr>
          <a:xfrm>
            <a:off x="1827927" y="729000"/>
            <a:ext cx="2800057" cy="2340000"/>
          </a:xfrm>
        </p:spPr>
        <p:txBody>
          <a:bodyPr lIns="0" tIns="0" rIns="0" bIns="0" anchor="b">
            <a:noAutofit/>
          </a:bodyPr>
          <a:lstStyle>
            <a:lvl1pPr marL="0" indent="0">
              <a:buFontTx/>
              <a:buNone/>
              <a:defRPr sz="20000">
                <a:solidFill>
                  <a:srgbClr val="02B7FA"/>
                </a:solidFill>
              </a:defRPr>
            </a:lvl1pPr>
            <a:lvl2pPr>
              <a:defRPr>
                <a:solidFill>
                  <a:srgbClr val="02B7FA"/>
                </a:solidFill>
              </a:defRPr>
            </a:lvl2pPr>
            <a:lvl3pPr>
              <a:defRPr>
                <a:solidFill>
                  <a:srgbClr val="02B7FA"/>
                </a:solidFill>
              </a:defRPr>
            </a:lvl3pPr>
            <a:lvl4pPr>
              <a:defRPr>
                <a:solidFill>
                  <a:srgbClr val="02B7FA"/>
                </a:solidFill>
              </a:defRPr>
            </a:lvl4pPr>
            <a:lvl5pPr>
              <a:defRPr>
                <a:solidFill>
                  <a:srgbClr val="02B7FA"/>
                </a:solidFill>
              </a:defRPr>
            </a:lvl5pPr>
          </a:lstStyle>
          <a:p>
            <a:pPr lvl="0"/>
            <a:r>
              <a:rPr lang="fi-FI" dirty="0"/>
              <a:t>1</a:t>
            </a:r>
          </a:p>
        </p:txBody>
      </p:sp>
      <p:sp>
        <p:nvSpPr>
          <p:cNvPr id="4" name="Päivämäärän paikkamerkki 3">
            <a:extLst>
              <a:ext uri="{FF2B5EF4-FFF2-40B4-BE49-F238E27FC236}">
                <a16:creationId xmlns:a16="http://schemas.microsoft.com/office/drawing/2014/main" id="{3058B3E6-66CA-4E3D-8B75-C9C94F0443F6}"/>
              </a:ext>
            </a:extLst>
          </p:cNvPr>
          <p:cNvSpPr>
            <a:spLocks noGrp="1"/>
          </p:cNvSpPr>
          <p:nvPr>
            <p:ph type="dt" sz="half" idx="10"/>
          </p:nvPr>
        </p:nvSpPr>
        <p:spPr/>
        <p:txBody>
          <a:bodyPr/>
          <a:lstStyle>
            <a:lvl1pPr>
              <a:defRPr>
                <a:noFill/>
              </a:defRPr>
            </a:lvl1pPr>
          </a:lstStyle>
          <a:p>
            <a:r>
              <a:rPr lang="fi-FI"/>
              <a:t>28.9.2020</a:t>
            </a:r>
          </a:p>
        </p:txBody>
      </p:sp>
      <p:sp>
        <p:nvSpPr>
          <p:cNvPr id="5" name="Alatunnisteen paikkamerkki 4">
            <a:extLst>
              <a:ext uri="{FF2B5EF4-FFF2-40B4-BE49-F238E27FC236}">
                <a16:creationId xmlns:a16="http://schemas.microsoft.com/office/drawing/2014/main" id="{1F072CC3-34DB-4A9B-B2A8-A80DC8D2C6BD}"/>
              </a:ext>
            </a:extLst>
          </p:cNvPr>
          <p:cNvSpPr>
            <a:spLocks noGrp="1"/>
          </p:cNvSpPr>
          <p:nvPr>
            <p:ph type="ftr" sz="quarter" idx="11"/>
          </p:nvPr>
        </p:nvSpPr>
        <p:spPr/>
        <p:txBody>
          <a:bodyPr/>
          <a:lstStyle>
            <a:lvl1pPr>
              <a:defRPr>
                <a:noFill/>
              </a:defRPr>
            </a:lvl1pPr>
          </a:lstStyle>
          <a:p>
            <a:r>
              <a:rPr lang="fi-FI"/>
              <a:t>Eläketurvakeskus   |</a:t>
            </a:r>
          </a:p>
        </p:txBody>
      </p:sp>
      <p:sp>
        <p:nvSpPr>
          <p:cNvPr id="6" name="Dian numeron paikkamerkki 5">
            <a:extLst>
              <a:ext uri="{FF2B5EF4-FFF2-40B4-BE49-F238E27FC236}">
                <a16:creationId xmlns:a16="http://schemas.microsoft.com/office/drawing/2014/main" id="{02455EC8-A487-4296-8764-0DC6EAA0C308}"/>
              </a:ext>
            </a:extLst>
          </p:cNvPr>
          <p:cNvSpPr>
            <a:spLocks noGrp="1"/>
          </p:cNvSpPr>
          <p:nvPr>
            <p:ph type="sldNum" sz="quarter" idx="12"/>
          </p:nvPr>
        </p:nvSpPr>
        <p:spPr/>
        <p:txBody>
          <a:bodyPr/>
          <a:lstStyle>
            <a:lvl1pPr>
              <a:defRPr>
                <a:noFill/>
              </a:defRPr>
            </a:lvl1pPr>
          </a:lstStyle>
          <a:p>
            <a:fld id="{BE2D8D75-17F6-474C-8CC8-AD93DCE1F39D}" type="slidenum">
              <a:rPr lang="fi-FI" smtClean="0"/>
              <a:t>‹#›</a:t>
            </a:fld>
            <a:endParaRPr lang="fi-FI"/>
          </a:p>
        </p:txBody>
      </p:sp>
      <p:sp>
        <p:nvSpPr>
          <p:cNvPr id="10" name="Rectangle 11">
            <a:extLst>
              <a:ext uri="{FF2B5EF4-FFF2-40B4-BE49-F238E27FC236}">
                <a16:creationId xmlns:a16="http://schemas.microsoft.com/office/drawing/2014/main" id="{2F9D6407-38A2-412E-9FDD-229851FEA85E}"/>
              </a:ext>
            </a:extLst>
          </p:cNvPr>
          <p:cNvSpPr/>
          <p:nvPr/>
        </p:nvSpPr>
        <p:spPr>
          <a:xfrm>
            <a:off x="9449182" y="0"/>
            <a:ext cx="2743200" cy="6858000"/>
          </a:xfrm>
          <a:prstGeom prst="rect">
            <a:avLst/>
          </a:prstGeom>
          <a:solidFill>
            <a:srgbClr val="02B7FA">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667" dirty="0">
              <a:latin typeface="Verdana" panose="020B0604030504040204" pitchFamily="34" charset="0"/>
              <a:ea typeface="Verdana" panose="020B0604030504040204" pitchFamily="34" charset="0"/>
              <a:cs typeface="Verdana" panose="020B0604030504040204" pitchFamily="34" charset="0"/>
            </a:endParaRPr>
          </a:p>
        </p:txBody>
      </p:sp>
      <p:cxnSp>
        <p:nvCxnSpPr>
          <p:cNvPr id="12" name="Straight Connector 7">
            <a:extLst>
              <a:ext uri="{FF2B5EF4-FFF2-40B4-BE49-F238E27FC236}">
                <a16:creationId xmlns:a16="http://schemas.microsoft.com/office/drawing/2014/main" id="{CDE6C3BF-87D3-4CF5-B8CB-E4E0AD63780B}"/>
              </a:ext>
            </a:extLst>
          </p:cNvPr>
          <p:cNvCxnSpPr>
            <a:cxnSpLocks/>
          </p:cNvCxnSpPr>
          <p:nvPr/>
        </p:nvCxnSpPr>
        <p:spPr>
          <a:xfrm>
            <a:off x="1834293" y="2669060"/>
            <a:ext cx="2793691" cy="0"/>
          </a:xfrm>
          <a:prstGeom prst="line">
            <a:avLst/>
          </a:prstGeom>
          <a:ln w="53975">
            <a:solidFill>
              <a:srgbClr val="02B7FA"/>
            </a:solidFill>
          </a:ln>
        </p:spPr>
        <p:style>
          <a:lnRef idx="1">
            <a:schemeClr val="accent1"/>
          </a:lnRef>
          <a:fillRef idx="0">
            <a:schemeClr val="accent1"/>
          </a:fillRef>
          <a:effectRef idx="0">
            <a:schemeClr val="accent1"/>
          </a:effectRef>
          <a:fontRef idx="minor">
            <a:schemeClr val="tx1"/>
          </a:fontRef>
        </p:style>
      </p:cxnSp>
      <p:pic>
        <p:nvPicPr>
          <p:cNvPr id="13" name="Kuva 9" descr="Eläketurvakeskuksen logo">
            <a:extLst>
              <a:ext uri="{FF2B5EF4-FFF2-40B4-BE49-F238E27FC236}">
                <a16:creationId xmlns:a16="http://schemas.microsoft.com/office/drawing/2014/main" id="{CA666818-1CF3-4C80-994B-51E863A63B7F}"/>
              </a:ext>
            </a:extLst>
          </p:cNvPr>
          <p:cNvPicPr>
            <a:picLocks noChangeAspect="1"/>
          </p:cNvPicPr>
          <p:nvPr/>
        </p:nvPicPr>
        <p:blipFill>
          <a:blip r:embed="rId2">
            <a:alphaModFix/>
          </a:blip>
          <a:stretch>
            <a:fillRect/>
          </a:stretch>
        </p:blipFill>
        <p:spPr>
          <a:xfrm>
            <a:off x="11903259" y="6484048"/>
            <a:ext cx="258413" cy="258413"/>
          </a:xfrm>
          <a:prstGeom prst="rect">
            <a:avLst/>
          </a:prstGeom>
        </p:spPr>
      </p:pic>
    </p:spTree>
    <p:extLst>
      <p:ext uri="{BB962C8B-B14F-4D97-AF65-F5344CB8AC3E}">
        <p14:creationId xmlns:p14="http://schemas.microsoft.com/office/powerpoint/2010/main" val="23019225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Vain otsikko">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DFFDB868-DDE1-4BDC-952B-62A7D2E3A2F1}"/>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C71E33E2-0206-415F-A599-AB0A18C78830}"/>
              </a:ext>
            </a:extLst>
          </p:cNvPr>
          <p:cNvSpPr>
            <a:spLocks noGrp="1"/>
          </p:cNvSpPr>
          <p:nvPr>
            <p:ph type="dt" sz="half" idx="10"/>
          </p:nvPr>
        </p:nvSpPr>
        <p:spPr/>
        <p:txBody>
          <a:bodyPr/>
          <a:lstStyle/>
          <a:p>
            <a:r>
              <a:rPr lang="fi-FI"/>
              <a:t>28.9.2020</a:t>
            </a:r>
          </a:p>
        </p:txBody>
      </p:sp>
      <p:sp>
        <p:nvSpPr>
          <p:cNvPr id="4" name="Alatunnisteen paikkamerkki 3">
            <a:extLst>
              <a:ext uri="{FF2B5EF4-FFF2-40B4-BE49-F238E27FC236}">
                <a16:creationId xmlns:a16="http://schemas.microsoft.com/office/drawing/2014/main" id="{232BA7F6-4067-473E-B7BC-A05EEFAF44B3}"/>
              </a:ext>
            </a:extLst>
          </p:cNvPr>
          <p:cNvSpPr>
            <a:spLocks noGrp="1"/>
          </p:cNvSpPr>
          <p:nvPr>
            <p:ph type="ftr" sz="quarter" idx="11"/>
          </p:nvPr>
        </p:nvSpPr>
        <p:spPr/>
        <p:txBody>
          <a:bodyPr/>
          <a:lstStyle/>
          <a:p>
            <a:r>
              <a:rPr lang="fi-FI"/>
              <a:t>Eläketurvakeskus   |</a:t>
            </a:r>
          </a:p>
        </p:txBody>
      </p:sp>
      <p:sp>
        <p:nvSpPr>
          <p:cNvPr id="5" name="Dian numeron paikkamerkki 4">
            <a:extLst>
              <a:ext uri="{FF2B5EF4-FFF2-40B4-BE49-F238E27FC236}">
                <a16:creationId xmlns:a16="http://schemas.microsoft.com/office/drawing/2014/main" id="{DFE03C28-A618-43E4-A36E-C7D2F181BEB1}"/>
              </a:ext>
            </a:extLst>
          </p:cNvPr>
          <p:cNvSpPr>
            <a:spLocks noGrp="1"/>
          </p:cNvSpPr>
          <p:nvPr>
            <p:ph type="sldNum" sz="quarter" idx="12"/>
          </p:nvPr>
        </p:nvSpPr>
        <p:spPr/>
        <p:txBody>
          <a:bodyPr/>
          <a:lstStyle/>
          <a:p>
            <a:fld id="{BE2D8D75-17F6-474C-8CC8-AD93DCE1F39D}" type="slidenum">
              <a:rPr lang="fi-FI" smtClean="0"/>
              <a:t>‹#›</a:t>
            </a:fld>
            <a:endParaRPr lang="fi-FI"/>
          </a:p>
        </p:txBody>
      </p:sp>
    </p:spTree>
    <p:extLst>
      <p:ext uri="{BB962C8B-B14F-4D97-AF65-F5344CB8AC3E}">
        <p14:creationId xmlns:p14="http://schemas.microsoft.com/office/powerpoint/2010/main" val="648101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Otsikkodia omalla kuvalla">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9709D777-3214-15D0-4E0D-265EAD557CF4}"/>
              </a:ext>
              <a:ext uri="{C183D7F6-B498-43B3-948B-1728B52AA6E4}">
                <adec:decorative xmlns:adec="http://schemas.microsoft.com/office/drawing/2017/decorative" val="1"/>
              </a:ext>
            </a:extLst>
          </p:cNvPr>
          <p:cNvSpPr/>
          <p:nvPr userDrawn="1"/>
        </p:nvSpPr>
        <p:spPr bwMode="black">
          <a:xfrm>
            <a:off x="0" y="805"/>
            <a:ext cx="12192381" cy="5947200"/>
          </a:xfrm>
          <a:prstGeom prst="rect">
            <a:avLst/>
          </a:prstGeom>
          <a:solidFill>
            <a:srgbClr val="034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200" dirty="0" err="1"/>
          </a:p>
        </p:txBody>
      </p:sp>
      <p:sp>
        <p:nvSpPr>
          <p:cNvPr id="2" name="Otsikko 1">
            <a:extLst>
              <a:ext uri="{FF2B5EF4-FFF2-40B4-BE49-F238E27FC236}">
                <a16:creationId xmlns:a16="http://schemas.microsoft.com/office/drawing/2014/main" id="{69151640-4BD8-D7B0-E308-47506393F8B7}"/>
              </a:ext>
            </a:extLst>
          </p:cNvPr>
          <p:cNvSpPr>
            <a:spLocks noGrp="1"/>
          </p:cNvSpPr>
          <p:nvPr>
            <p:ph type="ctrTitle"/>
          </p:nvPr>
        </p:nvSpPr>
        <p:spPr>
          <a:xfrm>
            <a:off x="4788568" y="1122363"/>
            <a:ext cx="7086600" cy="2387600"/>
          </a:xfrm>
        </p:spPr>
        <p:txBody>
          <a:bodyPr anchor="b">
            <a:normAutofit/>
          </a:bodyPr>
          <a:lstStyle>
            <a:lvl1pPr algn="l">
              <a:defRPr sz="4800">
                <a:solidFill>
                  <a:schemeClr val="bg1"/>
                </a:solidFill>
              </a:defRPr>
            </a:lvl1pPr>
          </a:lstStyle>
          <a:p>
            <a:r>
              <a:rPr lang="fi-FI"/>
              <a:t>Muokkaa ots. perustyyl. napsautt.</a:t>
            </a:r>
            <a:endParaRPr lang="en-US" dirty="0"/>
          </a:p>
        </p:txBody>
      </p:sp>
      <p:sp>
        <p:nvSpPr>
          <p:cNvPr id="3" name="Alaotsikko 2">
            <a:extLst>
              <a:ext uri="{FF2B5EF4-FFF2-40B4-BE49-F238E27FC236}">
                <a16:creationId xmlns:a16="http://schemas.microsoft.com/office/drawing/2014/main" id="{4156C423-3681-6283-FFE7-70B748AE3DED}"/>
              </a:ext>
            </a:extLst>
          </p:cNvPr>
          <p:cNvSpPr>
            <a:spLocks noGrp="1"/>
          </p:cNvSpPr>
          <p:nvPr>
            <p:ph type="subTitle" idx="1"/>
          </p:nvPr>
        </p:nvSpPr>
        <p:spPr>
          <a:xfrm>
            <a:off x="4788568" y="3602038"/>
            <a:ext cx="7086600" cy="1655762"/>
          </a:xfrm>
        </p:spPr>
        <p:txBody>
          <a:bodyPr>
            <a:norm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4" name="Kuvan paikkamerkki 5">
            <a:extLst>
              <a:ext uri="{FF2B5EF4-FFF2-40B4-BE49-F238E27FC236}">
                <a16:creationId xmlns:a16="http://schemas.microsoft.com/office/drawing/2014/main" id="{09EA0E1F-9BF7-DF39-9DBA-D0EA19D60A9C}"/>
              </a:ext>
              <a:ext uri="{C183D7F6-B498-43B3-948B-1728B52AA6E4}">
                <adec:decorative xmlns:adec="http://schemas.microsoft.com/office/drawing/2017/decorative" val="1"/>
              </a:ext>
            </a:extLst>
          </p:cNvPr>
          <p:cNvSpPr>
            <a:spLocks noGrp="1"/>
          </p:cNvSpPr>
          <p:nvPr>
            <p:ph type="pic" sz="quarter" idx="10"/>
          </p:nvPr>
        </p:nvSpPr>
        <p:spPr>
          <a:xfrm>
            <a:off x="-819" y="0"/>
            <a:ext cx="4471200" cy="5948005"/>
          </a:xfrm>
          <a:prstGeom prst="rect">
            <a:avLst/>
          </a:prstGeom>
          <a:solidFill>
            <a:schemeClr val="bg2"/>
          </a:solidFill>
          <a:ln>
            <a:noFill/>
          </a:ln>
        </p:spPr>
        <p:txBody>
          <a:bodyPr anchor="t"/>
          <a:lstStyle>
            <a:lvl1pPr marL="0" indent="0" algn="ctr">
              <a:buNone/>
              <a:defRPr sz="2000"/>
            </a:lvl1pPr>
          </a:lstStyle>
          <a:p>
            <a:r>
              <a:rPr lang="fi-FI"/>
              <a:t>Lisää kuva napsauttamalla kuvaketta</a:t>
            </a:r>
            <a:endParaRPr lang="en-GB" dirty="0"/>
          </a:p>
        </p:txBody>
      </p:sp>
      <p:pic>
        <p:nvPicPr>
          <p:cNvPr id="5" name="Kuva 4">
            <a:extLst>
              <a:ext uri="{FF2B5EF4-FFF2-40B4-BE49-F238E27FC236}">
                <a16:creationId xmlns:a16="http://schemas.microsoft.com/office/drawing/2014/main" id="{83D45B40-9506-EFDA-669A-865117ACE04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6704" y="6152881"/>
            <a:ext cx="2877032" cy="457249"/>
          </a:xfrm>
          <a:prstGeom prst="rect">
            <a:avLst/>
          </a:prstGeom>
        </p:spPr>
      </p:pic>
    </p:spTree>
    <p:extLst>
      <p:ext uri="{BB962C8B-B14F-4D97-AF65-F5344CB8AC3E}">
        <p14:creationId xmlns:p14="http://schemas.microsoft.com/office/powerpoint/2010/main" val="1126486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838200" y="293913"/>
            <a:ext cx="10515600" cy="1138279"/>
          </a:xfrm>
        </p:spPr>
        <p:txBody>
          <a:bodyPr lIns="90000"/>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p:nvPr>
        </p:nvSpPr>
        <p:spPr>
          <a:xfrm>
            <a:off x="838200" y="1520328"/>
            <a:ext cx="10515600" cy="4656635"/>
          </a:xfrm>
        </p:spPr>
        <p:txBody>
          <a:bodyPr lIns="9000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p:txBody>
          <a:bodyPr lIns="90000"/>
          <a:lstStyle/>
          <a:p>
            <a:fld id="{03DEFDC6-514E-4A65-A161-4AF9255B26E8}" type="datetime1">
              <a:rPr lang="fi-FI" smtClean="0"/>
              <a:t>1.7.2025</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p:txBody>
          <a:bodyPr lIns="90000"/>
          <a:lstStyle/>
          <a:p>
            <a:r>
              <a:rPr lang="en-US"/>
              <a:t>Eläketurvakeskus</a:t>
            </a:r>
          </a:p>
        </p:txBody>
      </p:sp>
    </p:spTree>
    <p:extLst>
      <p:ext uri="{BB962C8B-B14F-4D97-AF65-F5344CB8AC3E}">
        <p14:creationId xmlns:p14="http://schemas.microsoft.com/office/powerpoint/2010/main" val="3782799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Kuvio/taulukko otsiko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838200" y="293914"/>
            <a:ext cx="10515600" cy="688219"/>
          </a:xfrm>
        </p:spPr>
        <p:txBody>
          <a:bodyPr>
            <a:noAutofit/>
          </a:bodyPr>
          <a:lstStyle>
            <a:lvl1pPr algn="ctr">
              <a:defRPr sz="2200"/>
            </a:lvl1pPr>
          </a:lstStyle>
          <a:p>
            <a:r>
              <a:rPr lang="fi-FI" dirty="0"/>
              <a:t>Kuvio/taulukkodia - 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hasCustomPrompt="1"/>
          </p:nvPr>
        </p:nvSpPr>
        <p:spPr>
          <a:xfrm>
            <a:off x="838200" y="1083733"/>
            <a:ext cx="10515600" cy="5093231"/>
          </a:xfrm>
        </p:spPr>
        <p:txBody>
          <a:bodyPr>
            <a:noAutofit/>
          </a:bodyPr>
          <a:lstStyle>
            <a:lvl1pPr marL="0" indent="0">
              <a:buNone/>
              <a:defRPr sz="2200"/>
            </a:lvl1pPr>
          </a:lstStyle>
          <a:p>
            <a:pPr lvl="0"/>
            <a:r>
              <a:rPr lang="fi-FI" dirty="0"/>
              <a:t>Lisää kuvio tai taulukko</a:t>
            </a:r>
            <a:endParaRPr lang="en-US" dirty="0"/>
          </a:p>
        </p:txBody>
      </p:sp>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a:xfrm>
            <a:off x="838200" y="6356350"/>
            <a:ext cx="1034143" cy="365125"/>
          </a:xfrm>
        </p:spPr>
        <p:txBody>
          <a:bodyPr lIns="90000"/>
          <a:lstStyle/>
          <a:p>
            <a:fld id="{03DEFDC6-514E-4A65-A161-4AF9255B26E8}" type="datetime1">
              <a:rPr lang="fi-FI" smtClean="0"/>
              <a:t>1.7.2025</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a:xfrm>
            <a:off x="1970313" y="6356350"/>
            <a:ext cx="9383487" cy="365125"/>
          </a:xfrm>
        </p:spPr>
        <p:txBody>
          <a:bodyPr lIns="90000"/>
          <a:lstStyle/>
          <a:p>
            <a:r>
              <a:rPr lang="en-US"/>
              <a:t>Eläketurvakeskus</a:t>
            </a:r>
          </a:p>
        </p:txBody>
      </p:sp>
    </p:spTree>
    <p:extLst>
      <p:ext uri="{BB962C8B-B14F-4D97-AF65-F5344CB8AC3E}">
        <p14:creationId xmlns:p14="http://schemas.microsoft.com/office/powerpoint/2010/main" val="1902485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759029B-A027-E569-9238-CDBA6D996FBF}"/>
              </a:ext>
            </a:extLst>
          </p:cNvPr>
          <p:cNvSpPr>
            <a:spLocks noGrp="1"/>
          </p:cNvSpPr>
          <p:nvPr>
            <p:ph type="title"/>
          </p:nvPr>
        </p:nvSpPr>
        <p:spPr/>
        <p:txBody>
          <a:bodyPr lIns="90000"/>
          <a:lstStyle/>
          <a:p>
            <a:r>
              <a:rPr lang="fi-FI"/>
              <a:t>Muokkaa ots. perustyyl. napsautt.</a:t>
            </a:r>
            <a:endParaRPr lang="en-US" dirty="0"/>
          </a:p>
        </p:txBody>
      </p:sp>
      <p:sp>
        <p:nvSpPr>
          <p:cNvPr id="3" name="Sisällön paikkamerkki 2">
            <a:extLst>
              <a:ext uri="{FF2B5EF4-FFF2-40B4-BE49-F238E27FC236}">
                <a16:creationId xmlns:a16="http://schemas.microsoft.com/office/drawing/2014/main" id="{25E1EE93-A876-1C86-DD7C-547C36B42FBD}"/>
              </a:ext>
            </a:extLst>
          </p:cNvPr>
          <p:cNvSpPr>
            <a:spLocks noGrp="1"/>
          </p:cNvSpPr>
          <p:nvPr>
            <p:ph sz="half" idx="1"/>
          </p:nvPr>
        </p:nvSpPr>
        <p:spPr>
          <a:xfrm>
            <a:off x="838200" y="1520327"/>
            <a:ext cx="5181600" cy="4656635"/>
          </a:xfrm>
        </p:spPr>
        <p:txBody>
          <a:bodyPr lIns="90000"/>
          <a:lstStyle>
            <a:lvl1pPr>
              <a:defRPr sz="2600"/>
            </a:lvl1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Sisällön paikkamerkki 3">
            <a:extLst>
              <a:ext uri="{FF2B5EF4-FFF2-40B4-BE49-F238E27FC236}">
                <a16:creationId xmlns:a16="http://schemas.microsoft.com/office/drawing/2014/main" id="{A258E14A-542B-073B-1FF8-14932F4F1628}"/>
              </a:ext>
            </a:extLst>
          </p:cNvPr>
          <p:cNvSpPr>
            <a:spLocks noGrp="1"/>
          </p:cNvSpPr>
          <p:nvPr>
            <p:ph sz="half" idx="2"/>
          </p:nvPr>
        </p:nvSpPr>
        <p:spPr>
          <a:xfrm>
            <a:off x="6172200" y="1520327"/>
            <a:ext cx="5181600" cy="4656635"/>
          </a:xfrm>
        </p:spPr>
        <p:txBody>
          <a:bodyPr lIns="90000"/>
          <a:lstStyle>
            <a:lvl1pPr>
              <a:defRPr sz="2600"/>
            </a:lvl1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ian numeron paikkamerkki 6">
            <a:extLst>
              <a:ext uri="{FF2B5EF4-FFF2-40B4-BE49-F238E27FC236}">
                <a16:creationId xmlns:a16="http://schemas.microsoft.com/office/drawing/2014/main" id="{413ABD5B-D47A-6934-D29C-E08C205E7B5B}"/>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5" name="Päivämäärän paikkamerkki 4">
            <a:extLst>
              <a:ext uri="{FF2B5EF4-FFF2-40B4-BE49-F238E27FC236}">
                <a16:creationId xmlns:a16="http://schemas.microsoft.com/office/drawing/2014/main" id="{CA2EFAE8-6C53-DFF1-B364-2AB0B6656584}"/>
              </a:ext>
              <a:ext uri="{C183D7F6-B498-43B3-948B-1728B52AA6E4}">
                <adec:decorative xmlns:adec="http://schemas.microsoft.com/office/drawing/2017/decorative" val="1"/>
              </a:ext>
            </a:extLst>
          </p:cNvPr>
          <p:cNvSpPr>
            <a:spLocks noGrp="1"/>
          </p:cNvSpPr>
          <p:nvPr>
            <p:ph type="dt" sz="half" idx="10"/>
          </p:nvPr>
        </p:nvSpPr>
        <p:spPr/>
        <p:txBody>
          <a:bodyPr lIns="90000"/>
          <a:lstStyle/>
          <a:p>
            <a:fld id="{7DB22B4B-7F40-4994-BFC2-538C8FB6082B}" type="datetime1">
              <a:rPr lang="fi-FI" smtClean="0"/>
              <a:t>1.7.2025</a:t>
            </a:fld>
            <a:endParaRPr lang="en-US"/>
          </a:p>
        </p:txBody>
      </p:sp>
      <p:sp>
        <p:nvSpPr>
          <p:cNvPr id="6" name="Alatunnisteen paikkamerkki 5">
            <a:extLst>
              <a:ext uri="{FF2B5EF4-FFF2-40B4-BE49-F238E27FC236}">
                <a16:creationId xmlns:a16="http://schemas.microsoft.com/office/drawing/2014/main" id="{697E4798-1956-3547-7CE9-23D3C19351FC}"/>
              </a:ext>
              <a:ext uri="{C183D7F6-B498-43B3-948B-1728B52AA6E4}">
                <adec:decorative xmlns:adec="http://schemas.microsoft.com/office/drawing/2017/decorative" val="1"/>
              </a:ext>
            </a:extLst>
          </p:cNvPr>
          <p:cNvSpPr>
            <a:spLocks noGrp="1"/>
          </p:cNvSpPr>
          <p:nvPr>
            <p:ph type="ftr" sz="quarter" idx="11"/>
          </p:nvPr>
        </p:nvSpPr>
        <p:spPr/>
        <p:txBody>
          <a:bodyPr lIns="90000"/>
          <a:lstStyle/>
          <a:p>
            <a:r>
              <a:rPr lang="en-US"/>
              <a:t>Eläketurvakeskus</a:t>
            </a:r>
          </a:p>
        </p:txBody>
      </p:sp>
    </p:spTree>
    <p:extLst>
      <p:ext uri="{BB962C8B-B14F-4D97-AF65-F5344CB8AC3E}">
        <p14:creationId xmlns:p14="http://schemas.microsoft.com/office/powerpoint/2010/main" val="666284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270F03-EDC8-B8FB-D391-BCA743A1F0CF}"/>
              </a:ext>
            </a:extLst>
          </p:cNvPr>
          <p:cNvSpPr>
            <a:spLocks noGrp="1"/>
          </p:cNvSpPr>
          <p:nvPr>
            <p:ph type="title"/>
          </p:nvPr>
        </p:nvSpPr>
        <p:spPr>
          <a:xfrm>
            <a:off x="839788" y="293913"/>
            <a:ext cx="10515600" cy="1138279"/>
          </a:xfrm>
        </p:spPr>
        <p:txBody>
          <a:bodyPr/>
          <a:lstStyle/>
          <a:p>
            <a:r>
              <a:rPr lang="fi-FI"/>
              <a:t>Muokkaa ots. perustyyl. napsautt.</a:t>
            </a:r>
            <a:endParaRPr lang="en-US" dirty="0"/>
          </a:p>
        </p:txBody>
      </p:sp>
      <p:sp>
        <p:nvSpPr>
          <p:cNvPr id="3" name="Tekstin paikkamerkki 2">
            <a:extLst>
              <a:ext uri="{FF2B5EF4-FFF2-40B4-BE49-F238E27FC236}">
                <a16:creationId xmlns:a16="http://schemas.microsoft.com/office/drawing/2014/main" id="{6D48DFF7-044C-20CC-9CD1-C4C8B2937381}"/>
              </a:ext>
            </a:extLst>
          </p:cNvPr>
          <p:cNvSpPr>
            <a:spLocks noGrp="1"/>
          </p:cNvSpPr>
          <p:nvPr>
            <p:ph type="body" idx="1"/>
          </p:nvPr>
        </p:nvSpPr>
        <p:spPr>
          <a:xfrm>
            <a:off x="839788" y="1520328"/>
            <a:ext cx="5157787" cy="984747"/>
          </a:xfrm>
        </p:spPr>
        <p:txBody>
          <a:bodyPr lIns="90000" anchor="b">
            <a:noAutofit/>
          </a:bodyPr>
          <a:lstStyle>
            <a:lvl1pPr marL="0" indent="0">
              <a:buNone/>
              <a:defRPr sz="2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80E48CA5-5EE5-00D2-FBD7-7127DEFEEE38}"/>
              </a:ext>
            </a:extLst>
          </p:cNvPr>
          <p:cNvSpPr>
            <a:spLocks noGrp="1"/>
          </p:cNvSpPr>
          <p:nvPr>
            <p:ph sz="half" idx="2"/>
          </p:nvPr>
        </p:nvSpPr>
        <p:spPr>
          <a:xfrm>
            <a:off x="839788" y="2505075"/>
            <a:ext cx="5157787" cy="3684588"/>
          </a:xfrm>
        </p:spPr>
        <p:txBody>
          <a:bodyPr lIns="90000">
            <a:noAutofit/>
          </a:bodyPr>
          <a:lstStyle>
            <a:lvl1pPr>
              <a:defRPr sz="2200"/>
            </a:lvl1pPr>
            <a:lvl2pPr>
              <a:defRPr sz="2200"/>
            </a:lvl2pPr>
            <a:lvl3pPr>
              <a:defRPr sz="2200"/>
            </a:lvl3pPr>
            <a:lvl4pPr>
              <a:defRPr sz="2200"/>
            </a:lvl4pPr>
            <a:lvl5pPr>
              <a:defRPr sz="2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kstin paikkamerkki 4">
            <a:extLst>
              <a:ext uri="{FF2B5EF4-FFF2-40B4-BE49-F238E27FC236}">
                <a16:creationId xmlns:a16="http://schemas.microsoft.com/office/drawing/2014/main" id="{EC57C11E-38F1-2C08-E3E0-44DA4731BF2E}"/>
              </a:ext>
            </a:extLst>
          </p:cNvPr>
          <p:cNvSpPr>
            <a:spLocks noGrp="1"/>
          </p:cNvSpPr>
          <p:nvPr>
            <p:ph type="body" sz="quarter" idx="3"/>
          </p:nvPr>
        </p:nvSpPr>
        <p:spPr>
          <a:xfrm>
            <a:off x="6172200" y="1520328"/>
            <a:ext cx="5183188" cy="984747"/>
          </a:xfrm>
        </p:spPr>
        <p:txBody>
          <a:bodyPr lIns="90000" anchor="b">
            <a:noAutofit/>
          </a:bodyPr>
          <a:lstStyle>
            <a:lvl1pPr marL="0" indent="0">
              <a:buNone/>
              <a:defRPr sz="2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CF66E362-2FB0-C793-642E-5CC4DB09F6D4}"/>
              </a:ext>
            </a:extLst>
          </p:cNvPr>
          <p:cNvSpPr>
            <a:spLocks noGrp="1"/>
          </p:cNvSpPr>
          <p:nvPr>
            <p:ph sz="quarter" idx="4"/>
          </p:nvPr>
        </p:nvSpPr>
        <p:spPr>
          <a:xfrm>
            <a:off x="6172200" y="2505075"/>
            <a:ext cx="5183188" cy="3684588"/>
          </a:xfrm>
        </p:spPr>
        <p:txBody>
          <a:bodyPr lIns="90000">
            <a:noAutofit/>
          </a:bodyPr>
          <a:lstStyle>
            <a:lvl1pPr>
              <a:defRPr sz="2200"/>
            </a:lvl1pPr>
            <a:lvl2pPr>
              <a:defRPr sz="2200"/>
            </a:lvl2pPr>
            <a:lvl3pPr>
              <a:defRPr sz="2200"/>
            </a:lvl3pPr>
            <a:lvl4pPr>
              <a:defRPr sz="2200"/>
            </a:lvl4pPr>
            <a:lvl5pPr>
              <a:defRPr sz="2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9" name="Dian numeron paikkamerkki 8">
            <a:extLst>
              <a:ext uri="{FF2B5EF4-FFF2-40B4-BE49-F238E27FC236}">
                <a16:creationId xmlns:a16="http://schemas.microsoft.com/office/drawing/2014/main" id="{729E9766-D8B9-CFC6-5F37-61D31D299218}"/>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7" name="Päivämäärän paikkamerkki 6">
            <a:extLst>
              <a:ext uri="{FF2B5EF4-FFF2-40B4-BE49-F238E27FC236}">
                <a16:creationId xmlns:a16="http://schemas.microsoft.com/office/drawing/2014/main" id="{46017F06-B43F-E023-2DC9-BB86145FDC4D}"/>
              </a:ext>
              <a:ext uri="{C183D7F6-B498-43B3-948B-1728B52AA6E4}">
                <adec:decorative xmlns:adec="http://schemas.microsoft.com/office/drawing/2017/decorative" val="1"/>
              </a:ext>
            </a:extLst>
          </p:cNvPr>
          <p:cNvSpPr>
            <a:spLocks noGrp="1"/>
          </p:cNvSpPr>
          <p:nvPr>
            <p:ph type="dt" sz="half" idx="10"/>
          </p:nvPr>
        </p:nvSpPr>
        <p:spPr/>
        <p:txBody>
          <a:bodyPr lIns="90000"/>
          <a:lstStyle/>
          <a:p>
            <a:fld id="{199C5962-3FF5-49C6-9726-36D983148CC4}" type="datetime1">
              <a:rPr lang="fi-FI" smtClean="0"/>
              <a:t>1.7.2025</a:t>
            </a:fld>
            <a:endParaRPr lang="en-US"/>
          </a:p>
        </p:txBody>
      </p:sp>
      <p:sp>
        <p:nvSpPr>
          <p:cNvPr id="8" name="Alatunnisteen paikkamerkki 7">
            <a:extLst>
              <a:ext uri="{FF2B5EF4-FFF2-40B4-BE49-F238E27FC236}">
                <a16:creationId xmlns:a16="http://schemas.microsoft.com/office/drawing/2014/main" id="{2818C6DC-342E-8B99-00C9-8485B35ACAED}"/>
              </a:ext>
              <a:ext uri="{C183D7F6-B498-43B3-948B-1728B52AA6E4}">
                <adec:decorative xmlns:adec="http://schemas.microsoft.com/office/drawing/2017/decorative" val="1"/>
              </a:ext>
            </a:extLst>
          </p:cNvPr>
          <p:cNvSpPr>
            <a:spLocks noGrp="1"/>
          </p:cNvSpPr>
          <p:nvPr>
            <p:ph type="ftr" sz="quarter" idx="11"/>
          </p:nvPr>
        </p:nvSpPr>
        <p:spPr/>
        <p:txBody>
          <a:bodyPr lIns="90000"/>
          <a:lstStyle/>
          <a:p>
            <a:r>
              <a:rPr lang="en-US"/>
              <a:t>Eläketurvakeskus</a:t>
            </a:r>
          </a:p>
        </p:txBody>
      </p:sp>
    </p:spTree>
    <p:extLst>
      <p:ext uri="{BB962C8B-B14F-4D97-AF65-F5344CB8AC3E}">
        <p14:creationId xmlns:p14="http://schemas.microsoft.com/office/powerpoint/2010/main" val="3093907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tailu kolmella palsta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270F03-EDC8-B8FB-D391-BCA743A1F0CF}"/>
              </a:ext>
            </a:extLst>
          </p:cNvPr>
          <p:cNvSpPr>
            <a:spLocks noGrp="1"/>
          </p:cNvSpPr>
          <p:nvPr>
            <p:ph type="title"/>
          </p:nvPr>
        </p:nvSpPr>
        <p:spPr>
          <a:xfrm>
            <a:off x="839788" y="293913"/>
            <a:ext cx="10515600" cy="1138279"/>
          </a:xfrm>
        </p:spPr>
        <p:txBody>
          <a:bodyPr lIns="90000"/>
          <a:lstStyle/>
          <a:p>
            <a:r>
              <a:rPr lang="fi-FI"/>
              <a:t>Muokkaa ots. perustyyl. napsautt.</a:t>
            </a:r>
            <a:endParaRPr lang="en-US" dirty="0"/>
          </a:p>
        </p:txBody>
      </p:sp>
      <p:sp>
        <p:nvSpPr>
          <p:cNvPr id="3" name="Tekstin paikkamerkki 2">
            <a:extLst>
              <a:ext uri="{FF2B5EF4-FFF2-40B4-BE49-F238E27FC236}">
                <a16:creationId xmlns:a16="http://schemas.microsoft.com/office/drawing/2014/main" id="{6D48DFF7-044C-20CC-9CD1-C4C8B2937381}"/>
              </a:ext>
            </a:extLst>
          </p:cNvPr>
          <p:cNvSpPr>
            <a:spLocks noGrp="1"/>
          </p:cNvSpPr>
          <p:nvPr>
            <p:ph type="body" idx="1"/>
          </p:nvPr>
        </p:nvSpPr>
        <p:spPr>
          <a:xfrm>
            <a:off x="839789" y="1520328"/>
            <a:ext cx="3391390" cy="984747"/>
          </a:xfrm>
        </p:spPr>
        <p:txBody>
          <a:bodyPr lIns="90000" anchor="b">
            <a:noAutofit/>
          </a:bodyPr>
          <a:lstStyle>
            <a:lvl1pPr marL="0" indent="0">
              <a:buNone/>
              <a:defRPr sz="22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80E48CA5-5EE5-00D2-FBD7-7127DEFEEE38}"/>
              </a:ext>
            </a:extLst>
          </p:cNvPr>
          <p:cNvSpPr>
            <a:spLocks noGrp="1"/>
          </p:cNvSpPr>
          <p:nvPr>
            <p:ph sz="half" idx="2"/>
          </p:nvPr>
        </p:nvSpPr>
        <p:spPr>
          <a:xfrm>
            <a:off x="839789" y="2505075"/>
            <a:ext cx="3391390" cy="3684588"/>
          </a:xfrm>
          <a:solidFill>
            <a:schemeClr val="bg2"/>
          </a:solidFill>
        </p:spPr>
        <p:txBody>
          <a:bodyPr lIns="90000"/>
          <a:lstStyle>
            <a:lvl1pPr>
              <a:defRPr sz="2200"/>
            </a:lvl1pPr>
          </a:lstStyle>
          <a:p>
            <a:pPr lvl="0"/>
            <a:r>
              <a:rPr lang="fi-FI"/>
              <a:t>Muokkaa tekstin perustyylejä napsauttamalla</a:t>
            </a:r>
          </a:p>
          <a:p>
            <a:pPr lvl="1"/>
            <a:r>
              <a:rPr lang="fi-FI"/>
              <a:t>toinen taso</a:t>
            </a:r>
          </a:p>
        </p:txBody>
      </p:sp>
      <p:sp>
        <p:nvSpPr>
          <p:cNvPr id="12" name="Tekstin paikkamerkki 2">
            <a:extLst>
              <a:ext uri="{FF2B5EF4-FFF2-40B4-BE49-F238E27FC236}">
                <a16:creationId xmlns:a16="http://schemas.microsoft.com/office/drawing/2014/main" id="{66C1189D-15EA-C265-A785-E7BBA2B5F555}"/>
              </a:ext>
            </a:extLst>
          </p:cNvPr>
          <p:cNvSpPr>
            <a:spLocks noGrp="1"/>
          </p:cNvSpPr>
          <p:nvPr>
            <p:ph type="body" idx="13"/>
          </p:nvPr>
        </p:nvSpPr>
        <p:spPr>
          <a:xfrm>
            <a:off x="4400305" y="1520328"/>
            <a:ext cx="3391390" cy="984747"/>
          </a:xfrm>
        </p:spPr>
        <p:txBody>
          <a:bodyPr lIns="90000" anchor="b">
            <a:noAutofit/>
          </a:bodyPr>
          <a:lstStyle>
            <a:lvl1pPr marL="0" indent="0">
              <a:buNone/>
              <a:defRPr sz="22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3" name="Sisällön paikkamerkki 3">
            <a:extLst>
              <a:ext uri="{FF2B5EF4-FFF2-40B4-BE49-F238E27FC236}">
                <a16:creationId xmlns:a16="http://schemas.microsoft.com/office/drawing/2014/main" id="{77B9F8F6-E829-597A-53DA-D9259FCAFB2F}"/>
              </a:ext>
            </a:extLst>
          </p:cNvPr>
          <p:cNvSpPr>
            <a:spLocks noGrp="1"/>
          </p:cNvSpPr>
          <p:nvPr>
            <p:ph sz="half" idx="14"/>
          </p:nvPr>
        </p:nvSpPr>
        <p:spPr>
          <a:xfrm>
            <a:off x="4400305" y="2505075"/>
            <a:ext cx="3391390" cy="3684588"/>
          </a:xfrm>
          <a:solidFill>
            <a:schemeClr val="bg2"/>
          </a:solidFill>
        </p:spPr>
        <p:txBody>
          <a:bodyPr lIns="90000"/>
          <a:lstStyle>
            <a:lvl1pPr>
              <a:defRPr sz="2200"/>
            </a:lvl1pPr>
          </a:lstStyle>
          <a:p>
            <a:pPr lvl="0"/>
            <a:r>
              <a:rPr lang="fi-FI"/>
              <a:t>Muokkaa tekstin perustyylejä napsauttamalla</a:t>
            </a:r>
          </a:p>
          <a:p>
            <a:pPr lvl="1"/>
            <a:r>
              <a:rPr lang="fi-FI"/>
              <a:t>toinen taso</a:t>
            </a:r>
          </a:p>
        </p:txBody>
      </p:sp>
      <p:sp>
        <p:nvSpPr>
          <p:cNvPr id="14" name="Tekstin paikkamerkki 2">
            <a:extLst>
              <a:ext uri="{FF2B5EF4-FFF2-40B4-BE49-F238E27FC236}">
                <a16:creationId xmlns:a16="http://schemas.microsoft.com/office/drawing/2014/main" id="{076B0AD4-1430-2DC0-A493-BD3744C444AD}"/>
              </a:ext>
            </a:extLst>
          </p:cNvPr>
          <p:cNvSpPr>
            <a:spLocks noGrp="1"/>
          </p:cNvSpPr>
          <p:nvPr>
            <p:ph type="body" idx="15"/>
          </p:nvPr>
        </p:nvSpPr>
        <p:spPr>
          <a:xfrm>
            <a:off x="7960821" y="1520328"/>
            <a:ext cx="3391390" cy="984747"/>
          </a:xfrm>
        </p:spPr>
        <p:txBody>
          <a:bodyPr lIns="90000" anchor="b">
            <a:noAutofit/>
          </a:bodyPr>
          <a:lstStyle>
            <a:lvl1pPr marL="0" indent="0">
              <a:buNone/>
              <a:defRPr sz="22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5" name="Sisällön paikkamerkki 3">
            <a:extLst>
              <a:ext uri="{FF2B5EF4-FFF2-40B4-BE49-F238E27FC236}">
                <a16:creationId xmlns:a16="http://schemas.microsoft.com/office/drawing/2014/main" id="{5C0BB510-1539-6BA2-446E-B9C57B705E25}"/>
              </a:ext>
            </a:extLst>
          </p:cNvPr>
          <p:cNvSpPr>
            <a:spLocks noGrp="1"/>
          </p:cNvSpPr>
          <p:nvPr>
            <p:ph sz="half" idx="16"/>
          </p:nvPr>
        </p:nvSpPr>
        <p:spPr>
          <a:xfrm>
            <a:off x="7960821" y="2505075"/>
            <a:ext cx="3391390" cy="3684588"/>
          </a:xfrm>
          <a:solidFill>
            <a:schemeClr val="bg2"/>
          </a:solidFill>
        </p:spPr>
        <p:txBody>
          <a:bodyPr lIns="90000"/>
          <a:lstStyle>
            <a:lvl1pPr>
              <a:defRPr sz="2200"/>
            </a:lvl1pPr>
          </a:lstStyle>
          <a:p>
            <a:pPr lvl="0"/>
            <a:r>
              <a:rPr lang="fi-FI"/>
              <a:t>Muokkaa tekstin perustyylejä napsauttamalla</a:t>
            </a:r>
          </a:p>
          <a:p>
            <a:pPr lvl="1"/>
            <a:r>
              <a:rPr lang="fi-FI"/>
              <a:t>toinen taso</a:t>
            </a:r>
          </a:p>
        </p:txBody>
      </p:sp>
      <p:sp>
        <p:nvSpPr>
          <p:cNvPr id="9" name="Dian numeron paikkamerkki 8">
            <a:extLst>
              <a:ext uri="{FF2B5EF4-FFF2-40B4-BE49-F238E27FC236}">
                <a16:creationId xmlns:a16="http://schemas.microsoft.com/office/drawing/2014/main" id="{729E9766-D8B9-CFC6-5F37-61D31D299218}"/>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7" name="Päivämäärän paikkamerkki 6">
            <a:extLst>
              <a:ext uri="{FF2B5EF4-FFF2-40B4-BE49-F238E27FC236}">
                <a16:creationId xmlns:a16="http://schemas.microsoft.com/office/drawing/2014/main" id="{46017F06-B43F-E023-2DC9-BB86145FDC4D}"/>
              </a:ext>
              <a:ext uri="{C183D7F6-B498-43B3-948B-1728B52AA6E4}">
                <adec:decorative xmlns:adec="http://schemas.microsoft.com/office/drawing/2017/decorative" val="1"/>
              </a:ext>
            </a:extLst>
          </p:cNvPr>
          <p:cNvSpPr>
            <a:spLocks noGrp="1"/>
          </p:cNvSpPr>
          <p:nvPr>
            <p:ph type="dt" sz="half" idx="10"/>
          </p:nvPr>
        </p:nvSpPr>
        <p:spPr/>
        <p:txBody>
          <a:bodyPr lIns="90000"/>
          <a:lstStyle/>
          <a:p>
            <a:fld id="{199C5962-3FF5-49C6-9726-36D983148CC4}" type="datetime1">
              <a:rPr lang="fi-FI" smtClean="0"/>
              <a:t>1.7.2025</a:t>
            </a:fld>
            <a:endParaRPr lang="en-US"/>
          </a:p>
        </p:txBody>
      </p:sp>
      <p:sp>
        <p:nvSpPr>
          <p:cNvPr id="8" name="Alatunnisteen paikkamerkki 7">
            <a:extLst>
              <a:ext uri="{FF2B5EF4-FFF2-40B4-BE49-F238E27FC236}">
                <a16:creationId xmlns:a16="http://schemas.microsoft.com/office/drawing/2014/main" id="{2818C6DC-342E-8B99-00C9-8485B35ACAED}"/>
              </a:ext>
              <a:ext uri="{C183D7F6-B498-43B3-948B-1728B52AA6E4}">
                <adec:decorative xmlns:adec="http://schemas.microsoft.com/office/drawing/2017/decorative" val="1"/>
              </a:ext>
            </a:extLst>
          </p:cNvPr>
          <p:cNvSpPr>
            <a:spLocks noGrp="1"/>
          </p:cNvSpPr>
          <p:nvPr>
            <p:ph type="ftr" sz="quarter" idx="11"/>
          </p:nvPr>
        </p:nvSpPr>
        <p:spPr/>
        <p:txBody>
          <a:bodyPr lIns="90000"/>
          <a:lstStyle/>
          <a:p>
            <a:r>
              <a:rPr lang="en-US"/>
              <a:t>Eläketurvakeskus</a:t>
            </a:r>
          </a:p>
        </p:txBody>
      </p:sp>
    </p:spTree>
    <p:extLst>
      <p:ext uri="{BB962C8B-B14F-4D97-AF65-F5344CB8AC3E}">
        <p14:creationId xmlns:p14="http://schemas.microsoft.com/office/powerpoint/2010/main" val="175112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meroitu tekstilis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p:txBody>
          <a:bodyPr/>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1" name="Tekstin paikkamerkki 3">
            <a:extLst>
              <a:ext uri="{FF2B5EF4-FFF2-40B4-BE49-F238E27FC236}">
                <a16:creationId xmlns:a16="http://schemas.microsoft.com/office/drawing/2014/main" id="{CD060F3F-2348-AC6B-B83C-10ED180152F0}"/>
              </a:ext>
            </a:extLst>
          </p:cNvPr>
          <p:cNvSpPr>
            <a:spLocks noGrp="1"/>
          </p:cNvSpPr>
          <p:nvPr>
            <p:ph type="body" sz="half" idx="14" hasCustomPrompt="1"/>
          </p:nvPr>
        </p:nvSpPr>
        <p:spPr>
          <a:xfrm>
            <a:off x="915317" y="1726252"/>
            <a:ext cx="720000" cy="719393"/>
          </a:xfrm>
          <a:prstGeom prst="ellipse">
            <a:avLst/>
          </a:prstGeom>
          <a:solidFill>
            <a:schemeClr val="bg2"/>
          </a:solidFill>
        </p:spPr>
        <p:txBody>
          <a:bodyPr anchor="ctr">
            <a:noAutofit/>
          </a:bodyPr>
          <a:lstStyle>
            <a:lvl1pPr marL="0" indent="0" algn="ctr">
              <a:buNone/>
              <a:defRPr sz="2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a:t>
            </a:r>
          </a:p>
        </p:txBody>
      </p:sp>
      <p:sp>
        <p:nvSpPr>
          <p:cNvPr id="12" name="Tekstin paikkamerkki 3">
            <a:extLst>
              <a:ext uri="{FF2B5EF4-FFF2-40B4-BE49-F238E27FC236}">
                <a16:creationId xmlns:a16="http://schemas.microsoft.com/office/drawing/2014/main" id="{8237B168-6387-40E3-A99A-8E529F2118D0}"/>
              </a:ext>
            </a:extLst>
          </p:cNvPr>
          <p:cNvSpPr>
            <a:spLocks noGrp="1"/>
          </p:cNvSpPr>
          <p:nvPr>
            <p:ph type="body" sz="half" idx="2"/>
          </p:nvPr>
        </p:nvSpPr>
        <p:spPr>
          <a:xfrm>
            <a:off x="1872344" y="1646748"/>
            <a:ext cx="9481456" cy="878400"/>
          </a:xfrm>
        </p:spPr>
        <p:txBody>
          <a:bodyPr anchor="ctr">
            <a:noAutofit/>
          </a:bodyPr>
          <a:lstStyle>
            <a:lvl1pPr marL="0" indent="0">
              <a:spcBef>
                <a:spcPts val="500"/>
              </a:spcBef>
              <a:buNone/>
              <a:defRPr sz="2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33" name="Tekstin paikkamerkki 3">
            <a:extLst>
              <a:ext uri="{FF2B5EF4-FFF2-40B4-BE49-F238E27FC236}">
                <a16:creationId xmlns:a16="http://schemas.microsoft.com/office/drawing/2014/main" id="{D43F2114-A8D7-BB2E-154C-A7E29B11728C}"/>
              </a:ext>
            </a:extLst>
          </p:cNvPr>
          <p:cNvSpPr>
            <a:spLocks noGrp="1"/>
          </p:cNvSpPr>
          <p:nvPr>
            <p:ph type="body" sz="half" idx="16" hasCustomPrompt="1"/>
          </p:nvPr>
        </p:nvSpPr>
        <p:spPr>
          <a:xfrm>
            <a:off x="915318" y="2751087"/>
            <a:ext cx="720000" cy="719393"/>
          </a:xfrm>
          <a:prstGeom prst="ellipse">
            <a:avLst/>
          </a:prstGeom>
          <a:solidFill>
            <a:schemeClr val="bg2"/>
          </a:solidFill>
        </p:spPr>
        <p:txBody>
          <a:bodyPr anchor="ctr">
            <a:noAutofit/>
          </a:bodyPr>
          <a:lstStyle>
            <a:lvl1pPr marL="0" indent="0" algn="ctr">
              <a:buNone/>
              <a:defRPr sz="2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a:t>
            </a:r>
          </a:p>
        </p:txBody>
      </p:sp>
      <p:sp>
        <p:nvSpPr>
          <p:cNvPr id="32" name="Tekstin paikkamerkki 3">
            <a:extLst>
              <a:ext uri="{FF2B5EF4-FFF2-40B4-BE49-F238E27FC236}">
                <a16:creationId xmlns:a16="http://schemas.microsoft.com/office/drawing/2014/main" id="{3ED61836-42F6-59D8-EBD8-2EB9411FA280}"/>
              </a:ext>
            </a:extLst>
          </p:cNvPr>
          <p:cNvSpPr>
            <a:spLocks noGrp="1"/>
          </p:cNvSpPr>
          <p:nvPr>
            <p:ph type="body" sz="half" idx="15"/>
          </p:nvPr>
        </p:nvSpPr>
        <p:spPr>
          <a:xfrm>
            <a:off x="1872344" y="2666296"/>
            <a:ext cx="9481456" cy="878400"/>
          </a:xfrm>
        </p:spPr>
        <p:txBody>
          <a:bodyPr anchor="ctr">
            <a:noAutofit/>
          </a:bodyPr>
          <a:lstStyle>
            <a:lvl1pPr marL="0" indent="0">
              <a:spcBef>
                <a:spcPts val="500"/>
              </a:spcBef>
              <a:buNone/>
              <a:defRPr sz="2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35" name="Tekstin paikkamerkki 3">
            <a:extLst>
              <a:ext uri="{FF2B5EF4-FFF2-40B4-BE49-F238E27FC236}">
                <a16:creationId xmlns:a16="http://schemas.microsoft.com/office/drawing/2014/main" id="{442ADEEE-05D5-DB17-5EAE-08E28C7EFFE0}"/>
              </a:ext>
            </a:extLst>
          </p:cNvPr>
          <p:cNvSpPr>
            <a:spLocks noGrp="1"/>
          </p:cNvSpPr>
          <p:nvPr>
            <p:ph type="body" sz="half" idx="18" hasCustomPrompt="1"/>
          </p:nvPr>
        </p:nvSpPr>
        <p:spPr>
          <a:xfrm>
            <a:off x="915317" y="3760059"/>
            <a:ext cx="720000" cy="719393"/>
          </a:xfrm>
          <a:prstGeom prst="ellipse">
            <a:avLst/>
          </a:prstGeom>
          <a:solidFill>
            <a:schemeClr val="bg2"/>
          </a:solidFill>
        </p:spPr>
        <p:txBody>
          <a:bodyPr anchor="ctr">
            <a:noAutofit/>
          </a:bodyPr>
          <a:lstStyle>
            <a:lvl1pPr marL="0" indent="0" algn="ctr">
              <a:buNone/>
              <a:defRPr sz="2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a:t>
            </a:r>
          </a:p>
        </p:txBody>
      </p:sp>
      <p:sp>
        <p:nvSpPr>
          <p:cNvPr id="34" name="Tekstin paikkamerkki 3">
            <a:extLst>
              <a:ext uri="{FF2B5EF4-FFF2-40B4-BE49-F238E27FC236}">
                <a16:creationId xmlns:a16="http://schemas.microsoft.com/office/drawing/2014/main" id="{E103DA8F-56E1-159B-5840-3739DEFDA064}"/>
              </a:ext>
            </a:extLst>
          </p:cNvPr>
          <p:cNvSpPr>
            <a:spLocks noGrp="1"/>
          </p:cNvSpPr>
          <p:nvPr>
            <p:ph type="body" sz="half" idx="17"/>
          </p:nvPr>
        </p:nvSpPr>
        <p:spPr>
          <a:xfrm>
            <a:off x="1872343" y="3685844"/>
            <a:ext cx="9481456" cy="878400"/>
          </a:xfrm>
        </p:spPr>
        <p:txBody>
          <a:bodyPr anchor="ctr">
            <a:noAutofit/>
          </a:bodyPr>
          <a:lstStyle>
            <a:lvl1pPr marL="0" indent="0">
              <a:spcBef>
                <a:spcPts val="500"/>
              </a:spcBef>
              <a:buNone/>
              <a:defRPr sz="2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37" name="Tekstin paikkamerkki 3">
            <a:extLst>
              <a:ext uri="{FF2B5EF4-FFF2-40B4-BE49-F238E27FC236}">
                <a16:creationId xmlns:a16="http://schemas.microsoft.com/office/drawing/2014/main" id="{72E53871-8E68-6490-F65E-CF940099B469}"/>
              </a:ext>
            </a:extLst>
          </p:cNvPr>
          <p:cNvSpPr>
            <a:spLocks noGrp="1"/>
          </p:cNvSpPr>
          <p:nvPr>
            <p:ph type="body" sz="half" idx="20" hasCustomPrompt="1"/>
          </p:nvPr>
        </p:nvSpPr>
        <p:spPr>
          <a:xfrm>
            <a:off x="915317" y="4779763"/>
            <a:ext cx="720000" cy="719393"/>
          </a:xfrm>
          <a:prstGeom prst="ellipse">
            <a:avLst/>
          </a:prstGeom>
          <a:solidFill>
            <a:schemeClr val="bg2"/>
          </a:solidFill>
        </p:spPr>
        <p:txBody>
          <a:bodyPr anchor="ctr">
            <a:noAutofit/>
          </a:bodyPr>
          <a:lstStyle>
            <a:lvl1pPr marL="0" indent="0" algn="ctr">
              <a:buNone/>
              <a:defRPr sz="2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a:t>
            </a:r>
          </a:p>
        </p:txBody>
      </p:sp>
      <p:sp>
        <p:nvSpPr>
          <p:cNvPr id="36" name="Tekstin paikkamerkki 3">
            <a:extLst>
              <a:ext uri="{FF2B5EF4-FFF2-40B4-BE49-F238E27FC236}">
                <a16:creationId xmlns:a16="http://schemas.microsoft.com/office/drawing/2014/main" id="{4F5A26B8-C035-B6FE-ED51-7E640FB6F3F3}"/>
              </a:ext>
            </a:extLst>
          </p:cNvPr>
          <p:cNvSpPr>
            <a:spLocks noGrp="1"/>
          </p:cNvSpPr>
          <p:nvPr>
            <p:ph type="body" sz="half" idx="19"/>
          </p:nvPr>
        </p:nvSpPr>
        <p:spPr>
          <a:xfrm>
            <a:off x="1872343" y="4705391"/>
            <a:ext cx="9481456" cy="878400"/>
          </a:xfrm>
        </p:spPr>
        <p:txBody>
          <a:bodyPr anchor="ctr">
            <a:noAutofit/>
          </a:bodyPr>
          <a:lstStyle>
            <a:lvl1pPr marL="0" indent="0">
              <a:spcBef>
                <a:spcPts val="500"/>
              </a:spcBef>
              <a:buNone/>
              <a:defRPr sz="2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p:txBody>
          <a:bodyPr lIns="90000"/>
          <a:lstStyle/>
          <a:p>
            <a:fld id="{03DEFDC6-514E-4A65-A161-4AF9255B26E8}" type="datetime1">
              <a:rPr lang="fi-FI" smtClean="0"/>
              <a:t>1.7.2025</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p:txBody>
          <a:bodyPr lIns="90000"/>
          <a:lstStyle/>
          <a:p>
            <a:r>
              <a:rPr lang="en-US"/>
              <a:t>Eläketurvakeskus</a:t>
            </a:r>
          </a:p>
        </p:txBody>
      </p:sp>
    </p:spTree>
    <p:extLst>
      <p:ext uri="{BB962C8B-B14F-4D97-AF65-F5344CB8AC3E}">
        <p14:creationId xmlns:p14="http://schemas.microsoft.com/office/powerpoint/2010/main" val="115147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DC0EA777-D658-EDE3-AC12-FE2FD9F91FEA}"/>
              </a:ext>
            </a:extLst>
          </p:cNvPr>
          <p:cNvSpPr>
            <a:spLocks noGrp="1"/>
          </p:cNvSpPr>
          <p:nvPr>
            <p:ph type="title"/>
          </p:nvPr>
        </p:nvSpPr>
        <p:spPr>
          <a:xfrm>
            <a:off x="838200" y="293913"/>
            <a:ext cx="10515600" cy="1138279"/>
          </a:xfrm>
          <a:prstGeom prst="rect">
            <a:avLst/>
          </a:prstGeom>
        </p:spPr>
        <p:txBody>
          <a:bodyPr vert="horz" lIns="91440" tIns="45720" rIns="91440" bIns="45720" rtlCol="0" anchor="t">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3" name="Tekstin paikkamerkki 2">
            <a:extLst>
              <a:ext uri="{FF2B5EF4-FFF2-40B4-BE49-F238E27FC236}">
                <a16:creationId xmlns:a16="http://schemas.microsoft.com/office/drawing/2014/main" id="{A4DE4C81-6D29-E1D4-7874-794776962C3B}"/>
              </a:ext>
            </a:extLst>
          </p:cNvPr>
          <p:cNvSpPr>
            <a:spLocks noGrp="1"/>
          </p:cNvSpPr>
          <p:nvPr>
            <p:ph type="body" idx="1"/>
          </p:nvPr>
        </p:nvSpPr>
        <p:spPr>
          <a:xfrm>
            <a:off x="838200" y="1520328"/>
            <a:ext cx="10515600" cy="4656635"/>
          </a:xfrm>
          <a:prstGeom prst="rect">
            <a:avLst/>
          </a:prstGeom>
        </p:spPr>
        <p:txBody>
          <a:bodyPr vert="horz" lIns="91440" tIns="45720" rIns="91440" bIns="4572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6" name="Dian numeron paikkamerkki 5">
            <a:extLst>
              <a:ext uri="{FF2B5EF4-FFF2-40B4-BE49-F238E27FC236}">
                <a16:creationId xmlns:a16="http://schemas.microsoft.com/office/drawing/2014/main" id="{EF8C9552-F5D7-4739-9664-F4F3A101A1DE}"/>
              </a:ext>
              <a:ext uri="{C183D7F6-B498-43B3-948B-1728B52AA6E4}">
                <adec:decorative xmlns:adec="http://schemas.microsoft.com/office/drawing/2017/decorative" val="1"/>
              </a:ext>
            </a:extLst>
          </p:cNvPr>
          <p:cNvSpPr>
            <a:spLocks noGrp="1"/>
          </p:cNvSpPr>
          <p:nvPr>
            <p:ph type="sldNum" sz="quarter" idx="4"/>
          </p:nvPr>
        </p:nvSpPr>
        <p:spPr>
          <a:xfrm>
            <a:off x="185057" y="6356350"/>
            <a:ext cx="468086" cy="365125"/>
          </a:xfrm>
          <a:prstGeom prst="rect">
            <a:avLst/>
          </a:prstGeom>
        </p:spPr>
        <p:txBody>
          <a:bodyPr vert="horz" lIns="91440" tIns="45720" rIns="91440" bIns="45720" rtlCol="0" anchor="ctr"/>
          <a:lstStyle>
            <a:lvl1pPr algn="ctr">
              <a:defRPr sz="1200">
                <a:solidFill>
                  <a:schemeClr val="tx2"/>
                </a:solidFill>
              </a:defRPr>
            </a:lvl1pPr>
          </a:lstStyle>
          <a:p>
            <a:fld id="{26AF5941-12CE-4CF1-9A6D-84BEF94849A9}" type="slidenum">
              <a:rPr lang="en-US" smtClean="0"/>
              <a:pPr/>
              <a:t>‹#›</a:t>
            </a:fld>
            <a:endParaRPr lang="en-US"/>
          </a:p>
        </p:txBody>
      </p:sp>
      <p:sp>
        <p:nvSpPr>
          <p:cNvPr id="4" name="Päivämäärän paikkamerkki 3">
            <a:extLst>
              <a:ext uri="{FF2B5EF4-FFF2-40B4-BE49-F238E27FC236}">
                <a16:creationId xmlns:a16="http://schemas.microsoft.com/office/drawing/2014/main" id="{D8A42AA1-2C40-D48A-8B7E-514DD5DB2746}"/>
              </a:ext>
              <a:ext uri="{C183D7F6-B498-43B3-948B-1728B52AA6E4}">
                <adec:decorative xmlns:adec="http://schemas.microsoft.com/office/drawing/2017/decorative" val="1"/>
              </a:ext>
            </a:extLst>
          </p:cNvPr>
          <p:cNvSpPr>
            <a:spLocks noGrp="1"/>
          </p:cNvSpPr>
          <p:nvPr>
            <p:ph type="dt" sz="half" idx="2"/>
          </p:nvPr>
        </p:nvSpPr>
        <p:spPr>
          <a:xfrm>
            <a:off x="838200" y="6356350"/>
            <a:ext cx="1034143" cy="365125"/>
          </a:xfrm>
          <a:prstGeom prst="rect">
            <a:avLst/>
          </a:prstGeom>
        </p:spPr>
        <p:txBody>
          <a:bodyPr vert="horz" lIns="90000" tIns="45720" rIns="91440" bIns="45720" rtlCol="0" anchor="ctr"/>
          <a:lstStyle>
            <a:lvl1pPr algn="l">
              <a:defRPr sz="1200">
                <a:solidFill>
                  <a:schemeClr val="tx2"/>
                </a:solidFill>
              </a:defRPr>
            </a:lvl1pPr>
          </a:lstStyle>
          <a:p>
            <a:fld id="{EA9F6098-BC38-49FC-9E5B-44A1BEE2C7DF}" type="datetime1">
              <a:rPr lang="fi-FI" smtClean="0"/>
              <a:t>1.7.2025</a:t>
            </a:fld>
            <a:endParaRPr lang="en-US"/>
          </a:p>
        </p:txBody>
      </p:sp>
      <p:sp>
        <p:nvSpPr>
          <p:cNvPr id="5" name="Alatunnisteen paikkamerkki 4">
            <a:extLst>
              <a:ext uri="{FF2B5EF4-FFF2-40B4-BE49-F238E27FC236}">
                <a16:creationId xmlns:a16="http://schemas.microsoft.com/office/drawing/2014/main" id="{6931748A-E16D-4921-8D8F-0FBB3CAD13D6}"/>
              </a:ext>
              <a:ext uri="{C183D7F6-B498-43B3-948B-1728B52AA6E4}">
                <adec:decorative xmlns:adec="http://schemas.microsoft.com/office/drawing/2017/decorative" val="1"/>
              </a:ext>
            </a:extLst>
          </p:cNvPr>
          <p:cNvSpPr>
            <a:spLocks noGrp="1"/>
          </p:cNvSpPr>
          <p:nvPr>
            <p:ph type="ftr" sz="quarter" idx="3"/>
          </p:nvPr>
        </p:nvSpPr>
        <p:spPr>
          <a:xfrm>
            <a:off x="1970313" y="6356350"/>
            <a:ext cx="9383487" cy="365125"/>
          </a:xfrm>
          <a:prstGeom prst="rect">
            <a:avLst/>
          </a:prstGeom>
        </p:spPr>
        <p:txBody>
          <a:bodyPr vert="horz" lIns="90000" tIns="45720" rIns="0" bIns="45720" rtlCol="0" anchor="ctr"/>
          <a:lstStyle>
            <a:lvl1pPr algn="l">
              <a:defRPr sz="1200">
                <a:solidFill>
                  <a:schemeClr val="tx2"/>
                </a:solidFill>
              </a:defRPr>
            </a:lvl1pPr>
          </a:lstStyle>
          <a:p>
            <a:r>
              <a:rPr lang="en-US"/>
              <a:t>Eläketurvakeskus</a:t>
            </a:r>
          </a:p>
        </p:txBody>
      </p:sp>
      <p:pic>
        <p:nvPicPr>
          <p:cNvPr id="7" name="Kuva 6">
            <a:extLst>
              <a:ext uri="{FF2B5EF4-FFF2-40B4-BE49-F238E27FC236}">
                <a16:creationId xmlns:a16="http://schemas.microsoft.com/office/drawing/2014/main" id="{D0CC6BF7-F439-8A89-E2DB-B61DB2E198DE}"/>
              </a:ext>
              <a:ext uri="{C183D7F6-B498-43B3-948B-1728B52AA6E4}">
                <adec:decorative xmlns:adec="http://schemas.microsoft.com/office/drawing/2017/decorative" val="1"/>
              </a:ext>
            </a:extLst>
          </p:cNvPr>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spTree>
    <p:extLst>
      <p:ext uri="{BB962C8B-B14F-4D97-AF65-F5344CB8AC3E}">
        <p14:creationId xmlns:p14="http://schemas.microsoft.com/office/powerpoint/2010/main" val="98365895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62" r:id="rId5"/>
    <p:sldLayoutId id="2147483652" r:id="rId6"/>
    <p:sldLayoutId id="2147483653"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51" r:id="rId16"/>
    <p:sldLayoutId id="2147483672" r:id="rId17"/>
    <p:sldLayoutId id="2147483671" r:id="rId18"/>
    <p:sldLayoutId id="2147483673" r:id="rId19"/>
    <p:sldLayoutId id="2147483674" r:id="rId20"/>
    <p:sldLayoutId id="2147483654" r:id="rId21"/>
    <p:sldLayoutId id="2147483675" r:id="rId22"/>
    <p:sldLayoutId id="2147483676" r:id="rId23"/>
    <p:sldLayoutId id="2147483655" r:id="rId24"/>
    <p:sldLayoutId id="2147483677" r:id="rId25"/>
    <p:sldLayoutId id="2147483678" r:id="rId26"/>
  </p:sldLayoutIdLst>
  <p:hf hdr="0"/>
  <p:txStyles>
    <p:titleStyle>
      <a:lvl1pPr algn="l" defTabSz="914400" rtl="0" eaLnBrk="1" latinLnBrk="0" hangingPunct="1">
        <a:lnSpc>
          <a:spcPct val="90000"/>
        </a:lnSpc>
        <a:spcBef>
          <a:spcPct val="0"/>
        </a:spcBef>
        <a:buNone/>
        <a:defRPr sz="3800" b="1" kern="1200">
          <a:solidFill>
            <a:schemeClr val="tx2"/>
          </a:solidFill>
          <a:latin typeface="+mj-lt"/>
          <a:ea typeface="+mj-ea"/>
          <a:cs typeface="Calibri" panose="020F0502020204030204" pitchFamily="34" charset="0"/>
        </a:defRPr>
      </a:lvl1pPr>
    </p:titleStyle>
    <p:bodyStyle>
      <a:lvl1pPr marL="216000" indent="-216000" algn="l" defTabSz="914400" rtl="0" eaLnBrk="1" latinLnBrk="0" hangingPunct="1">
        <a:lnSpc>
          <a:spcPct val="100000"/>
        </a:lnSpc>
        <a:spcBef>
          <a:spcPts val="1000"/>
        </a:spcBef>
        <a:spcAft>
          <a:spcPts val="0"/>
        </a:spcAft>
        <a:buClr>
          <a:schemeClr val="tx2"/>
        </a:buClr>
        <a:buFont typeface="Arial" panose="020B0604020202020204" pitchFamily="34" charset="0"/>
        <a:buChar char="•"/>
        <a:defRPr sz="2600" kern="1200">
          <a:solidFill>
            <a:schemeClr val="tx1"/>
          </a:solidFill>
          <a:latin typeface="+mn-lt"/>
          <a:ea typeface="+mn-ea"/>
          <a:cs typeface="Calibri" panose="020F0502020204030204" pitchFamily="34" charset="0"/>
        </a:defRPr>
      </a:lvl1pPr>
      <a:lvl2pPr marL="612000" indent="-180000" algn="l" defTabSz="914400" rtl="0" eaLnBrk="1" latinLnBrk="0" hangingPunct="1">
        <a:lnSpc>
          <a:spcPct val="100000"/>
        </a:lnSpc>
        <a:spcBef>
          <a:spcPts val="500"/>
        </a:spcBef>
        <a:spcAft>
          <a:spcPts val="0"/>
        </a:spcAft>
        <a:buFont typeface="Calibri" panose="020F0502020204030204" pitchFamily="34" charset="0"/>
        <a:buChar char="‐"/>
        <a:defRPr sz="2200" kern="1200">
          <a:solidFill>
            <a:schemeClr val="tx1"/>
          </a:solidFill>
          <a:latin typeface="+mn-lt"/>
          <a:ea typeface="+mn-ea"/>
          <a:cs typeface="Calibri" panose="020F0502020204030204" pitchFamily="34" charset="0"/>
        </a:defRPr>
      </a:lvl2pPr>
      <a:lvl3pPr marL="900000" indent="-180000" algn="l" defTabSz="914400" rtl="0" eaLnBrk="1" latinLnBrk="0" hangingPunct="1">
        <a:lnSpc>
          <a:spcPct val="100000"/>
        </a:lnSpc>
        <a:spcBef>
          <a:spcPts val="500"/>
        </a:spcBef>
        <a:spcAft>
          <a:spcPts val="0"/>
        </a:spcAft>
        <a:buFont typeface="Calibri" panose="020F0502020204030204" pitchFamily="34" charset="0"/>
        <a:buChar char="◦"/>
        <a:defRPr sz="2200" kern="1200">
          <a:solidFill>
            <a:schemeClr val="tx1"/>
          </a:solidFill>
          <a:latin typeface="+mn-lt"/>
          <a:ea typeface="+mn-ea"/>
          <a:cs typeface="Calibri" panose="020F0502020204030204" pitchFamily="34" charset="0"/>
        </a:defRPr>
      </a:lvl3pPr>
      <a:lvl4pPr marL="1260000" indent="-180000" algn="l" defTabSz="914400" rtl="0" eaLnBrk="1" latinLnBrk="0" hangingPunct="1">
        <a:lnSpc>
          <a:spcPct val="100000"/>
        </a:lnSpc>
        <a:spcBef>
          <a:spcPts val="500"/>
        </a:spcBef>
        <a:spcAft>
          <a:spcPts val="0"/>
        </a:spcAft>
        <a:buFont typeface="Calibri" panose="020F0502020204030204" pitchFamily="34" charset="0"/>
        <a:buChar char="‐"/>
        <a:defRPr sz="2200" kern="1200">
          <a:solidFill>
            <a:schemeClr val="tx1"/>
          </a:solidFill>
          <a:latin typeface="+mn-lt"/>
          <a:ea typeface="+mn-ea"/>
          <a:cs typeface="Calibri" panose="020F0502020204030204" pitchFamily="34" charset="0"/>
        </a:defRPr>
      </a:lvl4pPr>
      <a:lvl5pPr marL="1620000" indent="-180000" algn="l" defTabSz="914400" rtl="0" eaLnBrk="1" latinLnBrk="0" hangingPunct="1">
        <a:lnSpc>
          <a:spcPct val="100000"/>
        </a:lnSpc>
        <a:spcBef>
          <a:spcPts val="500"/>
        </a:spcBef>
        <a:spcAft>
          <a:spcPts val="0"/>
        </a:spcAft>
        <a:buFont typeface="Calibri" panose="020F0502020204030204" pitchFamily="34" charset="0"/>
        <a:buChar char="◦"/>
        <a:defRPr sz="2200" kern="1200">
          <a:solidFill>
            <a:schemeClr val="tx1"/>
          </a:solidFill>
          <a:latin typeface="+mn-lt"/>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tsikko 1">
            <a:extLst>
              <a:ext uri="{FF2B5EF4-FFF2-40B4-BE49-F238E27FC236}">
                <a16:creationId xmlns:a16="http://schemas.microsoft.com/office/drawing/2014/main" id="{A05887F0-CBEC-40D0-9862-BAA28AA7C19A}"/>
              </a:ext>
              <a:ext uri="{C183D7F6-B498-43B3-948B-1728B52AA6E4}">
                <adec:decorative xmlns:adec="http://schemas.microsoft.com/office/drawing/2017/decorative" val="1"/>
              </a:ext>
            </a:extLst>
          </p:cNvPr>
          <p:cNvSpPr>
            <a:spLocks noGrp="1"/>
          </p:cNvSpPr>
          <p:nvPr>
            <p:ph type="ctrTitle"/>
          </p:nvPr>
        </p:nvSpPr>
        <p:spPr/>
        <p:txBody>
          <a:bodyPr/>
          <a:lstStyle/>
          <a:p>
            <a:r>
              <a:rPr lang="fi-FI" dirty="0"/>
              <a:t>Työeläkejärjestelmä kuvina</a:t>
            </a:r>
          </a:p>
        </p:txBody>
      </p:sp>
      <p:sp>
        <p:nvSpPr>
          <p:cNvPr id="12" name="Alaotsikko 2">
            <a:extLst>
              <a:ext uri="{FF2B5EF4-FFF2-40B4-BE49-F238E27FC236}">
                <a16:creationId xmlns:a16="http://schemas.microsoft.com/office/drawing/2014/main" id="{4EFECA77-FE15-46F1-B2DE-486AEFB4C1FD}"/>
              </a:ext>
              <a:ext uri="{C183D7F6-B498-43B3-948B-1728B52AA6E4}">
                <adec:decorative xmlns:adec="http://schemas.microsoft.com/office/drawing/2017/decorative" val="1"/>
              </a:ext>
            </a:extLst>
          </p:cNvPr>
          <p:cNvSpPr>
            <a:spLocks noGrp="1"/>
          </p:cNvSpPr>
          <p:nvPr>
            <p:ph type="subTitle" idx="1"/>
          </p:nvPr>
        </p:nvSpPr>
        <p:spPr/>
        <p:txBody>
          <a:bodyPr/>
          <a:lstStyle/>
          <a:p>
            <a:r>
              <a:rPr lang="fi-FI" dirty="0"/>
              <a:t>Kuvapaketti sisältää keskeisiä tietoja työeläkejärjestelmästä </a:t>
            </a:r>
            <a:br>
              <a:rPr lang="fi-FI" dirty="0"/>
            </a:br>
            <a:r>
              <a:rPr lang="fi-FI" dirty="0"/>
              <a:t>ja sen toiminnasta</a:t>
            </a:r>
            <a:r>
              <a:rPr lang="fi-FI"/>
              <a:t>. </a:t>
            </a:r>
          </a:p>
          <a:p>
            <a:endParaRPr lang="fi-FI" dirty="0"/>
          </a:p>
          <a:p>
            <a:r>
              <a:rPr lang="fi-FI"/>
              <a:t>Päivitetty: 1.7.2025</a:t>
            </a:r>
            <a:endParaRPr lang="fi-FI" dirty="0"/>
          </a:p>
        </p:txBody>
      </p:sp>
      <p:sp>
        <p:nvSpPr>
          <p:cNvPr id="6" name="Dian numeron paikkamerkki 5">
            <a:extLst>
              <a:ext uri="{FF2B5EF4-FFF2-40B4-BE49-F238E27FC236}">
                <a16:creationId xmlns:a16="http://schemas.microsoft.com/office/drawing/2014/main" id="{0CF8AE2E-A109-4A41-B9AD-28477A502891}"/>
              </a:ext>
            </a:extLst>
          </p:cNvPr>
          <p:cNvSpPr>
            <a:spLocks noGrp="1"/>
          </p:cNvSpPr>
          <p:nvPr>
            <p:ph type="sldNum" sz="quarter" idx="4294967295"/>
          </p:nvPr>
        </p:nvSpPr>
        <p:spPr>
          <a:xfrm>
            <a:off x="11788775" y="6443663"/>
            <a:ext cx="403225" cy="323850"/>
          </a:xfrm>
          <a:prstGeom prst="rect">
            <a:avLst/>
          </a:prstGeom>
        </p:spPr>
        <p:txBody>
          <a:bodyPr vert="horz" lIns="91440" tIns="45720" rIns="91440" bIns="45720" rtlCol="0" anchor="ctr"/>
          <a:lstStyle>
            <a:defPPr>
              <a:defRPr lang="fi-FI"/>
            </a:defPPr>
            <a:lvl1pPr marL="0" algn="l" defTabSz="914400" rtl="0" eaLnBrk="1" latinLnBrk="0" hangingPunct="1">
              <a:defRPr sz="13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2D8D75-17F6-474C-8CC8-AD93DCE1F39D}" type="slidenum">
              <a:rPr lang="fi-FI" smtClean="0"/>
              <a:pPr/>
              <a:t>1</a:t>
            </a:fld>
            <a:endParaRPr lang="fi-FI"/>
          </a:p>
        </p:txBody>
      </p:sp>
    </p:spTree>
    <p:extLst>
      <p:ext uri="{BB962C8B-B14F-4D97-AF65-F5344CB8AC3E}">
        <p14:creationId xmlns:p14="http://schemas.microsoft.com/office/powerpoint/2010/main" val="4205873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1151411D-A90F-4D55-AE53-D513AEC805BD}"/>
              </a:ext>
              <a:ext uri="{C183D7F6-B498-43B3-948B-1728B52AA6E4}">
                <adec:decorative xmlns:adec="http://schemas.microsoft.com/office/drawing/2017/decorative" val="1"/>
              </a:ext>
            </a:extLst>
          </p:cNvPr>
          <p:cNvSpPr>
            <a:spLocks noGrp="1"/>
          </p:cNvSpPr>
          <p:nvPr>
            <p:ph type="sldNum" sz="quarter" idx="12"/>
          </p:nvPr>
        </p:nvSpPr>
        <p:spPr/>
        <p:txBody>
          <a:bodyPr/>
          <a:lstStyle/>
          <a:p>
            <a:fld id="{BE2D8D75-17F6-474C-8CC8-AD93DCE1F39D}" type="slidenum">
              <a:rPr lang="fi-FI" smtClean="0"/>
              <a:t>10</a:t>
            </a:fld>
            <a:endParaRPr lang="fi-FI"/>
          </a:p>
        </p:txBody>
      </p:sp>
      <p:sp>
        <p:nvSpPr>
          <p:cNvPr id="21" name="Otsikko 6">
            <a:extLst>
              <a:ext uri="{FF2B5EF4-FFF2-40B4-BE49-F238E27FC236}">
                <a16:creationId xmlns:a16="http://schemas.microsoft.com/office/drawing/2014/main" id="{EAF2CB3C-CB27-4CA7-B0A2-C7439CDAD0BA}"/>
              </a:ext>
            </a:extLst>
          </p:cNvPr>
          <p:cNvSpPr>
            <a:spLocks noGrp="1"/>
          </p:cNvSpPr>
          <p:nvPr>
            <p:ph type="title"/>
          </p:nvPr>
        </p:nvSpPr>
        <p:spPr>
          <a:xfrm>
            <a:off x="0" y="807825"/>
            <a:ext cx="11856640" cy="836753"/>
          </a:xfrm>
        </p:spPr>
        <p:txBody>
          <a:bodyPr/>
          <a:lstStyle/>
          <a:p>
            <a:pPr algn="ctr"/>
            <a:r>
              <a:rPr lang="fi-FI" sz="3200" dirty="0"/>
              <a:t>Eläkkeensaajan perusturva</a:t>
            </a:r>
          </a:p>
        </p:txBody>
      </p:sp>
      <p:grpSp>
        <p:nvGrpSpPr>
          <p:cNvPr id="22" name="Ryhmä 21">
            <a:extLst>
              <a:ext uri="{FF2B5EF4-FFF2-40B4-BE49-F238E27FC236}">
                <a16:creationId xmlns:a16="http://schemas.microsoft.com/office/drawing/2014/main" id="{34617B42-0657-4BF0-993E-A8502D355FB2}"/>
              </a:ext>
              <a:ext uri="{C183D7F6-B498-43B3-948B-1728B52AA6E4}">
                <adec:decorative xmlns:adec="http://schemas.microsoft.com/office/drawing/2017/decorative" val="1"/>
              </a:ext>
            </a:extLst>
          </p:cNvPr>
          <p:cNvGrpSpPr/>
          <p:nvPr/>
        </p:nvGrpSpPr>
        <p:grpSpPr>
          <a:xfrm>
            <a:off x="551384" y="1700808"/>
            <a:ext cx="10641370" cy="2952328"/>
            <a:chOff x="551384" y="1952836"/>
            <a:chExt cx="10641370" cy="2952328"/>
          </a:xfrm>
        </p:grpSpPr>
        <p:sp>
          <p:nvSpPr>
            <p:cNvPr id="23" name="Rounded Rectangle 18">
              <a:extLst>
                <a:ext uri="{FF2B5EF4-FFF2-40B4-BE49-F238E27FC236}">
                  <a16:creationId xmlns:a16="http://schemas.microsoft.com/office/drawing/2014/main" id="{2B72F9A6-33FC-463A-A73F-54685AA81581}"/>
                </a:ext>
                <a:ext uri="{C183D7F6-B498-43B3-948B-1728B52AA6E4}">
                  <adec:decorative xmlns:adec="http://schemas.microsoft.com/office/drawing/2017/decorative" val="0"/>
                </a:ext>
              </a:extLst>
            </p:cNvPr>
            <p:cNvSpPr/>
            <p:nvPr/>
          </p:nvSpPr>
          <p:spPr bwMode="black">
            <a:xfrm>
              <a:off x="551384" y="1952836"/>
              <a:ext cx="10641370" cy="2952328"/>
            </a:xfrm>
            <a:prstGeom prst="roundRect">
              <a:avLst>
                <a:gd name="adj" fmla="val 3671"/>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24" name="Rounded Rectangle 21">
              <a:extLst>
                <a:ext uri="{FF2B5EF4-FFF2-40B4-BE49-F238E27FC236}">
                  <a16:creationId xmlns:a16="http://schemas.microsoft.com/office/drawing/2014/main" id="{21C0D5D9-43B7-4390-9300-8E80F4AAD45D}"/>
                </a:ext>
                <a:ext uri="{C183D7F6-B498-43B3-948B-1728B52AA6E4}">
                  <adec:decorative xmlns:adec="http://schemas.microsoft.com/office/drawing/2017/decorative" val="1"/>
                </a:ext>
              </a:extLst>
            </p:cNvPr>
            <p:cNvSpPr/>
            <p:nvPr/>
          </p:nvSpPr>
          <p:spPr bwMode="black">
            <a:xfrm>
              <a:off x="1382718" y="2414157"/>
              <a:ext cx="2304256" cy="2016224"/>
            </a:xfrm>
            <a:prstGeom prst="roundRect">
              <a:avLst>
                <a:gd name="adj" fmla="val 346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FI" sz="2400" b="1" dirty="0">
                  <a:solidFill>
                    <a:schemeClr val="tx1"/>
                  </a:solidFill>
                </a:rPr>
                <a:t>Työeläke</a:t>
              </a:r>
            </a:p>
            <a:p>
              <a:pPr algn="ctr"/>
              <a:r>
                <a:rPr lang="en-FI" dirty="0">
                  <a:solidFill>
                    <a:schemeClr val="tx1"/>
                  </a:solidFill>
                </a:rPr>
                <a:t>Saavutetun toimeentulon tason kohtuullinen säilyttäminen</a:t>
              </a:r>
            </a:p>
          </p:txBody>
        </p:sp>
        <p:sp>
          <p:nvSpPr>
            <p:cNvPr id="25" name="Cross 24">
              <a:extLst>
                <a:ext uri="{FF2B5EF4-FFF2-40B4-BE49-F238E27FC236}">
                  <a16:creationId xmlns:a16="http://schemas.microsoft.com/office/drawing/2014/main" id="{EA0836A4-1EC9-44C8-A2D7-9AA299B03A42}"/>
                </a:ext>
                <a:ext uri="{C183D7F6-B498-43B3-948B-1728B52AA6E4}">
                  <adec:decorative xmlns:adec="http://schemas.microsoft.com/office/drawing/2017/decorative" val="0"/>
                </a:ext>
              </a:extLst>
            </p:cNvPr>
            <p:cNvSpPr/>
            <p:nvPr/>
          </p:nvSpPr>
          <p:spPr bwMode="black">
            <a:xfrm>
              <a:off x="4007768" y="3234518"/>
              <a:ext cx="432084" cy="432084"/>
            </a:xfrm>
            <a:prstGeom prst="plus">
              <a:avLst>
                <a:gd name="adj" fmla="val 38778"/>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26" name="Rounded Rectangle 22">
              <a:extLst>
                <a:ext uri="{FF2B5EF4-FFF2-40B4-BE49-F238E27FC236}">
                  <a16:creationId xmlns:a16="http://schemas.microsoft.com/office/drawing/2014/main" id="{19177253-2390-41AD-B856-40F1FD34C42F}"/>
                </a:ext>
                <a:ext uri="{C183D7F6-B498-43B3-948B-1728B52AA6E4}">
                  <adec:decorative xmlns:adec="http://schemas.microsoft.com/office/drawing/2017/decorative" val="0"/>
                </a:ext>
              </a:extLst>
            </p:cNvPr>
            <p:cNvSpPr/>
            <p:nvPr/>
          </p:nvSpPr>
          <p:spPr bwMode="black">
            <a:xfrm>
              <a:off x="4820399" y="2414157"/>
              <a:ext cx="2304256" cy="2016224"/>
            </a:xfrm>
            <a:prstGeom prst="roundRect">
              <a:avLst>
                <a:gd name="adj" fmla="val 3463"/>
              </a:avLst>
            </a:prstGeom>
            <a:solidFill>
              <a:srgbClr val="67D4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FI" sz="2400" b="1" dirty="0">
                  <a:solidFill>
                    <a:schemeClr val="tx1"/>
                  </a:solidFill>
                </a:rPr>
                <a:t>Kansaneläke </a:t>
              </a:r>
              <a:br>
                <a:rPr lang="en-FI" sz="2400" b="1" dirty="0">
                  <a:solidFill>
                    <a:schemeClr val="tx1"/>
                  </a:solidFill>
                </a:rPr>
              </a:br>
              <a:r>
                <a:rPr lang="en-FI" sz="2400" b="1" dirty="0">
                  <a:solidFill>
                    <a:schemeClr val="tx1"/>
                  </a:solidFill>
                </a:rPr>
                <a:t>ja takuueläke</a:t>
              </a:r>
            </a:p>
            <a:p>
              <a:pPr algn="ctr"/>
              <a:r>
                <a:rPr lang="en-FI" dirty="0">
                  <a:solidFill>
                    <a:schemeClr val="tx1"/>
                  </a:solidFill>
                </a:rPr>
                <a:t>Vähimmäis-toimeentulon turvaaminen</a:t>
              </a:r>
            </a:p>
          </p:txBody>
        </p:sp>
        <p:sp>
          <p:nvSpPr>
            <p:cNvPr id="27" name="Oval 23">
              <a:extLst>
                <a:ext uri="{FF2B5EF4-FFF2-40B4-BE49-F238E27FC236}">
                  <a16:creationId xmlns:a16="http://schemas.microsoft.com/office/drawing/2014/main" id="{AE9C54FA-E33E-4A78-8CD1-1E992E513C17}"/>
                </a:ext>
                <a:ext uri="{C183D7F6-B498-43B3-948B-1728B52AA6E4}">
                  <adec:decorative xmlns:adec="http://schemas.microsoft.com/office/drawing/2017/decorative" val="0"/>
                </a:ext>
              </a:extLst>
            </p:cNvPr>
            <p:cNvSpPr/>
            <p:nvPr/>
          </p:nvSpPr>
          <p:spPr bwMode="black">
            <a:xfrm>
              <a:off x="8270475" y="2414157"/>
              <a:ext cx="2151711" cy="215171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sz="2400" b="1" dirty="0"/>
                <a:t>Kokonais-</a:t>
              </a:r>
            </a:p>
            <a:p>
              <a:pPr algn="ctr"/>
              <a:r>
                <a:rPr lang="en-FI" sz="2400" b="1" dirty="0"/>
                <a:t>eläke</a:t>
              </a:r>
              <a:endParaRPr lang="en-FI" sz="2400" dirty="0"/>
            </a:p>
          </p:txBody>
        </p:sp>
        <p:sp>
          <p:nvSpPr>
            <p:cNvPr id="28" name="Equals 25">
              <a:extLst>
                <a:ext uri="{FF2B5EF4-FFF2-40B4-BE49-F238E27FC236}">
                  <a16:creationId xmlns:a16="http://schemas.microsoft.com/office/drawing/2014/main" id="{AF43B276-B4E5-4428-A83A-BD593356F77F}"/>
                </a:ext>
                <a:ext uri="{C183D7F6-B498-43B3-948B-1728B52AA6E4}">
                  <adec:decorative xmlns:adec="http://schemas.microsoft.com/office/drawing/2017/decorative" val="0"/>
                </a:ext>
              </a:extLst>
            </p:cNvPr>
            <p:cNvSpPr/>
            <p:nvPr/>
          </p:nvSpPr>
          <p:spPr bwMode="black">
            <a:xfrm>
              <a:off x="7413571" y="3140968"/>
              <a:ext cx="619185" cy="619185"/>
            </a:xfrm>
            <a:prstGeom prst="mathEqual">
              <a:avLst>
                <a:gd name="adj1" fmla="val 17215"/>
                <a:gd name="adj2" fmla="val 11760"/>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solidFill>
                  <a:schemeClr val="tx1"/>
                </a:solidFill>
              </a:endParaRPr>
            </a:p>
          </p:txBody>
        </p:sp>
      </p:grpSp>
    </p:spTree>
    <p:extLst>
      <p:ext uri="{BB962C8B-B14F-4D97-AF65-F5344CB8AC3E}">
        <p14:creationId xmlns:p14="http://schemas.microsoft.com/office/powerpoint/2010/main" val="1882476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56B81DAA-EDF6-4EBA-849C-3CE59EC17ED4}"/>
              </a:ext>
            </a:extLst>
          </p:cNvPr>
          <p:cNvSpPr>
            <a:spLocks noGrp="1"/>
          </p:cNvSpPr>
          <p:nvPr>
            <p:ph type="title"/>
          </p:nvPr>
        </p:nvSpPr>
        <p:spPr>
          <a:xfrm>
            <a:off x="0" y="604690"/>
            <a:ext cx="11856640" cy="829324"/>
          </a:xfrm>
        </p:spPr>
        <p:txBody>
          <a:bodyPr/>
          <a:lstStyle/>
          <a:p>
            <a:pPr algn="ctr"/>
            <a:r>
              <a:rPr lang="fi-FI" sz="3200" dirty="0"/>
              <a:t>Kokonaiseläke </a:t>
            </a:r>
            <a:r>
              <a:rPr lang="fi-FI" sz="3200"/>
              <a:t>vuonna 2025</a:t>
            </a:r>
            <a:endParaRPr lang="fi-FI" sz="3200" dirty="0"/>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11</a:t>
            </a:fld>
            <a:endParaRPr lang="fi-FI"/>
          </a:p>
        </p:txBody>
      </p:sp>
      <p:pic>
        <p:nvPicPr>
          <p:cNvPr id="3" name="Kuva 2" descr="Kokonaiseläke vuonna 2025.&#10;Yksin asuva eläkkeensaaja, työeläkkeen oletetaan olevan 50 % palkasta. &#10;Kansaneläke ja takuueläke alkaa 65-vuotiaana&#10;Nettoeläke tarkoittaa käteen jäävää kokonaiseläkettä tuloverojen jälkeen olettaen, ettei henkilöllä ole muita tuloja.">
            <a:extLst>
              <a:ext uri="{FF2B5EF4-FFF2-40B4-BE49-F238E27FC236}">
                <a16:creationId xmlns:a16="http://schemas.microsoft.com/office/drawing/2014/main" id="{A90349A6-660F-02C2-5141-2ACEC3D99879}"/>
              </a:ext>
            </a:extLst>
          </p:cNvPr>
          <p:cNvPicPr>
            <a:picLocks noChangeAspect="1"/>
          </p:cNvPicPr>
          <p:nvPr/>
        </p:nvPicPr>
        <p:blipFill>
          <a:blip r:embed="rId3"/>
          <a:stretch>
            <a:fillRect/>
          </a:stretch>
        </p:blipFill>
        <p:spPr>
          <a:xfrm>
            <a:off x="1816682" y="1434015"/>
            <a:ext cx="8070945" cy="4602890"/>
          </a:xfrm>
          <a:prstGeom prst="rect">
            <a:avLst/>
          </a:prstGeom>
        </p:spPr>
      </p:pic>
    </p:spTree>
    <p:extLst>
      <p:ext uri="{BB962C8B-B14F-4D97-AF65-F5344CB8AC3E}">
        <p14:creationId xmlns:p14="http://schemas.microsoft.com/office/powerpoint/2010/main" val="636663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1151411D-A90F-4D55-AE53-D513AEC805BD}"/>
              </a:ext>
              <a:ext uri="{C183D7F6-B498-43B3-948B-1728B52AA6E4}">
                <adec:decorative xmlns:adec="http://schemas.microsoft.com/office/drawing/2017/decorative" val="1"/>
              </a:ext>
            </a:extLst>
          </p:cNvPr>
          <p:cNvSpPr>
            <a:spLocks noGrp="1"/>
          </p:cNvSpPr>
          <p:nvPr>
            <p:ph type="sldNum" sz="quarter" idx="12"/>
          </p:nvPr>
        </p:nvSpPr>
        <p:spPr/>
        <p:txBody>
          <a:bodyPr/>
          <a:lstStyle/>
          <a:p>
            <a:fld id="{BE2D8D75-17F6-474C-8CC8-AD93DCE1F39D}" type="slidenum">
              <a:rPr lang="fi-FI" smtClean="0"/>
              <a:t>12</a:t>
            </a:fld>
            <a:endParaRPr lang="fi-FI"/>
          </a:p>
        </p:txBody>
      </p:sp>
      <p:sp>
        <p:nvSpPr>
          <p:cNvPr id="18" name="Otsikko 6">
            <a:extLst>
              <a:ext uri="{FF2B5EF4-FFF2-40B4-BE49-F238E27FC236}">
                <a16:creationId xmlns:a16="http://schemas.microsoft.com/office/drawing/2014/main" id="{9D9A77CD-C34A-4C5A-A914-9718AA0A5DE5}"/>
              </a:ext>
            </a:extLst>
          </p:cNvPr>
          <p:cNvSpPr>
            <a:spLocks noGrp="1"/>
          </p:cNvSpPr>
          <p:nvPr>
            <p:ph type="title"/>
          </p:nvPr>
        </p:nvSpPr>
        <p:spPr>
          <a:xfrm>
            <a:off x="0" y="404664"/>
            <a:ext cx="11856640" cy="604049"/>
          </a:xfrm>
        </p:spPr>
        <p:txBody>
          <a:bodyPr/>
          <a:lstStyle/>
          <a:p>
            <a:pPr algn="ctr"/>
            <a:r>
              <a:rPr lang="fi-FI" sz="3200" dirty="0"/>
              <a:t>Kokonaiseläke </a:t>
            </a:r>
            <a:r>
              <a:rPr lang="fi-FI" sz="3200"/>
              <a:t>vuonna 2025, </a:t>
            </a:r>
            <a:r>
              <a:rPr lang="fi-FI" sz="3200" dirty="0"/>
              <a:t>asumistuki mukana</a:t>
            </a:r>
          </a:p>
        </p:txBody>
      </p:sp>
      <p:pic>
        <p:nvPicPr>
          <p:cNvPr id="3" name="Kuva 2" descr="Työeläke, kansaneläke, takuueläke ja asumistuki vuonna 2025.&#10;Yksin asuva eläkkeensaaja, työeläkkeen oletetaan olevan 50 % palkasta. &#10;Kansaneläke ja takuueläke alkaa 65-vuotiaana.&#10;Nettoeläke tarkoittaa käteen jäävää kokonaiseläkettä tuloverojen jälkeen olettaen, ettei henkilöllä ole muita tuloja.">
            <a:extLst>
              <a:ext uri="{FF2B5EF4-FFF2-40B4-BE49-F238E27FC236}">
                <a16:creationId xmlns:a16="http://schemas.microsoft.com/office/drawing/2014/main" id="{330D29BA-251F-4793-9DF8-584FEE7FC512}"/>
              </a:ext>
            </a:extLst>
          </p:cNvPr>
          <p:cNvPicPr>
            <a:picLocks noChangeAspect="1"/>
          </p:cNvPicPr>
          <p:nvPr/>
        </p:nvPicPr>
        <p:blipFill>
          <a:blip r:embed="rId3"/>
          <a:stretch>
            <a:fillRect/>
          </a:stretch>
        </p:blipFill>
        <p:spPr>
          <a:xfrm>
            <a:off x="2124628" y="1418110"/>
            <a:ext cx="7942744" cy="4693439"/>
          </a:xfrm>
          <a:prstGeom prst="rect">
            <a:avLst/>
          </a:prstGeom>
        </p:spPr>
      </p:pic>
    </p:spTree>
    <p:extLst>
      <p:ext uri="{BB962C8B-B14F-4D97-AF65-F5344CB8AC3E}">
        <p14:creationId xmlns:p14="http://schemas.microsoft.com/office/powerpoint/2010/main" val="262542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56B81DAA-EDF6-4EBA-849C-3CE59EC17ED4}"/>
              </a:ext>
            </a:extLst>
          </p:cNvPr>
          <p:cNvSpPr>
            <a:spLocks noGrp="1"/>
          </p:cNvSpPr>
          <p:nvPr>
            <p:ph type="title"/>
          </p:nvPr>
        </p:nvSpPr>
        <p:spPr>
          <a:xfrm>
            <a:off x="695399" y="460106"/>
            <a:ext cx="9540000" cy="819228"/>
          </a:xfrm>
        </p:spPr>
        <p:txBody>
          <a:bodyPr/>
          <a:lstStyle/>
          <a:p>
            <a:r>
              <a:rPr lang="fi-FI" dirty="0"/>
              <a:t>Eläkettä karttuu ansioista</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13</a:t>
            </a:fld>
            <a:endParaRPr lang="fi-FI"/>
          </a:p>
        </p:txBody>
      </p:sp>
      <p:sp>
        <p:nvSpPr>
          <p:cNvPr id="47" name="Content Placeholder 3">
            <a:extLst>
              <a:ext uri="{FF2B5EF4-FFF2-40B4-BE49-F238E27FC236}">
                <a16:creationId xmlns:a16="http://schemas.microsoft.com/office/drawing/2014/main" id="{9CAAABCF-FA9F-4FD2-A973-864667D4F97B}"/>
              </a:ext>
            </a:extLst>
          </p:cNvPr>
          <p:cNvSpPr txBox="1">
            <a:spLocks/>
          </p:cNvSpPr>
          <p:nvPr/>
        </p:nvSpPr>
        <p:spPr>
          <a:xfrm>
            <a:off x="667843" y="1435511"/>
            <a:ext cx="9540000" cy="620888"/>
          </a:xfrm>
          <a:prstGeom prst="rect">
            <a:avLst/>
          </a:prstGeom>
        </p:spPr>
        <p:txBody>
          <a:bodyPr/>
          <a:lstStyle>
            <a:lvl1pPr marL="216000" indent="-216000" algn="l" defTabSz="914400" rtl="0" eaLnBrk="1" latinLnBrk="0" hangingPunct="1">
              <a:lnSpc>
                <a:spcPct val="100000"/>
              </a:lnSpc>
              <a:spcBef>
                <a:spcPts val="0"/>
              </a:spcBef>
              <a:spcAft>
                <a:spcPts val="1200"/>
              </a:spcAft>
              <a:buClr>
                <a:srgbClr val="0356B5"/>
              </a:buClr>
              <a:buFont typeface="Arial" panose="020B0604020202020204" pitchFamily="34" charset="0"/>
              <a:buChar char="•"/>
              <a:defRPr sz="2600" kern="1200">
                <a:solidFill>
                  <a:schemeClr val="tx1"/>
                </a:solidFill>
                <a:latin typeface="+mn-lt"/>
                <a:ea typeface="+mn-ea"/>
                <a:cs typeface="+mn-cs"/>
              </a:defRPr>
            </a:lvl1pPr>
            <a:lvl2pPr marL="720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2pPr>
            <a:lvl3pPr marL="1080000" indent="-216000" algn="l" defTabSz="914400" rtl="0" eaLnBrk="1" latinLnBrk="0" hangingPunct="1">
              <a:lnSpc>
                <a:spcPct val="100000"/>
              </a:lnSpc>
              <a:spcBef>
                <a:spcPts val="0"/>
              </a:spcBef>
              <a:spcAft>
                <a:spcPts val="600"/>
              </a:spcAft>
              <a:buClrTx/>
              <a:buSzPct val="100000"/>
              <a:buFont typeface="Calibri" panose="020F0502020204030204" pitchFamily="34" charset="0"/>
              <a:buChar char="◦"/>
              <a:defRPr sz="2200" kern="1200">
                <a:solidFill>
                  <a:schemeClr val="tx1"/>
                </a:solidFill>
                <a:latin typeface="+mn-lt"/>
                <a:ea typeface="+mn-ea"/>
                <a:cs typeface="+mn-cs"/>
              </a:defRPr>
            </a:lvl3pPr>
            <a:lvl4pPr marL="1440000" indent="-216000" algn="l" defTabSz="914400" rtl="0" eaLnBrk="1" latinLnBrk="0" hangingPunct="1">
              <a:lnSpc>
                <a:spcPct val="100000"/>
              </a:lnSpc>
              <a:spcBef>
                <a:spcPts val="0"/>
              </a:spcBef>
              <a:spcAft>
                <a:spcPts val="600"/>
              </a:spcAft>
              <a:buClr>
                <a:srgbClr val="0356B5"/>
              </a:buClr>
              <a:buFont typeface="Arial" panose="020B0604020202020204" pitchFamily="34" charset="0"/>
              <a:buChar char="•"/>
              <a:defRPr sz="2200" kern="1200">
                <a:solidFill>
                  <a:schemeClr val="tx1"/>
                </a:solidFill>
                <a:latin typeface="+mn-lt"/>
                <a:ea typeface="+mn-ea"/>
                <a:cs typeface="+mn-cs"/>
              </a:defRPr>
            </a:lvl4pPr>
            <a:lvl5pPr marL="1980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5pPr>
            <a:lvl6pPr marL="2412000" indent="-216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6pPr>
            <a:lvl7pPr marL="2844000" indent="-216000" algn="l" defTabSz="914400" rtl="0" eaLnBrk="1" latinLnBrk="0" hangingPunct="1">
              <a:lnSpc>
                <a:spcPct val="100000"/>
              </a:lnSpc>
              <a:spcBef>
                <a:spcPts val="0"/>
              </a:spcBef>
              <a:spcAft>
                <a:spcPts val="600"/>
              </a:spcAft>
              <a:buClr>
                <a:srgbClr val="0356B5"/>
              </a:buClr>
              <a:buFont typeface="Arial" panose="020B0604020202020204" pitchFamily="34" charset="0"/>
              <a:buChar char="•"/>
              <a:defRPr sz="2200" kern="1200">
                <a:solidFill>
                  <a:schemeClr val="tx1"/>
                </a:solidFill>
                <a:latin typeface="+mn-lt"/>
                <a:ea typeface="+mn-ea"/>
                <a:cs typeface="+mn-cs"/>
              </a:defRPr>
            </a:lvl7pPr>
            <a:lvl8pPr marL="3312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8pPr>
            <a:lvl9pPr marL="3780000" indent="-216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9pPr>
          </a:lstStyle>
          <a:p>
            <a:pPr marL="0" indent="0">
              <a:buFont typeface="Arial" panose="020B0604020202020204" pitchFamily="34" charset="0"/>
              <a:buNone/>
            </a:pPr>
            <a:r>
              <a:rPr lang="en-FI" b="1" dirty="0"/>
              <a:t>Eläkkeen karttuminen vuodesta 2017 alkaen</a:t>
            </a:r>
          </a:p>
        </p:txBody>
      </p:sp>
      <p:grpSp>
        <p:nvGrpSpPr>
          <p:cNvPr id="2" name="Ryhmä 1">
            <a:extLst>
              <a:ext uri="{FF2B5EF4-FFF2-40B4-BE49-F238E27FC236}">
                <a16:creationId xmlns:a16="http://schemas.microsoft.com/office/drawing/2014/main" id="{90D21470-3EDA-4A57-B1C6-9A6C5BC4D8B0}"/>
              </a:ext>
              <a:ext uri="{C183D7F6-B498-43B3-948B-1728B52AA6E4}">
                <adec:decorative xmlns:adec="http://schemas.microsoft.com/office/drawing/2017/decorative" val="1"/>
              </a:ext>
            </a:extLst>
          </p:cNvPr>
          <p:cNvGrpSpPr/>
          <p:nvPr/>
        </p:nvGrpSpPr>
        <p:grpSpPr>
          <a:xfrm>
            <a:off x="648016" y="2056399"/>
            <a:ext cx="9377354" cy="1872208"/>
            <a:chOff x="648016" y="2056399"/>
            <a:chExt cx="9377354" cy="1872208"/>
          </a:xfrm>
        </p:grpSpPr>
        <p:sp>
          <p:nvSpPr>
            <p:cNvPr id="48" name="Oval 12">
              <a:extLst>
                <a:ext uri="{FF2B5EF4-FFF2-40B4-BE49-F238E27FC236}">
                  <a16:creationId xmlns:a16="http://schemas.microsoft.com/office/drawing/2014/main" id="{8114D882-4DE5-465A-B42A-4B59C873E4E2}"/>
                </a:ext>
              </a:extLst>
            </p:cNvPr>
            <p:cNvSpPr/>
            <p:nvPr/>
          </p:nvSpPr>
          <p:spPr bwMode="black">
            <a:xfrm>
              <a:off x="648016" y="2056399"/>
              <a:ext cx="1872208" cy="18722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sz="2000" b="1" dirty="0"/>
                <a:t>Työansiot</a:t>
              </a:r>
              <a:endParaRPr lang="en-FI" sz="2000" dirty="0"/>
            </a:p>
          </p:txBody>
        </p:sp>
        <p:sp>
          <p:nvSpPr>
            <p:cNvPr id="49" name="Multiply 7" descr="kertaa.">
              <a:extLst>
                <a:ext uri="{FF2B5EF4-FFF2-40B4-BE49-F238E27FC236}">
                  <a16:creationId xmlns:a16="http://schemas.microsoft.com/office/drawing/2014/main" id="{6F820BF9-DBA9-496D-91FB-D12DA0AEC8B2}"/>
                </a:ext>
              </a:extLst>
            </p:cNvPr>
            <p:cNvSpPr/>
            <p:nvPr/>
          </p:nvSpPr>
          <p:spPr bwMode="black">
            <a:xfrm>
              <a:off x="2542326" y="2646078"/>
              <a:ext cx="576064" cy="576064"/>
            </a:xfrm>
            <a:prstGeom prst="mathMultiply">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50" name="Oval 14">
              <a:extLst>
                <a:ext uri="{FF2B5EF4-FFF2-40B4-BE49-F238E27FC236}">
                  <a16:creationId xmlns:a16="http://schemas.microsoft.com/office/drawing/2014/main" id="{83C2677A-AC9F-4071-A574-67547E1058F1}"/>
                </a:ext>
              </a:extLst>
            </p:cNvPr>
            <p:cNvSpPr/>
            <p:nvPr/>
          </p:nvSpPr>
          <p:spPr bwMode="black">
            <a:xfrm>
              <a:off x="3131560" y="2056399"/>
              <a:ext cx="1872208" cy="18722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sz="2000" b="1" dirty="0"/>
                <a:t>Karttumis-</a:t>
              </a:r>
              <a:br>
                <a:rPr lang="en-FI" sz="2000" b="1" dirty="0"/>
              </a:br>
              <a:r>
                <a:rPr lang="en-FI" sz="2000" b="1" dirty="0"/>
                <a:t>prosentti</a:t>
              </a:r>
              <a:endParaRPr lang="en-FI" sz="2000" dirty="0"/>
            </a:p>
          </p:txBody>
        </p:sp>
        <p:sp>
          <p:nvSpPr>
            <p:cNvPr id="51" name="Multiply 15" descr="kertaa.">
              <a:extLst>
                <a:ext uri="{FF2B5EF4-FFF2-40B4-BE49-F238E27FC236}">
                  <a16:creationId xmlns:a16="http://schemas.microsoft.com/office/drawing/2014/main" id="{ED4026A0-AC23-4624-9CD8-8EB5CEE1FEF4}"/>
                </a:ext>
              </a:extLst>
            </p:cNvPr>
            <p:cNvSpPr/>
            <p:nvPr/>
          </p:nvSpPr>
          <p:spPr bwMode="black">
            <a:xfrm>
              <a:off x="5021319" y="2646078"/>
              <a:ext cx="576064" cy="576064"/>
            </a:xfrm>
            <a:prstGeom prst="mathMultiply">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52" name="Oval 11">
              <a:extLst>
                <a:ext uri="{FF2B5EF4-FFF2-40B4-BE49-F238E27FC236}">
                  <a16:creationId xmlns:a16="http://schemas.microsoft.com/office/drawing/2014/main" id="{970B11D8-BF46-403F-ACF1-9F6E85282617}"/>
                </a:ext>
              </a:extLst>
            </p:cNvPr>
            <p:cNvSpPr/>
            <p:nvPr/>
          </p:nvSpPr>
          <p:spPr bwMode="black">
            <a:xfrm>
              <a:off x="5642361" y="2056399"/>
              <a:ext cx="1872208" cy="18722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sz="2000" b="1" dirty="0"/>
                <a:t>Elinaika-</a:t>
              </a:r>
            </a:p>
            <a:p>
              <a:pPr algn="ctr"/>
              <a:r>
                <a:rPr lang="en-FI" sz="2000" b="1" dirty="0"/>
                <a:t>kerroin</a:t>
              </a:r>
              <a:endParaRPr lang="en-FI" sz="2000" dirty="0"/>
            </a:p>
          </p:txBody>
        </p:sp>
        <p:sp>
          <p:nvSpPr>
            <p:cNvPr id="53" name="Equals 16">
              <a:extLst>
                <a:ext uri="{FF2B5EF4-FFF2-40B4-BE49-F238E27FC236}">
                  <a16:creationId xmlns:a16="http://schemas.microsoft.com/office/drawing/2014/main" id="{A2C08700-43CB-4982-AE5F-68B5C2C46338}"/>
                </a:ext>
              </a:extLst>
            </p:cNvPr>
            <p:cNvSpPr/>
            <p:nvPr/>
          </p:nvSpPr>
          <p:spPr bwMode="black">
            <a:xfrm>
              <a:off x="7572430" y="2712398"/>
              <a:ext cx="495527" cy="432048"/>
            </a:xfrm>
            <a:prstGeom prst="mathEqual">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solidFill>
                  <a:schemeClr val="tx1"/>
                </a:solidFill>
              </a:endParaRPr>
            </a:p>
          </p:txBody>
        </p:sp>
        <p:sp>
          <p:nvSpPr>
            <p:cNvPr id="54" name="Oval 10" descr=".">
              <a:extLst>
                <a:ext uri="{FF2B5EF4-FFF2-40B4-BE49-F238E27FC236}">
                  <a16:creationId xmlns:a16="http://schemas.microsoft.com/office/drawing/2014/main" id="{2ACF756F-4214-4306-B644-E2C3EAC11F23}"/>
                </a:ext>
              </a:extLst>
            </p:cNvPr>
            <p:cNvSpPr/>
            <p:nvPr/>
          </p:nvSpPr>
          <p:spPr bwMode="black">
            <a:xfrm>
              <a:off x="8153162" y="2056399"/>
              <a:ext cx="1872208" cy="1872208"/>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sz="2000" b="1" dirty="0"/>
                <a:t>Työeläke</a:t>
              </a:r>
              <a:endParaRPr lang="en-FI" sz="2000" dirty="0"/>
            </a:p>
          </p:txBody>
        </p:sp>
      </p:grpSp>
      <p:sp>
        <p:nvSpPr>
          <p:cNvPr id="55" name="Content Placeholder 3">
            <a:extLst>
              <a:ext uri="{FF2B5EF4-FFF2-40B4-BE49-F238E27FC236}">
                <a16:creationId xmlns:a16="http://schemas.microsoft.com/office/drawing/2014/main" id="{62B977EE-DE9A-42C5-89BB-20CEE6CE9327}"/>
              </a:ext>
            </a:extLst>
          </p:cNvPr>
          <p:cNvSpPr txBox="1">
            <a:spLocks/>
          </p:cNvSpPr>
          <p:nvPr/>
        </p:nvSpPr>
        <p:spPr>
          <a:xfrm>
            <a:off x="695399" y="4084784"/>
            <a:ext cx="9540000" cy="2356908"/>
          </a:xfrm>
          <a:prstGeom prst="rect">
            <a:avLst/>
          </a:prstGeom>
        </p:spPr>
        <p:txBody>
          <a:bodyPr vert="horz" lIns="91440" tIns="45720" rIns="91440" bIns="45720" rtlCol="0">
            <a:noAutofit/>
          </a:bodyPr>
          <a:lstStyle>
            <a:lvl1pPr marL="216000" indent="-216000" algn="l" defTabSz="914400" rtl="0" eaLnBrk="1" latinLnBrk="0" hangingPunct="1">
              <a:lnSpc>
                <a:spcPct val="100000"/>
              </a:lnSpc>
              <a:spcBef>
                <a:spcPts val="0"/>
              </a:spcBef>
              <a:spcAft>
                <a:spcPts val="1200"/>
              </a:spcAft>
              <a:buClr>
                <a:srgbClr val="0356B5"/>
              </a:buClr>
              <a:buFont typeface="Arial" panose="020B0604020202020204" pitchFamily="34" charset="0"/>
              <a:buChar char="•"/>
              <a:defRPr sz="2600" kern="1200">
                <a:solidFill>
                  <a:schemeClr val="tx1"/>
                </a:solidFill>
                <a:latin typeface="+mn-lt"/>
                <a:ea typeface="+mn-ea"/>
                <a:cs typeface="+mn-cs"/>
              </a:defRPr>
            </a:lvl1pPr>
            <a:lvl2pPr marL="720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2pPr>
            <a:lvl3pPr marL="1080000" indent="-216000" algn="l" defTabSz="914400" rtl="0" eaLnBrk="1" latinLnBrk="0" hangingPunct="1">
              <a:lnSpc>
                <a:spcPct val="100000"/>
              </a:lnSpc>
              <a:spcBef>
                <a:spcPts val="0"/>
              </a:spcBef>
              <a:spcAft>
                <a:spcPts val="600"/>
              </a:spcAft>
              <a:buClrTx/>
              <a:buSzPct val="100000"/>
              <a:buFont typeface="Calibri" panose="020F0502020204030204" pitchFamily="34" charset="0"/>
              <a:buChar char="◦"/>
              <a:defRPr sz="2200" kern="1200">
                <a:solidFill>
                  <a:schemeClr val="tx1"/>
                </a:solidFill>
                <a:latin typeface="+mn-lt"/>
                <a:ea typeface="+mn-ea"/>
                <a:cs typeface="+mn-cs"/>
              </a:defRPr>
            </a:lvl3pPr>
            <a:lvl4pPr marL="1440000" indent="-216000" algn="l" defTabSz="914400" rtl="0" eaLnBrk="1" latinLnBrk="0" hangingPunct="1">
              <a:lnSpc>
                <a:spcPct val="100000"/>
              </a:lnSpc>
              <a:spcBef>
                <a:spcPts val="0"/>
              </a:spcBef>
              <a:spcAft>
                <a:spcPts val="600"/>
              </a:spcAft>
              <a:buClr>
                <a:srgbClr val="0356B5"/>
              </a:buClr>
              <a:buFont typeface="Arial" panose="020B0604020202020204" pitchFamily="34" charset="0"/>
              <a:buChar char="•"/>
              <a:defRPr sz="2200" kern="1200">
                <a:solidFill>
                  <a:schemeClr val="tx1"/>
                </a:solidFill>
                <a:latin typeface="+mn-lt"/>
                <a:ea typeface="+mn-ea"/>
                <a:cs typeface="+mn-cs"/>
              </a:defRPr>
            </a:lvl4pPr>
            <a:lvl5pPr marL="1980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5pPr>
            <a:lvl6pPr marL="2412000" indent="-216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6pPr>
            <a:lvl7pPr marL="2844000" indent="-216000" algn="l" defTabSz="914400" rtl="0" eaLnBrk="1" latinLnBrk="0" hangingPunct="1">
              <a:lnSpc>
                <a:spcPct val="100000"/>
              </a:lnSpc>
              <a:spcBef>
                <a:spcPts val="0"/>
              </a:spcBef>
              <a:spcAft>
                <a:spcPts val="600"/>
              </a:spcAft>
              <a:buClr>
                <a:srgbClr val="0356B5"/>
              </a:buClr>
              <a:buFont typeface="Arial" panose="020B0604020202020204" pitchFamily="34" charset="0"/>
              <a:buChar char="•"/>
              <a:defRPr sz="2200" kern="1200">
                <a:solidFill>
                  <a:schemeClr val="tx1"/>
                </a:solidFill>
                <a:latin typeface="+mn-lt"/>
                <a:ea typeface="+mn-ea"/>
                <a:cs typeface="+mn-cs"/>
              </a:defRPr>
            </a:lvl7pPr>
            <a:lvl8pPr marL="3312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8pPr>
            <a:lvl9pPr marL="3780000" indent="-216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9pPr>
          </a:lstStyle>
          <a:p>
            <a:r>
              <a:rPr lang="en-FI" sz="2400" dirty="0"/>
              <a:t>Eläkettä karttuu 1,5 % vuodessa.</a:t>
            </a:r>
          </a:p>
          <a:p>
            <a:r>
              <a:rPr lang="en-FI" sz="2400" dirty="0"/>
              <a:t>53–62-vuotiaille karttuu eläkettä 1,7 % vuoden 2025 loppuun</a:t>
            </a:r>
            <a:br>
              <a:rPr lang="en-FI" sz="2400" dirty="0"/>
            </a:br>
            <a:r>
              <a:rPr lang="en-FI" sz="2400" dirty="0"/>
              <a:t>(siirtymäajan karttuma).</a:t>
            </a:r>
          </a:p>
          <a:p>
            <a:r>
              <a:rPr lang="en-FI" sz="2400" dirty="0"/>
              <a:t>Eläkkeeseen lasketaan lykkäyskorotus 0,4 % /kk,</a:t>
            </a:r>
            <a:br>
              <a:rPr lang="en-FI" sz="2400" dirty="0"/>
            </a:br>
            <a:r>
              <a:rPr lang="en-FI" sz="2400" dirty="0"/>
              <a:t>jos eläke alkaa alimman vanhuuseläkeiän jälkeen.</a:t>
            </a:r>
          </a:p>
        </p:txBody>
      </p:sp>
    </p:spTree>
    <p:extLst>
      <p:ext uri="{BB962C8B-B14F-4D97-AF65-F5344CB8AC3E}">
        <p14:creationId xmlns:p14="http://schemas.microsoft.com/office/powerpoint/2010/main" val="3581792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4EB70E4-FD77-4FD5-9B5E-B991B806D1FB}"/>
              </a:ext>
            </a:extLst>
          </p:cNvPr>
          <p:cNvSpPr>
            <a:spLocks noGrp="1"/>
          </p:cNvSpPr>
          <p:nvPr>
            <p:ph type="title"/>
          </p:nvPr>
        </p:nvSpPr>
        <p:spPr>
          <a:xfrm>
            <a:off x="0" y="476672"/>
            <a:ext cx="11856640" cy="504056"/>
          </a:xfrm>
        </p:spPr>
        <p:txBody>
          <a:bodyPr/>
          <a:lstStyle/>
          <a:p>
            <a:pPr algn="ctr"/>
            <a:r>
              <a:rPr lang="fi-FI" sz="3200" dirty="0"/>
              <a:t>Vanhuuseläkeikä nousee ikäluokittain</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14</a:t>
            </a:fld>
            <a:endParaRPr lang="fi-FI"/>
          </a:p>
        </p:txBody>
      </p:sp>
      <p:graphicFrame>
        <p:nvGraphicFramePr>
          <p:cNvPr id="9" name="Content Placeholder 6">
            <a:extLst>
              <a:ext uri="{FF2B5EF4-FFF2-40B4-BE49-F238E27FC236}">
                <a16:creationId xmlns:a16="http://schemas.microsoft.com/office/drawing/2014/main" id="{40A64F57-F5B7-4B30-BA44-FD76B87F8BF0}"/>
              </a:ext>
              <a:ext uri="{C183D7F6-B498-43B3-948B-1728B52AA6E4}">
                <adec:decorative xmlns:adec="http://schemas.microsoft.com/office/drawing/2017/decorative" val="0"/>
              </a:ext>
            </a:extLst>
          </p:cNvPr>
          <p:cNvGraphicFramePr>
            <a:graphicFrameLocks noGrp="1"/>
          </p:cNvGraphicFramePr>
          <p:nvPr>
            <p:ph idx="1"/>
          </p:nvPr>
        </p:nvGraphicFramePr>
        <p:xfrm>
          <a:off x="2703363" y="1412776"/>
          <a:ext cx="6449914" cy="4251960"/>
        </p:xfrm>
        <a:graphic>
          <a:graphicData uri="http://schemas.openxmlformats.org/drawingml/2006/table">
            <a:tbl>
              <a:tblPr firstRow="1" bandRow="1">
                <a:tableStyleId>{5C22544A-7EE6-4342-B048-85BDC9FD1C3A}</a:tableStyleId>
              </a:tblPr>
              <a:tblGrid>
                <a:gridCol w="1553369">
                  <a:extLst>
                    <a:ext uri="{9D8B030D-6E8A-4147-A177-3AD203B41FA5}">
                      <a16:colId xmlns:a16="http://schemas.microsoft.com/office/drawing/2014/main" val="1844876579"/>
                    </a:ext>
                  </a:extLst>
                </a:gridCol>
                <a:gridCol w="1872208">
                  <a:extLst>
                    <a:ext uri="{9D8B030D-6E8A-4147-A177-3AD203B41FA5}">
                      <a16:colId xmlns:a16="http://schemas.microsoft.com/office/drawing/2014/main" val="2161742765"/>
                    </a:ext>
                  </a:extLst>
                </a:gridCol>
                <a:gridCol w="3024337">
                  <a:extLst>
                    <a:ext uri="{9D8B030D-6E8A-4147-A177-3AD203B41FA5}">
                      <a16:colId xmlns:a16="http://schemas.microsoft.com/office/drawing/2014/main" val="3049916227"/>
                    </a:ext>
                  </a:extLst>
                </a:gridCol>
              </a:tblGrid>
              <a:tr h="370840">
                <a:tc>
                  <a:txBody>
                    <a:bodyPr/>
                    <a:lstStyle/>
                    <a:p>
                      <a:r>
                        <a:rPr lang="en-FI" dirty="0"/>
                        <a:t>Syntymävuosi</a:t>
                      </a:r>
                    </a:p>
                  </a:txBody>
                  <a:tcPr/>
                </a:tc>
                <a:tc>
                  <a:txBody>
                    <a:bodyPr/>
                    <a:lstStyle/>
                    <a:p>
                      <a:r>
                        <a:rPr lang="en-FI" dirty="0"/>
                        <a:t>Ikäluokan alin </a:t>
                      </a:r>
                    </a:p>
                    <a:p>
                      <a:r>
                        <a:rPr lang="en-FI" dirty="0"/>
                        <a:t>vanhuuseläkeikä</a:t>
                      </a:r>
                    </a:p>
                  </a:txBody>
                  <a:tcPr/>
                </a:tc>
                <a:tc>
                  <a:txBody>
                    <a:bodyPr/>
                    <a:lstStyle/>
                    <a:p>
                      <a:r>
                        <a:rPr lang="en-FI" dirty="0"/>
                        <a:t>Vakuuttamisvelvollisuuden</a:t>
                      </a:r>
                    </a:p>
                    <a:p>
                      <a:r>
                        <a:rPr lang="en-FI" dirty="0"/>
                        <a:t>ja eläkkeen karttumisen </a:t>
                      </a:r>
                    </a:p>
                    <a:p>
                      <a:r>
                        <a:rPr lang="en-FI" dirty="0"/>
                        <a:t>yläikäraja</a:t>
                      </a:r>
                    </a:p>
                  </a:txBody>
                  <a:tcPr/>
                </a:tc>
                <a:extLst>
                  <a:ext uri="{0D108BD9-81ED-4DB2-BD59-A6C34878D82A}">
                    <a16:rowId xmlns:a16="http://schemas.microsoft.com/office/drawing/2014/main" val="3734032635"/>
                  </a:ext>
                </a:extLst>
              </a:tr>
              <a:tr h="370840">
                <a:tc>
                  <a:txBody>
                    <a:bodyPr/>
                    <a:lstStyle/>
                    <a:p>
                      <a:r>
                        <a:rPr lang="en-FI" dirty="0"/>
                        <a:t>1954</a:t>
                      </a:r>
                    </a:p>
                  </a:txBody>
                  <a:tcPr marL="288000"/>
                </a:tc>
                <a:tc>
                  <a:txBody>
                    <a:bodyPr/>
                    <a:lstStyle/>
                    <a:p>
                      <a:pPr algn="l"/>
                      <a:r>
                        <a:rPr lang="en-FI" dirty="0"/>
                        <a:t>63 v</a:t>
                      </a:r>
                    </a:p>
                  </a:txBody>
                  <a:tcPr marL="503999"/>
                </a:tc>
                <a:tc>
                  <a:txBody>
                    <a:bodyPr/>
                    <a:lstStyle/>
                    <a:p>
                      <a:pPr algn="ctr"/>
                      <a:r>
                        <a:rPr lang="en-FI" dirty="0"/>
                        <a:t>68</a:t>
                      </a:r>
                    </a:p>
                  </a:txBody>
                  <a:tcPr/>
                </a:tc>
                <a:extLst>
                  <a:ext uri="{0D108BD9-81ED-4DB2-BD59-A6C34878D82A}">
                    <a16:rowId xmlns:a16="http://schemas.microsoft.com/office/drawing/2014/main" val="4241733033"/>
                  </a:ext>
                </a:extLst>
              </a:tr>
              <a:tr h="370840">
                <a:tc>
                  <a:txBody>
                    <a:bodyPr/>
                    <a:lstStyle/>
                    <a:p>
                      <a:r>
                        <a:rPr lang="en-FI" dirty="0"/>
                        <a:t>1955</a:t>
                      </a:r>
                    </a:p>
                  </a:txBody>
                  <a:tcPr marL="288000"/>
                </a:tc>
                <a:tc>
                  <a:txBody>
                    <a:bodyPr/>
                    <a:lstStyle/>
                    <a:p>
                      <a:pPr algn="l"/>
                      <a:r>
                        <a:rPr lang="en-FI" dirty="0"/>
                        <a:t>63 v 3 kk</a:t>
                      </a:r>
                    </a:p>
                  </a:txBody>
                  <a:tcPr marL="503999"/>
                </a:tc>
                <a:tc>
                  <a:txBody>
                    <a:bodyPr/>
                    <a:lstStyle/>
                    <a:p>
                      <a:pPr algn="ctr"/>
                      <a:r>
                        <a:rPr lang="en-FI" dirty="0"/>
                        <a:t>68</a:t>
                      </a:r>
                    </a:p>
                  </a:txBody>
                  <a:tcPr/>
                </a:tc>
                <a:extLst>
                  <a:ext uri="{0D108BD9-81ED-4DB2-BD59-A6C34878D82A}">
                    <a16:rowId xmlns:a16="http://schemas.microsoft.com/office/drawing/2014/main" val="683807339"/>
                  </a:ext>
                </a:extLst>
              </a:tr>
              <a:tr h="370840">
                <a:tc>
                  <a:txBody>
                    <a:bodyPr/>
                    <a:lstStyle/>
                    <a:p>
                      <a:r>
                        <a:rPr lang="en-FI" dirty="0"/>
                        <a:t>1956</a:t>
                      </a:r>
                    </a:p>
                  </a:txBody>
                  <a:tcPr marL="28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FI" dirty="0"/>
                        <a:t>63 v 6 kk</a:t>
                      </a:r>
                    </a:p>
                  </a:txBody>
                  <a:tcPr marL="503999"/>
                </a:tc>
                <a:tc>
                  <a:txBody>
                    <a:bodyPr/>
                    <a:lstStyle/>
                    <a:p>
                      <a:pPr algn="ctr"/>
                      <a:r>
                        <a:rPr lang="en-FI" dirty="0"/>
                        <a:t>68</a:t>
                      </a:r>
                    </a:p>
                  </a:txBody>
                  <a:tcPr/>
                </a:tc>
                <a:extLst>
                  <a:ext uri="{0D108BD9-81ED-4DB2-BD59-A6C34878D82A}">
                    <a16:rowId xmlns:a16="http://schemas.microsoft.com/office/drawing/2014/main" val="2608703888"/>
                  </a:ext>
                </a:extLst>
              </a:tr>
              <a:tr h="370840">
                <a:tc>
                  <a:txBody>
                    <a:bodyPr/>
                    <a:lstStyle/>
                    <a:p>
                      <a:r>
                        <a:rPr lang="en-FI" dirty="0"/>
                        <a:t>1957</a:t>
                      </a:r>
                    </a:p>
                  </a:txBody>
                  <a:tcPr marL="28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FI" dirty="0"/>
                        <a:t>63 v 9 kk</a:t>
                      </a:r>
                    </a:p>
                  </a:txBody>
                  <a:tcPr marL="503999"/>
                </a:tc>
                <a:tc>
                  <a:txBody>
                    <a:bodyPr/>
                    <a:lstStyle/>
                    <a:p>
                      <a:pPr algn="ctr"/>
                      <a:r>
                        <a:rPr lang="en-FI" dirty="0"/>
                        <a:t>68</a:t>
                      </a:r>
                    </a:p>
                  </a:txBody>
                  <a:tcPr/>
                </a:tc>
                <a:extLst>
                  <a:ext uri="{0D108BD9-81ED-4DB2-BD59-A6C34878D82A}">
                    <a16:rowId xmlns:a16="http://schemas.microsoft.com/office/drawing/2014/main" val="36336246"/>
                  </a:ext>
                </a:extLst>
              </a:tr>
              <a:tr h="370840">
                <a:tc>
                  <a:txBody>
                    <a:bodyPr/>
                    <a:lstStyle/>
                    <a:p>
                      <a:r>
                        <a:rPr lang="en-FI" dirty="0"/>
                        <a:t>1958</a:t>
                      </a:r>
                    </a:p>
                  </a:txBody>
                  <a:tcPr marL="288000"/>
                </a:tc>
                <a:tc>
                  <a:txBody>
                    <a:bodyPr/>
                    <a:lstStyle/>
                    <a:p>
                      <a:pPr algn="l"/>
                      <a:r>
                        <a:rPr lang="en-FI" dirty="0"/>
                        <a:t>64 v</a:t>
                      </a:r>
                    </a:p>
                  </a:txBody>
                  <a:tcPr marL="503999"/>
                </a:tc>
                <a:tc>
                  <a:txBody>
                    <a:bodyPr/>
                    <a:lstStyle/>
                    <a:p>
                      <a:pPr algn="ctr"/>
                      <a:r>
                        <a:rPr lang="en-FI" dirty="0"/>
                        <a:t>69</a:t>
                      </a:r>
                    </a:p>
                  </a:txBody>
                  <a:tcPr/>
                </a:tc>
                <a:extLst>
                  <a:ext uri="{0D108BD9-81ED-4DB2-BD59-A6C34878D82A}">
                    <a16:rowId xmlns:a16="http://schemas.microsoft.com/office/drawing/2014/main" val="3429435043"/>
                  </a:ext>
                </a:extLst>
              </a:tr>
              <a:tr h="370840">
                <a:tc>
                  <a:txBody>
                    <a:bodyPr/>
                    <a:lstStyle/>
                    <a:p>
                      <a:r>
                        <a:rPr lang="en-FI" dirty="0"/>
                        <a:t>1959</a:t>
                      </a:r>
                    </a:p>
                  </a:txBody>
                  <a:tcPr marL="288000"/>
                </a:tc>
                <a:tc>
                  <a:txBody>
                    <a:bodyPr/>
                    <a:lstStyle/>
                    <a:p>
                      <a:pPr algn="l"/>
                      <a:r>
                        <a:rPr lang="en-FI" dirty="0"/>
                        <a:t>64 v 3 kk</a:t>
                      </a:r>
                    </a:p>
                  </a:txBody>
                  <a:tcPr marL="503999"/>
                </a:tc>
                <a:tc>
                  <a:txBody>
                    <a:bodyPr/>
                    <a:lstStyle/>
                    <a:p>
                      <a:pPr algn="ctr"/>
                      <a:r>
                        <a:rPr lang="en-FI" dirty="0"/>
                        <a:t>69</a:t>
                      </a:r>
                    </a:p>
                  </a:txBody>
                  <a:tcPr/>
                </a:tc>
                <a:extLst>
                  <a:ext uri="{0D108BD9-81ED-4DB2-BD59-A6C34878D82A}">
                    <a16:rowId xmlns:a16="http://schemas.microsoft.com/office/drawing/2014/main" val="3454084548"/>
                  </a:ext>
                </a:extLst>
              </a:tr>
              <a:tr h="370840">
                <a:tc>
                  <a:txBody>
                    <a:bodyPr/>
                    <a:lstStyle/>
                    <a:p>
                      <a:r>
                        <a:rPr lang="en-FI" dirty="0"/>
                        <a:t>1960</a:t>
                      </a:r>
                    </a:p>
                  </a:txBody>
                  <a:tcPr marL="28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FI" dirty="0"/>
                        <a:t>64 v 6 kk</a:t>
                      </a:r>
                    </a:p>
                  </a:txBody>
                  <a:tcPr marL="503999"/>
                </a:tc>
                <a:tc>
                  <a:txBody>
                    <a:bodyPr/>
                    <a:lstStyle/>
                    <a:p>
                      <a:pPr algn="ctr"/>
                      <a:r>
                        <a:rPr lang="en-FI" dirty="0"/>
                        <a:t>69</a:t>
                      </a:r>
                    </a:p>
                  </a:txBody>
                  <a:tcPr/>
                </a:tc>
                <a:extLst>
                  <a:ext uri="{0D108BD9-81ED-4DB2-BD59-A6C34878D82A}">
                    <a16:rowId xmlns:a16="http://schemas.microsoft.com/office/drawing/2014/main" val="1567019316"/>
                  </a:ext>
                </a:extLst>
              </a:tr>
              <a:tr h="370840">
                <a:tc>
                  <a:txBody>
                    <a:bodyPr/>
                    <a:lstStyle/>
                    <a:p>
                      <a:r>
                        <a:rPr lang="en-FI" dirty="0"/>
                        <a:t>1961</a:t>
                      </a:r>
                    </a:p>
                  </a:txBody>
                  <a:tcPr marL="28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FI" dirty="0"/>
                        <a:t>64 v 9 kk</a:t>
                      </a:r>
                    </a:p>
                  </a:txBody>
                  <a:tcPr marL="503999"/>
                </a:tc>
                <a:tc>
                  <a:txBody>
                    <a:bodyPr/>
                    <a:lstStyle/>
                    <a:p>
                      <a:pPr algn="ctr"/>
                      <a:r>
                        <a:rPr lang="en-FI" dirty="0"/>
                        <a:t>69</a:t>
                      </a:r>
                    </a:p>
                  </a:txBody>
                  <a:tcPr/>
                </a:tc>
                <a:extLst>
                  <a:ext uri="{0D108BD9-81ED-4DB2-BD59-A6C34878D82A}">
                    <a16:rowId xmlns:a16="http://schemas.microsoft.com/office/drawing/2014/main" val="795668811"/>
                  </a:ext>
                </a:extLst>
              </a:tr>
              <a:tr h="370840">
                <a:tc>
                  <a:txBody>
                    <a:bodyPr/>
                    <a:lstStyle/>
                    <a:p>
                      <a:r>
                        <a:rPr lang="en-FI" dirty="0"/>
                        <a:t>1962–1964</a:t>
                      </a:r>
                    </a:p>
                  </a:txBody>
                  <a:tcPr marL="288000"/>
                </a:tc>
                <a:tc>
                  <a:txBody>
                    <a:bodyPr/>
                    <a:lstStyle/>
                    <a:p>
                      <a:pPr algn="l"/>
                      <a:r>
                        <a:rPr lang="en-FI" dirty="0"/>
                        <a:t>65 v</a:t>
                      </a:r>
                    </a:p>
                  </a:txBody>
                  <a:tcPr marL="503999"/>
                </a:tc>
                <a:tc>
                  <a:txBody>
                    <a:bodyPr/>
                    <a:lstStyle/>
                    <a:p>
                      <a:pPr algn="ctr"/>
                      <a:r>
                        <a:rPr lang="en-FI" dirty="0"/>
                        <a:t>70</a:t>
                      </a:r>
                    </a:p>
                  </a:txBody>
                  <a:tcPr/>
                </a:tc>
                <a:extLst>
                  <a:ext uri="{0D108BD9-81ED-4DB2-BD59-A6C34878D82A}">
                    <a16:rowId xmlns:a16="http://schemas.microsoft.com/office/drawing/2014/main" val="2278616152"/>
                  </a:ext>
                </a:extLst>
              </a:tr>
            </a:tbl>
          </a:graphicData>
        </a:graphic>
      </p:graphicFrame>
    </p:spTree>
    <p:extLst>
      <p:ext uri="{BB962C8B-B14F-4D97-AF65-F5344CB8AC3E}">
        <p14:creationId xmlns:p14="http://schemas.microsoft.com/office/powerpoint/2010/main" val="960195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56B81DAA-EDF6-4EBA-849C-3CE59EC17ED4}"/>
              </a:ext>
            </a:extLst>
          </p:cNvPr>
          <p:cNvSpPr>
            <a:spLocks noGrp="1"/>
          </p:cNvSpPr>
          <p:nvPr>
            <p:ph type="title"/>
          </p:nvPr>
        </p:nvSpPr>
        <p:spPr>
          <a:xfrm>
            <a:off x="2282" y="103096"/>
            <a:ext cx="11856640" cy="692737"/>
          </a:xfrm>
        </p:spPr>
        <p:txBody>
          <a:bodyPr/>
          <a:lstStyle/>
          <a:p>
            <a:pPr algn="ctr"/>
            <a:r>
              <a:rPr lang="fi-FI" sz="3200" dirty="0"/>
              <a:t>Työeläke-etuuksien ikärajat</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15</a:t>
            </a:fld>
            <a:endParaRPr lang="fi-FI"/>
          </a:p>
        </p:txBody>
      </p:sp>
      <p:graphicFrame>
        <p:nvGraphicFramePr>
          <p:cNvPr id="9" name="Content Placeholder 6">
            <a:extLst>
              <a:ext uri="{FF2B5EF4-FFF2-40B4-BE49-F238E27FC236}">
                <a16:creationId xmlns:a16="http://schemas.microsoft.com/office/drawing/2014/main" id="{B05BFB99-53A0-45B3-A67F-8A257DFB4623}"/>
              </a:ext>
              <a:ext uri="{C183D7F6-B498-43B3-948B-1728B52AA6E4}">
                <adec:decorative xmlns:adec="http://schemas.microsoft.com/office/drawing/2017/decorative" val="0"/>
              </a:ext>
            </a:extLst>
          </p:cNvPr>
          <p:cNvGraphicFramePr>
            <a:graphicFrameLocks/>
          </p:cNvGraphicFramePr>
          <p:nvPr/>
        </p:nvGraphicFramePr>
        <p:xfrm>
          <a:off x="1744610" y="795833"/>
          <a:ext cx="8751152" cy="5576280"/>
        </p:xfrm>
        <a:graphic>
          <a:graphicData uri="http://schemas.openxmlformats.org/drawingml/2006/table">
            <a:tbl>
              <a:tblPr firstRow="1" bandRow="1">
                <a:tableStyleId>{5C22544A-7EE6-4342-B048-85BDC9FD1C3A}</a:tableStyleId>
              </a:tblPr>
              <a:tblGrid>
                <a:gridCol w="2304256">
                  <a:extLst>
                    <a:ext uri="{9D8B030D-6E8A-4147-A177-3AD203B41FA5}">
                      <a16:colId xmlns:a16="http://schemas.microsoft.com/office/drawing/2014/main" val="1844876579"/>
                    </a:ext>
                  </a:extLst>
                </a:gridCol>
                <a:gridCol w="1406335">
                  <a:extLst>
                    <a:ext uri="{9D8B030D-6E8A-4147-A177-3AD203B41FA5}">
                      <a16:colId xmlns:a16="http://schemas.microsoft.com/office/drawing/2014/main" val="2161742765"/>
                    </a:ext>
                  </a:extLst>
                </a:gridCol>
                <a:gridCol w="5040561">
                  <a:extLst>
                    <a:ext uri="{9D8B030D-6E8A-4147-A177-3AD203B41FA5}">
                      <a16:colId xmlns:a16="http://schemas.microsoft.com/office/drawing/2014/main" val="3049916227"/>
                    </a:ext>
                  </a:extLst>
                </a:gridCol>
              </a:tblGrid>
              <a:tr h="370840">
                <a:tc>
                  <a:txBody>
                    <a:bodyPr/>
                    <a:lstStyle/>
                    <a:p>
                      <a:pPr algn="l"/>
                      <a:r>
                        <a:rPr lang="en-FI" sz="1600" dirty="0"/>
                        <a:t>Etuuslaji</a:t>
                      </a:r>
                    </a:p>
                  </a:txBody>
                  <a:tcPr marL="72000" marR="72000" marT="36000" marB="36000"/>
                </a:tc>
                <a:tc>
                  <a:txBody>
                    <a:bodyPr/>
                    <a:lstStyle/>
                    <a:p>
                      <a:pPr algn="l"/>
                      <a:r>
                        <a:rPr lang="en-FI" sz="1600" dirty="0"/>
                        <a:t>Syntymävuosi</a:t>
                      </a:r>
                    </a:p>
                  </a:txBody>
                  <a:tcPr marL="72000" marR="72000" marT="36000" marB="36000"/>
                </a:tc>
                <a:tc>
                  <a:txBody>
                    <a:bodyPr/>
                    <a:lstStyle/>
                    <a:p>
                      <a:pPr algn="l"/>
                      <a:r>
                        <a:rPr lang="en-FI" sz="1600" dirty="0"/>
                        <a:t>Oikeus eläkkeeseen ikävälillä</a:t>
                      </a:r>
                    </a:p>
                  </a:txBody>
                  <a:tcPr marL="72000" marR="72000" marT="36000" marB="36000"/>
                </a:tc>
                <a:extLst>
                  <a:ext uri="{0D108BD9-81ED-4DB2-BD59-A6C34878D82A}">
                    <a16:rowId xmlns:a16="http://schemas.microsoft.com/office/drawing/2014/main" val="3734032635"/>
                  </a:ext>
                </a:extLst>
              </a:tr>
              <a:tr h="370840">
                <a:tc>
                  <a:txBody>
                    <a:bodyPr/>
                    <a:lstStyle/>
                    <a:p>
                      <a:pPr algn="l"/>
                      <a:r>
                        <a:rPr lang="en-FI" sz="1600" dirty="0"/>
                        <a:t>Vanhuuseläke</a:t>
                      </a:r>
                    </a:p>
                  </a:txBody>
                  <a:tcPr marL="108000" marR="72000" marT="36000" marB="36000"/>
                </a:tc>
                <a:tc>
                  <a:txBody>
                    <a:bodyPr/>
                    <a:lstStyle/>
                    <a:p>
                      <a:pPr algn="l"/>
                      <a:endParaRPr lang="en-FI" sz="1600" dirty="0"/>
                    </a:p>
                  </a:txBody>
                  <a:tcPr marL="72000" marR="72000" marT="36000" marB="36000"/>
                </a:tc>
                <a:tc>
                  <a:txBody>
                    <a:bodyPr/>
                    <a:lstStyle/>
                    <a:p>
                      <a:pPr algn="l"/>
                      <a:r>
                        <a:rPr lang="en-FI" sz="1600" dirty="0"/>
                        <a:t>Ikäluokan alimmasta eläkeiästä</a:t>
                      </a:r>
                    </a:p>
                  </a:txBody>
                  <a:tcPr marL="108000" marR="72000" marT="36000" marB="36000"/>
                </a:tc>
                <a:extLst>
                  <a:ext uri="{0D108BD9-81ED-4DB2-BD59-A6C34878D82A}">
                    <a16:rowId xmlns:a16="http://schemas.microsoft.com/office/drawing/2014/main" val="3328882509"/>
                  </a:ext>
                </a:extLst>
              </a:tr>
              <a:tr h="370840">
                <a:tc>
                  <a:txBody>
                    <a:bodyPr/>
                    <a:lstStyle/>
                    <a:p>
                      <a:pPr algn="l"/>
                      <a:r>
                        <a:rPr lang="en-FI" sz="1600" dirty="0"/>
                        <a:t>Osittainen varhennettu vanhuuseläke</a:t>
                      </a:r>
                    </a:p>
                  </a:txBody>
                  <a:tcPr marL="108000" marR="72000" marT="36000" marB="36000">
                    <a:solidFill>
                      <a:srgbClr val="E7E9F3"/>
                    </a:solidFill>
                  </a:tcPr>
                </a:tc>
                <a:tc>
                  <a:txBody>
                    <a:bodyPr/>
                    <a:lstStyle/>
                    <a:p>
                      <a:pPr algn="l"/>
                      <a:r>
                        <a:rPr lang="en-FI" sz="1600" dirty="0"/>
                        <a:t>1949–1963</a:t>
                      </a:r>
                    </a:p>
                  </a:txBody>
                  <a:tcPr marL="72000" marR="72000" marT="36000" marB="36000">
                    <a:solidFill>
                      <a:srgbClr val="E7E9F3"/>
                    </a:solidFill>
                  </a:tcPr>
                </a:tc>
                <a:tc>
                  <a:txBody>
                    <a:bodyPr/>
                    <a:lstStyle/>
                    <a:p>
                      <a:pPr algn="l"/>
                      <a:r>
                        <a:rPr lang="en-FI" sz="1600" dirty="0"/>
                        <a:t>61–</a:t>
                      </a:r>
                    </a:p>
                  </a:txBody>
                  <a:tcPr marL="108000" marR="72000" marT="36000" marB="36000">
                    <a:solidFill>
                      <a:srgbClr val="E7E9F3"/>
                    </a:solidFill>
                  </a:tcPr>
                </a:tc>
                <a:extLst>
                  <a:ext uri="{0D108BD9-81ED-4DB2-BD59-A6C34878D82A}">
                    <a16:rowId xmlns:a16="http://schemas.microsoft.com/office/drawing/2014/main" val="4241733033"/>
                  </a:ext>
                </a:extLst>
              </a:tr>
              <a:tr h="370840">
                <a:tc>
                  <a:txBody>
                    <a:bodyPr/>
                    <a:lstStyle/>
                    <a:p>
                      <a:pPr algn="l"/>
                      <a:endParaRPr lang="en-FI" sz="1600" dirty="0"/>
                    </a:p>
                  </a:txBody>
                  <a:tcPr marL="108000" marR="72000" marT="36000" marB="36000">
                    <a:solidFill>
                      <a:srgbClr val="E7E9F3"/>
                    </a:solidFill>
                  </a:tcPr>
                </a:tc>
                <a:tc>
                  <a:txBody>
                    <a:bodyPr/>
                    <a:lstStyle/>
                    <a:p>
                      <a:pPr algn="l"/>
                      <a:r>
                        <a:rPr lang="en-FI" sz="1600" dirty="0"/>
                        <a:t>1964</a:t>
                      </a:r>
                    </a:p>
                  </a:txBody>
                  <a:tcPr marL="72000" marR="72000" marT="36000" marB="36000">
                    <a:solidFill>
                      <a:srgbClr val="E7E9F3"/>
                    </a:solidFill>
                  </a:tcPr>
                </a:tc>
                <a:tc>
                  <a:txBody>
                    <a:bodyPr/>
                    <a:lstStyle/>
                    <a:p>
                      <a:pPr algn="l"/>
                      <a:r>
                        <a:rPr lang="en-FI" sz="1600" dirty="0"/>
                        <a:t>62–</a:t>
                      </a:r>
                    </a:p>
                  </a:txBody>
                  <a:tcPr marL="108000" marR="72000" marT="36000" marB="36000">
                    <a:solidFill>
                      <a:srgbClr val="E7E9F3"/>
                    </a:solidFill>
                  </a:tcPr>
                </a:tc>
                <a:extLst>
                  <a:ext uri="{0D108BD9-81ED-4DB2-BD59-A6C34878D82A}">
                    <a16:rowId xmlns:a16="http://schemas.microsoft.com/office/drawing/2014/main" val="683807339"/>
                  </a:ext>
                </a:extLst>
              </a:tr>
              <a:tr h="370840">
                <a:tc>
                  <a:txBody>
                    <a:bodyPr/>
                    <a:lstStyle/>
                    <a:p>
                      <a:pPr algn="l"/>
                      <a:endParaRPr lang="en-FI" sz="1600" dirty="0"/>
                    </a:p>
                  </a:txBody>
                  <a:tcPr marL="108000" marR="72000" marT="36000" marB="36000">
                    <a:solidFill>
                      <a:srgbClr val="E7E9F3"/>
                    </a:solidFill>
                  </a:tcPr>
                </a:tc>
                <a:tc>
                  <a:txBody>
                    <a:bodyPr/>
                    <a:lstStyle/>
                    <a:p>
                      <a:pPr algn="l"/>
                      <a:r>
                        <a:rPr lang="en-FI" sz="1600" dirty="0"/>
                        <a:t>1965–</a:t>
                      </a:r>
                    </a:p>
                  </a:txBody>
                  <a:tcPr marL="72000" marR="72000" marT="36000" marB="36000">
                    <a:solidFill>
                      <a:srgbClr val="E7E9F3"/>
                    </a:solidFill>
                  </a:tcPr>
                </a:tc>
                <a:tc>
                  <a:txBody>
                    <a:bodyPr/>
                    <a:lstStyle/>
                    <a:p>
                      <a:pPr algn="l"/>
                      <a:r>
                        <a:rPr lang="en-FI" sz="1600" dirty="0"/>
                        <a:t>3 vuotta vanhuuseläkeikää alemmasta iästä (muuttuu elinajanodotteen mukaan)</a:t>
                      </a:r>
                    </a:p>
                  </a:txBody>
                  <a:tcPr marL="108000" marR="72000" marT="36000" marB="36000">
                    <a:solidFill>
                      <a:srgbClr val="E7E9F3"/>
                    </a:solidFill>
                  </a:tcPr>
                </a:tc>
                <a:extLst>
                  <a:ext uri="{0D108BD9-81ED-4DB2-BD59-A6C34878D82A}">
                    <a16:rowId xmlns:a16="http://schemas.microsoft.com/office/drawing/2014/main" val="1795922782"/>
                  </a:ext>
                </a:extLst>
              </a:tr>
              <a:tr h="370840">
                <a:tc>
                  <a:txBody>
                    <a:bodyPr/>
                    <a:lstStyle/>
                    <a:p>
                      <a:pPr algn="l"/>
                      <a:r>
                        <a:rPr lang="en-FI" sz="1600" dirty="0"/>
                        <a:t>Työkyvyttömyyseläke</a:t>
                      </a:r>
                    </a:p>
                    <a:p>
                      <a:pPr algn="l"/>
                      <a:r>
                        <a:rPr lang="en-FI" sz="1600" dirty="0"/>
                        <a:t>(täysi tai osaeläke)</a:t>
                      </a:r>
                    </a:p>
                  </a:txBody>
                  <a:tcPr marL="108000" marR="72000" marT="36000" marB="36000">
                    <a:solidFill>
                      <a:srgbClr val="CBD1E5"/>
                    </a:solidFill>
                  </a:tcPr>
                </a:tc>
                <a:tc>
                  <a:txBody>
                    <a:bodyPr/>
                    <a:lstStyle/>
                    <a:p>
                      <a:pPr algn="l"/>
                      <a:endParaRPr lang="en-FI" sz="1600" dirty="0"/>
                    </a:p>
                  </a:txBody>
                  <a:tcPr marL="72000" marR="72000" marT="36000" marB="36000"/>
                </a:tc>
                <a:tc>
                  <a:txBody>
                    <a:bodyPr/>
                    <a:lstStyle/>
                    <a:p>
                      <a:pPr algn="l"/>
                      <a:r>
                        <a:rPr lang="en-FI" sz="1600" dirty="0"/>
                        <a:t>17– ikäluokan alin eläkeikä</a:t>
                      </a:r>
                    </a:p>
                  </a:txBody>
                  <a:tcPr marL="108000" marR="72000" marT="36000" marB="36000"/>
                </a:tc>
                <a:extLst>
                  <a:ext uri="{0D108BD9-81ED-4DB2-BD59-A6C34878D82A}">
                    <a16:rowId xmlns:a16="http://schemas.microsoft.com/office/drawing/2014/main" val="2786637639"/>
                  </a:ext>
                </a:extLst>
              </a:tr>
              <a:tr h="370840">
                <a:tc>
                  <a:txBody>
                    <a:bodyPr/>
                    <a:lstStyle/>
                    <a:p>
                      <a:pPr algn="l"/>
                      <a:r>
                        <a:rPr lang="en-FI" sz="1600" dirty="0"/>
                        <a:t>Työuraeläke</a:t>
                      </a:r>
                    </a:p>
                  </a:txBody>
                  <a:tcPr marL="108000" marR="72000" marT="36000" marB="36000">
                    <a:solidFill>
                      <a:srgbClr val="E7E9F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FI" sz="1600" dirty="0"/>
                        <a:t>1955–1964</a:t>
                      </a:r>
                    </a:p>
                  </a:txBody>
                  <a:tcPr marL="72000" marR="72000" marT="36000" marB="36000">
                    <a:solidFill>
                      <a:srgbClr val="E7E9F3"/>
                    </a:solidFill>
                  </a:tcPr>
                </a:tc>
                <a:tc>
                  <a:txBody>
                    <a:bodyPr/>
                    <a:lstStyle/>
                    <a:p>
                      <a:pPr algn="l"/>
                      <a:r>
                        <a:rPr lang="en-FI" sz="1600" dirty="0"/>
                        <a:t>63– ikäluokan alin eläkeikä</a:t>
                      </a:r>
                    </a:p>
                  </a:txBody>
                  <a:tcPr marL="108000" marR="72000" marT="36000" marB="36000">
                    <a:solidFill>
                      <a:srgbClr val="E7E9F3"/>
                    </a:solidFill>
                  </a:tcPr>
                </a:tc>
                <a:extLst>
                  <a:ext uri="{0D108BD9-81ED-4DB2-BD59-A6C34878D82A}">
                    <a16:rowId xmlns:a16="http://schemas.microsoft.com/office/drawing/2014/main" val="2608703888"/>
                  </a:ext>
                </a:extLst>
              </a:tr>
              <a:tr h="370840">
                <a:tc>
                  <a:txBody>
                    <a:bodyPr/>
                    <a:lstStyle/>
                    <a:p>
                      <a:pPr algn="l"/>
                      <a:endParaRPr lang="en-FI" sz="1600" dirty="0"/>
                    </a:p>
                  </a:txBody>
                  <a:tcPr marL="108000" marR="72000" marT="36000" marB="36000">
                    <a:solidFill>
                      <a:srgbClr val="E7E9F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FI" sz="1600" dirty="0"/>
                        <a:t>1965–</a:t>
                      </a:r>
                    </a:p>
                  </a:txBody>
                  <a:tcPr marL="72000" marR="72000" marT="36000" marB="36000">
                    <a:solidFill>
                      <a:srgbClr val="E7E9F3"/>
                    </a:solidFill>
                  </a:tcPr>
                </a:tc>
                <a:tc>
                  <a:txBody>
                    <a:bodyPr/>
                    <a:lstStyle/>
                    <a:p>
                      <a:pPr algn="l"/>
                      <a:r>
                        <a:rPr lang="en-FI" sz="1600" dirty="0"/>
                        <a:t>2 vuotta vanhuuseläkeikää alemmasta iästä (muuttuu elinajanodotteen mukaan) ikäluokan alimpaan eläkeikään</a:t>
                      </a:r>
                    </a:p>
                  </a:txBody>
                  <a:tcPr marL="108000" marR="72000" marT="36000" marB="36000">
                    <a:solidFill>
                      <a:srgbClr val="E7E9F3"/>
                    </a:solidFill>
                  </a:tcPr>
                </a:tc>
                <a:extLst>
                  <a:ext uri="{0D108BD9-81ED-4DB2-BD59-A6C34878D82A}">
                    <a16:rowId xmlns:a16="http://schemas.microsoft.com/office/drawing/2014/main" val="36336246"/>
                  </a:ext>
                </a:extLst>
              </a:tr>
              <a:tr h="370840">
                <a:tc>
                  <a:txBody>
                    <a:bodyPr/>
                    <a:lstStyle/>
                    <a:p>
                      <a:pPr algn="l"/>
                      <a:r>
                        <a:rPr lang="en-FI" sz="1600" dirty="0"/>
                        <a:t>Perhe-eläke</a:t>
                      </a:r>
                    </a:p>
                  </a:txBody>
                  <a:tcPr marL="108000" marR="72000" marT="36000" marB="36000">
                    <a:solidFill>
                      <a:srgbClr val="CBD1E5"/>
                    </a:solidFill>
                  </a:tcPr>
                </a:tc>
                <a:tc>
                  <a:txBody>
                    <a:bodyPr/>
                    <a:lstStyle/>
                    <a:p>
                      <a:pPr algn="l"/>
                      <a:endParaRPr lang="en-FI" sz="1600" dirty="0"/>
                    </a:p>
                  </a:txBody>
                  <a:tcPr marL="72000" marR="72000" marT="36000" marB="36000">
                    <a:solidFill>
                      <a:srgbClr val="CBD1E5"/>
                    </a:solidFill>
                  </a:tcPr>
                </a:tc>
                <a:tc>
                  <a:txBody>
                    <a:bodyPr/>
                    <a:lstStyle/>
                    <a:p>
                      <a:pPr algn="l"/>
                      <a:endParaRPr lang="en-FI" sz="1600" dirty="0"/>
                    </a:p>
                  </a:txBody>
                  <a:tcPr marL="108000" marR="72000" marT="36000" marB="36000">
                    <a:solidFill>
                      <a:srgbClr val="CBD1E5"/>
                    </a:solidFill>
                  </a:tcPr>
                </a:tc>
                <a:extLst>
                  <a:ext uri="{0D108BD9-81ED-4DB2-BD59-A6C34878D82A}">
                    <a16:rowId xmlns:a16="http://schemas.microsoft.com/office/drawing/2014/main" val="3429435043"/>
                  </a:ext>
                </a:extLst>
              </a:tr>
              <a:tr h="370840">
                <a:tc>
                  <a:txBody>
                    <a:bodyPr/>
                    <a:lstStyle/>
                    <a:p>
                      <a:pPr algn="l"/>
                      <a:r>
                        <a:rPr lang="en-FI" sz="1600" dirty="0"/>
                        <a:t>- Lapsi</a:t>
                      </a:r>
                    </a:p>
                  </a:txBody>
                  <a:tcPr marL="108000" marR="72000" marT="36000" marB="36000">
                    <a:solidFill>
                      <a:srgbClr val="CBD1E5"/>
                    </a:solidFill>
                  </a:tcPr>
                </a:tc>
                <a:tc>
                  <a:txBody>
                    <a:bodyPr/>
                    <a:lstStyle/>
                    <a:p>
                      <a:pPr algn="l"/>
                      <a:endParaRPr lang="en-FI" sz="1600" dirty="0"/>
                    </a:p>
                  </a:txBody>
                  <a:tcPr marL="72000" marR="72000" marT="36000" marB="36000">
                    <a:solidFill>
                      <a:srgbClr val="CBD1E5"/>
                    </a:solidFill>
                  </a:tcPr>
                </a:tc>
                <a:tc>
                  <a:txBody>
                    <a:bodyPr/>
                    <a:lstStyle/>
                    <a:p>
                      <a:pPr algn="l"/>
                      <a:r>
                        <a:rPr lang="en-FI" sz="1600"/>
                        <a:t>0–</a:t>
                      </a:r>
                      <a:r>
                        <a:rPr lang="fi-FI" sz="1600"/>
                        <a:t>20</a:t>
                      </a:r>
                      <a:endParaRPr lang="en-FI" sz="1600" dirty="0"/>
                    </a:p>
                  </a:txBody>
                  <a:tcPr marL="108000" marR="72000" marT="36000" marB="36000">
                    <a:solidFill>
                      <a:srgbClr val="CBD1E5"/>
                    </a:solidFill>
                  </a:tcPr>
                </a:tc>
                <a:extLst>
                  <a:ext uri="{0D108BD9-81ED-4DB2-BD59-A6C34878D82A}">
                    <a16:rowId xmlns:a16="http://schemas.microsoft.com/office/drawing/2014/main" val="3454084548"/>
                  </a:ext>
                </a:extLst>
              </a:tr>
              <a:tr h="370840">
                <a:tc>
                  <a:txBody>
                    <a:bodyPr/>
                    <a:lstStyle/>
                    <a:p>
                      <a:pPr algn="l"/>
                      <a:r>
                        <a:rPr lang="en-FI" sz="1600" dirty="0"/>
                        <a:t>- Leski</a:t>
                      </a:r>
                    </a:p>
                  </a:txBody>
                  <a:tcPr marL="108000" marR="72000" marT="36000" marB="36000">
                    <a:solidFill>
                      <a:srgbClr val="CBD1E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FI" sz="1600" dirty="0"/>
                    </a:p>
                  </a:txBody>
                  <a:tcPr marL="72000" marR="72000" marT="36000" marB="36000">
                    <a:solidFill>
                      <a:srgbClr val="CBD1E5"/>
                    </a:solidFill>
                  </a:tcPr>
                </a:tc>
                <a:tc>
                  <a:txBody>
                    <a:bodyPr/>
                    <a:lstStyle/>
                    <a:p>
                      <a:pPr algn="l"/>
                      <a:r>
                        <a:rPr lang="en-GB" sz="1600" dirty="0"/>
                        <a:t>e</a:t>
                      </a:r>
                      <a:r>
                        <a:rPr lang="en-FI" sz="1600" dirty="0"/>
                        <a:t>i ikärajaa</a:t>
                      </a:r>
                    </a:p>
                  </a:txBody>
                  <a:tcPr marL="108000" marR="72000" marT="36000" marB="36000">
                    <a:solidFill>
                      <a:srgbClr val="CBD1E5"/>
                    </a:solidFill>
                  </a:tcPr>
                </a:tc>
                <a:extLst>
                  <a:ext uri="{0D108BD9-81ED-4DB2-BD59-A6C34878D82A}">
                    <a16:rowId xmlns:a16="http://schemas.microsoft.com/office/drawing/2014/main" val="1567019316"/>
                  </a:ext>
                </a:extLst>
              </a:tr>
              <a:tr h="370840">
                <a:tc>
                  <a:txBody>
                    <a:bodyPr/>
                    <a:lstStyle/>
                    <a:p>
                      <a:pPr algn="l"/>
                      <a:r>
                        <a:rPr lang="en-FI" sz="1600" dirty="0"/>
                        <a:t>- Leski, ei lapsia</a:t>
                      </a:r>
                    </a:p>
                  </a:txBody>
                  <a:tcPr marL="108000" marR="72000" marT="36000" marB="36000">
                    <a:solidFill>
                      <a:srgbClr val="CBD1E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FI" sz="1600" dirty="0"/>
                    </a:p>
                  </a:txBody>
                  <a:tcPr marL="72000" marR="72000" marT="36000" marB="36000">
                    <a:solidFill>
                      <a:srgbClr val="CBD1E5"/>
                    </a:solidFill>
                  </a:tcPr>
                </a:tc>
                <a:tc>
                  <a:txBody>
                    <a:bodyPr/>
                    <a:lstStyle/>
                    <a:p>
                      <a:pPr algn="l"/>
                      <a:r>
                        <a:rPr lang="en-FI" sz="1600" dirty="0"/>
                        <a:t>50–</a:t>
                      </a:r>
                    </a:p>
                  </a:txBody>
                  <a:tcPr marL="108000" marR="72000" marT="36000" marB="36000">
                    <a:solidFill>
                      <a:srgbClr val="CBD1E5"/>
                    </a:solidFill>
                  </a:tcPr>
                </a:tc>
                <a:extLst>
                  <a:ext uri="{0D108BD9-81ED-4DB2-BD59-A6C34878D82A}">
                    <a16:rowId xmlns:a16="http://schemas.microsoft.com/office/drawing/2014/main" val="795668811"/>
                  </a:ext>
                </a:extLst>
              </a:tr>
              <a:tr h="370840">
                <a:tc>
                  <a:txBody>
                    <a:bodyPr/>
                    <a:lstStyle/>
                    <a:p>
                      <a:pPr algn="l"/>
                      <a:r>
                        <a:rPr lang="en-FI" sz="1600" dirty="0"/>
                        <a:t>Ammatillinen kuntoutus</a:t>
                      </a:r>
                    </a:p>
                  </a:txBody>
                  <a:tcPr marL="108000" marR="72000" marT="36000" marB="36000">
                    <a:solidFill>
                      <a:srgbClr val="E7E9F3"/>
                    </a:solidFill>
                  </a:tcPr>
                </a:tc>
                <a:tc>
                  <a:txBody>
                    <a:bodyPr/>
                    <a:lstStyle/>
                    <a:p>
                      <a:pPr algn="l"/>
                      <a:endParaRPr lang="en-FI" sz="1600" dirty="0"/>
                    </a:p>
                  </a:txBody>
                  <a:tcPr marL="72000" marR="72000" marT="36000" marB="36000"/>
                </a:tc>
                <a:tc>
                  <a:txBody>
                    <a:bodyPr/>
                    <a:lstStyle/>
                    <a:p>
                      <a:pPr algn="l"/>
                      <a:r>
                        <a:rPr lang="en-FI" sz="1600" dirty="0"/>
                        <a:t>17– ikäluokan alin eläkeikä</a:t>
                      </a:r>
                    </a:p>
                  </a:txBody>
                  <a:tcPr marL="108000" marR="72000" marT="36000" marB="36000"/>
                </a:tc>
                <a:extLst>
                  <a:ext uri="{0D108BD9-81ED-4DB2-BD59-A6C34878D82A}">
                    <a16:rowId xmlns:a16="http://schemas.microsoft.com/office/drawing/2014/main" val="2278616152"/>
                  </a:ext>
                </a:extLst>
              </a:tr>
            </a:tbl>
          </a:graphicData>
        </a:graphic>
      </p:graphicFrame>
    </p:spTree>
    <p:extLst>
      <p:ext uri="{BB962C8B-B14F-4D97-AF65-F5344CB8AC3E}">
        <p14:creationId xmlns:p14="http://schemas.microsoft.com/office/powerpoint/2010/main" val="861868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16</a:t>
            </a:fld>
            <a:endParaRPr lang="fi-FI"/>
          </a:p>
        </p:txBody>
      </p:sp>
      <p:sp>
        <p:nvSpPr>
          <p:cNvPr id="14" name="Otsikko 1">
            <a:extLst>
              <a:ext uri="{FF2B5EF4-FFF2-40B4-BE49-F238E27FC236}">
                <a16:creationId xmlns:a16="http://schemas.microsoft.com/office/drawing/2014/main" id="{DFC71514-8FB4-484E-B0F0-C219F9AD45B3}"/>
              </a:ext>
            </a:extLst>
          </p:cNvPr>
          <p:cNvSpPr>
            <a:spLocks noGrp="1"/>
          </p:cNvSpPr>
          <p:nvPr>
            <p:ph type="title"/>
          </p:nvPr>
        </p:nvSpPr>
        <p:spPr>
          <a:xfrm>
            <a:off x="828000" y="359999"/>
            <a:ext cx="9540000" cy="891001"/>
          </a:xfrm>
        </p:spPr>
        <p:txBody>
          <a:bodyPr/>
          <a:lstStyle/>
          <a:p>
            <a:r>
              <a:rPr lang="fi-FI" dirty="0"/>
              <a:t>Indeksitarkistukset turvaavat eläketason</a:t>
            </a:r>
            <a:endParaRPr lang="en-US" dirty="0"/>
          </a:p>
        </p:txBody>
      </p:sp>
      <p:sp>
        <p:nvSpPr>
          <p:cNvPr id="15" name="Content Placeholder 4">
            <a:extLst>
              <a:ext uri="{FF2B5EF4-FFF2-40B4-BE49-F238E27FC236}">
                <a16:creationId xmlns:a16="http://schemas.microsoft.com/office/drawing/2014/main" id="{7CDBC81A-8C8A-4CF0-B405-72D8EA329024}"/>
              </a:ext>
              <a:ext uri="{C183D7F6-B498-43B3-948B-1728B52AA6E4}">
                <adec:decorative xmlns:adec="http://schemas.microsoft.com/office/drawing/2017/decorative" val="1"/>
              </a:ext>
            </a:extLst>
          </p:cNvPr>
          <p:cNvSpPr txBox="1">
            <a:spLocks/>
          </p:cNvSpPr>
          <p:nvPr/>
        </p:nvSpPr>
        <p:spPr>
          <a:xfrm>
            <a:off x="828000" y="1251000"/>
            <a:ext cx="9540000" cy="2826072"/>
          </a:xfrm>
          <a:prstGeom prst="rect">
            <a:avLst/>
          </a:prstGeom>
        </p:spPr>
        <p:txBody>
          <a:bodyPr/>
          <a:lstStyle>
            <a:lvl1pPr marL="216000" indent="-216000" algn="l" defTabSz="914400" rtl="0" eaLnBrk="1" latinLnBrk="0" hangingPunct="1">
              <a:lnSpc>
                <a:spcPct val="100000"/>
              </a:lnSpc>
              <a:spcBef>
                <a:spcPts val="0"/>
              </a:spcBef>
              <a:spcAft>
                <a:spcPts val="1200"/>
              </a:spcAft>
              <a:buClr>
                <a:srgbClr val="0356B5"/>
              </a:buClr>
              <a:buFont typeface="Arial" panose="020B0604020202020204" pitchFamily="34" charset="0"/>
              <a:buChar char="•"/>
              <a:defRPr sz="2600" kern="1200">
                <a:solidFill>
                  <a:schemeClr val="tx1"/>
                </a:solidFill>
                <a:latin typeface="+mn-lt"/>
                <a:ea typeface="+mn-ea"/>
                <a:cs typeface="+mn-cs"/>
              </a:defRPr>
            </a:lvl1pPr>
            <a:lvl2pPr marL="720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2pPr>
            <a:lvl3pPr marL="1080000" indent="-216000" algn="l" defTabSz="914400" rtl="0" eaLnBrk="1" latinLnBrk="0" hangingPunct="1">
              <a:lnSpc>
                <a:spcPct val="100000"/>
              </a:lnSpc>
              <a:spcBef>
                <a:spcPts val="0"/>
              </a:spcBef>
              <a:spcAft>
                <a:spcPts val="600"/>
              </a:spcAft>
              <a:buClrTx/>
              <a:buSzPct val="100000"/>
              <a:buFont typeface="Calibri" panose="020F0502020204030204" pitchFamily="34" charset="0"/>
              <a:buChar char="◦"/>
              <a:defRPr sz="2200" kern="1200">
                <a:solidFill>
                  <a:schemeClr val="tx1"/>
                </a:solidFill>
                <a:latin typeface="+mn-lt"/>
                <a:ea typeface="+mn-ea"/>
                <a:cs typeface="+mn-cs"/>
              </a:defRPr>
            </a:lvl3pPr>
            <a:lvl4pPr marL="1440000" indent="-216000" algn="l" defTabSz="914400" rtl="0" eaLnBrk="1" latinLnBrk="0" hangingPunct="1">
              <a:lnSpc>
                <a:spcPct val="100000"/>
              </a:lnSpc>
              <a:spcBef>
                <a:spcPts val="0"/>
              </a:spcBef>
              <a:spcAft>
                <a:spcPts val="600"/>
              </a:spcAft>
              <a:buClr>
                <a:srgbClr val="0356B5"/>
              </a:buClr>
              <a:buFont typeface="Arial" panose="020B0604020202020204" pitchFamily="34" charset="0"/>
              <a:buChar char="•"/>
              <a:defRPr sz="2200" kern="1200">
                <a:solidFill>
                  <a:schemeClr val="tx1"/>
                </a:solidFill>
                <a:latin typeface="+mn-lt"/>
                <a:ea typeface="+mn-ea"/>
                <a:cs typeface="+mn-cs"/>
              </a:defRPr>
            </a:lvl4pPr>
            <a:lvl5pPr marL="1980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5pPr>
            <a:lvl6pPr marL="2412000" indent="-216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6pPr>
            <a:lvl7pPr marL="2844000" indent="-216000" algn="l" defTabSz="914400" rtl="0" eaLnBrk="1" latinLnBrk="0" hangingPunct="1">
              <a:lnSpc>
                <a:spcPct val="100000"/>
              </a:lnSpc>
              <a:spcBef>
                <a:spcPts val="0"/>
              </a:spcBef>
              <a:spcAft>
                <a:spcPts val="600"/>
              </a:spcAft>
              <a:buClr>
                <a:srgbClr val="0356B5"/>
              </a:buClr>
              <a:buFont typeface="Arial" panose="020B0604020202020204" pitchFamily="34" charset="0"/>
              <a:buChar char="•"/>
              <a:defRPr sz="2200" kern="1200">
                <a:solidFill>
                  <a:schemeClr val="tx1"/>
                </a:solidFill>
                <a:latin typeface="+mn-lt"/>
                <a:ea typeface="+mn-ea"/>
                <a:cs typeface="+mn-cs"/>
              </a:defRPr>
            </a:lvl7pPr>
            <a:lvl8pPr marL="3312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8pPr>
            <a:lvl9pPr marL="3780000" indent="-216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9pPr>
          </a:lstStyle>
          <a:p>
            <a:r>
              <a:rPr lang="en-FI" dirty="0"/>
              <a:t>Ansiot tarkistetaan eläkkeen alkamishetken tasolle palkkakertoimella</a:t>
            </a:r>
            <a:r>
              <a:rPr lang="fi-FI" dirty="0"/>
              <a:t>.</a:t>
            </a:r>
            <a:endParaRPr lang="en-FI" dirty="0"/>
          </a:p>
          <a:p>
            <a:r>
              <a:rPr lang="en-FI" dirty="0"/>
              <a:t>Maksussa olevat työeläkkeet tarkistetaan vuosittain työeläkeindeksillä</a:t>
            </a:r>
            <a:r>
              <a:rPr lang="fi-FI" dirty="0"/>
              <a:t>.</a:t>
            </a:r>
            <a:endParaRPr lang="en-FI" dirty="0"/>
          </a:p>
          <a:p>
            <a:r>
              <a:rPr lang="en-FI" dirty="0"/>
              <a:t>Kela tarkistaa maksussa olevat kansaneläkkeet vuosittain kansaeläkeindeksillä</a:t>
            </a:r>
            <a:r>
              <a:rPr lang="fi-FI" dirty="0"/>
              <a:t>.</a:t>
            </a:r>
            <a:endParaRPr lang="en-FI" dirty="0"/>
          </a:p>
        </p:txBody>
      </p:sp>
      <p:graphicFrame>
        <p:nvGraphicFramePr>
          <p:cNvPr id="16" name="Content Placeholder 6">
            <a:extLst>
              <a:ext uri="{FF2B5EF4-FFF2-40B4-BE49-F238E27FC236}">
                <a16:creationId xmlns:a16="http://schemas.microsoft.com/office/drawing/2014/main" id="{F84922B3-7A4C-4B3B-BDAE-A75B7A34DFAC}"/>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536708209"/>
              </p:ext>
            </p:extLst>
          </p:nvPr>
        </p:nvGraphicFramePr>
        <p:xfrm>
          <a:off x="1164457" y="4356143"/>
          <a:ext cx="7568995" cy="1669308"/>
        </p:xfrm>
        <a:graphic>
          <a:graphicData uri="http://schemas.openxmlformats.org/drawingml/2006/table">
            <a:tbl>
              <a:tblPr firstRow="1" bandRow="1">
                <a:tableStyleId>{5C22544A-7EE6-4342-B048-85BDC9FD1C3A}</a:tableStyleId>
              </a:tblPr>
              <a:tblGrid>
                <a:gridCol w="2200570">
                  <a:extLst>
                    <a:ext uri="{9D8B030D-6E8A-4147-A177-3AD203B41FA5}">
                      <a16:colId xmlns:a16="http://schemas.microsoft.com/office/drawing/2014/main" val="1844876579"/>
                    </a:ext>
                  </a:extLst>
                </a:gridCol>
                <a:gridCol w="1073685">
                  <a:extLst>
                    <a:ext uri="{9D8B030D-6E8A-4147-A177-3AD203B41FA5}">
                      <a16:colId xmlns:a16="http://schemas.microsoft.com/office/drawing/2014/main" val="3049916227"/>
                    </a:ext>
                  </a:extLst>
                </a:gridCol>
                <a:gridCol w="1073685">
                  <a:extLst>
                    <a:ext uri="{9D8B030D-6E8A-4147-A177-3AD203B41FA5}">
                      <a16:colId xmlns:a16="http://schemas.microsoft.com/office/drawing/2014/main" val="86575936"/>
                    </a:ext>
                  </a:extLst>
                </a:gridCol>
                <a:gridCol w="1073685">
                  <a:extLst>
                    <a:ext uri="{9D8B030D-6E8A-4147-A177-3AD203B41FA5}">
                      <a16:colId xmlns:a16="http://schemas.microsoft.com/office/drawing/2014/main" val="1751506522"/>
                    </a:ext>
                  </a:extLst>
                </a:gridCol>
                <a:gridCol w="1073685">
                  <a:extLst>
                    <a:ext uri="{9D8B030D-6E8A-4147-A177-3AD203B41FA5}">
                      <a16:colId xmlns:a16="http://schemas.microsoft.com/office/drawing/2014/main" val="838839308"/>
                    </a:ext>
                  </a:extLst>
                </a:gridCol>
                <a:gridCol w="1073685">
                  <a:extLst>
                    <a:ext uri="{9D8B030D-6E8A-4147-A177-3AD203B41FA5}">
                      <a16:colId xmlns:a16="http://schemas.microsoft.com/office/drawing/2014/main" val="1800196582"/>
                    </a:ext>
                  </a:extLst>
                </a:gridCol>
              </a:tblGrid>
              <a:tr h="434929">
                <a:tc>
                  <a:txBody>
                    <a:bodyPr/>
                    <a:lstStyle/>
                    <a:p>
                      <a:pPr algn="l"/>
                      <a:r>
                        <a:rPr lang="en-FI" dirty="0"/>
                        <a:t>Indeksi</a:t>
                      </a:r>
                    </a:p>
                  </a:txBody>
                  <a:tcPr marL="180000" marR="72000"/>
                </a:tc>
                <a:tc>
                  <a:txBody>
                    <a:bodyPr/>
                    <a:lstStyle/>
                    <a:p>
                      <a:pPr algn="ctr"/>
                      <a:r>
                        <a:rPr lang="en-FI" dirty="0"/>
                        <a:t>202</a:t>
                      </a:r>
                      <a:r>
                        <a:rPr lang="fi-FI" dirty="0"/>
                        <a:t>1</a:t>
                      </a:r>
                      <a:endParaRPr lang="en-FI" dirty="0"/>
                    </a:p>
                  </a:txBody>
                  <a:tcPr marL="72000" marR="72000"/>
                </a:tc>
                <a:tc>
                  <a:txBody>
                    <a:bodyPr/>
                    <a:lstStyle/>
                    <a:p>
                      <a:pPr algn="ctr"/>
                      <a:r>
                        <a:rPr lang="fi-FI" dirty="0"/>
                        <a:t>2022</a:t>
                      </a:r>
                      <a:endParaRPr lang="en-FI" dirty="0"/>
                    </a:p>
                  </a:txBody>
                  <a:tcPr marL="72000" marR="72000"/>
                </a:tc>
                <a:tc>
                  <a:txBody>
                    <a:bodyPr/>
                    <a:lstStyle/>
                    <a:p>
                      <a:pPr algn="ctr"/>
                      <a:r>
                        <a:rPr lang="fi-FI" dirty="0"/>
                        <a:t>2023</a:t>
                      </a:r>
                      <a:endParaRPr lang="en-FI" dirty="0"/>
                    </a:p>
                  </a:txBody>
                  <a:tcPr marL="72000" marR="72000"/>
                </a:tc>
                <a:tc>
                  <a:txBody>
                    <a:bodyPr/>
                    <a:lstStyle/>
                    <a:p>
                      <a:pPr algn="ctr"/>
                      <a:r>
                        <a:rPr lang="fi-FI" dirty="0"/>
                        <a:t>2024</a:t>
                      </a:r>
                      <a:endParaRPr lang="en-FI" dirty="0"/>
                    </a:p>
                  </a:txBody>
                  <a:tcPr marL="72000" marR="72000"/>
                </a:tc>
                <a:tc>
                  <a:txBody>
                    <a:bodyPr/>
                    <a:lstStyle/>
                    <a:p>
                      <a:pPr algn="ctr"/>
                      <a:r>
                        <a:rPr lang="fi-FI"/>
                        <a:t>2025</a:t>
                      </a:r>
                      <a:endParaRPr lang="en-FI" dirty="0"/>
                    </a:p>
                  </a:txBody>
                  <a:tcPr marL="72000" marR="72000"/>
                </a:tc>
                <a:extLst>
                  <a:ext uri="{0D108BD9-81ED-4DB2-BD59-A6C34878D82A}">
                    <a16:rowId xmlns:a16="http://schemas.microsoft.com/office/drawing/2014/main" val="3734032635"/>
                  </a:ext>
                </a:extLst>
              </a:tr>
              <a:tr h="407642">
                <a:tc>
                  <a:txBody>
                    <a:bodyPr/>
                    <a:lstStyle/>
                    <a:p>
                      <a:pPr algn="l"/>
                      <a:r>
                        <a:rPr lang="en-FI" dirty="0"/>
                        <a:t>Palkkakerroin</a:t>
                      </a:r>
                    </a:p>
                  </a:txBody>
                  <a:tcPr marL="180000" marR="72000"/>
                </a:tc>
                <a:tc>
                  <a:txBody>
                    <a:bodyPr/>
                    <a:lstStyle/>
                    <a:p>
                      <a:pPr algn="r"/>
                      <a:r>
                        <a:rPr lang="fi-FI" dirty="0"/>
                        <a:t>1</a:t>
                      </a:r>
                      <a:r>
                        <a:rPr lang="en-FI" dirty="0"/>
                        <a:t>,</a:t>
                      </a:r>
                      <a:r>
                        <a:rPr lang="fi-FI" dirty="0"/>
                        <a:t>3</a:t>
                      </a:r>
                      <a:r>
                        <a:rPr lang="en-FI" dirty="0"/>
                        <a:t> %</a:t>
                      </a:r>
                    </a:p>
                  </a:txBody>
                  <a:tcPr marL="72000" marR="288000"/>
                </a:tc>
                <a:tc>
                  <a:txBody>
                    <a:bodyPr/>
                    <a:lstStyle/>
                    <a:p>
                      <a:pPr algn="r"/>
                      <a:r>
                        <a:rPr lang="fi-FI" dirty="0"/>
                        <a:t>2,5 %</a:t>
                      </a:r>
                      <a:endParaRPr lang="en-FI" dirty="0"/>
                    </a:p>
                  </a:txBody>
                  <a:tcPr marL="72000" marR="288000"/>
                </a:tc>
                <a:tc>
                  <a:txBody>
                    <a:bodyPr/>
                    <a:lstStyle/>
                    <a:p>
                      <a:pPr algn="r"/>
                      <a:r>
                        <a:rPr lang="fi-FI" dirty="0"/>
                        <a:t>3,8 %</a:t>
                      </a:r>
                      <a:endParaRPr lang="en-FI" dirty="0"/>
                    </a:p>
                  </a:txBody>
                  <a:tcPr marL="72000" marR="288000"/>
                </a:tc>
                <a:tc>
                  <a:txBody>
                    <a:bodyPr/>
                    <a:lstStyle/>
                    <a:p>
                      <a:pPr algn="r"/>
                      <a:r>
                        <a:rPr lang="fi-FI" dirty="0"/>
                        <a:t>5,1 %</a:t>
                      </a:r>
                      <a:endParaRPr lang="en-FI" dirty="0"/>
                    </a:p>
                  </a:txBody>
                  <a:tcPr marL="72000" marR="288000"/>
                </a:tc>
                <a:tc>
                  <a:txBody>
                    <a:bodyPr/>
                    <a:lstStyle/>
                    <a:p>
                      <a:pPr algn="r"/>
                      <a:r>
                        <a:rPr lang="fi-FI"/>
                        <a:t>2,2 %</a:t>
                      </a:r>
                      <a:endParaRPr lang="en-FI" dirty="0"/>
                    </a:p>
                  </a:txBody>
                  <a:tcPr marL="72000" marR="288000"/>
                </a:tc>
                <a:extLst>
                  <a:ext uri="{0D108BD9-81ED-4DB2-BD59-A6C34878D82A}">
                    <a16:rowId xmlns:a16="http://schemas.microsoft.com/office/drawing/2014/main" val="4241733033"/>
                  </a:ext>
                </a:extLst>
              </a:tr>
              <a:tr h="426904">
                <a:tc>
                  <a:txBody>
                    <a:bodyPr/>
                    <a:lstStyle/>
                    <a:p>
                      <a:pPr algn="l"/>
                      <a:r>
                        <a:rPr lang="en-FI" dirty="0"/>
                        <a:t>Työeläkeindeksi</a:t>
                      </a:r>
                    </a:p>
                  </a:txBody>
                  <a:tcPr marL="180000" marR="72000"/>
                </a:tc>
                <a:tc>
                  <a:txBody>
                    <a:bodyPr/>
                    <a:lstStyle/>
                    <a:p>
                      <a:pPr algn="r"/>
                      <a:r>
                        <a:rPr lang="fi-FI" dirty="0"/>
                        <a:t>0</a:t>
                      </a:r>
                      <a:r>
                        <a:rPr lang="en-FI" dirty="0"/>
                        <a:t>,</a:t>
                      </a:r>
                      <a:r>
                        <a:rPr lang="fi-FI" dirty="0"/>
                        <a:t>5</a:t>
                      </a:r>
                      <a:r>
                        <a:rPr lang="en-FI" dirty="0"/>
                        <a:t> %</a:t>
                      </a:r>
                    </a:p>
                  </a:txBody>
                  <a:tcPr marL="72000" marR="288000"/>
                </a:tc>
                <a:tc>
                  <a:txBody>
                    <a:bodyPr/>
                    <a:lstStyle/>
                    <a:p>
                      <a:pPr algn="r"/>
                      <a:r>
                        <a:rPr lang="fi-FI" dirty="0"/>
                        <a:t>2,3 %</a:t>
                      </a:r>
                      <a:endParaRPr lang="en-FI" dirty="0"/>
                    </a:p>
                  </a:txBody>
                  <a:tcPr marL="72000" marR="288000"/>
                </a:tc>
                <a:tc>
                  <a:txBody>
                    <a:bodyPr/>
                    <a:lstStyle/>
                    <a:p>
                      <a:pPr algn="r"/>
                      <a:r>
                        <a:rPr lang="fi-FI" dirty="0"/>
                        <a:t>6,8 %</a:t>
                      </a:r>
                      <a:endParaRPr lang="en-FI" dirty="0"/>
                    </a:p>
                  </a:txBody>
                  <a:tcPr marL="72000" marR="288000"/>
                </a:tc>
                <a:tc>
                  <a:txBody>
                    <a:bodyPr/>
                    <a:lstStyle/>
                    <a:p>
                      <a:pPr algn="r"/>
                      <a:r>
                        <a:rPr lang="fi-FI" dirty="0"/>
                        <a:t>5,7 %</a:t>
                      </a:r>
                      <a:endParaRPr lang="en-FI" dirty="0"/>
                    </a:p>
                  </a:txBody>
                  <a:tcPr marL="72000" marR="288000"/>
                </a:tc>
                <a:tc>
                  <a:txBody>
                    <a:bodyPr/>
                    <a:lstStyle/>
                    <a:p>
                      <a:pPr algn="r"/>
                      <a:r>
                        <a:rPr lang="fi-FI"/>
                        <a:t>1,3 %</a:t>
                      </a:r>
                      <a:endParaRPr lang="en-FI" dirty="0"/>
                    </a:p>
                  </a:txBody>
                  <a:tcPr marL="72000" marR="288000"/>
                </a:tc>
                <a:extLst>
                  <a:ext uri="{0D108BD9-81ED-4DB2-BD59-A6C34878D82A}">
                    <a16:rowId xmlns:a16="http://schemas.microsoft.com/office/drawing/2014/main" val="683807339"/>
                  </a:ext>
                </a:extLst>
              </a:tr>
              <a:tr h="399833">
                <a:tc>
                  <a:txBody>
                    <a:bodyPr/>
                    <a:lstStyle/>
                    <a:p>
                      <a:pPr algn="l"/>
                      <a:r>
                        <a:rPr lang="en-FI" dirty="0"/>
                        <a:t>Kansaneläkeindeksi</a:t>
                      </a:r>
                    </a:p>
                  </a:txBody>
                  <a:tcPr marL="180000" marR="72000"/>
                </a:tc>
                <a:tc>
                  <a:txBody>
                    <a:bodyPr/>
                    <a:lstStyle/>
                    <a:p>
                      <a:pPr algn="r"/>
                      <a:r>
                        <a:rPr lang="fi-FI" dirty="0"/>
                        <a:t>0</a:t>
                      </a:r>
                      <a:r>
                        <a:rPr lang="en-FI" dirty="0"/>
                        <a:t>,</a:t>
                      </a:r>
                      <a:r>
                        <a:rPr lang="fi-FI" dirty="0"/>
                        <a:t>4</a:t>
                      </a:r>
                      <a:r>
                        <a:rPr lang="en-FI" dirty="0"/>
                        <a:t> %</a:t>
                      </a:r>
                    </a:p>
                  </a:txBody>
                  <a:tcPr marL="72000" marR="288000"/>
                </a:tc>
                <a:tc>
                  <a:txBody>
                    <a:bodyPr/>
                    <a:lstStyle/>
                    <a:p>
                      <a:pPr algn="r"/>
                      <a:r>
                        <a:rPr lang="fi-FI" dirty="0"/>
                        <a:t>2,1 %</a:t>
                      </a:r>
                      <a:endParaRPr lang="en-FI" dirty="0"/>
                    </a:p>
                  </a:txBody>
                  <a:tcPr marL="72000" marR="288000"/>
                </a:tc>
                <a:tc>
                  <a:txBody>
                    <a:bodyPr/>
                    <a:lstStyle/>
                    <a:p>
                      <a:pPr algn="r"/>
                      <a:r>
                        <a:rPr lang="fi-FI" dirty="0"/>
                        <a:t>7,8 %</a:t>
                      </a:r>
                      <a:endParaRPr lang="en-FI" dirty="0"/>
                    </a:p>
                  </a:txBody>
                  <a:tcPr marL="72000" marR="288000"/>
                </a:tc>
                <a:tc>
                  <a:txBody>
                    <a:bodyPr/>
                    <a:lstStyle/>
                    <a:p>
                      <a:pPr algn="r"/>
                      <a:r>
                        <a:rPr lang="fi-FI" dirty="0"/>
                        <a:t>5,9 %</a:t>
                      </a:r>
                      <a:endParaRPr lang="en-FI" dirty="0"/>
                    </a:p>
                  </a:txBody>
                  <a:tcPr marL="72000" marR="288000"/>
                </a:tc>
                <a:tc>
                  <a:txBody>
                    <a:bodyPr/>
                    <a:lstStyle/>
                    <a:p>
                      <a:pPr algn="r"/>
                      <a:r>
                        <a:rPr lang="fi-FI"/>
                        <a:t>1,0 %</a:t>
                      </a:r>
                      <a:endParaRPr lang="en-FI" dirty="0"/>
                    </a:p>
                  </a:txBody>
                  <a:tcPr marL="72000" marR="288000"/>
                </a:tc>
                <a:extLst>
                  <a:ext uri="{0D108BD9-81ED-4DB2-BD59-A6C34878D82A}">
                    <a16:rowId xmlns:a16="http://schemas.microsoft.com/office/drawing/2014/main" val="2608703888"/>
                  </a:ext>
                </a:extLst>
              </a:tr>
            </a:tbl>
          </a:graphicData>
        </a:graphic>
      </p:graphicFrame>
    </p:spTree>
    <p:extLst>
      <p:ext uri="{BB962C8B-B14F-4D97-AF65-F5344CB8AC3E}">
        <p14:creationId xmlns:p14="http://schemas.microsoft.com/office/powerpoint/2010/main" val="3581204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DC7CA33-8A87-4CC9-B24B-50BED2793ECD}"/>
              </a:ext>
            </a:extLst>
          </p:cNvPr>
          <p:cNvSpPr>
            <a:spLocks noGrp="1"/>
          </p:cNvSpPr>
          <p:nvPr>
            <p:ph type="title"/>
          </p:nvPr>
        </p:nvSpPr>
        <p:spPr/>
        <p:txBody>
          <a:bodyPr/>
          <a:lstStyle/>
          <a:p>
            <a:r>
              <a:rPr lang="fi-FI" dirty="0"/>
              <a:t>Eläketaso</a:t>
            </a:r>
          </a:p>
        </p:txBody>
      </p:sp>
      <p:sp>
        <p:nvSpPr>
          <p:cNvPr id="3" name="Tekstin paikkamerkki 2">
            <a:extLst>
              <a:ext uri="{FF2B5EF4-FFF2-40B4-BE49-F238E27FC236}">
                <a16:creationId xmlns:a16="http://schemas.microsoft.com/office/drawing/2014/main" id="{B4975D90-3D44-47A4-83E0-EE265A483F53}"/>
              </a:ext>
              <a:ext uri="{C183D7F6-B498-43B3-948B-1728B52AA6E4}">
                <adec:decorative xmlns:adec="http://schemas.microsoft.com/office/drawing/2017/decorative" val="0"/>
              </a:ext>
            </a:extLst>
          </p:cNvPr>
          <p:cNvSpPr>
            <a:spLocks noGrp="1"/>
          </p:cNvSpPr>
          <p:nvPr>
            <p:ph type="body" sz="quarter" idx="10"/>
          </p:nvPr>
        </p:nvSpPr>
        <p:spPr/>
        <p:txBody>
          <a:bodyPr/>
          <a:lstStyle/>
          <a:p>
            <a:r>
              <a:rPr lang="fi-FI" dirty="0"/>
              <a:t>3</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4294967295"/>
          </p:nvPr>
        </p:nvSpPr>
        <p:spPr>
          <a:xfrm>
            <a:off x="0" y="6356350"/>
            <a:ext cx="466725" cy="365125"/>
          </a:xfrm>
        </p:spPr>
        <p:txBody>
          <a:bodyPr/>
          <a:lstStyle/>
          <a:p>
            <a:fld id="{BE2D8D75-17F6-474C-8CC8-AD93DCE1F39D}" type="slidenum">
              <a:rPr lang="fi-FI" smtClean="0"/>
              <a:t>17</a:t>
            </a:fld>
            <a:endParaRPr lang="fi-FI"/>
          </a:p>
        </p:txBody>
      </p:sp>
    </p:spTree>
    <p:extLst>
      <p:ext uri="{BB962C8B-B14F-4D97-AF65-F5344CB8AC3E}">
        <p14:creationId xmlns:p14="http://schemas.microsoft.com/office/powerpoint/2010/main" val="1409161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C2BBEB-0BEB-48E1-8974-A7250F614EA8}"/>
              </a:ext>
            </a:extLst>
          </p:cNvPr>
          <p:cNvSpPr>
            <a:spLocks noGrp="1"/>
          </p:cNvSpPr>
          <p:nvPr>
            <p:ph type="title"/>
          </p:nvPr>
        </p:nvSpPr>
        <p:spPr>
          <a:xfrm>
            <a:off x="-1513" y="662199"/>
            <a:ext cx="11784631" cy="836753"/>
          </a:xfrm>
        </p:spPr>
        <p:txBody>
          <a:bodyPr/>
          <a:lstStyle/>
          <a:p>
            <a:pPr algn="ctr"/>
            <a:r>
              <a:rPr lang="fi-FI" sz="3200" dirty="0"/>
              <a:t>Keskimääräinen </a:t>
            </a:r>
            <a:r>
              <a:rPr lang="fi-FI" sz="3200"/>
              <a:t>kokonaiseläke 31.12.2024</a:t>
            </a:r>
            <a:endParaRPr lang="fi-FI" sz="3200" dirty="0"/>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18</a:t>
            </a:fld>
            <a:endParaRPr lang="fi-FI"/>
          </a:p>
        </p:txBody>
      </p:sp>
      <p:graphicFrame>
        <p:nvGraphicFramePr>
          <p:cNvPr id="3" name="Content Placeholder 6">
            <a:extLst>
              <a:ext uri="{FF2B5EF4-FFF2-40B4-BE49-F238E27FC236}">
                <a16:creationId xmlns:a16="http://schemas.microsoft.com/office/drawing/2014/main" id="{27604373-D6EA-EEE4-CC3E-DB2CD8EB1367}"/>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904427349"/>
              </p:ext>
            </p:extLst>
          </p:nvPr>
        </p:nvGraphicFramePr>
        <p:xfrm>
          <a:off x="2063552" y="1628800"/>
          <a:ext cx="7803557" cy="2462440"/>
        </p:xfrm>
        <a:graphic>
          <a:graphicData uri="http://schemas.openxmlformats.org/drawingml/2006/table">
            <a:tbl>
              <a:tblPr firstRow="1" bandRow="1">
                <a:tableStyleId>{5C22544A-7EE6-4342-B048-85BDC9FD1C3A}</a:tableStyleId>
              </a:tblPr>
              <a:tblGrid>
                <a:gridCol w="3786257">
                  <a:extLst>
                    <a:ext uri="{9D8B030D-6E8A-4147-A177-3AD203B41FA5}">
                      <a16:colId xmlns:a16="http://schemas.microsoft.com/office/drawing/2014/main" val="1844876579"/>
                    </a:ext>
                  </a:extLst>
                </a:gridCol>
                <a:gridCol w="1339100">
                  <a:extLst>
                    <a:ext uri="{9D8B030D-6E8A-4147-A177-3AD203B41FA5}">
                      <a16:colId xmlns:a16="http://schemas.microsoft.com/office/drawing/2014/main" val="2161742765"/>
                    </a:ext>
                  </a:extLst>
                </a:gridCol>
                <a:gridCol w="1339100">
                  <a:extLst>
                    <a:ext uri="{9D8B030D-6E8A-4147-A177-3AD203B41FA5}">
                      <a16:colId xmlns:a16="http://schemas.microsoft.com/office/drawing/2014/main" val="3049916227"/>
                    </a:ext>
                  </a:extLst>
                </a:gridCol>
                <a:gridCol w="1339100">
                  <a:extLst>
                    <a:ext uri="{9D8B030D-6E8A-4147-A177-3AD203B41FA5}">
                      <a16:colId xmlns:a16="http://schemas.microsoft.com/office/drawing/2014/main" val="1011349287"/>
                    </a:ext>
                  </a:extLst>
                </a:gridCol>
              </a:tblGrid>
              <a:tr h="370840">
                <a:tc>
                  <a:txBody>
                    <a:bodyPr/>
                    <a:lstStyle/>
                    <a:p>
                      <a:pPr algn="ctr"/>
                      <a:endParaRPr lang="en-FI" dirty="0"/>
                    </a:p>
                  </a:txBody>
                  <a:tcPr/>
                </a:tc>
                <a:tc>
                  <a:txBody>
                    <a:bodyPr/>
                    <a:lstStyle/>
                    <a:p>
                      <a:pPr algn="ctr"/>
                      <a:r>
                        <a:rPr lang="en-FI" dirty="0"/>
                        <a:t>Miehet</a:t>
                      </a:r>
                    </a:p>
                  </a:txBody>
                  <a:tcPr/>
                </a:tc>
                <a:tc>
                  <a:txBody>
                    <a:bodyPr/>
                    <a:lstStyle/>
                    <a:p>
                      <a:pPr algn="ctr"/>
                      <a:r>
                        <a:rPr lang="en-FI" dirty="0"/>
                        <a:t>Naiset</a:t>
                      </a:r>
                    </a:p>
                  </a:txBody>
                  <a:tcPr/>
                </a:tc>
                <a:tc>
                  <a:txBody>
                    <a:bodyPr/>
                    <a:lstStyle/>
                    <a:p>
                      <a:pPr algn="ctr"/>
                      <a:r>
                        <a:rPr lang="en-FI" dirty="0"/>
                        <a:t>Kaikki</a:t>
                      </a:r>
                    </a:p>
                  </a:txBody>
                  <a:tcPr/>
                </a:tc>
                <a:extLst>
                  <a:ext uri="{0D108BD9-81ED-4DB2-BD59-A6C34878D82A}">
                    <a16:rowId xmlns:a16="http://schemas.microsoft.com/office/drawing/2014/main" val="3734032635"/>
                  </a:ext>
                </a:extLst>
              </a:tr>
              <a:tr h="370840">
                <a:tc>
                  <a:txBody>
                    <a:bodyPr/>
                    <a:lstStyle/>
                    <a:p>
                      <a:r>
                        <a:rPr lang="en-FI" dirty="0"/>
                        <a:t>Keskimääräinen kokonaiseläke €/kk</a:t>
                      </a:r>
                    </a:p>
                  </a:txBody>
                  <a:tcPr marL="108000" marT="72000" marB="72000"/>
                </a:tc>
                <a:tc>
                  <a:txBody>
                    <a:bodyPr/>
                    <a:lstStyle/>
                    <a:p>
                      <a:pPr algn="r"/>
                      <a:r>
                        <a:rPr lang="fi-FI"/>
                        <a:t>2</a:t>
                      </a:r>
                      <a:r>
                        <a:rPr lang="en-FI"/>
                        <a:t> </a:t>
                      </a:r>
                      <a:r>
                        <a:rPr lang="fi-FI"/>
                        <a:t>349</a:t>
                      </a:r>
                      <a:endParaRPr lang="en-FI" dirty="0"/>
                    </a:p>
                  </a:txBody>
                  <a:tcPr marL="36000" marR="288000" marT="72000" marB="72000"/>
                </a:tc>
                <a:tc>
                  <a:txBody>
                    <a:bodyPr/>
                    <a:lstStyle/>
                    <a:p>
                      <a:pPr algn="r"/>
                      <a:r>
                        <a:rPr lang="en-FI"/>
                        <a:t>1 </a:t>
                      </a:r>
                      <a:r>
                        <a:rPr lang="fi-FI"/>
                        <a:t>893</a:t>
                      </a:r>
                      <a:endParaRPr lang="en-FI" dirty="0"/>
                    </a:p>
                  </a:txBody>
                  <a:tcPr marL="36000" marR="288000" marT="72000" marB="72000"/>
                </a:tc>
                <a:tc>
                  <a:txBody>
                    <a:bodyPr/>
                    <a:lstStyle/>
                    <a:p>
                      <a:pPr algn="r"/>
                      <a:r>
                        <a:rPr lang="fi-FI"/>
                        <a:t>2</a:t>
                      </a:r>
                      <a:r>
                        <a:rPr lang="en-FI"/>
                        <a:t> </a:t>
                      </a:r>
                      <a:r>
                        <a:rPr lang="fi-FI"/>
                        <a:t>100</a:t>
                      </a:r>
                      <a:endParaRPr lang="en-FI" dirty="0"/>
                    </a:p>
                  </a:txBody>
                  <a:tcPr marL="72000" marR="216000" marT="72000" marB="72000"/>
                </a:tc>
                <a:extLst>
                  <a:ext uri="{0D108BD9-81ED-4DB2-BD59-A6C34878D82A}">
                    <a16:rowId xmlns:a16="http://schemas.microsoft.com/office/drawing/2014/main" val="4241733033"/>
                  </a:ext>
                </a:extLst>
              </a:tr>
              <a:tr h="370840">
                <a:tc>
                  <a:txBody>
                    <a:bodyPr/>
                    <a:lstStyle/>
                    <a:p>
                      <a:r>
                        <a:rPr lang="en-FI" dirty="0"/>
                        <a:t>- </a:t>
                      </a:r>
                      <a:r>
                        <a:rPr lang="en-GB" dirty="0"/>
                        <a:t>T</a:t>
                      </a:r>
                      <a:r>
                        <a:rPr lang="en-FI" dirty="0"/>
                        <a:t>yöeläkkeen osuus</a:t>
                      </a:r>
                    </a:p>
                  </a:txBody>
                  <a:tcPr marL="108000" marT="72000" marB="72000">
                    <a:solidFill>
                      <a:srgbClr val="E7E9F3"/>
                    </a:solidFill>
                  </a:tcPr>
                </a:tc>
                <a:tc>
                  <a:txBody>
                    <a:bodyPr/>
                    <a:lstStyle/>
                    <a:p>
                      <a:pPr algn="r"/>
                      <a:r>
                        <a:rPr lang="fi-FI"/>
                        <a:t>2</a:t>
                      </a:r>
                      <a:r>
                        <a:rPr lang="en-FI"/>
                        <a:t> </a:t>
                      </a:r>
                      <a:r>
                        <a:rPr lang="fi-FI"/>
                        <a:t>200</a:t>
                      </a:r>
                      <a:endParaRPr lang="en-FI" dirty="0"/>
                    </a:p>
                  </a:txBody>
                  <a:tcPr marL="36000" marR="288000" marT="72000" marB="72000">
                    <a:solidFill>
                      <a:srgbClr val="E7E9F3"/>
                    </a:solidFill>
                  </a:tcPr>
                </a:tc>
                <a:tc>
                  <a:txBody>
                    <a:bodyPr/>
                    <a:lstStyle/>
                    <a:p>
                      <a:pPr algn="r"/>
                      <a:r>
                        <a:rPr lang="en-FI"/>
                        <a:t>1 </a:t>
                      </a:r>
                      <a:r>
                        <a:rPr lang="fi-FI"/>
                        <a:t>729</a:t>
                      </a:r>
                      <a:endParaRPr lang="en-FI" dirty="0"/>
                    </a:p>
                  </a:txBody>
                  <a:tcPr marL="36000" marR="288000" marT="72000" marB="72000">
                    <a:solidFill>
                      <a:srgbClr val="E7E9F3"/>
                    </a:solidFill>
                  </a:tcPr>
                </a:tc>
                <a:tc>
                  <a:txBody>
                    <a:bodyPr/>
                    <a:lstStyle/>
                    <a:p>
                      <a:pPr algn="r"/>
                      <a:r>
                        <a:rPr lang="en-FI"/>
                        <a:t>1 </a:t>
                      </a:r>
                      <a:r>
                        <a:rPr lang="fi-FI"/>
                        <a:t>943</a:t>
                      </a:r>
                      <a:endParaRPr lang="en-FI" dirty="0"/>
                    </a:p>
                  </a:txBody>
                  <a:tcPr marL="72000" marR="216000" marT="72000" marB="72000">
                    <a:solidFill>
                      <a:srgbClr val="E7E9F3"/>
                    </a:solidFill>
                  </a:tcPr>
                </a:tc>
                <a:extLst>
                  <a:ext uri="{0D108BD9-81ED-4DB2-BD59-A6C34878D82A}">
                    <a16:rowId xmlns:a16="http://schemas.microsoft.com/office/drawing/2014/main" val="683807339"/>
                  </a:ext>
                </a:extLst>
              </a:tr>
              <a:tr h="370840">
                <a:tc>
                  <a:txBody>
                    <a:bodyPr/>
                    <a:lstStyle/>
                    <a:p>
                      <a:r>
                        <a:rPr lang="en-FI" dirty="0"/>
                        <a:t>- Kelan eläkkeen osuus</a:t>
                      </a:r>
                    </a:p>
                  </a:txBody>
                  <a:tcPr marL="108000" marT="72000" marB="72000">
                    <a:solidFill>
                      <a:srgbClr val="E7E9F3"/>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FI"/>
                        <a:t>1</a:t>
                      </a:r>
                      <a:r>
                        <a:rPr lang="fi-FI"/>
                        <a:t>28</a:t>
                      </a:r>
                      <a:endParaRPr lang="en-FI" dirty="0"/>
                    </a:p>
                  </a:txBody>
                  <a:tcPr marL="36000" marR="288000" marT="72000" marB="72000">
                    <a:solidFill>
                      <a:srgbClr val="E7E9F3"/>
                    </a:solidFill>
                  </a:tcPr>
                </a:tc>
                <a:tc>
                  <a:txBody>
                    <a:bodyPr/>
                    <a:lstStyle/>
                    <a:p>
                      <a:pPr algn="r"/>
                      <a:r>
                        <a:rPr lang="en-FI"/>
                        <a:t>1</a:t>
                      </a:r>
                      <a:r>
                        <a:rPr lang="fi-FI"/>
                        <a:t>51</a:t>
                      </a:r>
                      <a:endParaRPr lang="en-FI" dirty="0"/>
                    </a:p>
                  </a:txBody>
                  <a:tcPr marL="36000" marR="288000" marT="72000" marB="72000">
                    <a:solidFill>
                      <a:srgbClr val="E7E9F3"/>
                    </a:solidFill>
                  </a:tcPr>
                </a:tc>
                <a:tc>
                  <a:txBody>
                    <a:bodyPr/>
                    <a:lstStyle/>
                    <a:p>
                      <a:pPr algn="r"/>
                      <a:r>
                        <a:rPr lang="en-FI"/>
                        <a:t>1</a:t>
                      </a:r>
                      <a:r>
                        <a:rPr lang="fi-FI"/>
                        <a:t>40</a:t>
                      </a:r>
                      <a:endParaRPr lang="en-FI" dirty="0"/>
                    </a:p>
                  </a:txBody>
                  <a:tcPr marL="72000" marR="216000" marT="72000" marB="72000">
                    <a:solidFill>
                      <a:srgbClr val="E7E9F3"/>
                    </a:solidFill>
                  </a:tcPr>
                </a:tc>
                <a:extLst>
                  <a:ext uri="{0D108BD9-81ED-4DB2-BD59-A6C34878D82A}">
                    <a16:rowId xmlns:a16="http://schemas.microsoft.com/office/drawing/2014/main" val="2608703888"/>
                  </a:ext>
                </a:extLst>
              </a:tr>
              <a:tr h="370840">
                <a:tc>
                  <a:txBody>
                    <a:bodyPr/>
                    <a:lstStyle/>
                    <a:p>
                      <a:r>
                        <a:rPr lang="en-FI" dirty="0"/>
                        <a:t>- Erityisturvan eläkkeiden osuus*</a:t>
                      </a:r>
                    </a:p>
                  </a:txBody>
                  <a:tcPr marL="108000" marT="72000" marB="72000">
                    <a:solidFill>
                      <a:srgbClr val="E7E9F3"/>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FI"/>
                        <a:t>2</a:t>
                      </a:r>
                      <a:r>
                        <a:rPr lang="fi-FI"/>
                        <a:t>1</a:t>
                      </a:r>
                      <a:endParaRPr lang="en-FI" dirty="0"/>
                    </a:p>
                  </a:txBody>
                  <a:tcPr marL="36000" marR="288000" marT="72000" marB="72000">
                    <a:solidFill>
                      <a:srgbClr val="E7E9F3"/>
                    </a:solidFill>
                  </a:tcPr>
                </a:tc>
                <a:tc>
                  <a:txBody>
                    <a:bodyPr/>
                    <a:lstStyle/>
                    <a:p>
                      <a:pPr algn="r"/>
                      <a:r>
                        <a:rPr lang="en-FI"/>
                        <a:t>1</a:t>
                      </a:r>
                      <a:r>
                        <a:rPr lang="fi-FI"/>
                        <a:t>3</a:t>
                      </a:r>
                      <a:endParaRPr lang="en-FI" dirty="0"/>
                    </a:p>
                  </a:txBody>
                  <a:tcPr marL="36000" marR="288000" marT="72000" marB="72000">
                    <a:solidFill>
                      <a:srgbClr val="E7E9F3"/>
                    </a:solidFill>
                  </a:tcPr>
                </a:tc>
                <a:tc>
                  <a:txBody>
                    <a:bodyPr/>
                    <a:lstStyle/>
                    <a:p>
                      <a:pPr algn="r"/>
                      <a:r>
                        <a:rPr lang="en-FI"/>
                        <a:t>1</a:t>
                      </a:r>
                      <a:r>
                        <a:rPr lang="fi-FI"/>
                        <a:t>7</a:t>
                      </a:r>
                      <a:endParaRPr lang="en-FI" dirty="0"/>
                    </a:p>
                  </a:txBody>
                  <a:tcPr marL="72000" marR="216000" marT="72000" marB="72000">
                    <a:solidFill>
                      <a:srgbClr val="E7E9F3"/>
                    </a:solidFill>
                  </a:tcPr>
                </a:tc>
                <a:extLst>
                  <a:ext uri="{0D108BD9-81ED-4DB2-BD59-A6C34878D82A}">
                    <a16:rowId xmlns:a16="http://schemas.microsoft.com/office/drawing/2014/main" val="36336246"/>
                  </a:ext>
                </a:extLst>
              </a:tr>
              <a:tr h="370840">
                <a:tc>
                  <a:txBody>
                    <a:bodyPr/>
                    <a:lstStyle/>
                    <a:p>
                      <a:r>
                        <a:rPr lang="en-FI" dirty="0"/>
                        <a:t>Eläkkeensaajien lukumäärä</a:t>
                      </a:r>
                    </a:p>
                  </a:txBody>
                  <a:tcPr marL="108000" marT="72000" marB="72000"/>
                </a:tc>
                <a:tc>
                  <a:txBody>
                    <a:bodyPr/>
                    <a:lstStyle/>
                    <a:p>
                      <a:pPr algn="r"/>
                      <a:r>
                        <a:rPr lang="en-FI"/>
                        <a:t>6</a:t>
                      </a:r>
                      <a:r>
                        <a:rPr lang="fi-FI"/>
                        <a:t>84</a:t>
                      </a:r>
                      <a:r>
                        <a:rPr lang="en-FI"/>
                        <a:t> </a:t>
                      </a:r>
                      <a:r>
                        <a:rPr lang="en-FI" dirty="0"/>
                        <a:t>000</a:t>
                      </a:r>
                    </a:p>
                  </a:txBody>
                  <a:tcPr marL="36000" marR="288000" marT="72000" marB="72000"/>
                </a:tc>
                <a:tc>
                  <a:txBody>
                    <a:bodyPr/>
                    <a:lstStyle/>
                    <a:p>
                      <a:pPr algn="r"/>
                      <a:r>
                        <a:rPr lang="en-FI"/>
                        <a:t>8</a:t>
                      </a:r>
                      <a:r>
                        <a:rPr lang="fi-FI"/>
                        <a:t>2</a:t>
                      </a:r>
                      <a:r>
                        <a:rPr lang="fi-FI" dirty="0"/>
                        <a:t>5</a:t>
                      </a:r>
                      <a:r>
                        <a:rPr lang="en-FI"/>
                        <a:t> </a:t>
                      </a:r>
                      <a:r>
                        <a:rPr lang="en-FI" dirty="0"/>
                        <a:t>000</a:t>
                      </a:r>
                    </a:p>
                  </a:txBody>
                  <a:tcPr marL="36000" marR="288000" marT="72000" marB="72000"/>
                </a:tc>
                <a:tc>
                  <a:txBody>
                    <a:bodyPr/>
                    <a:lstStyle/>
                    <a:p>
                      <a:pPr algn="r"/>
                      <a:r>
                        <a:rPr lang="en-FI"/>
                        <a:t>1 </a:t>
                      </a:r>
                      <a:r>
                        <a:rPr lang="fi-FI"/>
                        <a:t>510</a:t>
                      </a:r>
                      <a:r>
                        <a:rPr lang="en-FI"/>
                        <a:t> </a:t>
                      </a:r>
                      <a:r>
                        <a:rPr lang="en-FI" dirty="0"/>
                        <a:t>000</a:t>
                      </a:r>
                    </a:p>
                  </a:txBody>
                  <a:tcPr marL="72000" marR="216000" marT="72000" marB="72000"/>
                </a:tc>
                <a:extLst>
                  <a:ext uri="{0D108BD9-81ED-4DB2-BD59-A6C34878D82A}">
                    <a16:rowId xmlns:a16="http://schemas.microsoft.com/office/drawing/2014/main" val="3429435043"/>
                  </a:ext>
                </a:extLst>
              </a:tr>
            </a:tbl>
          </a:graphicData>
        </a:graphic>
      </p:graphicFrame>
      <p:sp>
        <p:nvSpPr>
          <p:cNvPr id="4" name="TextBox 9">
            <a:extLst>
              <a:ext uri="{FF2B5EF4-FFF2-40B4-BE49-F238E27FC236}">
                <a16:creationId xmlns:a16="http://schemas.microsoft.com/office/drawing/2014/main" id="{308173C1-82FF-E3C5-E034-B06146A9EFD8}"/>
              </a:ext>
            </a:extLst>
          </p:cNvPr>
          <p:cNvSpPr txBox="1"/>
          <p:nvPr/>
        </p:nvSpPr>
        <p:spPr>
          <a:xfrm>
            <a:off x="1919537" y="4221088"/>
            <a:ext cx="7947572" cy="830997"/>
          </a:xfrm>
          <a:prstGeom prst="rect">
            <a:avLst/>
          </a:prstGeom>
          <a:noFill/>
        </p:spPr>
        <p:txBody>
          <a:bodyPr wrap="square" rtlCol="0">
            <a:spAutoFit/>
          </a:bodyPr>
          <a:lstStyle/>
          <a:p>
            <a:pPr marL="144463" indent="-144463" algn="l"/>
            <a:r>
              <a:rPr lang="en-FI" sz="1600" dirty="0"/>
              <a:t>*	Työtapaturma- ja ammattitautilaki, liikennevakuutuslaki, laki sotilastapaturman ja palvelus</a:t>
            </a:r>
            <a:r>
              <a:rPr lang="fi-FI" sz="1600" dirty="0"/>
              <a:t>-</a:t>
            </a:r>
            <a:r>
              <a:rPr lang="en-FI" sz="1600" dirty="0"/>
              <a:t>sairauden korvaamisesta, laki tapaturman ja palvelussairauden korvaamisesta kriisinhallinta</a:t>
            </a:r>
            <a:r>
              <a:rPr lang="fi-FI" sz="1600" dirty="0"/>
              <a:t>-</a:t>
            </a:r>
            <a:r>
              <a:rPr lang="en-FI" sz="1600" dirty="0"/>
              <a:t>tehtävissä ja sotilasvammalaki.</a:t>
            </a:r>
          </a:p>
        </p:txBody>
      </p:sp>
      <p:pic>
        <p:nvPicPr>
          <p:cNvPr id="7" name="Kuva 6">
            <a:extLst>
              <a:ext uri="{FF2B5EF4-FFF2-40B4-BE49-F238E27FC236}">
                <a16:creationId xmlns:a16="http://schemas.microsoft.com/office/drawing/2014/main" id="{68F7195C-BCCB-4808-03DF-205EEDA8ECA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894058" y="5214726"/>
            <a:ext cx="7934325" cy="981075"/>
          </a:xfrm>
          <a:prstGeom prst="rect">
            <a:avLst/>
          </a:prstGeom>
        </p:spPr>
      </p:pic>
    </p:spTree>
    <p:extLst>
      <p:ext uri="{BB962C8B-B14F-4D97-AF65-F5344CB8AC3E}">
        <p14:creationId xmlns:p14="http://schemas.microsoft.com/office/powerpoint/2010/main" val="3975511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C2BBEB-0BEB-48E1-8974-A7250F614EA8}"/>
              </a:ext>
            </a:extLst>
          </p:cNvPr>
          <p:cNvSpPr>
            <a:spLocks noGrp="1"/>
          </p:cNvSpPr>
          <p:nvPr>
            <p:ph type="title"/>
          </p:nvPr>
        </p:nvSpPr>
        <p:spPr>
          <a:xfrm>
            <a:off x="7635" y="261948"/>
            <a:ext cx="11856639" cy="657759"/>
          </a:xfrm>
        </p:spPr>
        <p:txBody>
          <a:bodyPr/>
          <a:lstStyle/>
          <a:p>
            <a:pPr algn="ctr"/>
            <a:r>
              <a:rPr lang="fi-FI" sz="3200" dirty="0"/>
              <a:t>Eläkkeensaajien </a:t>
            </a:r>
            <a:r>
              <a:rPr lang="fi-FI" sz="3200"/>
              <a:t>kokonaiseläkejakauma 31.12.2024</a:t>
            </a:r>
            <a:endParaRPr lang="fi-FI" sz="3200" dirty="0"/>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19</a:t>
            </a:fld>
            <a:endParaRPr lang="fi-FI"/>
          </a:p>
        </p:txBody>
      </p:sp>
      <p:pic>
        <p:nvPicPr>
          <p:cNvPr id="4" name="Kuva 3" descr="Kuviossa on eläkkeensaajien kokonaiseläkejakauma sukupuolen mukaan. Luokkaväli on 300 euroa. Naisten jakauma on vinompi kuin miesten painottuen jakauman alapäähän.">
            <a:extLst>
              <a:ext uri="{FF2B5EF4-FFF2-40B4-BE49-F238E27FC236}">
                <a16:creationId xmlns:a16="http://schemas.microsoft.com/office/drawing/2014/main" id="{C175369D-7CFA-9FF8-1A35-06EEAD62A044}"/>
              </a:ext>
            </a:extLst>
          </p:cNvPr>
          <p:cNvPicPr>
            <a:picLocks noChangeAspect="1"/>
          </p:cNvPicPr>
          <p:nvPr/>
        </p:nvPicPr>
        <p:blipFill>
          <a:blip r:embed="rId3"/>
          <a:stretch>
            <a:fillRect/>
          </a:stretch>
        </p:blipFill>
        <p:spPr>
          <a:xfrm>
            <a:off x="2330773" y="804045"/>
            <a:ext cx="7259541" cy="5656993"/>
          </a:xfrm>
          <a:prstGeom prst="rect">
            <a:avLst/>
          </a:prstGeom>
        </p:spPr>
      </p:pic>
    </p:spTree>
    <p:extLst>
      <p:ext uri="{BB962C8B-B14F-4D97-AF65-F5344CB8AC3E}">
        <p14:creationId xmlns:p14="http://schemas.microsoft.com/office/powerpoint/2010/main" val="2398118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4C47F69-E7B8-40A8-AC87-9D55C69E5A88}"/>
              </a:ext>
            </a:extLst>
          </p:cNvPr>
          <p:cNvSpPr>
            <a:spLocks noGrp="1"/>
          </p:cNvSpPr>
          <p:nvPr>
            <p:ph type="title"/>
          </p:nvPr>
        </p:nvSpPr>
        <p:spPr/>
        <p:txBody>
          <a:bodyPr/>
          <a:lstStyle/>
          <a:p>
            <a:r>
              <a:rPr lang="fi-FI" dirty="0"/>
              <a:t>Eläkejärjestelmä </a:t>
            </a:r>
            <a:br>
              <a:rPr lang="fi-FI" dirty="0"/>
            </a:br>
            <a:r>
              <a:rPr lang="fi-FI" dirty="0"/>
              <a:t>ja sen hallinto</a:t>
            </a:r>
          </a:p>
        </p:txBody>
      </p:sp>
      <p:sp>
        <p:nvSpPr>
          <p:cNvPr id="3" name="Tekstin paikkamerkki 2">
            <a:extLst>
              <a:ext uri="{FF2B5EF4-FFF2-40B4-BE49-F238E27FC236}">
                <a16:creationId xmlns:a16="http://schemas.microsoft.com/office/drawing/2014/main" id="{01A82F91-3DFC-4409-B64A-489A25540552}"/>
              </a:ext>
            </a:extLst>
          </p:cNvPr>
          <p:cNvSpPr>
            <a:spLocks noGrp="1"/>
          </p:cNvSpPr>
          <p:nvPr>
            <p:ph type="body" sz="quarter" idx="10"/>
          </p:nvPr>
        </p:nvSpPr>
        <p:spPr/>
        <p:txBody>
          <a:bodyPr/>
          <a:lstStyle/>
          <a:p>
            <a:r>
              <a:rPr lang="fi-FI" dirty="0"/>
              <a:t>1</a:t>
            </a:r>
          </a:p>
        </p:txBody>
      </p:sp>
      <p:sp>
        <p:nvSpPr>
          <p:cNvPr id="6" name="Dian numeron paikkamerkki 5">
            <a:extLst>
              <a:ext uri="{FF2B5EF4-FFF2-40B4-BE49-F238E27FC236}">
                <a16:creationId xmlns:a16="http://schemas.microsoft.com/office/drawing/2014/main" id="{1C18AA48-4EE7-4BDF-AD2B-71CEAC77363D}"/>
              </a:ext>
            </a:extLst>
          </p:cNvPr>
          <p:cNvSpPr>
            <a:spLocks noGrp="1"/>
          </p:cNvSpPr>
          <p:nvPr>
            <p:ph type="sldNum" sz="quarter" idx="4294967295"/>
          </p:nvPr>
        </p:nvSpPr>
        <p:spPr>
          <a:xfrm>
            <a:off x="0" y="6356350"/>
            <a:ext cx="466725" cy="365125"/>
          </a:xfrm>
        </p:spPr>
        <p:txBody>
          <a:bodyPr/>
          <a:lstStyle/>
          <a:p>
            <a:fld id="{BE2D8D75-17F6-474C-8CC8-AD93DCE1F39D}" type="slidenum">
              <a:rPr lang="fi-FI" smtClean="0"/>
              <a:t>2</a:t>
            </a:fld>
            <a:endParaRPr lang="fi-FI"/>
          </a:p>
        </p:txBody>
      </p:sp>
    </p:spTree>
    <p:extLst>
      <p:ext uri="{BB962C8B-B14F-4D97-AF65-F5344CB8AC3E}">
        <p14:creationId xmlns:p14="http://schemas.microsoft.com/office/powerpoint/2010/main" val="1578050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C2BBEB-0BEB-48E1-8974-A7250F614EA8}"/>
              </a:ext>
            </a:extLst>
          </p:cNvPr>
          <p:cNvSpPr>
            <a:spLocks noGrp="1"/>
          </p:cNvSpPr>
          <p:nvPr>
            <p:ph type="title"/>
          </p:nvPr>
        </p:nvSpPr>
        <p:spPr>
          <a:xfrm>
            <a:off x="167680" y="276250"/>
            <a:ext cx="11856640" cy="1047844"/>
          </a:xfrm>
        </p:spPr>
        <p:txBody>
          <a:bodyPr/>
          <a:lstStyle/>
          <a:p>
            <a:pPr algn="ctr"/>
            <a:r>
              <a:rPr lang="fi-FI" sz="3200" dirty="0"/>
              <a:t>Keskimääräinen kokonaiseläke ja sen suhde keskiansioon </a:t>
            </a:r>
            <a:br>
              <a:rPr lang="fi-FI" sz="3200" dirty="0"/>
            </a:br>
            <a:r>
              <a:rPr lang="fi-FI" sz="3200"/>
              <a:t>vuosina 2000–2024</a:t>
            </a:r>
            <a:endParaRPr lang="fi-FI" sz="3200" dirty="0"/>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20</a:t>
            </a:fld>
            <a:endParaRPr lang="fi-FI"/>
          </a:p>
        </p:txBody>
      </p:sp>
      <p:sp>
        <p:nvSpPr>
          <p:cNvPr id="3" name="Tekstiruutu 2">
            <a:extLst>
              <a:ext uri="{FF2B5EF4-FFF2-40B4-BE49-F238E27FC236}">
                <a16:creationId xmlns:a16="http://schemas.microsoft.com/office/drawing/2014/main" id="{F075C75E-152E-02FB-F483-3E51D1188D4C}"/>
              </a:ext>
            </a:extLst>
          </p:cNvPr>
          <p:cNvSpPr txBox="1"/>
          <p:nvPr/>
        </p:nvSpPr>
        <p:spPr>
          <a:xfrm>
            <a:off x="1857772" y="5673339"/>
            <a:ext cx="8856984" cy="932563"/>
          </a:xfrm>
          <a:prstGeom prst="rect">
            <a:avLst/>
          </a:prstGeom>
          <a:noFill/>
        </p:spPr>
        <p:txBody>
          <a:bodyPr wrap="square" rtlCol="0">
            <a:spAutoFit/>
          </a:bodyPr>
          <a:lstStyle/>
          <a:p>
            <a:r>
              <a:rPr lang="fi-FI" sz="1050"/>
              <a:t>Eläkkeensaajat: Suomessa asuvat työ- ja/tai kansaneläkejärjestelmästä vanhuus- tai työkyvyttömyyseläkettä saavat. Osittaista vanhuuseläkettä saavat eivät sisälly lukuihin.</a:t>
            </a:r>
          </a:p>
          <a:p>
            <a:pPr>
              <a:lnSpc>
                <a:spcPct val="20000"/>
              </a:lnSpc>
            </a:pPr>
            <a:endParaRPr lang="fi-FI" sz="1050"/>
          </a:p>
          <a:p>
            <a:r>
              <a:rPr lang="fi-FI" sz="1050"/>
              <a:t>Kokonaiseläke sisältää henkilön oman eläkkeen ja perhe-eläkkeen osuudet. Kokonaiseläke sisältää työ-, kansan- ja erityisturvan lakien mukaiset osuudet.</a:t>
            </a:r>
          </a:p>
          <a:p>
            <a:r>
              <a:rPr lang="fi-FI" sz="1050"/>
              <a:t>Kokonaiseläke on bruttoeläke.</a:t>
            </a:r>
          </a:p>
          <a:p>
            <a:r>
              <a:rPr lang="fi-FI" sz="1050"/>
              <a:t>Keskiansio perustuu Tilastokeskuksen tulonjakotilaston tietoon ammatissa toimivien keskimääräisistä palkka- ja yrittäjätuloista.</a:t>
            </a:r>
          </a:p>
        </p:txBody>
      </p:sp>
      <p:pic>
        <p:nvPicPr>
          <p:cNvPr id="6" name="Kuva 5" descr="Vanhuuseläkkeensaajien keskimääräinen kokonaiseläke on noussut tarkastelujaksolla 2000–2024 noin 1 500 eurosta noin 2 200 euroon. Työkyvyttömyyseläkkeensaajien keskieläke on laskenut noin 1 450 eurosta noin 1 350 euroon. Keskimääräisen vanhuuseläkkeen suhde keskiansioon vuonna 2024 oli 56 prosenttia ja työkyvyttömyyseläkkeen suhde oli 35 prosenttia.">
            <a:extLst>
              <a:ext uri="{FF2B5EF4-FFF2-40B4-BE49-F238E27FC236}">
                <a16:creationId xmlns:a16="http://schemas.microsoft.com/office/drawing/2014/main" id="{04CDA9F3-523C-EF2B-7F37-871B160382EF}"/>
              </a:ext>
            </a:extLst>
          </p:cNvPr>
          <p:cNvPicPr>
            <a:picLocks noChangeAspect="1"/>
          </p:cNvPicPr>
          <p:nvPr/>
        </p:nvPicPr>
        <p:blipFill>
          <a:blip r:embed="rId3"/>
          <a:stretch>
            <a:fillRect/>
          </a:stretch>
        </p:blipFill>
        <p:spPr>
          <a:xfrm>
            <a:off x="1605982" y="1418253"/>
            <a:ext cx="9292565" cy="4161453"/>
          </a:xfrm>
          <a:prstGeom prst="rect">
            <a:avLst/>
          </a:prstGeom>
        </p:spPr>
      </p:pic>
    </p:spTree>
    <p:extLst>
      <p:ext uri="{BB962C8B-B14F-4D97-AF65-F5344CB8AC3E}">
        <p14:creationId xmlns:p14="http://schemas.microsoft.com/office/powerpoint/2010/main" val="41998474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21</a:t>
            </a:fld>
            <a:endParaRPr lang="fi-FI"/>
          </a:p>
        </p:txBody>
      </p:sp>
      <p:sp>
        <p:nvSpPr>
          <p:cNvPr id="11" name="Otsikko 1">
            <a:extLst>
              <a:ext uri="{FF2B5EF4-FFF2-40B4-BE49-F238E27FC236}">
                <a16:creationId xmlns:a16="http://schemas.microsoft.com/office/drawing/2014/main" id="{19DD6DC2-8E38-4231-8A3C-8D7EF9E8BEC0}"/>
              </a:ext>
            </a:extLst>
          </p:cNvPr>
          <p:cNvSpPr>
            <a:spLocks noGrp="1"/>
          </p:cNvSpPr>
          <p:nvPr>
            <p:ph type="title"/>
          </p:nvPr>
        </p:nvSpPr>
        <p:spPr>
          <a:xfrm>
            <a:off x="22870" y="272074"/>
            <a:ext cx="11856640" cy="1332000"/>
          </a:xfrm>
        </p:spPr>
        <p:txBody>
          <a:bodyPr/>
          <a:lstStyle/>
          <a:p>
            <a:pPr algn="ctr"/>
            <a:r>
              <a:rPr lang="fi-FI" sz="3200"/>
              <a:t>Keskimääräinen kokonaiseläke suhteessa keskiansioon</a:t>
            </a:r>
            <a:br>
              <a:rPr lang="fi-FI" sz="3200"/>
            </a:br>
            <a:r>
              <a:rPr lang="fi-FI" sz="3200"/>
              <a:t>vuosina 2010–2090, %</a:t>
            </a:r>
            <a:endParaRPr lang="fi-FI" sz="3200" dirty="0"/>
          </a:p>
        </p:txBody>
      </p:sp>
      <p:pic>
        <p:nvPicPr>
          <p:cNvPr id="3" name="Kuva 2" descr="Kuviossa on esitetty keskieläkkeen suhde keskiansioon vuosilta 2010–2090. Suhde nousee 2020-luvun puoliväliin asti, jolloin se on noin 55 prosenttia. Suhde laskee noin 46 prosenttiin vuoteen 2090 mennessä.">
            <a:extLst>
              <a:ext uri="{FF2B5EF4-FFF2-40B4-BE49-F238E27FC236}">
                <a16:creationId xmlns:a16="http://schemas.microsoft.com/office/drawing/2014/main" id="{0BBC381C-8964-CFC5-59BB-90B9AAA1FCE5}"/>
              </a:ext>
            </a:extLst>
          </p:cNvPr>
          <p:cNvPicPr>
            <a:picLocks noChangeAspect="1"/>
          </p:cNvPicPr>
          <p:nvPr/>
        </p:nvPicPr>
        <p:blipFill>
          <a:blip r:embed="rId3"/>
          <a:stretch>
            <a:fillRect/>
          </a:stretch>
        </p:blipFill>
        <p:spPr>
          <a:xfrm>
            <a:off x="1343472" y="1562908"/>
            <a:ext cx="9445699" cy="4706867"/>
          </a:xfrm>
          <a:prstGeom prst="rect">
            <a:avLst/>
          </a:prstGeom>
        </p:spPr>
      </p:pic>
    </p:spTree>
    <p:extLst>
      <p:ext uri="{BB962C8B-B14F-4D97-AF65-F5344CB8AC3E}">
        <p14:creationId xmlns:p14="http://schemas.microsoft.com/office/powerpoint/2010/main" val="2545630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813641B3-DCD8-4EAF-8497-61ECE3B46874}"/>
              </a:ext>
            </a:extLst>
          </p:cNvPr>
          <p:cNvSpPr>
            <a:spLocks noGrp="1"/>
          </p:cNvSpPr>
          <p:nvPr>
            <p:ph type="title"/>
          </p:nvPr>
        </p:nvSpPr>
        <p:spPr/>
        <p:txBody>
          <a:bodyPr/>
          <a:lstStyle/>
          <a:p>
            <a:r>
              <a:rPr lang="fi-FI" dirty="0"/>
              <a:t>Eläkemenot</a:t>
            </a:r>
          </a:p>
        </p:txBody>
      </p:sp>
      <p:sp>
        <p:nvSpPr>
          <p:cNvPr id="7" name="Tekstin paikkamerkki 6">
            <a:extLst>
              <a:ext uri="{FF2B5EF4-FFF2-40B4-BE49-F238E27FC236}">
                <a16:creationId xmlns:a16="http://schemas.microsoft.com/office/drawing/2014/main" id="{0CFF950F-68A9-46EE-A474-CCB4F2DF7E29}"/>
              </a:ext>
            </a:extLst>
          </p:cNvPr>
          <p:cNvSpPr>
            <a:spLocks noGrp="1"/>
          </p:cNvSpPr>
          <p:nvPr>
            <p:ph type="body" sz="quarter" idx="10"/>
          </p:nvPr>
        </p:nvSpPr>
        <p:spPr/>
        <p:txBody>
          <a:bodyPr/>
          <a:lstStyle/>
          <a:p>
            <a:r>
              <a:rPr lang="fi-FI" dirty="0"/>
              <a:t>4</a:t>
            </a:r>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4294967295"/>
          </p:nvPr>
        </p:nvSpPr>
        <p:spPr>
          <a:xfrm>
            <a:off x="0" y="6356350"/>
            <a:ext cx="466725" cy="365125"/>
          </a:xfrm>
        </p:spPr>
        <p:txBody>
          <a:bodyPr/>
          <a:lstStyle/>
          <a:p>
            <a:fld id="{BE2D8D75-17F6-474C-8CC8-AD93DCE1F39D}" type="slidenum">
              <a:rPr lang="fi-FI" smtClean="0"/>
              <a:t>22</a:t>
            </a:fld>
            <a:endParaRPr lang="fi-FI"/>
          </a:p>
        </p:txBody>
      </p:sp>
    </p:spTree>
    <p:extLst>
      <p:ext uri="{BB962C8B-B14F-4D97-AF65-F5344CB8AC3E}">
        <p14:creationId xmlns:p14="http://schemas.microsoft.com/office/powerpoint/2010/main" val="3913809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descr="Kuviossa on esitetty pitkän aikavälin ennuste eläkemenojen suhteesta bruttokansantuotteeseen. Eläkemeno on jaettu  yksityisen sektorin, julkisen sektorin ja Kelan eläkkeisiin sekä VEKL:n,  ja erityisturvan lakien mukaan maksettaviin eläkkeisiin.">
            <a:extLst>
              <a:ext uri="{FF2B5EF4-FFF2-40B4-BE49-F238E27FC236}">
                <a16:creationId xmlns:a16="http://schemas.microsoft.com/office/drawing/2014/main" id="{C1C2BBEB-0BEB-48E1-8974-A7250F614EA8}"/>
              </a:ext>
            </a:extLst>
          </p:cNvPr>
          <p:cNvSpPr>
            <a:spLocks noGrp="1"/>
          </p:cNvSpPr>
          <p:nvPr>
            <p:ph type="title"/>
          </p:nvPr>
        </p:nvSpPr>
        <p:spPr>
          <a:xfrm>
            <a:off x="525463" y="140533"/>
            <a:ext cx="10795494" cy="1152128"/>
          </a:xfrm>
        </p:spPr>
        <p:txBody>
          <a:bodyPr/>
          <a:lstStyle/>
          <a:p>
            <a:pPr algn="ctr"/>
            <a:r>
              <a:rPr lang="fi-FI" sz="3200"/>
              <a:t>Lakisääteiset eläkemenot suhteessa </a:t>
            </a:r>
            <a:r>
              <a:rPr lang="fi-FI" sz="3200" dirty="0"/>
              <a:t>bruttokansantuotteeseen </a:t>
            </a:r>
            <a:br>
              <a:rPr lang="fi-FI" sz="3200" dirty="0"/>
            </a:br>
            <a:r>
              <a:rPr lang="fi-FI" sz="3200"/>
              <a:t>vuosina 2010–2090, %</a:t>
            </a:r>
            <a:endParaRPr lang="fi-FI" sz="3200" dirty="0"/>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23</a:t>
            </a:fld>
            <a:endParaRPr lang="fi-FI"/>
          </a:p>
        </p:txBody>
      </p:sp>
      <p:pic>
        <p:nvPicPr>
          <p:cNvPr id="8" name="Kuva 7" descr="Kuviossa on esitetty pitkän aikavälin ennuste eläkemenojen suhteesta bruttokansantuotteeseen. Suhde pysyy vajaassa 14 prosentissa vuosina 2020-2035. Suhde laskee runsaaseen 12 prosenttiin vuosina 2035-2050 ja nousee yli 14 prosenttiin vuosina 2050-2085. Yksityisen sektorin työeläkkeiden osuus koko eläkemenosta kasvaa hieman vuosina 2020-2060.">
            <a:extLst>
              <a:ext uri="{FF2B5EF4-FFF2-40B4-BE49-F238E27FC236}">
                <a16:creationId xmlns:a16="http://schemas.microsoft.com/office/drawing/2014/main" id="{620B5DD7-DAFD-401B-9C36-A40054381D6B}"/>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367938" y="1292661"/>
            <a:ext cx="9456124" cy="4741406"/>
          </a:xfrm>
          <a:prstGeom prst="rect">
            <a:avLst/>
          </a:prstGeom>
        </p:spPr>
      </p:pic>
      <p:sp>
        <p:nvSpPr>
          <p:cNvPr id="3" name="Tekstiruutu 2">
            <a:extLst>
              <a:ext uri="{FF2B5EF4-FFF2-40B4-BE49-F238E27FC236}">
                <a16:creationId xmlns:a16="http://schemas.microsoft.com/office/drawing/2014/main" id="{712A3433-A263-AAE0-0EA1-5F4E2601F84B}"/>
              </a:ext>
            </a:extLst>
          </p:cNvPr>
          <p:cNvSpPr txBox="1"/>
          <p:nvPr/>
        </p:nvSpPr>
        <p:spPr>
          <a:xfrm>
            <a:off x="3935760" y="6082682"/>
            <a:ext cx="5040560" cy="523220"/>
          </a:xfrm>
          <a:prstGeom prst="rect">
            <a:avLst/>
          </a:prstGeom>
          <a:noFill/>
        </p:spPr>
        <p:txBody>
          <a:bodyPr wrap="square" rtlCol="0">
            <a:spAutoFit/>
          </a:bodyPr>
          <a:lstStyle/>
          <a:p>
            <a:pPr algn="l"/>
            <a:r>
              <a:rPr lang="fi-FI" sz="1400">
                <a:effectLst/>
                <a:latin typeface="Calibri" panose="020F0502020204030204" pitchFamily="34" charset="0"/>
                <a:ea typeface="Times New Roman" panose="02020603050405020304" pitchFamily="18" charset="0"/>
              </a:rPr>
              <a:t>Lähde: Lakisääteiset eläkkeet – pitkän aikavälin laskelmat 2022. Eläketurvakeskuksen raportteja 05/2022.</a:t>
            </a:r>
            <a:endParaRPr lang="fi-FI" sz="1400" dirty="0" err="1"/>
          </a:p>
        </p:txBody>
      </p:sp>
    </p:spTree>
    <p:extLst>
      <p:ext uri="{BB962C8B-B14F-4D97-AF65-F5344CB8AC3E}">
        <p14:creationId xmlns:p14="http://schemas.microsoft.com/office/powerpoint/2010/main" val="113444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C2BBEB-0BEB-48E1-8974-A7250F614EA8}"/>
              </a:ext>
            </a:extLst>
          </p:cNvPr>
          <p:cNvSpPr>
            <a:spLocks noGrp="1"/>
          </p:cNvSpPr>
          <p:nvPr>
            <p:ph type="title"/>
          </p:nvPr>
        </p:nvSpPr>
        <p:spPr>
          <a:xfrm>
            <a:off x="311696" y="276097"/>
            <a:ext cx="11233248" cy="1065659"/>
          </a:xfrm>
        </p:spPr>
        <p:txBody>
          <a:bodyPr/>
          <a:lstStyle/>
          <a:p>
            <a:pPr algn="ctr"/>
            <a:r>
              <a:rPr lang="fi-FI" sz="3200" dirty="0" err="1"/>
              <a:t>TyEL:n</a:t>
            </a:r>
            <a:r>
              <a:rPr lang="fi-FI" sz="3200" dirty="0"/>
              <a:t> meno- ja maksuprosentti suhteessa palkkasummaan </a:t>
            </a:r>
            <a:br>
              <a:rPr lang="fi-FI" sz="3200" dirty="0"/>
            </a:br>
            <a:r>
              <a:rPr lang="fi-FI" sz="3200"/>
              <a:t>vuosina 1962–2090</a:t>
            </a:r>
            <a:br>
              <a:rPr lang="fi-FI" sz="3200" dirty="0"/>
            </a:br>
            <a:endParaRPr lang="fi-FI" sz="3200" dirty="0"/>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24</a:t>
            </a:fld>
            <a:endParaRPr lang="fi-FI"/>
          </a:p>
        </p:txBody>
      </p:sp>
      <p:pic>
        <p:nvPicPr>
          <p:cNvPr id="8" name="Kuva 7" descr="Kuviossa on esitetty pitkän aikavälin ennuste TYEL:n meno- ja maksuprosentin kehityksestä. Meno on kasvanut nollasta noin 27 prosenttiin vuosina 1962-2020. Meno kasvaa noin 36 prosenttiin vuosina 2020-2080. Maksu on kasvanut 3 prosentista vajaaseen 25 prosenttiin vuosina 1962-2020. Maksu kasvaa noin 26 prosenttiin vuosina 2020-2080. Maksu on ylittänyt menon vuoteen 2013 asti ja on sen jälkeen menoa matalampi.">
            <a:extLst>
              <a:ext uri="{FF2B5EF4-FFF2-40B4-BE49-F238E27FC236}">
                <a16:creationId xmlns:a16="http://schemas.microsoft.com/office/drawing/2014/main" id="{C67AAA1A-6FAE-46C9-BB81-8E9B7B827C5B}"/>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748219" y="1463971"/>
            <a:ext cx="8360202" cy="4474223"/>
          </a:xfrm>
          <a:prstGeom prst="rect">
            <a:avLst/>
          </a:prstGeom>
        </p:spPr>
      </p:pic>
      <p:sp>
        <p:nvSpPr>
          <p:cNvPr id="3" name="Tekstiruutu 2">
            <a:extLst>
              <a:ext uri="{FF2B5EF4-FFF2-40B4-BE49-F238E27FC236}">
                <a16:creationId xmlns:a16="http://schemas.microsoft.com/office/drawing/2014/main" id="{5958CAA3-C18B-F0DC-DCF0-394117E246DB}"/>
              </a:ext>
            </a:extLst>
          </p:cNvPr>
          <p:cNvSpPr txBox="1"/>
          <p:nvPr/>
        </p:nvSpPr>
        <p:spPr>
          <a:xfrm>
            <a:off x="4151784" y="6044217"/>
            <a:ext cx="5040560" cy="523220"/>
          </a:xfrm>
          <a:prstGeom prst="rect">
            <a:avLst/>
          </a:prstGeom>
          <a:noFill/>
        </p:spPr>
        <p:txBody>
          <a:bodyPr wrap="square" rtlCol="0">
            <a:spAutoFit/>
          </a:bodyPr>
          <a:lstStyle/>
          <a:p>
            <a:pPr algn="l"/>
            <a:r>
              <a:rPr lang="fi-FI" sz="1400">
                <a:effectLst/>
                <a:latin typeface="Calibri" panose="020F0502020204030204" pitchFamily="34" charset="0"/>
                <a:ea typeface="Times New Roman" panose="02020603050405020304" pitchFamily="18" charset="0"/>
              </a:rPr>
              <a:t>Lähde: Lakisääteiset eläkkeet – pitkän aikavälin laskelmat 2022. Eläketurvakeskuksen raportteja 05/2022.</a:t>
            </a:r>
            <a:endParaRPr lang="fi-FI" sz="1400" dirty="0" err="1"/>
          </a:p>
        </p:txBody>
      </p:sp>
    </p:spTree>
    <p:extLst>
      <p:ext uri="{BB962C8B-B14F-4D97-AF65-F5344CB8AC3E}">
        <p14:creationId xmlns:p14="http://schemas.microsoft.com/office/powerpoint/2010/main" val="834626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399E8027-D9A1-4B73-9DAA-2D60F7F3C7DC}"/>
              </a:ext>
            </a:extLst>
          </p:cNvPr>
          <p:cNvSpPr>
            <a:spLocks noGrp="1"/>
          </p:cNvSpPr>
          <p:nvPr>
            <p:ph type="title"/>
          </p:nvPr>
        </p:nvSpPr>
        <p:spPr/>
        <p:txBody>
          <a:bodyPr/>
          <a:lstStyle/>
          <a:p>
            <a:r>
              <a:rPr lang="fi-FI" dirty="0"/>
              <a:t>Työeläkevakuutetut</a:t>
            </a:r>
          </a:p>
        </p:txBody>
      </p:sp>
      <p:sp>
        <p:nvSpPr>
          <p:cNvPr id="7" name="Tekstin paikkamerkki 6">
            <a:extLst>
              <a:ext uri="{FF2B5EF4-FFF2-40B4-BE49-F238E27FC236}">
                <a16:creationId xmlns:a16="http://schemas.microsoft.com/office/drawing/2014/main" id="{C35188E0-DEA4-4737-AD64-8F2E318F640D}"/>
              </a:ext>
            </a:extLst>
          </p:cNvPr>
          <p:cNvSpPr>
            <a:spLocks noGrp="1"/>
          </p:cNvSpPr>
          <p:nvPr>
            <p:ph type="body" sz="quarter" idx="10"/>
          </p:nvPr>
        </p:nvSpPr>
        <p:spPr/>
        <p:txBody>
          <a:bodyPr/>
          <a:lstStyle/>
          <a:p>
            <a:r>
              <a:rPr lang="fi-FI" dirty="0"/>
              <a:t>5</a:t>
            </a:r>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4294967295"/>
          </p:nvPr>
        </p:nvSpPr>
        <p:spPr>
          <a:xfrm>
            <a:off x="0" y="6356350"/>
            <a:ext cx="466725" cy="365125"/>
          </a:xfrm>
        </p:spPr>
        <p:txBody>
          <a:bodyPr/>
          <a:lstStyle/>
          <a:p>
            <a:fld id="{BE2D8D75-17F6-474C-8CC8-AD93DCE1F39D}" type="slidenum">
              <a:rPr lang="fi-FI" smtClean="0"/>
              <a:t>25</a:t>
            </a:fld>
            <a:endParaRPr lang="fi-FI"/>
          </a:p>
        </p:txBody>
      </p:sp>
    </p:spTree>
    <p:extLst>
      <p:ext uri="{BB962C8B-B14F-4D97-AF65-F5344CB8AC3E}">
        <p14:creationId xmlns:p14="http://schemas.microsoft.com/office/powerpoint/2010/main" val="1980376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26</a:t>
            </a:fld>
            <a:endParaRPr lang="fi-FI"/>
          </a:p>
        </p:txBody>
      </p:sp>
      <p:sp>
        <p:nvSpPr>
          <p:cNvPr id="6" name="Otsikko 1">
            <a:extLst>
              <a:ext uri="{FF2B5EF4-FFF2-40B4-BE49-F238E27FC236}">
                <a16:creationId xmlns:a16="http://schemas.microsoft.com/office/drawing/2014/main" id="{94CB8F59-6E7C-0D46-DC56-FD1CC2CEB0F5}"/>
              </a:ext>
            </a:extLst>
          </p:cNvPr>
          <p:cNvSpPr>
            <a:spLocks noGrp="1"/>
          </p:cNvSpPr>
          <p:nvPr>
            <p:ph type="title"/>
          </p:nvPr>
        </p:nvSpPr>
        <p:spPr>
          <a:xfrm>
            <a:off x="983432" y="188640"/>
            <a:ext cx="9539288" cy="1052413"/>
          </a:xfrm>
        </p:spPr>
        <p:txBody>
          <a:bodyPr/>
          <a:lstStyle/>
          <a:p>
            <a:pPr algn="ctr"/>
            <a:r>
              <a:rPr lang="fi-FI" sz="3200" dirty="0"/>
              <a:t>Koko väestö ja työeläkejärjestelmän </a:t>
            </a:r>
            <a:r>
              <a:rPr lang="fi-FI" sz="3200"/>
              <a:t>piiri 31.12.2023</a:t>
            </a:r>
            <a:br>
              <a:rPr lang="fi-FI" sz="3200" dirty="0"/>
            </a:br>
            <a:r>
              <a:rPr lang="fi-FI" sz="2400" dirty="0"/>
              <a:t>- Väestön jakautuminen työn ja työeläkkeen </a:t>
            </a:r>
            <a:r>
              <a:rPr lang="fi-FI" sz="2400"/>
              <a:t>suhteen 31.12.2023</a:t>
            </a:r>
            <a:endParaRPr lang="fi-FI" sz="3200" dirty="0">
              <a:solidFill>
                <a:srgbClr val="FF0000"/>
              </a:solidFill>
            </a:endParaRPr>
          </a:p>
        </p:txBody>
      </p:sp>
      <p:pic>
        <p:nvPicPr>
          <p:cNvPr id="3" name="Kuva 2" descr="Kuviossa on sukupuolen mukaan ikäpyramidi 5-vuotisikäluokituksella koko väestöstä jaoteltuna 31.12.2023 työssä olleisiin 17–68-vuotiaisiin, eläkkeellä olleisiin ja muuhun väestöön. Miehistä työssä oli 1,25 miljoonaa ja eläkkeellä oli 630000 henkilöä vuoden 2023 lopussa. Naisista työssä oli 1,24 miljoonaa ja eläkkeellä oli 768000 henkilöä vuoden 2023 lopussa. 899000 miestä ja 821000 naista ei ollut työssä eikä eläkkeellä.">
            <a:extLst>
              <a:ext uri="{FF2B5EF4-FFF2-40B4-BE49-F238E27FC236}">
                <a16:creationId xmlns:a16="http://schemas.microsoft.com/office/drawing/2014/main" id="{AF530ABC-1E79-157C-CFF9-5E082EEED035}"/>
              </a:ext>
            </a:extLst>
          </p:cNvPr>
          <p:cNvPicPr>
            <a:picLocks noChangeAspect="1"/>
          </p:cNvPicPr>
          <p:nvPr/>
        </p:nvPicPr>
        <p:blipFill>
          <a:blip r:embed="rId3"/>
          <a:stretch>
            <a:fillRect/>
          </a:stretch>
        </p:blipFill>
        <p:spPr>
          <a:xfrm>
            <a:off x="2297103" y="1385873"/>
            <a:ext cx="8156970" cy="4735794"/>
          </a:xfrm>
          <a:prstGeom prst="rect">
            <a:avLst/>
          </a:prstGeom>
        </p:spPr>
      </p:pic>
    </p:spTree>
    <p:extLst>
      <p:ext uri="{BB962C8B-B14F-4D97-AF65-F5344CB8AC3E}">
        <p14:creationId xmlns:p14="http://schemas.microsoft.com/office/powerpoint/2010/main" val="2617204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27</a:t>
            </a:fld>
            <a:endParaRPr lang="fi-FI"/>
          </a:p>
        </p:txBody>
      </p:sp>
      <p:sp>
        <p:nvSpPr>
          <p:cNvPr id="7" name="Otsikko 1">
            <a:extLst>
              <a:ext uri="{FF2B5EF4-FFF2-40B4-BE49-F238E27FC236}">
                <a16:creationId xmlns:a16="http://schemas.microsoft.com/office/drawing/2014/main" id="{0221C92C-2B3D-6AAC-05C5-D1FBEC3BDC12}"/>
              </a:ext>
            </a:extLst>
          </p:cNvPr>
          <p:cNvSpPr>
            <a:spLocks noGrp="1"/>
          </p:cNvSpPr>
          <p:nvPr>
            <p:ph type="title"/>
          </p:nvPr>
        </p:nvSpPr>
        <p:spPr>
          <a:xfrm>
            <a:off x="839416" y="188641"/>
            <a:ext cx="9539288" cy="936104"/>
          </a:xfrm>
        </p:spPr>
        <p:txBody>
          <a:bodyPr/>
          <a:lstStyle/>
          <a:p>
            <a:pPr algn="ctr"/>
            <a:r>
              <a:rPr lang="fi-FI" sz="2800" dirty="0"/>
              <a:t>Työsuhteessa tai </a:t>
            </a:r>
            <a:r>
              <a:rPr lang="fi-FI" sz="2800"/>
              <a:t>yrittäjänä </a:t>
            </a:r>
            <a:r>
              <a:rPr lang="fi-FI" sz="2800">
                <a:solidFill>
                  <a:schemeClr val="tx2"/>
                </a:solidFill>
              </a:rPr>
              <a:t>31.12.2023 </a:t>
            </a:r>
            <a:r>
              <a:rPr lang="fi-FI" sz="2800" dirty="0">
                <a:solidFill>
                  <a:schemeClr val="tx2"/>
                </a:solidFill>
              </a:rPr>
              <a:t>työskennelleet työeläkevakuutetut työeläkelain mukaan</a:t>
            </a:r>
            <a:br>
              <a:rPr lang="fi-FI" sz="3600" dirty="0">
                <a:latin typeface="Verdana" panose="020B0604030504040204" pitchFamily="34" charset="0"/>
                <a:ea typeface="Verdana" panose="020B0604030504040204" pitchFamily="34" charset="0"/>
                <a:cs typeface="Verdana" panose="020B0604030504040204" pitchFamily="34" charset="0"/>
              </a:rPr>
            </a:br>
            <a:endParaRPr lang="fi-FI" sz="3600" dirty="0"/>
          </a:p>
        </p:txBody>
      </p:sp>
      <p:pic>
        <p:nvPicPr>
          <p:cNvPr id="3" name="Kuva 2" descr="Työsuhteessa tai yrittäjänä 31.12.2023 työskenteli yhteensä 2,5 miljoonaa henkilöä. TyEL:n piirissä työskenteli eniten, 1,6 miljoonaa henkilöä. JueL:n piirissä kunta-alalla työskenteli 587000 henkilöä.">
            <a:extLst>
              <a:ext uri="{FF2B5EF4-FFF2-40B4-BE49-F238E27FC236}">
                <a16:creationId xmlns:a16="http://schemas.microsoft.com/office/drawing/2014/main" id="{E2ADD85A-DE3B-601F-2D3B-BBF980EDC53B}"/>
              </a:ext>
            </a:extLst>
          </p:cNvPr>
          <p:cNvPicPr>
            <a:picLocks noChangeAspect="1"/>
          </p:cNvPicPr>
          <p:nvPr/>
        </p:nvPicPr>
        <p:blipFill>
          <a:blip r:embed="rId3"/>
          <a:stretch>
            <a:fillRect/>
          </a:stretch>
        </p:blipFill>
        <p:spPr>
          <a:xfrm>
            <a:off x="1359290" y="1568917"/>
            <a:ext cx="9921628" cy="4369870"/>
          </a:xfrm>
          <a:prstGeom prst="rect">
            <a:avLst/>
          </a:prstGeom>
        </p:spPr>
      </p:pic>
    </p:spTree>
    <p:extLst>
      <p:ext uri="{BB962C8B-B14F-4D97-AF65-F5344CB8AC3E}">
        <p14:creationId xmlns:p14="http://schemas.microsoft.com/office/powerpoint/2010/main" val="3629028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4BF5D9F7-30A2-43EF-B62C-F04B1525362A}"/>
              </a:ext>
            </a:extLst>
          </p:cNvPr>
          <p:cNvSpPr>
            <a:spLocks noGrp="1"/>
          </p:cNvSpPr>
          <p:nvPr>
            <p:ph type="title"/>
          </p:nvPr>
        </p:nvSpPr>
        <p:spPr/>
        <p:txBody>
          <a:bodyPr/>
          <a:lstStyle/>
          <a:p>
            <a:r>
              <a:rPr lang="fi-FI" dirty="0"/>
              <a:t>Eläkkeensaajat</a:t>
            </a:r>
          </a:p>
        </p:txBody>
      </p:sp>
      <p:sp>
        <p:nvSpPr>
          <p:cNvPr id="7" name="Tekstin paikkamerkki 6">
            <a:extLst>
              <a:ext uri="{FF2B5EF4-FFF2-40B4-BE49-F238E27FC236}">
                <a16:creationId xmlns:a16="http://schemas.microsoft.com/office/drawing/2014/main" id="{9A03845C-19DA-4A9F-9CE3-6FD1739D7D19}"/>
              </a:ext>
            </a:extLst>
          </p:cNvPr>
          <p:cNvSpPr>
            <a:spLocks noGrp="1"/>
          </p:cNvSpPr>
          <p:nvPr>
            <p:ph type="body" sz="quarter" idx="10"/>
          </p:nvPr>
        </p:nvSpPr>
        <p:spPr/>
        <p:txBody>
          <a:bodyPr/>
          <a:lstStyle/>
          <a:p>
            <a:r>
              <a:rPr lang="fi-FI" dirty="0"/>
              <a:t>6</a:t>
            </a:r>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4294967295"/>
          </p:nvPr>
        </p:nvSpPr>
        <p:spPr>
          <a:xfrm>
            <a:off x="0" y="6356350"/>
            <a:ext cx="466725" cy="365125"/>
          </a:xfrm>
        </p:spPr>
        <p:txBody>
          <a:bodyPr/>
          <a:lstStyle/>
          <a:p>
            <a:fld id="{BE2D8D75-17F6-474C-8CC8-AD93DCE1F39D}" type="slidenum">
              <a:rPr lang="fi-FI" smtClean="0"/>
              <a:t>28</a:t>
            </a:fld>
            <a:endParaRPr lang="fi-FI"/>
          </a:p>
        </p:txBody>
      </p:sp>
    </p:spTree>
    <p:extLst>
      <p:ext uri="{BB962C8B-B14F-4D97-AF65-F5344CB8AC3E}">
        <p14:creationId xmlns:p14="http://schemas.microsoft.com/office/powerpoint/2010/main" val="22112835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C2BBEB-0BEB-48E1-8974-A7250F614EA8}"/>
              </a:ext>
            </a:extLst>
          </p:cNvPr>
          <p:cNvSpPr>
            <a:spLocks noGrp="1"/>
          </p:cNvSpPr>
          <p:nvPr>
            <p:ph type="title"/>
          </p:nvPr>
        </p:nvSpPr>
        <p:spPr>
          <a:xfrm>
            <a:off x="-4936" y="445474"/>
            <a:ext cx="11856640" cy="1207780"/>
          </a:xfrm>
        </p:spPr>
        <p:txBody>
          <a:bodyPr/>
          <a:lstStyle/>
          <a:p>
            <a:pPr algn="ctr"/>
            <a:r>
              <a:rPr lang="fi-FI" sz="3200" dirty="0"/>
              <a:t>Kaikki eläkkeensaajat eläkkeen rakenteen mukaan </a:t>
            </a:r>
            <a:br>
              <a:rPr lang="fi-FI" sz="3200" dirty="0"/>
            </a:br>
            <a:r>
              <a:rPr lang="fi-FI" sz="3200"/>
              <a:t>vuosina 2001–2024</a:t>
            </a:r>
            <a:endParaRPr lang="fi-FI" sz="3200" dirty="0"/>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29</a:t>
            </a:fld>
            <a:endParaRPr lang="fi-FI"/>
          </a:p>
        </p:txBody>
      </p:sp>
      <p:pic>
        <p:nvPicPr>
          <p:cNvPr id="6" name="Kuva 5" descr="Kuviossa on eläkkeensaajat jaoteltu vain työeläkettä saaviin, sekä työ- että Kelan eläkettä saaviin ja vain Kelan eläkettä saaviin. Tarkastelujaksolla 2001–2024 vain työeläkettä saavien määrä on kasvanut, ja sekä työ- että Kelan eläkettä saavien määrä on pienentynyt. Vain Kelan eläkettä saavien määrä on pysy-nyt lähes samana.">
            <a:extLst>
              <a:ext uri="{FF2B5EF4-FFF2-40B4-BE49-F238E27FC236}">
                <a16:creationId xmlns:a16="http://schemas.microsoft.com/office/drawing/2014/main" id="{5816952E-AFF7-8B40-0770-9D8478442FF4}"/>
              </a:ext>
            </a:extLst>
          </p:cNvPr>
          <p:cNvPicPr>
            <a:picLocks noChangeAspect="1"/>
          </p:cNvPicPr>
          <p:nvPr/>
        </p:nvPicPr>
        <p:blipFill>
          <a:blip r:embed="rId3"/>
          <a:stretch>
            <a:fillRect/>
          </a:stretch>
        </p:blipFill>
        <p:spPr>
          <a:xfrm>
            <a:off x="1514293" y="1571878"/>
            <a:ext cx="9888330" cy="4677428"/>
          </a:xfrm>
          <a:prstGeom prst="rect">
            <a:avLst/>
          </a:prstGeom>
        </p:spPr>
      </p:pic>
    </p:spTree>
    <p:extLst>
      <p:ext uri="{BB962C8B-B14F-4D97-AF65-F5344CB8AC3E}">
        <p14:creationId xmlns:p14="http://schemas.microsoft.com/office/powerpoint/2010/main" val="838357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56B81DAA-EDF6-4EBA-849C-3CE59EC17ED4}"/>
              </a:ext>
            </a:extLst>
          </p:cNvPr>
          <p:cNvSpPr>
            <a:spLocks noGrp="1"/>
          </p:cNvSpPr>
          <p:nvPr>
            <p:ph type="title"/>
          </p:nvPr>
        </p:nvSpPr>
        <p:spPr>
          <a:xfrm>
            <a:off x="0" y="359999"/>
            <a:ext cx="11856640" cy="1332000"/>
          </a:xfrm>
        </p:spPr>
        <p:txBody>
          <a:bodyPr/>
          <a:lstStyle/>
          <a:p>
            <a:pPr algn="ctr"/>
            <a:r>
              <a:rPr lang="fi-FI" sz="3200" dirty="0"/>
              <a:t>Sosiaalivakuutus </a:t>
            </a:r>
            <a:r>
              <a:rPr lang="fi-FI" sz="3200"/>
              <a:t>vuonna 2023</a:t>
            </a:r>
            <a:br>
              <a:rPr lang="fi-FI" sz="3200"/>
            </a:br>
            <a:r>
              <a:rPr lang="fi-FI" sz="3200"/>
              <a:t>46,4 </a:t>
            </a:r>
            <a:r>
              <a:rPr lang="fi-FI" sz="3200" dirty="0"/>
              <a:t>mrd. €</a:t>
            </a:r>
            <a:br>
              <a:rPr lang="fi-FI" sz="3200" dirty="0"/>
            </a:br>
            <a:endParaRPr lang="fi-FI" sz="3200" dirty="0"/>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3</a:t>
            </a:fld>
            <a:endParaRPr lang="fi-FI"/>
          </a:p>
        </p:txBody>
      </p:sp>
      <p:sp>
        <p:nvSpPr>
          <p:cNvPr id="18" name="Rounded Rectangle 37">
            <a:extLst>
              <a:ext uri="{FF2B5EF4-FFF2-40B4-BE49-F238E27FC236}">
                <a16:creationId xmlns:a16="http://schemas.microsoft.com/office/drawing/2014/main" id="{0639F87B-77D2-47F1-9C45-10A26019EBEE}"/>
              </a:ext>
              <a:ext uri="{C183D7F6-B498-43B3-948B-1728B52AA6E4}">
                <adec:decorative xmlns:adec="http://schemas.microsoft.com/office/drawing/2017/decorative" val="1"/>
              </a:ext>
            </a:extLst>
          </p:cNvPr>
          <p:cNvSpPr/>
          <p:nvPr/>
        </p:nvSpPr>
        <p:spPr bwMode="black">
          <a:xfrm>
            <a:off x="1271464" y="1700809"/>
            <a:ext cx="9144041" cy="4680519"/>
          </a:xfrm>
          <a:prstGeom prst="roundRect">
            <a:avLst>
              <a:gd name="adj" fmla="val 1522"/>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sz="2200" dirty="0"/>
              <a:t>        -</a:t>
            </a:r>
          </a:p>
        </p:txBody>
      </p:sp>
      <p:cxnSp>
        <p:nvCxnSpPr>
          <p:cNvPr id="19" name="Straight Connector 26">
            <a:extLst>
              <a:ext uri="{FF2B5EF4-FFF2-40B4-BE49-F238E27FC236}">
                <a16:creationId xmlns:a16="http://schemas.microsoft.com/office/drawing/2014/main" id="{EBE59C80-C443-4103-A85E-D69DE8BBB07E}"/>
              </a:ext>
              <a:ext uri="{C183D7F6-B498-43B3-948B-1728B52AA6E4}">
                <adec:decorative xmlns:adec="http://schemas.microsoft.com/office/drawing/2017/decorative" val="1"/>
              </a:ext>
            </a:extLst>
          </p:cNvPr>
          <p:cNvCxnSpPr>
            <a:cxnSpLocks/>
          </p:cNvCxnSpPr>
          <p:nvPr/>
        </p:nvCxnSpPr>
        <p:spPr>
          <a:xfrm>
            <a:off x="5848571" y="4404944"/>
            <a:ext cx="0" cy="600202"/>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28">
            <a:extLst>
              <a:ext uri="{FF2B5EF4-FFF2-40B4-BE49-F238E27FC236}">
                <a16:creationId xmlns:a16="http://schemas.microsoft.com/office/drawing/2014/main" id="{E9A3F571-15BF-4D22-8C52-141F1222EDB6}"/>
              </a:ext>
              <a:ext uri="{C183D7F6-B498-43B3-948B-1728B52AA6E4}">
                <adec:decorative xmlns:adec="http://schemas.microsoft.com/office/drawing/2017/decorative" val="1"/>
              </a:ext>
            </a:extLst>
          </p:cNvPr>
          <p:cNvCxnSpPr>
            <a:cxnSpLocks/>
          </p:cNvCxnSpPr>
          <p:nvPr/>
        </p:nvCxnSpPr>
        <p:spPr>
          <a:xfrm>
            <a:off x="8635400" y="4741833"/>
            <a:ext cx="0" cy="30493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31">
            <a:extLst>
              <a:ext uri="{FF2B5EF4-FFF2-40B4-BE49-F238E27FC236}">
                <a16:creationId xmlns:a16="http://schemas.microsoft.com/office/drawing/2014/main" id="{7236EDD3-E1CC-46BC-90A8-DB1120600F4B}"/>
              </a:ext>
              <a:ext uri="{C183D7F6-B498-43B3-948B-1728B52AA6E4}">
                <adec:decorative xmlns:adec="http://schemas.microsoft.com/office/drawing/2017/decorative" val="1"/>
              </a:ext>
            </a:extLst>
          </p:cNvPr>
          <p:cNvCxnSpPr>
            <a:cxnSpLocks/>
          </p:cNvCxnSpPr>
          <p:nvPr/>
        </p:nvCxnSpPr>
        <p:spPr>
          <a:xfrm>
            <a:off x="3071664" y="4741833"/>
            <a:ext cx="0" cy="30493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32">
            <a:extLst>
              <a:ext uri="{FF2B5EF4-FFF2-40B4-BE49-F238E27FC236}">
                <a16:creationId xmlns:a16="http://schemas.microsoft.com/office/drawing/2014/main" id="{33576096-3F66-48DC-BECA-DD12622FBC9D}"/>
              </a:ext>
              <a:ext uri="{C183D7F6-B498-43B3-948B-1728B52AA6E4}">
                <adec:decorative xmlns:adec="http://schemas.microsoft.com/office/drawing/2017/decorative" val="1"/>
              </a:ext>
            </a:extLst>
          </p:cNvPr>
          <p:cNvCxnSpPr>
            <a:cxnSpLocks/>
          </p:cNvCxnSpPr>
          <p:nvPr/>
        </p:nvCxnSpPr>
        <p:spPr>
          <a:xfrm flipH="1">
            <a:off x="3071664" y="4746662"/>
            <a:ext cx="556373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Rounded Rectangle 12">
            <a:extLst>
              <a:ext uri="{FF2B5EF4-FFF2-40B4-BE49-F238E27FC236}">
                <a16:creationId xmlns:a16="http://schemas.microsoft.com/office/drawing/2014/main" id="{2EDA4C23-8DCA-437D-BE39-76741572112B}"/>
              </a:ext>
              <a:ext uri="{C183D7F6-B498-43B3-948B-1728B52AA6E4}">
                <adec:decorative xmlns:adec="http://schemas.microsoft.com/office/drawing/2017/decorative" val="0"/>
              </a:ext>
            </a:extLst>
          </p:cNvPr>
          <p:cNvSpPr/>
          <p:nvPr/>
        </p:nvSpPr>
        <p:spPr bwMode="black">
          <a:xfrm>
            <a:off x="3234800" y="2060849"/>
            <a:ext cx="2448272" cy="1058795"/>
          </a:xfrm>
          <a:prstGeom prst="roundRect">
            <a:avLst>
              <a:gd name="adj" fmla="val 7944"/>
            </a:avLst>
          </a:prstGeom>
          <a:solidFill>
            <a:schemeClr val="bg1"/>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dirty="0" err="1">
                <a:solidFill>
                  <a:schemeClr val="tx1"/>
                </a:solidFill>
              </a:rPr>
              <a:t>Sairausvakuutus</a:t>
            </a:r>
            <a:endParaRPr lang="en-GB" dirty="0">
              <a:solidFill>
                <a:schemeClr val="tx1"/>
              </a:solidFill>
            </a:endParaRPr>
          </a:p>
          <a:p>
            <a:pPr lvl="0" algn="ctr"/>
            <a:r>
              <a:rPr lang="en-GB">
                <a:solidFill>
                  <a:schemeClr val="tx1"/>
                </a:solidFill>
              </a:rPr>
              <a:t>4,3 </a:t>
            </a:r>
            <a:r>
              <a:rPr lang="en-GB" dirty="0" err="1">
                <a:solidFill>
                  <a:schemeClr val="tx1"/>
                </a:solidFill>
              </a:rPr>
              <a:t>mrd</a:t>
            </a:r>
            <a:r>
              <a:rPr lang="en-GB" dirty="0">
                <a:solidFill>
                  <a:schemeClr val="tx1"/>
                </a:solidFill>
              </a:rPr>
              <a:t>. € </a:t>
            </a:r>
          </a:p>
        </p:txBody>
      </p:sp>
      <p:sp>
        <p:nvSpPr>
          <p:cNvPr id="24" name="Rounded Rectangle 13">
            <a:extLst>
              <a:ext uri="{FF2B5EF4-FFF2-40B4-BE49-F238E27FC236}">
                <a16:creationId xmlns:a16="http://schemas.microsoft.com/office/drawing/2014/main" id="{EB8FEFC7-1E8E-478A-B065-B23AEA62F035}"/>
              </a:ext>
              <a:ext uri="{C183D7F6-B498-43B3-948B-1728B52AA6E4}">
                <adec:decorative xmlns:adec="http://schemas.microsoft.com/office/drawing/2017/decorative" val="0"/>
              </a:ext>
            </a:extLst>
          </p:cNvPr>
          <p:cNvSpPr/>
          <p:nvPr/>
        </p:nvSpPr>
        <p:spPr bwMode="black">
          <a:xfrm>
            <a:off x="5971104" y="2060849"/>
            <a:ext cx="2448272" cy="1058795"/>
          </a:xfrm>
          <a:prstGeom prst="roundRect">
            <a:avLst>
              <a:gd name="adj" fmla="val 7944"/>
            </a:avLst>
          </a:prstGeom>
          <a:solidFill>
            <a:schemeClr val="bg1"/>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rPr>
              <a:t>Työntekijöiden</a:t>
            </a:r>
            <a:r>
              <a:rPr lang="en-GB" dirty="0">
                <a:solidFill>
                  <a:schemeClr val="tx1"/>
                </a:solidFill>
              </a:rPr>
              <a:t> </a:t>
            </a:r>
            <a:r>
              <a:rPr lang="en-GB" dirty="0" err="1">
                <a:solidFill>
                  <a:schemeClr val="tx1"/>
                </a:solidFill>
              </a:rPr>
              <a:t>ryhmähenkivakuutus</a:t>
            </a:r>
            <a:r>
              <a:rPr lang="en-GB" dirty="0">
                <a:solidFill>
                  <a:schemeClr val="tx1"/>
                </a:solidFill>
              </a:rPr>
              <a:t> 0,02 </a:t>
            </a:r>
            <a:r>
              <a:rPr lang="en-GB" dirty="0" err="1">
                <a:solidFill>
                  <a:schemeClr val="tx1"/>
                </a:solidFill>
              </a:rPr>
              <a:t>mrd</a:t>
            </a:r>
            <a:r>
              <a:rPr lang="en-GB" dirty="0">
                <a:solidFill>
                  <a:schemeClr val="tx1"/>
                </a:solidFill>
              </a:rPr>
              <a:t>. €</a:t>
            </a:r>
          </a:p>
        </p:txBody>
      </p:sp>
      <p:sp>
        <p:nvSpPr>
          <p:cNvPr id="25" name="Rounded Rectangle 17">
            <a:extLst>
              <a:ext uri="{FF2B5EF4-FFF2-40B4-BE49-F238E27FC236}">
                <a16:creationId xmlns:a16="http://schemas.microsoft.com/office/drawing/2014/main" id="{F51DBC7B-BB52-4EB5-98D4-CEADE51705AD}"/>
              </a:ext>
              <a:ext uri="{C183D7F6-B498-43B3-948B-1728B52AA6E4}">
                <adec:decorative xmlns:adec="http://schemas.microsoft.com/office/drawing/2017/decorative" val="0"/>
              </a:ext>
            </a:extLst>
          </p:cNvPr>
          <p:cNvSpPr/>
          <p:nvPr/>
        </p:nvSpPr>
        <p:spPr bwMode="black">
          <a:xfrm>
            <a:off x="1847528" y="3435636"/>
            <a:ext cx="2448272" cy="1058795"/>
          </a:xfrm>
          <a:prstGeom prst="roundRect">
            <a:avLst>
              <a:gd name="adj" fmla="val 7944"/>
            </a:avLst>
          </a:prstGeom>
          <a:solidFill>
            <a:schemeClr val="bg1"/>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rPr>
              <a:t>Tapaturmavakuutus</a:t>
            </a:r>
            <a:endParaRPr lang="en-GB" dirty="0">
              <a:solidFill>
                <a:schemeClr val="tx1"/>
              </a:solidFill>
            </a:endParaRPr>
          </a:p>
          <a:p>
            <a:pPr algn="ctr"/>
            <a:r>
              <a:rPr lang="en-GB" dirty="0">
                <a:solidFill>
                  <a:schemeClr val="tx1"/>
                </a:solidFill>
              </a:rPr>
              <a:t>0,5 </a:t>
            </a:r>
            <a:r>
              <a:rPr lang="en-GB" dirty="0" err="1">
                <a:solidFill>
                  <a:schemeClr val="tx1"/>
                </a:solidFill>
              </a:rPr>
              <a:t>mrd</a:t>
            </a:r>
            <a:r>
              <a:rPr lang="en-GB" dirty="0">
                <a:solidFill>
                  <a:schemeClr val="tx1"/>
                </a:solidFill>
              </a:rPr>
              <a:t>. €</a:t>
            </a:r>
          </a:p>
        </p:txBody>
      </p:sp>
      <p:sp>
        <p:nvSpPr>
          <p:cNvPr id="26" name="Rounded Rectangle 10">
            <a:extLst>
              <a:ext uri="{FF2B5EF4-FFF2-40B4-BE49-F238E27FC236}">
                <a16:creationId xmlns:a16="http://schemas.microsoft.com/office/drawing/2014/main" id="{4EB45D04-F8A7-4000-ABA5-ADFAE1077205}"/>
              </a:ext>
              <a:ext uri="{C183D7F6-B498-43B3-948B-1728B52AA6E4}">
                <adec:decorative xmlns:adec="http://schemas.microsoft.com/office/drawing/2017/decorative" val="0"/>
              </a:ext>
            </a:extLst>
          </p:cNvPr>
          <p:cNvSpPr/>
          <p:nvPr/>
        </p:nvSpPr>
        <p:spPr bwMode="black">
          <a:xfrm>
            <a:off x="4624435" y="3435636"/>
            <a:ext cx="2448272" cy="1058795"/>
          </a:xfrm>
          <a:prstGeom prst="roundRect">
            <a:avLst>
              <a:gd name="adj" fmla="val 794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dirty="0"/>
              <a:t>Eläkevakuutus</a:t>
            </a:r>
          </a:p>
          <a:p>
            <a:pPr algn="ctr"/>
            <a:r>
              <a:rPr lang="en-FI"/>
              <a:t>3</a:t>
            </a:r>
            <a:r>
              <a:rPr lang="fi-FI"/>
              <a:t>7</a:t>
            </a:r>
            <a:r>
              <a:rPr lang="en-FI"/>
              <a:t>,</a:t>
            </a:r>
            <a:r>
              <a:rPr lang="fi-FI" dirty="0"/>
              <a:t>8</a:t>
            </a:r>
            <a:r>
              <a:rPr lang="en-FI"/>
              <a:t> </a:t>
            </a:r>
            <a:r>
              <a:rPr lang="en-FI" dirty="0"/>
              <a:t>mrd. €</a:t>
            </a:r>
          </a:p>
        </p:txBody>
      </p:sp>
      <p:sp>
        <p:nvSpPr>
          <p:cNvPr id="27" name="Rounded Rectangle 18">
            <a:extLst>
              <a:ext uri="{FF2B5EF4-FFF2-40B4-BE49-F238E27FC236}">
                <a16:creationId xmlns:a16="http://schemas.microsoft.com/office/drawing/2014/main" id="{A22C1ABA-B794-4FA0-A627-4D1088DE715D}"/>
              </a:ext>
              <a:ext uri="{C183D7F6-B498-43B3-948B-1728B52AA6E4}">
                <adec:decorative xmlns:adec="http://schemas.microsoft.com/office/drawing/2017/decorative" val="0"/>
              </a:ext>
            </a:extLst>
          </p:cNvPr>
          <p:cNvSpPr/>
          <p:nvPr/>
        </p:nvSpPr>
        <p:spPr bwMode="black">
          <a:xfrm>
            <a:off x="7411264" y="3435636"/>
            <a:ext cx="2448272" cy="1058795"/>
          </a:xfrm>
          <a:prstGeom prst="roundRect">
            <a:avLst>
              <a:gd name="adj" fmla="val 7944"/>
            </a:avLst>
          </a:prstGeom>
          <a:solidFill>
            <a:schemeClr val="bg1"/>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err="1">
                <a:solidFill>
                  <a:schemeClr val="tx1"/>
                </a:solidFill>
              </a:rPr>
              <a:t>Työttömyysvakuutus</a:t>
            </a:r>
            <a:r>
              <a:rPr lang="en-GB">
                <a:solidFill>
                  <a:schemeClr val="tx1"/>
                </a:solidFill>
              </a:rPr>
              <a:t> 3,8 </a:t>
            </a:r>
            <a:r>
              <a:rPr lang="en-GB" dirty="0" err="1">
                <a:solidFill>
                  <a:schemeClr val="tx1"/>
                </a:solidFill>
              </a:rPr>
              <a:t>mrd</a:t>
            </a:r>
            <a:r>
              <a:rPr lang="en-GB" dirty="0">
                <a:solidFill>
                  <a:schemeClr val="tx1"/>
                </a:solidFill>
              </a:rPr>
              <a:t>. €</a:t>
            </a:r>
          </a:p>
        </p:txBody>
      </p:sp>
      <p:sp>
        <p:nvSpPr>
          <p:cNvPr id="28" name="Rounded Rectangle 20">
            <a:extLst>
              <a:ext uri="{FF2B5EF4-FFF2-40B4-BE49-F238E27FC236}">
                <a16:creationId xmlns:a16="http://schemas.microsoft.com/office/drawing/2014/main" id="{F6E62716-2BDD-4BCF-BF7A-C347A1F45B84}"/>
              </a:ext>
              <a:ext uri="{C183D7F6-B498-43B3-948B-1728B52AA6E4}">
                <adec:decorative xmlns:adec="http://schemas.microsoft.com/office/drawing/2017/decorative" val="0"/>
              </a:ext>
            </a:extLst>
          </p:cNvPr>
          <p:cNvSpPr/>
          <p:nvPr/>
        </p:nvSpPr>
        <p:spPr bwMode="black">
          <a:xfrm>
            <a:off x="1847528" y="4951920"/>
            <a:ext cx="2448272" cy="1058795"/>
          </a:xfrm>
          <a:prstGeom prst="roundRect">
            <a:avLst>
              <a:gd name="adj" fmla="val 7944"/>
            </a:avLst>
          </a:prstGeom>
          <a:solidFill>
            <a:srgbClr val="CCF1FE"/>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rPr>
              <a:t>Kansaneläke</a:t>
            </a:r>
            <a:endParaRPr lang="en-GB" dirty="0">
              <a:solidFill>
                <a:schemeClr val="tx1"/>
              </a:solidFill>
            </a:endParaRPr>
          </a:p>
          <a:p>
            <a:pPr algn="ctr"/>
            <a:r>
              <a:rPr lang="en-GB">
                <a:solidFill>
                  <a:schemeClr val="tx1"/>
                </a:solidFill>
              </a:rPr>
              <a:t>2,6 </a:t>
            </a:r>
            <a:r>
              <a:rPr lang="en-GB" dirty="0" err="1">
                <a:solidFill>
                  <a:schemeClr val="tx1"/>
                </a:solidFill>
              </a:rPr>
              <a:t>mrd</a:t>
            </a:r>
            <a:r>
              <a:rPr lang="en-GB" dirty="0">
                <a:solidFill>
                  <a:schemeClr val="tx1"/>
                </a:solidFill>
              </a:rPr>
              <a:t>. €</a:t>
            </a:r>
          </a:p>
        </p:txBody>
      </p:sp>
      <p:sp>
        <p:nvSpPr>
          <p:cNvPr id="29" name="Rounded Rectangle 19">
            <a:extLst>
              <a:ext uri="{FF2B5EF4-FFF2-40B4-BE49-F238E27FC236}">
                <a16:creationId xmlns:a16="http://schemas.microsoft.com/office/drawing/2014/main" id="{9447EE90-B2D0-45A3-8071-B84468E4A1E4}"/>
              </a:ext>
              <a:ext uri="{C183D7F6-B498-43B3-948B-1728B52AA6E4}">
                <adec:decorative xmlns:adec="http://schemas.microsoft.com/office/drawing/2017/decorative" val="0"/>
              </a:ext>
            </a:extLst>
          </p:cNvPr>
          <p:cNvSpPr/>
          <p:nvPr/>
        </p:nvSpPr>
        <p:spPr bwMode="black">
          <a:xfrm>
            <a:off x="4624435" y="4951920"/>
            <a:ext cx="2448272" cy="1058795"/>
          </a:xfrm>
          <a:prstGeom prst="roundRect">
            <a:avLst>
              <a:gd name="adj" fmla="val 7944"/>
            </a:avLst>
          </a:prstGeom>
          <a:solidFill>
            <a:srgbClr val="CCF1FE"/>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rPr>
              <a:t>Työeläke</a:t>
            </a:r>
            <a:endParaRPr lang="en-GB" dirty="0">
              <a:solidFill>
                <a:schemeClr val="tx1"/>
              </a:solidFill>
            </a:endParaRPr>
          </a:p>
          <a:p>
            <a:pPr algn="ctr"/>
            <a:r>
              <a:rPr lang="en-GB">
                <a:solidFill>
                  <a:schemeClr val="tx1"/>
                </a:solidFill>
              </a:rPr>
              <a:t>34,1 </a:t>
            </a:r>
            <a:r>
              <a:rPr lang="en-GB" dirty="0" err="1">
                <a:solidFill>
                  <a:schemeClr val="tx1"/>
                </a:solidFill>
              </a:rPr>
              <a:t>mrd</a:t>
            </a:r>
            <a:r>
              <a:rPr lang="en-GB" dirty="0">
                <a:solidFill>
                  <a:schemeClr val="tx1"/>
                </a:solidFill>
              </a:rPr>
              <a:t>. €</a:t>
            </a:r>
          </a:p>
        </p:txBody>
      </p:sp>
      <p:sp>
        <p:nvSpPr>
          <p:cNvPr id="30" name="Rounded Rectangle 21">
            <a:extLst>
              <a:ext uri="{FF2B5EF4-FFF2-40B4-BE49-F238E27FC236}">
                <a16:creationId xmlns:a16="http://schemas.microsoft.com/office/drawing/2014/main" id="{83352C18-C7AE-4A73-8615-76A8B54CADFC}"/>
              </a:ext>
              <a:ext uri="{C183D7F6-B498-43B3-948B-1728B52AA6E4}">
                <adec:decorative xmlns:adec="http://schemas.microsoft.com/office/drawing/2017/decorative" val="0"/>
              </a:ext>
            </a:extLst>
          </p:cNvPr>
          <p:cNvSpPr/>
          <p:nvPr/>
        </p:nvSpPr>
        <p:spPr bwMode="black">
          <a:xfrm>
            <a:off x="7411264" y="4951920"/>
            <a:ext cx="2448272" cy="1058795"/>
          </a:xfrm>
          <a:prstGeom prst="roundRect">
            <a:avLst>
              <a:gd name="adj" fmla="val 7944"/>
            </a:avLst>
          </a:prstGeom>
          <a:solidFill>
            <a:srgbClr val="CCF1FE"/>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rPr>
              <a:t>Muut</a:t>
            </a:r>
            <a:endParaRPr lang="en-GB" dirty="0">
              <a:solidFill>
                <a:schemeClr val="tx1"/>
              </a:solidFill>
            </a:endParaRPr>
          </a:p>
          <a:p>
            <a:pPr algn="ctr"/>
            <a:r>
              <a:rPr lang="en-GB">
                <a:solidFill>
                  <a:schemeClr val="tx1"/>
                </a:solidFill>
              </a:rPr>
              <a:t>1,1 </a:t>
            </a:r>
            <a:r>
              <a:rPr lang="en-GB" dirty="0" err="1">
                <a:solidFill>
                  <a:schemeClr val="tx1"/>
                </a:solidFill>
              </a:rPr>
              <a:t>mrd</a:t>
            </a:r>
            <a:r>
              <a:rPr lang="en-GB" dirty="0">
                <a:solidFill>
                  <a:schemeClr val="tx1"/>
                </a:solidFill>
              </a:rPr>
              <a:t>. €</a:t>
            </a:r>
          </a:p>
        </p:txBody>
      </p:sp>
    </p:spTree>
    <p:extLst>
      <p:ext uri="{BB962C8B-B14F-4D97-AF65-F5344CB8AC3E}">
        <p14:creationId xmlns:p14="http://schemas.microsoft.com/office/powerpoint/2010/main" val="26041705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C2BBEB-0BEB-48E1-8974-A7250F614EA8}"/>
              </a:ext>
            </a:extLst>
          </p:cNvPr>
          <p:cNvSpPr>
            <a:spLocks noGrp="1"/>
          </p:cNvSpPr>
          <p:nvPr>
            <p:ph type="title"/>
          </p:nvPr>
        </p:nvSpPr>
        <p:spPr>
          <a:xfrm>
            <a:off x="0" y="329628"/>
            <a:ext cx="11856640" cy="620729"/>
          </a:xfrm>
        </p:spPr>
        <p:txBody>
          <a:bodyPr/>
          <a:lstStyle/>
          <a:p>
            <a:pPr algn="ctr"/>
            <a:r>
              <a:rPr lang="fi-FI" sz="3200" dirty="0"/>
              <a:t>Koko väestö ja </a:t>
            </a:r>
            <a:r>
              <a:rPr lang="fi-FI" sz="3200"/>
              <a:t>eläkkeensaajat 31.12.2024</a:t>
            </a:r>
            <a:endParaRPr lang="fi-FI" sz="3200" dirty="0"/>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30</a:t>
            </a:fld>
            <a:endParaRPr lang="fi-FI"/>
          </a:p>
        </p:txBody>
      </p:sp>
      <p:pic>
        <p:nvPicPr>
          <p:cNvPr id="6" name="Kuva 5" descr="Kuviossa on sukupuolen mukaan ikäpyramidi 5-vuotisikäluokituksella koko väestöstä jaoteltuna eläkkeensaajiin ja muuhun väestöön.">
            <a:extLst>
              <a:ext uri="{FF2B5EF4-FFF2-40B4-BE49-F238E27FC236}">
                <a16:creationId xmlns:a16="http://schemas.microsoft.com/office/drawing/2014/main" id="{B8F09C6A-DB80-AF92-C70D-CE51267BE8D0}"/>
              </a:ext>
            </a:extLst>
          </p:cNvPr>
          <p:cNvPicPr>
            <a:picLocks noChangeAspect="1"/>
          </p:cNvPicPr>
          <p:nvPr/>
        </p:nvPicPr>
        <p:blipFill>
          <a:blip r:embed="rId3"/>
          <a:stretch>
            <a:fillRect/>
          </a:stretch>
        </p:blipFill>
        <p:spPr>
          <a:xfrm>
            <a:off x="1856783" y="1174751"/>
            <a:ext cx="8478433" cy="4991797"/>
          </a:xfrm>
          <a:prstGeom prst="rect">
            <a:avLst/>
          </a:prstGeom>
        </p:spPr>
      </p:pic>
    </p:spTree>
    <p:extLst>
      <p:ext uri="{BB962C8B-B14F-4D97-AF65-F5344CB8AC3E}">
        <p14:creationId xmlns:p14="http://schemas.microsoft.com/office/powerpoint/2010/main" val="13054181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1EE42D5F-7B70-487D-9ED6-AAAF1132F613}"/>
              </a:ext>
            </a:extLst>
          </p:cNvPr>
          <p:cNvSpPr>
            <a:spLocks noGrp="1"/>
          </p:cNvSpPr>
          <p:nvPr>
            <p:ph type="title"/>
          </p:nvPr>
        </p:nvSpPr>
        <p:spPr/>
        <p:txBody>
          <a:bodyPr/>
          <a:lstStyle/>
          <a:p>
            <a:r>
              <a:rPr lang="fi-FI" dirty="0"/>
              <a:t>Työeläkkeelle siirtyneet ja eläkkeellesiirtymisikä</a:t>
            </a:r>
          </a:p>
        </p:txBody>
      </p:sp>
      <p:sp>
        <p:nvSpPr>
          <p:cNvPr id="7" name="Tekstin paikkamerkki 6">
            <a:extLst>
              <a:ext uri="{FF2B5EF4-FFF2-40B4-BE49-F238E27FC236}">
                <a16:creationId xmlns:a16="http://schemas.microsoft.com/office/drawing/2014/main" id="{4DB9E3F6-AEC9-4154-BE4F-751AD8F23F58}"/>
              </a:ext>
            </a:extLst>
          </p:cNvPr>
          <p:cNvSpPr>
            <a:spLocks noGrp="1"/>
          </p:cNvSpPr>
          <p:nvPr>
            <p:ph type="body" sz="quarter" idx="10"/>
          </p:nvPr>
        </p:nvSpPr>
        <p:spPr/>
        <p:txBody>
          <a:bodyPr/>
          <a:lstStyle/>
          <a:p>
            <a:r>
              <a:rPr lang="fi-FI" dirty="0"/>
              <a:t>7</a:t>
            </a:r>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4294967295"/>
          </p:nvPr>
        </p:nvSpPr>
        <p:spPr>
          <a:xfrm>
            <a:off x="0" y="6356350"/>
            <a:ext cx="466725" cy="365125"/>
          </a:xfrm>
        </p:spPr>
        <p:txBody>
          <a:bodyPr/>
          <a:lstStyle/>
          <a:p>
            <a:fld id="{BE2D8D75-17F6-474C-8CC8-AD93DCE1F39D}" type="slidenum">
              <a:rPr lang="fi-FI" smtClean="0"/>
              <a:t>31</a:t>
            </a:fld>
            <a:endParaRPr lang="fi-FI"/>
          </a:p>
        </p:txBody>
      </p:sp>
    </p:spTree>
    <p:extLst>
      <p:ext uri="{BB962C8B-B14F-4D97-AF65-F5344CB8AC3E}">
        <p14:creationId xmlns:p14="http://schemas.microsoft.com/office/powerpoint/2010/main" val="35794330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C2BBEB-0BEB-48E1-8974-A7250F614EA8}"/>
              </a:ext>
            </a:extLst>
          </p:cNvPr>
          <p:cNvSpPr>
            <a:spLocks noGrp="1"/>
          </p:cNvSpPr>
          <p:nvPr>
            <p:ph type="title"/>
          </p:nvPr>
        </p:nvSpPr>
        <p:spPr>
          <a:xfrm>
            <a:off x="0" y="497939"/>
            <a:ext cx="11856640" cy="768983"/>
          </a:xfrm>
        </p:spPr>
        <p:txBody>
          <a:bodyPr/>
          <a:lstStyle/>
          <a:p>
            <a:pPr algn="ctr"/>
            <a:r>
              <a:rPr lang="fi-FI" sz="3200" dirty="0"/>
              <a:t>Työeläkkeelle </a:t>
            </a:r>
            <a:r>
              <a:rPr lang="fi-FI" sz="3200"/>
              <a:t>vuonna 2024 </a:t>
            </a:r>
            <a:r>
              <a:rPr lang="fi-FI" sz="3200" dirty="0"/>
              <a:t>siirtyneet 50–68-vuotiaat</a:t>
            </a:r>
            <a:br>
              <a:rPr lang="fi-FI" sz="3200" dirty="0"/>
            </a:br>
            <a:endParaRPr lang="fi-FI" sz="3200" dirty="0"/>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32</a:t>
            </a:fld>
            <a:endParaRPr lang="fi-FI"/>
          </a:p>
        </p:txBody>
      </p:sp>
      <p:pic>
        <p:nvPicPr>
          <p:cNvPr id="4" name="Kuva 3" descr="Työeläkkeelle siirrytään selvästi eniten 64-vuotiaana. Vuonna 2024 tämän ikäisiä siirtyjiä oli 27 000.">
            <a:extLst>
              <a:ext uri="{FF2B5EF4-FFF2-40B4-BE49-F238E27FC236}">
                <a16:creationId xmlns:a16="http://schemas.microsoft.com/office/drawing/2014/main" id="{6F3C075C-22FF-FABE-614D-D674E895A6F7}"/>
              </a:ext>
            </a:extLst>
          </p:cNvPr>
          <p:cNvPicPr>
            <a:picLocks noChangeAspect="1"/>
          </p:cNvPicPr>
          <p:nvPr/>
        </p:nvPicPr>
        <p:blipFill>
          <a:blip r:embed="rId3"/>
          <a:stretch>
            <a:fillRect/>
          </a:stretch>
        </p:blipFill>
        <p:spPr>
          <a:xfrm>
            <a:off x="1590046" y="1580828"/>
            <a:ext cx="9011908" cy="4610743"/>
          </a:xfrm>
          <a:prstGeom prst="rect">
            <a:avLst/>
          </a:prstGeom>
        </p:spPr>
      </p:pic>
    </p:spTree>
    <p:extLst>
      <p:ext uri="{BB962C8B-B14F-4D97-AF65-F5344CB8AC3E}">
        <p14:creationId xmlns:p14="http://schemas.microsoft.com/office/powerpoint/2010/main" val="25162133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C2BBEB-0BEB-48E1-8974-A7250F614EA8}"/>
              </a:ext>
            </a:extLst>
          </p:cNvPr>
          <p:cNvSpPr>
            <a:spLocks noGrp="1"/>
          </p:cNvSpPr>
          <p:nvPr>
            <p:ph type="title"/>
          </p:nvPr>
        </p:nvSpPr>
        <p:spPr>
          <a:xfrm>
            <a:off x="0" y="283377"/>
            <a:ext cx="11856639" cy="1130576"/>
          </a:xfrm>
        </p:spPr>
        <p:txBody>
          <a:bodyPr/>
          <a:lstStyle/>
          <a:p>
            <a:pPr algn="ctr"/>
            <a:r>
              <a:rPr lang="fi-FI" sz="3200" dirty="0"/>
              <a:t>Eläkkeellesiirtymisikä työeläkejärjestelmässä </a:t>
            </a:r>
            <a:br>
              <a:rPr lang="fi-FI" sz="3200" dirty="0"/>
            </a:br>
            <a:r>
              <a:rPr lang="fi-FI" sz="3200"/>
              <a:t>vuosina 2000–2024</a:t>
            </a:r>
            <a:endParaRPr lang="fi-FI" sz="3200" dirty="0"/>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33</a:t>
            </a:fld>
            <a:endParaRPr lang="fi-FI"/>
          </a:p>
        </p:txBody>
      </p:sp>
      <p:pic>
        <p:nvPicPr>
          <p:cNvPr id="4" name="Kuva 3" descr="Kuviossa on esitetty työeläkejärjestelmän eläkkeellesiirtymisiän odote, keskiarvo ja mediaani. Tarkaste-lujaksolla 2000–2024 kaikki eläkkeellesiirtymisiän mittarit ovat nousseet.  Vuonna 2024 odote oli 63,1 vuotta, mediaani 64,5 vuotta ja keskiarvo 61,3 vuotta.">
            <a:extLst>
              <a:ext uri="{FF2B5EF4-FFF2-40B4-BE49-F238E27FC236}">
                <a16:creationId xmlns:a16="http://schemas.microsoft.com/office/drawing/2014/main" id="{5B2CC82D-3117-9780-497E-0FFC35E42250}"/>
              </a:ext>
            </a:extLst>
          </p:cNvPr>
          <p:cNvPicPr>
            <a:picLocks noChangeAspect="1"/>
          </p:cNvPicPr>
          <p:nvPr/>
        </p:nvPicPr>
        <p:blipFill>
          <a:blip r:embed="rId3"/>
          <a:stretch>
            <a:fillRect/>
          </a:stretch>
        </p:blipFill>
        <p:spPr>
          <a:xfrm>
            <a:off x="1793776" y="1729183"/>
            <a:ext cx="8604447" cy="4311936"/>
          </a:xfrm>
          <a:prstGeom prst="rect">
            <a:avLst/>
          </a:prstGeom>
        </p:spPr>
      </p:pic>
    </p:spTree>
    <p:extLst>
      <p:ext uri="{BB962C8B-B14F-4D97-AF65-F5344CB8AC3E}">
        <p14:creationId xmlns:p14="http://schemas.microsoft.com/office/powerpoint/2010/main" val="22276616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C2BBEB-0BEB-48E1-8974-A7250F614EA8}"/>
              </a:ext>
            </a:extLst>
          </p:cNvPr>
          <p:cNvSpPr>
            <a:spLocks noGrp="1"/>
          </p:cNvSpPr>
          <p:nvPr>
            <p:ph type="title"/>
          </p:nvPr>
        </p:nvSpPr>
        <p:spPr>
          <a:xfrm>
            <a:off x="0" y="495457"/>
            <a:ext cx="11856640" cy="696385"/>
          </a:xfrm>
        </p:spPr>
        <p:txBody>
          <a:bodyPr/>
          <a:lstStyle/>
          <a:p>
            <a:pPr algn="ctr"/>
            <a:r>
              <a:rPr lang="fi-FI" sz="3200" dirty="0"/>
              <a:t>Työeläkkeellesiirtymisiän odote </a:t>
            </a:r>
            <a:r>
              <a:rPr lang="fi-FI" sz="3200"/>
              <a:t>vuosina 1996–2024</a:t>
            </a:r>
            <a:endParaRPr lang="fi-FI" sz="3200" dirty="0"/>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34</a:t>
            </a:fld>
            <a:endParaRPr lang="fi-FI"/>
          </a:p>
        </p:txBody>
      </p:sp>
      <p:pic>
        <p:nvPicPr>
          <p:cNvPr id="4" name="Kuva 3" descr="Kuviossa on esitetty työeläkkeellesiirtymisiän odote 25- ja 50-vuotiaalle. Molemmat odotteet ovat nousseet tarkastelujaksolla 1996–2024. Vuonna 2024 25-vuotiaan odote oli 63,1 vuotta ja 50-vuotiaan odote oli 64,6 vuotta.">
            <a:extLst>
              <a:ext uri="{FF2B5EF4-FFF2-40B4-BE49-F238E27FC236}">
                <a16:creationId xmlns:a16="http://schemas.microsoft.com/office/drawing/2014/main" id="{126D070F-16C8-A72E-4E41-A691BAC24CD3}"/>
              </a:ext>
            </a:extLst>
          </p:cNvPr>
          <p:cNvPicPr>
            <a:picLocks noChangeAspect="1"/>
          </p:cNvPicPr>
          <p:nvPr/>
        </p:nvPicPr>
        <p:blipFill>
          <a:blip r:embed="rId3"/>
          <a:stretch>
            <a:fillRect/>
          </a:stretch>
        </p:blipFill>
        <p:spPr>
          <a:xfrm>
            <a:off x="1967040" y="1476487"/>
            <a:ext cx="8585882" cy="4312063"/>
          </a:xfrm>
          <a:prstGeom prst="rect">
            <a:avLst/>
          </a:prstGeom>
        </p:spPr>
      </p:pic>
    </p:spTree>
    <p:extLst>
      <p:ext uri="{BB962C8B-B14F-4D97-AF65-F5344CB8AC3E}">
        <p14:creationId xmlns:p14="http://schemas.microsoft.com/office/powerpoint/2010/main" val="18667634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C2BBEB-0BEB-48E1-8974-A7250F614EA8}"/>
              </a:ext>
            </a:extLst>
          </p:cNvPr>
          <p:cNvSpPr>
            <a:spLocks noGrp="1"/>
          </p:cNvSpPr>
          <p:nvPr>
            <p:ph type="title"/>
          </p:nvPr>
        </p:nvSpPr>
        <p:spPr>
          <a:xfrm>
            <a:off x="11435" y="306234"/>
            <a:ext cx="11856640" cy="1034534"/>
          </a:xfrm>
        </p:spPr>
        <p:txBody>
          <a:bodyPr/>
          <a:lstStyle/>
          <a:p>
            <a:pPr algn="ctr"/>
            <a:r>
              <a:rPr lang="fi-FI" sz="3200" dirty="0"/>
              <a:t>Eläkkeellesiirtymisiän odote vuosina 1996–2050: </a:t>
            </a:r>
            <a:br>
              <a:rPr lang="fi-FI" sz="3200" dirty="0"/>
            </a:br>
            <a:r>
              <a:rPr lang="fi-FI" sz="3200" dirty="0"/>
              <a:t>toteuma, tavoite ja ennuste</a:t>
            </a:r>
            <a:br>
              <a:rPr lang="fi-FI" sz="3200" dirty="0"/>
            </a:br>
            <a:endParaRPr lang="fi-FI" sz="3200" dirty="0"/>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35</a:t>
            </a:fld>
            <a:endParaRPr lang="fi-FI"/>
          </a:p>
        </p:txBody>
      </p:sp>
      <p:pic>
        <p:nvPicPr>
          <p:cNvPr id="6" name="Kuva 5" descr="Kuviossa on esitetty toteutunut 25-vuotiaan eläkkeellesiirtymisiän odote, hallituksen ja työmarkkinajärjestöjen sopima tavoite 62,4 vuotta vuonna 2025 ja Eläketurvakeskuksessa tehty vuoden 2017 työeläkeuudistuksen mukainen ennuste.">
            <a:extLst>
              <a:ext uri="{FF2B5EF4-FFF2-40B4-BE49-F238E27FC236}">
                <a16:creationId xmlns:a16="http://schemas.microsoft.com/office/drawing/2014/main" id="{CB481FB4-D85B-434E-99AA-91D572D27226}"/>
              </a:ext>
            </a:extLst>
          </p:cNvPr>
          <p:cNvPicPr>
            <a:picLocks noChangeAspect="1"/>
          </p:cNvPicPr>
          <p:nvPr/>
        </p:nvPicPr>
        <p:blipFill>
          <a:blip r:embed="rId3"/>
          <a:stretch>
            <a:fillRect/>
          </a:stretch>
        </p:blipFill>
        <p:spPr>
          <a:xfrm>
            <a:off x="1919536" y="1556792"/>
            <a:ext cx="7822800" cy="4622302"/>
          </a:xfrm>
          <a:prstGeom prst="rect">
            <a:avLst/>
          </a:prstGeom>
        </p:spPr>
      </p:pic>
    </p:spTree>
    <p:extLst>
      <p:ext uri="{BB962C8B-B14F-4D97-AF65-F5344CB8AC3E}">
        <p14:creationId xmlns:p14="http://schemas.microsoft.com/office/powerpoint/2010/main" val="35377053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BD913144-D05E-421F-9772-4475BA835519}"/>
              </a:ext>
            </a:extLst>
          </p:cNvPr>
          <p:cNvSpPr>
            <a:spLocks noGrp="1"/>
          </p:cNvSpPr>
          <p:nvPr>
            <p:ph type="title"/>
          </p:nvPr>
        </p:nvSpPr>
        <p:spPr/>
        <p:txBody>
          <a:bodyPr/>
          <a:lstStyle/>
          <a:p>
            <a:r>
              <a:rPr lang="fi-FI" dirty="0"/>
              <a:t>Työeläkkeiden rahoitus</a:t>
            </a:r>
          </a:p>
        </p:txBody>
      </p:sp>
      <p:sp>
        <p:nvSpPr>
          <p:cNvPr id="7" name="Tekstin paikkamerkki 6">
            <a:extLst>
              <a:ext uri="{FF2B5EF4-FFF2-40B4-BE49-F238E27FC236}">
                <a16:creationId xmlns:a16="http://schemas.microsoft.com/office/drawing/2014/main" id="{76AF159D-F3E1-45B7-AABD-C0D08CFB76D5}"/>
              </a:ext>
            </a:extLst>
          </p:cNvPr>
          <p:cNvSpPr>
            <a:spLocks noGrp="1"/>
          </p:cNvSpPr>
          <p:nvPr>
            <p:ph type="body" sz="quarter" idx="10"/>
          </p:nvPr>
        </p:nvSpPr>
        <p:spPr/>
        <p:txBody>
          <a:bodyPr/>
          <a:lstStyle/>
          <a:p>
            <a:r>
              <a:rPr lang="fi-FI" dirty="0"/>
              <a:t>8</a:t>
            </a:r>
          </a:p>
        </p:txBody>
      </p:sp>
      <p:sp>
        <p:nvSpPr>
          <p:cNvPr id="5" name="Dian numeron paikkamerkki 4">
            <a:extLst>
              <a:ext uri="{FF2B5EF4-FFF2-40B4-BE49-F238E27FC236}">
                <a16:creationId xmlns:a16="http://schemas.microsoft.com/office/drawing/2014/main" id="{5D35633F-4BDA-44A3-8376-944F13260C6F}"/>
              </a:ext>
            </a:extLst>
          </p:cNvPr>
          <p:cNvSpPr>
            <a:spLocks noGrp="1"/>
          </p:cNvSpPr>
          <p:nvPr>
            <p:ph type="sldNum" sz="quarter" idx="4294967295"/>
          </p:nvPr>
        </p:nvSpPr>
        <p:spPr>
          <a:xfrm>
            <a:off x="0" y="6356350"/>
            <a:ext cx="466725" cy="365125"/>
          </a:xfrm>
        </p:spPr>
        <p:txBody>
          <a:bodyPr/>
          <a:lstStyle/>
          <a:p>
            <a:fld id="{BE2D8D75-17F6-474C-8CC8-AD93DCE1F39D}" type="slidenum">
              <a:rPr lang="fi-FI" smtClean="0"/>
              <a:t>36</a:t>
            </a:fld>
            <a:endParaRPr lang="fi-FI"/>
          </a:p>
        </p:txBody>
      </p:sp>
    </p:spTree>
    <p:extLst>
      <p:ext uri="{BB962C8B-B14F-4D97-AF65-F5344CB8AC3E}">
        <p14:creationId xmlns:p14="http://schemas.microsoft.com/office/powerpoint/2010/main" val="37642616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descr="Eläkkeiden rahoittajina toimivat eläkelaista riippuen työnantajat, työntekijät, yrittäjät, maatalousyrittäjät sekä valtio. Valtion varoista kustannetaan myös kansaneläkkeet sekä alle kolmivuotiaan lapsen hoidon tai opiskelun ajalta karttuvat VEKL-etuudet ja niihin liittyvät hoitokulut.">
            <a:extLst>
              <a:ext uri="{FF2B5EF4-FFF2-40B4-BE49-F238E27FC236}">
                <a16:creationId xmlns:a16="http://schemas.microsoft.com/office/drawing/2014/main" id="{06726283-6550-4F77-9375-CC98CC938DF7}"/>
              </a:ext>
            </a:extLst>
          </p:cNvPr>
          <p:cNvPicPr>
            <a:picLocks noChangeAspect="1"/>
          </p:cNvPicPr>
          <p:nvPr/>
        </p:nvPicPr>
        <p:blipFill>
          <a:blip r:embed="rId3"/>
          <a:stretch>
            <a:fillRect/>
          </a:stretch>
        </p:blipFill>
        <p:spPr>
          <a:xfrm>
            <a:off x="623392" y="1735584"/>
            <a:ext cx="4761389" cy="4170025"/>
          </a:xfrm>
          <a:prstGeom prst="rect">
            <a:avLst/>
          </a:prstGeom>
        </p:spPr>
      </p:pic>
      <p:sp>
        <p:nvSpPr>
          <p:cNvPr id="2" name="Otsikko 1">
            <a:extLst>
              <a:ext uri="{FF2B5EF4-FFF2-40B4-BE49-F238E27FC236}">
                <a16:creationId xmlns:a16="http://schemas.microsoft.com/office/drawing/2014/main" id="{C88E2E40-EAB9-4866-A392-DF6F13893928}"/>
              </a:ext>
            </a:extLst>
          </p:cNvPr>
          <p:cNvSpPr>
            <a:spLocks noGrp="1"/>
          </p:cNvSpPr>
          <p:nvPr>
            <p:ph type="title"/>
          </p:nvPr>
        </p:nvSpPr>
        <p:spPr>
          <a:xfrm>
            <a:off x="0" y="432547"/>
            <a:ext cx="11856640" cy="764745"/>
          </a:xfrm>
        </p:spPr>
        <p:txBody>
          <a:bodyPr/>
          <a:lstStyle/>
          <a:p>
            <a:pPr algn="ctr"/>
            <a:r>
              <a:rPr lang="fi-FI" sz="3200" dirty="0"/>
              <a:t>Eläkkeiden lakikohtainen rahoitus</a:t>
            </a:r>
          </a:p>
        </p:txBody>
      </p:sp>
      <p:sp>
        <p:nvSpPr>
          <p:cNvPr id="7" name="Tekstiruutu 6">
            <a:extLst>
              <a:ext uri="{FF2B5EF4-FFF2-40B4-BE49-F238E27FC236}">
                <a16:creationId xmlns:a16="http://schemas.microsoft.com/office/drawing/2014/main" id="{CCDACC8D-0724-F64C-DFBF-443B750609C4}"/>
              </a:ext>
            </a:extLst>
          </p:cNvPr>
          <p:cNvSpPr txBox="1"/>
          <p:nvPr/>
        </p:nvSpPr>
        <p:spPr>
          <a:xfrm>
            <a:off x="6096000" y="1901610"/>
            <a:ext cx="5040560" cy="3837974"/>
          </a:xfrm>
          <a:prstGeom prst="rect">
            <a:avLst/>
          </a:prstGeom>
          <a:noFill/>
        </p:spPr>
        <p:txBody>
          <a:bodyPr wrap="square" rtlCol="0">
            <a:spAutoFit/>
          </a:bodyPr>
          <a:lstStyle/>
          <a:p>
            <a:pPr marL="285750" indent="-285750" defTabSz="457206" fontAlgn="base">
              <a:spcBef>
                <a:spcPct val="30000"/>
              </a:spcBef>
              <a:spcAft>
                <a:spcPct val="0"/>
              </a:spcAft>
              <a:buFont typeface="Arial" panose="020B0604020202020204" pitchFamily="34" charset="0"/>
              <a:buChar char="•"/>
              <a:defRPr/>
            </a:pPr>
            <a:r>
              <a:rPr lang="fi-FI" dirty="0"/>
              <a:t>Lakisääteinen työeläketurva rahoitetaan Suomessa pääasiassa työnantajien, yrittäjien  ja maatalousyrittäjien sekä työntekijöiden maksamilla työeläkemaksuilla sekä kertyneillä eläkevaroilla ja niille saaduilla tuotoilla. </a:t>
            </a:r>
          </a:p>
          <a:p>
            <a:pPr marL="285750" indent="-285750" defTabSz="457206" fontAlgn="base">
              <a:spcBef>
                <a:spcPct val="30000"/>
              </a:spcBef>
              <a:spcAft>
                <a:spcPct val="0"/>
              </a:spcAft>
              <a:buFont typeface="Arial" panose="020B0604020202020204" pitchFamily="34" charset="0"/>
              <a:buChar char="•"/>
              <a:defRPr/>
            </a:pPr>
            <a:r>
              <a:rPr lang="fi-FI" dirty="0"/>
              <a:t>Osa eläkkeistä kustannetaan valtion maksuosuuksilla ja Työllisyysrahaston työeläkejärjestelmään maksamilla suorituksilla. </a:t>
            </a:r>
          </a:p>
          <a:p>
            <a:pPr marL="285750" indent="-285750">
              <a:buFont typeface="Arial" panose="020B0604020202020204" pitchFamily="34" charset="0"/>
              <a:buChar char="•"/>
            </a:pPr>
            <a:r>
              <a:rPr lang="fi-FI" dirty="0"/>
              <a:t>Valtion varoista kustannetaan myös alle kolmivuotiaan lapsen hoidon tai opiskelun ajalta karttuvat VEKL-etuudet ja niihin liittyvät hoitokulut. </a:t>
            </a:r>
          </a:p>
          <a:p>
            <a:pPr algn="l"/>
            <a:endParaRPr lang="fi-FI" sz="2200" dirty="0" err="1"/>
          </a:p>
        </p:txBody>
      </p:sp>
      <p:sp>
        <p:nvSpPr>
          <p:cNvPr id="3" name="Dian numeron paikkamerkki 2">
            <a:extLst>
              <a:ext uri="{FF2B5EF4-FFF2-40B4-BE49-F238E27FC236}">
                <a16:creationId xmlns:a16="http://schemas.microsoft.com/office/drawing/2014/main" id="{4C96427A-1D61-4E00-905A-43747D2743B5}"/>
              </a:ext>
            </a:extLst>
          </p:cNvPr>
          <p:cNvSpPr>
            <a:spLocks noGrp="1"/>
          </p:cNvSpPr>
          <p:nvPr>
            <p:ph type="sldNum" sz="quarter" idx="12"/>
          </p:nvPr>
        </p:nvSpPr>
        <p:spPr/>
        <p:txBody>
          <a:bodyPr/>
          <a:lstStyle/>
          <a:p>
            <a:fld id="{BE2D8D75-17F6-474C-8CC8-AD93DCE1F39D}" type="slidenum">
              <a:rPr lang="fi-FI" smtClean="0"/>
              <a:t>37</a:t>
            </a:fld>
            <a:endParaRPr lang="fi-FI"/>
          </a:p>
        </p:txBody>
      </p:sp>
    </p:spTree>
    <p:extLst>
      <p:ext uri="{BB962C8B-B14F-4D97-AF65-F5344CB8AC3E}">
        <p14:creationId xmlns:p14="http://schemas.microsoft.com/office/powerpoint/2010/main" val="2676887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n numeron paikkamerkki 4">
            <a:extLst>
              <a:ext uri="{FF2B5EF4-FFF2-40B4-BE49-F238E27FC236}">
                <a16:creationId xmlns:a16="http://schemas.microsoft.com/office/drawing/2014/main" id="{5D35633F-4BDA-44A3-8376-944F13260C6F}"/>
              </a:ext>
            </a:extLst>
          </p:cNvPr>
          <p:cNvSpPr>
            <a:spLocks noGrp="1"/>
          </p:cNvSpPr>
          <p:nvPr>
            <p:ph type="sldNum" sz="quarter" idx="12"/>
          </p:nvPr>
        </p:nvSpPr>
        <p:spPr/>
        <p:txBody>
          <a:bodyPr/>
          <a:lstStyle/>
          <a:p>
            <a:fld id="{BE2D8D75-17F6-474C-8CC8-AD93DCE1F39D}" type="slidenum">
              <a:rPr lang="fi-FI" smtClean="0"/>
              <a:t>38</a:t>
            </a:fld>
            <a:endParaRPr lang="fi-FI"/>
          </a:p>
        </p:txBody>
      </p:sp>
      <p:sp>
        <p:nvSpPr>
          <p:cNvPr id="6" name="Otsikko 1">
            <a:extLst>
              <a:ext uri="{FF2B5EF4-FFF2-40B4-BE49-F238E27FC236}">
                <a16:creationId xmlns:a16="http://schemas.microsoft.com/office/drawing/2014/main" id="{F2545A65-8B69-4457-9DE3-9591F1D23C70}"/>
              </a:ext>
            </a:extLst>
          </p:cNvPr>
          <p:cNvSpPr>
            <a:spLocks noGrp="1"/>
          </p:cNvSpPr>
          <p:nvPr>
            <p:ph type="title"/>
          </p:nvPr>
        </p:nvSpPr>
        <p:spPr>
          <a:xfrm>
            <a:off x="0" y="488386"/>
            <a:ext cx="11856640" cy="764745"/>
          </a:xfrm>
        </p:spPr>
        <p:txBody>
          <a:bodyPr/>
          <a:lstStyle/>
          <a:p>
            <a:pPr algn="ctr"/>
            <a:r>
              <a:rPr lang="fi-FI" sz="3200" dirty="0"/>
              <a:t>Työeläkejärjestelmän rahavirrat </a:t>
            </a:r>
            <a:r>
              <a:rPr lang="fi-FI" sz="3200"/>
              <a:t>vuonna 2024</a:t>
            </a:r>
            <a:endParaRPr lang="en-US" sz="3200" dirty="0"/>
          </a:p>
        </p:txBody>
      </p:sp>
      <p:pic>
        <p:nvPicPr>
          <p:cNvPr id="4" name="Kuva 3" descr="Vuonna 2024 eläkevarat kasvoivat 19,5 miljardilla eurolla ollen vuoden lopussa 274,4 miljardia euroa. Eläkkeitä maksettiin 36,2 miljardia euroa, työeläkemaksuja maksettiin 27,5 miljardia euroa ja sijoitus-tuottoja kertyi 23,4 miljardia euroa.">
            <a:extLst>
              <a:ext uri="{FF2B5EF4-FFF2-40B4-BE49-F238E27FC236}">
                <a16:creationId xmlns:a16="http://schemas.microsoft.com/office/drawing/2014/main" id="{A073CAD2-B7CA-2342-4993-2E5AF814955E}"/>
              </a:ext>
            </a:extLst>
          </p:cNvPr>
          <p:cNvPicPr>
            <a:picLocks noChangeAspect="1"/>
          </p:cNvPicPr>
          <p:nvPr/>
        </p:nvPicPr>
        <p:blipFill>
          <a:blip r:embed="rId3"/>
          <a:stretch>
            <a:fillRect/>
          </a:stretch>
        </p:blipFill>
        <p:spPr>
          <a:xfrm>
            <a:off x="2161111" y="1253131"/>
            <a:ext cx="7869778" cy="4917529"/>
          </a:xfrm>
          <a:prstGeom prst="rect">
            <a:avLst/>
          </a:prstGeom>
        </p:spPr>
      </p:pic>
    </p:spTree>
    <p:extLst>
      <p:ext uri="{BB962C8B-B14F-4D97-AF65-F5344CB8AC3E}">
        <p14:creationId xmlns:p14="http://schemas.microsoft.com/office/powerpoint/2010/main" val="36273420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n numeron paikkamerkki 4">
            <a:extLst>
              <a:ext uri="{FF2B5EF4-FFF2-40B4-BE49-F238E27FC236}">
                <a16:creationId xmlns:a16="http://schemas.microsoft.com/office/drawing/2014/main" id="{752558C6-8D94-4484-AC91-9AF82CA2AED9}"/>
              </a:ext>
            </a:extLst>
          </p:cNvPr>
          <p:cNvSpPr>
            <a:spLocks noGrp="1"/>
          </p:cNvSpPr>
          <p:nvPr>
            <p:ph type="sldNum" sz="quarter" idx="12"/>
          </p:nvPr>
        </p:nvSpPr>
        <p:spPr/>
        <p:txBody>
          <a:bodyPr/>
          <a:lstStyle/>
          <a:p>
            <a:fld id="{BE2D8D75-17F6-474C-8CC8-AD93DCE1F39D}" type="slidenum">
              <a:rPr lang="fi-FI" smtClean="0"/>
              <a:t>39</a:t>
            </a:fld>
            <a:endParaRPr lang="fi-FI"/>
          </a:p>
        </p:txBody>
      </p:sp>
      <p:sp>
        <p:nvSpPr>
          <p:cNvPr id="9" name="TextBox 11">
            <a:extLst>
              <a:ext uri="{FF2B5EF4-FFF2-40B4-BE49-F238E27FC236}">
                <a16:creationId xmlns:a16="http://schemas.microsoft.com/office/drawing/2014/main" id="{C5A6E6D5-8F71-49FA-AC7F-9C336DE08652}"/>
              </a:ext>
            </a:extLst>
          </p:cNvPr>
          <p:cNvSpPr txBox="1"/>
          <p:nvPr/>
        </p:nvSpPr>
        <p:spPr>
          <a:xfrm>
            <a:off x="2239819" y="5484170"/>
            <a:ext cx="7920880" cy="830997"/>
          </a:xfrm>
          <a:prstGeom prst="rect">
            <a:avLst/>
          </a:prstGeom>
          <a:noFill/>
        </p:spPr>
        <p:txBody>
          <a:bodyPr wrap="square" rtlCol="0">
            <a:spAutoFit/>
          </a:bodyPr>
          <a:lstStyle/>
          <a:p>
            <a:pPr marL="342900" indent="-342900" algn="l">
              <a:buAutoNum type="arabicParenR"/>
            </a:pPr>
            <a:r>
              <a:rPr lang="en-FI" sz="1600" dirty="0"/>
              <a:t>Vahvistetut YEL-maksut.</a:t>
            </a:r>
          </a:p>
          <a:p>
            <a:pPr marL="342900" indent="-342900" algn="l">
              <a:buAutoNum type="arabicParenR"/>
            </a:pPr>
            <a:r>
              <a:rPr lang="en-FI" sz="1600" dirty="0"/>
              <a:t>Maatalousyrittäjien keskimääräinen maksuprosentti </a:t>
            </a:r>
            <a:r>
              <a:rPr lang="en-FI" sz="1600"/>
              <a:t>on 1</a:t>
            </a:r>
            <a:r>
              <a:rPr lang="fi-FI" sz="1600"/>
              <a:t>3</a:t>
            </a:r>
            <a:r>
              <a:rPr lang="en-FI" sz="1600"/>
              <a:t>,</a:t>
            </a:r>
            <a:r>
              <a:rPr lang="fi-FI" sz="1600"/>
              <a:t>9</a:t>
            </a:r>
            <a:r>
              <a:rPr lang="en-FI" sz="1600"/>
              <a:t> </a:t>
            </a:r>
            <a:r>
              <a:rPr lang="en-FI" sz="1600" dirty="0"/>
              <a:t>ja apurahansaajien 13,</a:t>
            </a:r>
            <a:r>
              <a:rPr lang="fi-FI" sz="1600" dirty="0"/>
              <a:t>3</a:t>
            </a:r>
            <a:r>
              <a:rPr lang="en-FI" sz="1600" dirty="0"/>
              <a:t>.</a:t>
            </a:r>
          </a:p>
          <a:p>
            <a:pPr marL="342900" indent="-342900" algn="l">
              <a:buAutoNum type="arabicParenR"/>
            </a:pPr>
            <a:r>
              <a:rPr lang="en-FI" sz="1600" dirty="0"/>
              <a:t>Vahvistetut MYEL-prosentit.</a:t>
            </a:r>
          </a:p>
        </p:txBody>
      </p:sp>
      <p:sp>
        <p:nvSpPr>
          <p:cNvPr id="7" name="Otsikko 1">
            <a:extLst>
              <a:ext uri="{FF2B5EF4-FFF2-40B4-BE49-F238E27FC236}">
                <a16:creationId xmlns:a16="http://schemas.microsoft.com/office/drawing/2014/main" id="{94970E68-A37F-4285-BAB4-291A220B3487}"/>
              </a:ext>
            </a:extLst>
          </p:cNvPr>
          <p:cNvSpPr>
            <a:spLocks noGrp="1"/>
          </p:cNvSpPr>
          <p:nvPr>
            <p:ph type="title"/>
          </p:nvPr>
        </p:nvSpPr>
        <p:spPr>
          <a:xfrm>
            <a:off x="-32370" y="255350"/>
            <a:ext cx="11856640" cy="692737"/>
          </a:xfrm>
        </p:spPr>
        <p:txBody>
          <a:bodyPr/>
          <a:lstStyle/>
          <a:p>
            <a:pPr algn="ctr"/>
            <a:r>
              <a:rPr lang="fi-FI" sz="3200" dirty="0"/>
              <a:t>Työeläkemaksuprosentit </a:t>
            </a:r>
            <a:r>
              <a:rPr lang="fi-FI" sz="3200"/>
              <a:t>vuonna 2025</a:t>
            </a:r>
            <a:endParaRPr lang="en-US" sz="3200" dirty="0"/>
          </a:p>
        </p:txBody>
      </p:sp>
      <p:graphicFrame>
        <p:nvGraphicFramePr>
          <p:cNvPr id="3" name="Table 2">
            <a:extLst>
              <a:ext uri="{FF2B5EF4-FFF2-40B4-BE49-F238E27FC236}">
                <a16:creationId xmlns:a16="http://schemas.microsoft.com/office/drawing/2014/main" id="{8D90ED87-89FB-F16A-1AE9-7DD94E464EB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07849337"/>
              </p:ext>
            </p:extLst>
          </p:nvPr>
        </p:nvGraphicFramePr>
        <p:xfrm>
          <a:off x="2239819" y="958331"/>
          <a:ext cx="7403891" cy="4526280"/>
        </p:xfrm>
        <a:graphic>
          <a:graphicData uri="http://schemas.openxmlformats.org/drawingml/2006/table">
            <a:tbl>
              <a:tblPr firstRow="1" bandRow="1">
                <a:tableStyleId>{5C22544A-7EE6-4342-B048-85BDC9FD1C3A}</a:tableStyleId>
              </a:tblPr>
              <a:tblGrid>
                <a:gridCol w="1994844">
                  <a:extLst>
                    <a:ext uri="{9D8B030D-6E8A-4147-A177-3AD203B41FA5}">
                      <a16:colId xmlns:a16="http://schemas.microsoft.com/office/drawing/2014/main" val="4161399589"/>
                    </a:ext>
                  </a:extLst>
                </a:gridCol>
                <a:gridCol w="1926510">
                  <a:extLst>
                    <a:ext uri="{9D8B030D-6E8A-4147-A177-3AD203B41FA5}">
                      <a16:colId xmlns:a16="http://schemas.microsoft.com/office/drawing/2014/main" val="299845288"/>
                    </a:ext>
                  </a:extLst>
                </a:gridCol>
                <a:gridCol w="1778317">
                  <a:extLst>
                    <a:ext uri="{9D8B030D-6E8A-4147-A177-3AD203B41FA5}">
                      <a16:colId xmlns:a16="http://schemas.microsoft.com/office/drawing/2014/main" val="4190950500"/>
                    </a:ext>
                  </a:extLst>
                </a:gridCol>
                <a:gridCol w="1704220">
                  <a:extLst>
                    <a:ext uri="{9D8B030D-6E8A-4147-A177-3AD203B41FA5}">
                      <a16:colId xmlns:a16="http://schemas.microsoft.com/office/drawing/2014/main" val="1146077938"/>
                    </a:ext>
                  </a:extLst>
                </a:gridCol>
              </a:tblGrid>
              <a:tr h="370840">
                <a:tc>
                  <a:txBody>
                    <a:bodyPr/>
                    <a:lstStyle/>
                    <a:p>
                      <a:endParaRPr lang="en-FI" dirty="0"/>
                    </a:p>
                  </a:txBody>
                  <a:tcPr/>
                </a:tc>
                <a:tc>
                  <a:txBody>
                    <a:bodyPr/>
                    <a:lstStyle/>
                    <a:p>
                      <a:r>
                        <a:rPr lang="en-FI" dirty="0"/>
                        <a:t>Maksukertymä </a:t>
                      </a:r>
                      <a:endParaRPr lang="fi-FI" dirty="0"/>
                    </a:p>
                    <a:p>
                      <a:r>
                        <a:rPr lang="en-FI" dirty="0"/>
                        <a:t>%</a:t>
                      </a:r>
                      <a:r>
                        <a:rPr lang="fi-FI" dirty="0"/>
                        <a:t> </a:t>
                      </a:r>
                      <a:r>
                        <a:rPr lang="en-GB" dirty="0"/>
                        <a:t>t</a:t>
                      </a:r>
                      <a:r>
                        <a:rPr lang="en-FI" dirty="0"/>
                        <a:t>yötulosta (arvio)</a:t>
                      </a:r>
                    </a:p>
                  </a:txBody>
                  <a:tcPr/>
                </a:tc>
                <a:tc>
                  <a:txBody>
                    <a:bodyPr/>
                    <a:lstStyle/>
                    <a:p>
                      <a:pPr algn="l"/>
                      <a:r>
                        <a:rPr lang="en-FI" dirty="0"/>
                        <a:t>Työntekijän</a:t>
                      </a:r>
                    </a:p>
                    <a:p>
                      <a:pPr algn="l"/>
                      <a:r>
                        <a:rPr lang="en-FI" dirty="0"/>
                        <a:t>maksuosuus %</a:t>
                      </a:r>
                    </a:p>
                    <a:p>
                      <a:pPr algn="l"/>
                      <a:r>
                        <a:rPr lang="en-FI" dirty="0"/>
                        <a:t>alle 53 v ja </a:t>
                      </a:r>
                    </a:p>
                    <a:p>
                      <a:pPr algn="l"/>
                      <a:r>
                        <a:rPr lang="en-GB" dirty="0"/>
                        <a:t>v</a:t>
                      </a:r>
                      <a:r>
                        <a:rPr lang="en-FI" dirty="0"/>
                        <a:t>ähintään 63 v</a:t>
                      </a:r>
                    </a:p>
                  </a:txBody>
                  <a:tcPr/>
                </a:tc>
                <a:tc>
                  <a:txBody>
                    <a:bodyPr/>
                    <a:lstStyle/>
                    <a:p>
                      <a:pPr algn="l"/>
                      <a:r>
                        <a:rPr lang="en-FI" dirty="0"/>
                        <a:t>Työntekijän</a:t>
                      </a:r>
                    </a:p>
                    <a:p>
                      <a:pPr algn="l"/>
                      <a:r>
                        <a:rPr lang="en-FI" dirty="0"/>
                        <a:t>maksuosuus %</a:t>
                      </a:r>
                    </a:p>
                    <a:p>
                      <a:pPr algn="l"/>
                      <a:r>
                        <a:rPr lang="fi-FI" dirty="0"/>
                        <a:t>53–62 v</a:t>
                      </a:r>
                      <a:endParaRPr lang="en-FI" dirty="0"/>
                    </a:p>
                    <a:p>
                      <a:pPr algn="l"/>
                      <a:endParaRPr lang="en-FI" dirty="0"/>
                    </a:p>
                  </a:txBody>
                  <a:tcPr/>
                </a:tc>
                <a:extLst>
                  <a:ext uri="{0D108BD9-81ED-4DB2-BD59-A6C34878D82A}">
                    <a16:rowId xmlns:a16="http://schemas.microsoft.com/office/drawing/2014/main" val="3691417787"/>
                  </a:ext>
                </a:extLst>
              </a:tr>
              <a:tr h="370840">
                <a:tc>
                  <a:txBody>
                    <a:bodyPr/>
                    <a:lstStyle/>
                    <a:p>
                      <a:r>
                        <a:rPr lang="en-FI" dirty="0"/>
                        <a:t>Palkansaajat</a:t>
                      </a:r>
                    </a:p>
                  </a:txBody>
                  <a:tcPr marL="108000"/>
                </a:tc>
                <a:tc>
                  <a:txBody>
                    <a:bodyPr/>
                    <a:lstStyle/>
                    <a:p>
                      <a:endParaRPr lang="en-FI" dirty="0"/>
                    </a:p>
                  </a:txBody>
                  <a:tcPr/>
                </a:tc>
                <a:tc>
                  <a:txBody>
                    <a:bodyPr/>
                    <a:lstStyle/>
                    <a:p>
                      <a:endParaRPr lang="en-FI" dirty="0"/>
                    </a:p>
                  </a:txBody>
                  <a:tcPr/>
                </a:tc>
                <a:tc>
                  <a:txBody>
                    <a:bodyPr/>
                    <a:lstStyle/>
                    <a:p>
                      <a:endParaRPr lang="en-FI"/>
                    </a:p>
                  </a:txBody>
                  <a:tcPr/>
                </a:tc>
                <a:extLst>
                  <a:ext uri="{0D108BD9-81ED-4DB2-BD59-A6C34878D82A}">
                    <a16:rowId xmlns:a16="http://schemas.microsoft.com/office/drawing/2014/main" val="1079877588"/>
                  </a:ext>
                </a:extLst>
              </a:tr>
              <a:tr h="370840">
                <a:tc>
                  <a:txBody>
                    <a:bodyPr/>
                    <a:lstStyle/>
                    <a:p>
                      <a:r>
                        <a:rPr lang="en-FI" dirty="0"/>
                        <a:t>TyEL</a:t>
                      </a:r>
                    </a:p>
                  </a:txBody>
                  <a:tcPr marL="108000">
                    <a:solidFill>
                      <a:srgbClr val="E7E9F3"/>
                    </a:solidFill>
                  </a:tcPr>
                </a:tc>
                <a:tc>
                  <a:txBody>
                    <a:bodyPr/>
                    <a:lstStyle/>
                    <a:p>
                      <a:pPr algn="l"/>
                      <a:r>
                        <a:rPr lang="en-FI"/>
                        <a:t>24,</a:t>
                      </a:r>
                      <a:r>
                        <a:rPr lang="fi-FI"/>
                        <a:t>85</a:t>
                      </a:r>
                      <a:endParaRPr lang="en-FI" dirty="0"/>
                    </a:p>
                  </a:txBody>
                  <a:tcPr marL="720000" marR="252000">
                    <a:solidFill>
                      <a:srgbClr val="E7E9F3"/>
                    </a:solidFill>
                  </a:tcPr>
                </a:tc>
                <a:tc>
                  <a:txBody>
                    <a:bodyPr/>
                    <a:lstStyle/>
                    <a:p>
                      <a:pPr algn="ctr"/>
                      <a:r>
                        <a:rPr lang="en-FI" dirty="0"/>
                        <a:t>7,15</a:t>
                      </a:r>
                    </a:p>
                  </a:txBody>
                  <a:tcPr>
                    <a:solidFill>
                      <a:srgbClr val="E7E9F3"/>
                    </a:solidFill>
                  </a:tcPr>
                </a:tc>
                <a:tc>
                  <a:txBody>
                    <a:bodyPr/>
                    <a:lstStyle/>
                    <a:p>
                      <a:pPr algn="ctr"/>
                      <a:r>
                        <a:rPr lang="en-FI" dirty="0"/>
                        <a:t>8,65</a:t>
                      </a:r>
                    </a:p>
                  </a:txBody>
                  <a:tcPr>
                    <a:solidFill>
                      <a:srgbClr val="E7E9F3"/>
                    </a:solidFill>
                  </a:tcPr>
                </a:tc>
                <a:extLst>
                  <a:ext uri="{0D108BD9-81ED-4DB2-BD59-A6C34878D82A}">
                    <a16:rowId xmlns:a16="http://schemas.microsoft.com/office/drawing/2014/main" val="3733886060"/>
                  </a:ext>
                </a:extLst>
              </a:tr>
              <a:tr h="370840">
                <a:tc>
                  <a:txBody>
                    <a:bodyPr/>
                    <a:lstStyle/>
                    <a:p>
                      <a:r>
                        <a:rPr lang="en-FI" dirty="0"/>
                        <a:t>MEL</a:t>
                      </a:r>
                    </a:p>
                  </a:txBody>
                  <a:tcPr marL="108000">
                    <a:solidFill>
                      <a:srgbClr val="E7E9F3"/>
                    </a:solidFill>
                  </a:tcPr>
                </a:tc>
                <a:tc>
                  <a:txBody>
                    <a:bodyPr/>
                    <a:lstStyle/>
                    <a:p>
                      <a:pPr algn="l"/>
                      <a:r>
                        <a:rPr lang="en-FI" dirty="0"/>
                        <a:t>19,0</a:t>
                      </a:r>
                    </a:p>
                  </a:txBody>
                  <a:tcPr marL="720000" marR="252000">
                    <a:solidFill>
                      <a:srgbClr val="E7E9F3"/>
                    </a:solidFill>
                  </a:tcPr>
                </a:tc>
                <a:tc>
                  <a:txBody>
                    <a:bodyPr/>
                    <a:lstStyle/>
                    <a:p>
                      <a:pPr algn="ctr"/>
                      <a:r>
                        <a:rPr lang="en-FI" dirty="0"/>
                        <a:t>7,15</a:t>
                      </a:r>
                    </a:p>
                  </a:txBody>
                  <a:tcPr>
                    <a:solidFill>
                      <a:srgbClr val="E7E9F3"/>
                    </a:solidFill>
                  </a:tcPr>
                </a:tc>
                <a:tc>
                  <a:txBody>
                    <a:bodyPr/>
                    <a:lstStyle/>
                    <a:p>
                      <a:pPr algn="ctr"/>
                      <a:r>
                        <a:rPr lang="en-FI" dirty="0"/>
                        <a:t>8,65</a:t>
                      </a:r>
                    </a:p>
                  </a:txBody>
                  <a:tcPr>
                    <a:solidFill>
                      <a:srgbClr val="E7E9F3"/>
                    </a:solidFill>
                  </a:tcPr>
                </a:tc>
                <a:extLst>
                  <a:ext uri="{0D108BD9-81ED-4DB2-BD59-A6C34878D82A}">
                    <a16:rowId xmlns:a16="http://schemas.microsoft.com/office/drawing/2014/main" val="3286062882"/>
                  </a:ext>
                </a:extLst>
              </a:tr>
              <a:tr h="370840">
                <a:tc>
                  <a:txBody>
                    <a:bodyPr/>
                    <a:lstStyle/>
                    <a:p>
                      <a:r>
                        <a:rPr lang="en-FI" dirty="0"/>
                        <a:t>JuEL (Keva)</a:t>
                      </a:r>
                    </a:p>
                  </a:txBody>
                  <a:tcPr marL="108000">
                    <a:solidFill>
                      <a:srgbClr val="E7E9F3"/>
                    </a:solidFill>
                  </a:tcPr>
                </a:tc>
                <a:tc>
                  <a:txBody>
                    <a:bodyPr/>
                    <a:lstStyle/>
                    <a:p>
                      <a:pPr algn="l"/>
                      <a:r>
                        <a:rPr lang="en-FI"/>
                        <a:t>2</a:t>
                      </a:r>
                      <a:r>
                        <a:rPr lang="fi-FI"/>
                        <a:t>6,75</a:t>
                      </a:r>
                      <a:endParaRPr lang="en-FI" dirty="0"/>
                    </a:p>
                  </a:txBody>
                  <a:tcPr marL="720000" marR="252000">
                    <a:solidFill>
                      <a:srgbClr val="E7E9F3"/>
                    </a:solidFill>
                  </a:tcPr>
                </a:tc>
                <a:tc>
                  <a:txBody>
                    <a:bodyPr/>
                    <a:lstStyle/>
                    <a:p>
                      <a:pPr algn="ctr"/>
                      <a:r>
                        <a:rPr lang="en-FI" dirty="0"/>
                        <a:t>7,15</a:t>
                      </a:r>
                    </a:p>
                  </a:txBody>
                  <a:tcPr>
                    <a:solidFill>
                      <a:srgbClr val="E7E9F3"/>
                    </a:solidFill>
                  </a:tcPr>
                </a:tc>
                <a:tc>
                  <a:txBody>
                    <a:bodyPr/>
                    <a:lstStyle/>
                    <a:p>
                      <a:pPr algn="ctr"/>
                      <a:r>
                        <a:rPr lang="en-FI" dirty="0"/>
                        <a:t>8,65</a:t>
                      </a:r>
                    </a:p>
                  </a:txBody>
                  <a:tcPr>
                    <a:solidFill>
                      <a:srgbClr val="E7E9F3"/>
                    </a:solidFill>
                  </a:tcPr>
                </a:tc>
                <a:extLst>
                  <a:ext uri="{0D108BD9-81ED-4DB2-BD59-A6C34878D82A}">
                    <a16:rowId xmlns:a16="http://schemas.microsoft.com/office/drawing/2014/main" val="3754335289"/>
                  </a:ext>
                </a:extLst>
              </a:tr>
              <a:tr h="370840">
                <a:tc>
                  <a:txBody>
                    <a:bodyPr/>
                    <a:lstStyle/>
                    <a:p>
                      <a:r>
                        <a:rPr lang="en-FI" dirty="0"/>
                        <a:t>JuEL (valtio)</a:t>
                      </a:r>
                    </a:p>
                  </a:txBody>
                  <a:tcPr marL="108000">
                    <a:solidFill>
                      <a:srgbClr val="E7E9F3"/>
                    </a:solidFill>
                  </a:tcPr>
                </a:tc>
                <a:tc>
                  <a:txBody>
                    <a:bodyPr/>
                    <a:lstStyle/>
                    <a:p>
                      <a:pPr algn="l"/>
                      <a:r>
                        <a:rPr lang="en-FI"/>
                        <a:t>24,</a:t>
                      </a:r>
                      <a:r>
                        <a:rPr lang="fi-FI"/>
                        <a:t>85</a:t>
                      </a:r>
                      <a:endParaRPr lang="en-FI" dirty="0"/>
                    </a:p>
                  </a:txBody>
                  <a:tcPr marL="720000" marR="252000">
                    <a:solidFill>
                      <a:srgbClr val="E7E9F3"/>
                    </a:solidFill>
                  </a:tcPr>
                </a:tc>
                <a:tc>
                  <a:txBody>
                    <a:bodyPr/>
                    <a:lstStyle/>
                    <a:p>
                      <a:pPr algn="ctr"/>
                      <a:r>
                        <a:rPr lang="en-FI" dirty="0"/>
                        <a:t>7,15</a:t>
                      </a:r>
                    </a:p>
                  </a:txBody>
                  <a:tcPr>
                    <a:solidFill>
                      <a:srgbClr val="E7E9F3"/>
                    </a:solidFill>
                  </a:tcPr>
                </a:tc>
                <a:tc>
                  <a:txBody>
                    <a:bodyPr/>
                    <a:lstStyle/>
                    <a:p>
                      <a:pPr algn="ctr"/>
                      <a:r>
                        <a:rPr lang="en-FI" dirty="0"/>
                        <a:t>8,65</a:t>
                      </a:r>
                    </a:p>
                  </a:txBody>
                  <a:tcPr>
                    <a:solidFill>
                      <a:srgbClr val="E7E9F3"/>
                    </a:solidFill>
                  </a:tcPr>
                </a:tc>
                <a:extLst>
                  <a:ext uri="{0D108BD9-81ED-4DB2-BD59-A6C34878D82A}">
                    <a16:rowId xmlns:a16="http://schemas.microsoft.com/office/drawing/2014/main" val="1717489819"/>
                  </a:ext>
                </a:extLst>
              </a:tr>
              <a:tr h="370840">
                <a:tc>
                  <a:txBody>
                    <a:bodyPr/>
                    <a:lstStyle/>
                    <a:p>
                      <a:r>
                        <a:rPr lang="en-FI" dirty="0"/>
                        <a:t>JuEL (kirkko)</a:t>
                      </a:r>
                    </a:p>
                  </a:txBody>
                  <a:tcPr marL="108000"/>
                </a:tc>
                <a:tc>
                  <a:txBody>
                    <a:bodyPr/>
                    <a:lstStyle/>
                    <a:p>
                      <a:pPr algn="l"/>
                      <a:r>
                        <a:rPr lang="en-FI"/>
                        <a:t>28,</a:t>
                      </a:r>
                      <a:r>
                        <a:rPr lang="fi-FI"/>
                        <a:t>96</a:t>
                      </a:r>
                      <a:endParaRPr lang="en-FI" dirty="0"/>
                    </a:p>
                  </a:txBody>
                  <a:tcPr marL="720000" marR="252000"/>
                </a:tc>
                <a:tc>
                  <a:txBody>
                    <a:bodyPr/>
                    <a:lstStyle/>
                    <a:p>
                      <a:pPr algn="ctr"/>
                      <a:r>
                        <a:rPr lang="en-FI" dirty="0"/>
                        <a:t>7,15</a:t>
                      </a:r>
                    </a:p>
                  </a:txBody>
                  <a:tcPr/>
                </a:tc>
                <a:tc>
                  <a:txBody>
                    <a:bodyPr/>
                    <a:lstStyle/>
                    <a:p>
                      <a:pPr algn="ctr"/>
                      <a:r>
                        <a:rPr lang="en-FI" dirty="0"/>
                        <a:t>8,65</a:t>
                      </a:r>
                    </a:p>
                  </a:txBody>
                  <a:tcPr/>
                </a:tc>
                <a:extLst>
                  <a:ext uri="{0D108BD9-81ED-4DB2-BD59-A6C34878D82A}">
                    <a16:rowId xmlns:a16="http://schemas.microsoft.com/office/drawing/2014/main" val="540306277"/>
                  </a:ext>
                </a:extLst>
              </a:tr>
              <a:tr h="370840">
                <a:tc>
                  <a:txBody>
                    <a:bodyPr/>
                    <a:lstStyle/>
                    <a:p>
                      <a:r>
                        <a:rPr lang="en-FI" dirty="0"/>
                        <a:t>Yrittäjät</a:t>
                      </a:r>
                    </a:p>
                  </a:txBody>
                  <a:tcPr marL="108000"/>
                </a:tc>
                <a:tc>
                  <a:txBody>
                    <a:bodyPr/>
                    <a:lstStyle/>
                    <a:p>
                      <a:pPr algn="l"/>
                      <a:endParaRPr lang="en-FI" dirty="0"/>
                    </a:p>
                  </a:txBody>
                  <a:tcPr marL="720000" marR="252000"/>
                </a:tc>
                <a:tc>
                  <a:txBody>
                    <a:bodyPr/>
                    <a:lstStyle/>
                    <a:p>
                      <a:pPr algn="ctr"/>
                      <a:endParaRPr lang="en-FI"/>
                    </a:p>
                  </a:txBody>
                  <a:tcPr/>
                </a:tc>
                <a:tc>
                  <a:txBody>
                    <a:bodyPr/>
                    <a:lstStyle/>
                    <a:p>
                      <a:pPr algn="ctr"/>
                      <a:endParaRPr lang="en-FI"/>
                    </a:p>
                  </a:txBody>
                  <a:tcPr/>
                </a:tc>
                <a:extLst>
                  <a:ext uri="{0D108BD9-81ED-4DB2-BD59-A6C34878D82A}">
                    <a16:rowId xmlns:a16="http://schemas.microsoft.com/office/drawing/2014/main" val="2428283039"/>
                  </a:ext>
                </a:extLst>
              </a:tr>
              <a:tr h="370840">
                <a:tc>
                  <a:txBody>
                    <a:bodyPr/>
                    <a:lstStyle/>
                    <a:p>
                      <a:r>
                        <a:rPr lang="en-FI" dirty="0"/>
                        <a:t>YEL</a:t>
                      </a:r>
                    </a:p>
                  </a:txBody>
                  <a:tcPr marL="108000"/>
                </a:tc>
                <a:tc>
                  <a:txBody>
                    <a:bodyPr/>
                    <a:lstStyle/>
                    <a:p>
                      <a:pPr algn="l"/>
                      <a:r>
                        <a:rPr lang="en-FI" dirty="0"/>
                        <a:t>23,</a:t>
                      </a:r>
                      <a:r>
                        <a:rPr lang="fi-FI" dirty="0"/>
                        <a:t>2</a:t>
                      </a:r>
                      <a:endParaRPr lang="en-FI" dirty="0"/>
                    </a:p>
                  </a:txBody>
                  <a:tcPr marL="720000" marR="288000"/>
                </a:tc>
                <a:tc>
                  <a:txBody>
                    <a:bodyPr/>
                    <a:lstStyle/>
                    <a:p>
                      <a:pPr algn="ctr"/>
                      <a:r>
                        <a:rPr lang="en-FI" dirty="0"/>
                        <a:t>24,1 </a:t>
                      </a:r>
                      <a:r>
                        <a:rPr lang="en-FI" baseline="30000" dirty="0"/>
                        <a:t>1)</a:t>
                      </a:r>
                    </a:p>
                  </a:txBody>
                  <a:tcPr/>
                </a:tc>
                <a:tc>
                  <a:txBody>
                    <a:bodyPr/>
                    <a:lstStyle/>
                    <a:p>
                      <a:pPr algn="ctr"/>
                      <a:r>
                        <a:rPr lang="en-FI" dirty="0"/>
                        <a:t>25,6 </a:t>
                      </a:r>
                      <a:r>
                        <a:rPr lang="en-FI" baseline="30000" dirty="0"/>
                        <a:t>1)</a:t>
                      </a:r>
                      <a:endParaRPr lang="en-FI" dirty="0"/>
                    </a:p>
                  </a:txBody>
                  <a:tcPr/>
                </a:tc>
                <a:extLst>
                  <a:ext uri="{0D108BD9-81ED-4DB2-BD59-A6C34878D82A}">
                    <a16:rowId xmlns:a16="http://schemas.microsoft.com/office/drawing/2014/main" val="1017486326"/>
                  </a:ext>
                </a:extLst>
              </a:tr>
              <a:tr h="370840">
                <a:tc>
                  <a:txBody>
                    <a:bodyPr/>
                    <a:lstStyle/>
                    <a:p>
                      <a:r>
                        <a:rPr lang="en-FI" dirty="0"/>
                        <a:t>M</a:t>
                      </a:r>
                      <a:r>
                        <a:rPr lang="fi-FI" dirty="0"/>
                        <a:t>Y</a:t>
                      </a:r>
                      <a:r>
                        <a:rPr lang="en-FI" dirty="0"/>
                        <a:t>EL</a:t>
                      </a:r>
                    </a:p>
                  </a:txBody>
                  <a:tcPr marL="108000">
                    <a:solidFill>
                      <a:srgbClr val="E7E9F3"/>
                    </a:solidFill>
                  </a:tcPr>
                </a:tc>
                <a:tc>
                  <a:txBody>
                    <a:bodyPr/>
                    <a:lstStyle/>
                    <a:p>
                      <a:pPr algn="ctr"/>
                      <a:r>
                        <a:rPr lang="en-FI"/>
                        <a:t>1</a:t>
                      </a:r>
                      <a:r>
                        <a:rPr lang="fi-FI"/>
                        <a:t>3,9</a:t>
                      </a:r>
                      <a:r>
                        <a:rPr lang="en-FI"/>
                        <a:t>/13,</a:t>
                      </a:r>
                      <a:r>
                        <a:rPr lang="fi-FI" dirty="0"/>
                        <a:t>3</a:t>
                      </a:r>
                      <a:r>
                        <a:rPr lang="en-FI" dirty="0"/>
                        <a:t> </a:t>
                      </a:r>
                      <a:r>
                        <a:rPr lang="en-FI" baseline="30000" dirty="0"/>
                        <a:t>2)</a:t>
                      </a:r>
                    </a:p>
                  </a:txBody>
                  <a:tcPr>
                    <a:solidFill>
                      <a:srgbClr val="E7E9F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FI" dirty="0"/>
                        <a:t>24,1 </a:t>
                      </a:r>
                      <a:r>
                        <a:rPr lang="en-FI" baseline="30000" dirty="0"/>
                        <a:t>3)</a:t>
                      </a:r>
                      <a:endParaRPr lang="en-FI" dirty="0"/>
                    </a:p>
                  </a:txBody>
                  <a:tcPr>
                    <a:solidFill>
                      <a:srgbClr val="E7E9F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FI" dirty="0"/>
                        <a:t>25,6 </a:t>
                      </a:r>
                      <a:r>
                        <a:rPr lang="en-FI" baseline="30000" dirty="0"/>
                        <a:t>3)</a:t>
                      </a:r>
                      <a:endParaRPr lang="en-FI" dirty="0"/>
                    </a:p>
                  </a:txBody>
                  <a:tcPr>
                    <a:solidFill>
                      <a:srgbClr val="E7E9F3"/>
                    </a:solidFill>
                  </a:tcPr>
                </a:tc>
                <a:extLst>
                  <a:ext uri="{0D108BD9-81ED-4DB2-BD59-A6C34878D82A}">
                    <a16:rowId xmlns:a16="http://schemas.microsoft.com/office/drawing/2014/main" val="3536647145"/>
                  </a:ext>
                </a:extLst>
              </a:tr>
            </a:tbl>
          </a:graphicData>
        </a:graphic>
      </p:graphicFrame>
    </p:spTree>
    <p:extLst>
      <p:ext uri="{BB962C8B-B14F-4D97-AF65-F5344CB8AC3E}">
        <p14:creationId xmlns:p14="http://schemas.microsoft.com/office/powerpoint/2010/main" val="1154123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0CEC745-1F4F-4F41-9034-C744F52CD2C2}"/>
              </a:ext>
            </a:extLst>
          </p:cNvPr>
          <p:cNvSpPr>
            <a:spLocks noGrp="1"/>
          </p:cNvSpPr>
          <p:nvPr>
            <p:ph type="title"/>
          </p:nvPr>
        </p:nvSpPr>
        <p:spPr>
          <a:xfrm>
            <a:off x="0" y="446849"/>
            <a:ext cx="11856640" cy="720080"/>
          </a:xfrm>
        </p:spPr>
        <p:txBody>
          <a:bodyPr/>
          <a:lstStyle/>
          <a:p>
            <a:pPr algn="ctr"/>
            <a:r>
              <a:rPr lang="fi-FI" sz="3200"/>
              <a:t>Eläkevakuutus Suomessa vuonna 2023</a:t>
            </a:r>
            <a:br>
              <a:rPr lang="fi-FI" sz="3200" dirty="0"/>
            </a:br>
            <a:endParaRPr lang="fi-FI" sz="3200" dirty="0"/>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4</a:t>
            </a:fld>
            <a:endParaRPr lang="fi-FI"/>
          </a:p>
        </p:txBody>
      </p:sp>
      <p:pic>
        <p:nvPicPr>
          <p:cNvPr id="5" name="Kuva 4" descr="Työeläke, kansaneläke, takuueläke ja asumistuki vuonna 2023. Lakisääteinen työeläke suurin noin 30 miljardin euron maksutulolla ja eläkemenolla. Kansaneläkkeiden vastaavat summat noin 2,5 miljardia euroa. Lisäeläkkeillä ei isoa merkitystä Suomen järjestelmässä. Kansaneläkkeen maksutulossa mukana vain eläkkeet (ei esimerkiksi asumis- ja vammaistukia).">
            <a:extLst>
              <a:ext uri="{FF2B5EF4-FFF2-40B4-BE49-F238E27FC236}">
                <a16:creationId xmlns:a16="http://schemas.microsoft.com/office/drawing/2014/main" id="{B0877073-11E1-9454-5802-EB26C9742717}"/>
              </a:ext>
            </a:extLst>
          </p:cNvPr>
          <p:cNvPicPr>
            <a:picLocks noChangeAspect="1"/>
          </p:cNvPicPr>
          <p:nvPr/>
        </p:nvPicPr>
        <p:blipFill>
          <a:blip r:embed="rId3"/>
          <a:stretch>
            <a:fillRect/>
          </a:stretch>
        </p:blipFill>
        <p:spPr>
          <a:xfrm>
            <a:off x="1953488" y="1446244"/>
            <a:ext cx="8285023" cy="4516017"/>
          </a:xfrm>
          <a:prstGeom prst="rect">
            <a:avLst/>
          </a:prstGeom>
        </p:spPr>
      </p:pic>
    </p:spTree>
    <p:extLst>
      <p:ext uri="{BB962C8B-B14F-4D97-AF65-F5344CB8AC3E}">
        <p14:creationId xmlns:p14="http://schemas.microsoft.com/office/powerpoint/2010/main" val="21472240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n numeron paikkamerkki 4">
            <a:extLst>
              <a:ext uri="{FF2B5EF4-FFF2-40B4-BE49-F238E27FC236}">
                <a16:creationId xmlns:a16="http://schemas.microsoft.com/office/drawing/2014/main" id="{752558C6-8D94-4484-AC91-9AF82CA2AED9}"/>
              </a:ext>
            </a:extLst>
          </p:cNvPr>
          <p:cNvSpPr>
            <a:spLocks noGrp="1"/>
          </p:cNvSpPr>
          <p:nvPr>
            <p:ph type="sldNum" sz="quarter" idx="12"/>
          </p:nvPr>
        </p:nvSpPr>
        <p:spPr/>
        <p:txBody>
          <a:bodyPr/>
          <a:lstStyle/>
          <a:p>
            <a:fld id="{BE2D8D75-17F6-474C-8CC8-AD93DCE1F39D}" type="slidenum">
              <a:rPr lang="fi-FI" smtClean="0"/>
              <a:t>40</a:t>
            </a:fld>
            <a:endParaRPr lang="fi-FI"/>
          </a:p>
        </p:txBody>
      </p:sp>
      <p:sp>
        <p:nvSpPr>
          <p:cNvPr id="6" name="Otsikko 5">
            <a:extLst>
              <a:ext uri="{FF2B5EF4-FFF2-40B4-BE49-F238E27FC236}">
                <a16:creationId xmlns:a16="http://schemas.microsoft.com/office/drawing/2014/main" id="{B384AD21-688B-4292-B3D0-A454984C4BF2}"/>
              </a:ext>
              <a:ext uri="{C183D7F6-B498-43B3-948B-1728B52AA6E4}">
                <adec:decorative xmlns:adec="http://schemas.microsoft.com/office/drawing/2017/decorative" val="1"/>
              </a:ext>
            </a:extLst>
          </p:cNvPr>
          <p:cNvSpPr>
            <a:spLocks noGrp="1"/>
          </p:cNvSpPr>
          <p:nvPr>
            <p:ph type="title"/>
          </p:nvPr>
        </p:nvSpPr>
        <p:spPr>
          <a:xfrm>
            <a:off x="0" y="386432"/>
            <a:ext cx="11856640" cy="692737"/>
          </a:xfrm>
        </p:spPr>
        <p:txBody>
          <a:bodyPr/>
          <a:lstStyle/>
          <a:p>
            <a:pPr algn="ctr"/>
            <a:r>
              <a:rPr lang="fi-FI" sz="3200" dirty="0"/>
              <a:t>Keskimääräinen TEL-/</a:t>
            </a:r>
            <a:r>
              <a:rPr lang="fi-FI" sz="3200" dirty="0" err="1"/>
              <a:t>TyEL</a:t>
            </a:r>
            <a:r>
              <a:rPr lang="fi-FI" sz="3200" dirty="0"/>
              <a:t>-maksu </a:t>
            </a:r>
            <a:r>
              <a:rPr lang="fi-FI" sz="3200"/>
              <a:t>vuosina 1962–2025</a:t>
            </a:r>
            <a:br>
              <a:rPr lang="fi-FI" sz="3200" dirty="0"/>
            </a:br>
            <a:endParaRPr lang="fi-FI" sz="3200" dirty="0"/>
          </a:p>
        </p:txBody>
      </p:sp>
      <p:pic>
        <p:nvPicPr>
          <p:cNvPr id="4" name="Kuva 3" descr="Vuosina 1962–1992 vain työnantajat maksoivat työeläkemaksua. Maksutaso oli aluksi matala, mutta se alkoi nousta 1970-luvulla. &#10;Vuonna 2020 työnantajan maksua alennettiin 2,6 prosenttiyksikköä 1.5.-31.12.2020 väliseksi ajaksi ko-ronaviruspandemian vuoksi. Maksun alennus peritään takaisin korottamalla työnantajan maksuosuut-ta vuosina 2022-2025.&#10;">
            <a:extLst>
              <a:ext uri="{FF2B5EF4-FFF2-40B4-BE49-F238E27FC236}">
                <a16:creationId xmlns:a16="http://schemas.microsoft.com/office/drawing/2014/main" id="{E69A0549-9C8D-BE0A-9F4A-679D3A8BDA9A}"/>
              </a:ext>
            </a:extLst>
          </p:cNvPr>
          <p:cNvPicPr>
            <a:picLocks noChangeAspect="1"/>
          </p:cNvPicPr>
          <p:nvPr/>
        </p:nvPicPr>
        <p:blipFill>
          <a:blip r:embed="rId3"/>
          <a:stretch>
            <a:fillRect/>
          </a:stretch>
        </p:blipFill>
        <p:spPr>
          <a:xfrm>
            <a:off x="1276639" y="1558212"/>
            <a:ext cx="9789383" cy="4549462"/>
          </a:xfrm>
          <a:prstGeom prst="rect">
            <a:avLst/>
          </a:prstGeom>
        </p:spPr>
      </p:pic>
    </p:spTree>
    <p:extLst>
      <p:ext uri="{BB962C8B-B14F-4D97-AF65-F5344CB8AC3E}">
        <p14:creationId xmlns:p14="http://schemas.microsoft.com/office/powerpoint/2010/main" val="37927630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D34317C-DD7A-8D5D-4D07-FE0397B6C6F8}"/>
              </a:ext>
            </a:extLst>
          </p:cNvPr>
          <p:cNvSpPr>
            <a:spLocks noGrp="1"/>
          </p:cNvSpPr>
          <p:nvPr>
            <p:ph type="title"/>
          </p:nvPr>
        </p:nvSpPr>
        <p:spPr/>
        <p:txBody>
          <a:bodyPr/>
          <a:lstStyle/>
          <a:p>
            <a:r>
              <a:rPr lang="fi-FI" dirty="0"/>
              <a:t>Työeläkemaksuprosentit</a:t>
            </a:r>
          </a:p>
        </p:txBody>
      </p:sp>
      <p:sp>
        <p:nvSpPr>
          <p:cNvPr id="3" name="Sisällön paikkamerkki 2">
            <a:extLst>
              <a:ext uri="{FF2B5EF4-FFF2-40B4-BE49-F238E27FC236}">
                <a16:creationId xmlns:a16="http://schemas.microsoft.com/office/drawing/2014/main" id="{A9D2BCAF-DB13-7F96-4E54-76D1997B6E2C}"/>
              </a:ext>
              <a:ext uri="{C183D7F6-B498-43B3-948B-1728B52AA6E4}">
                <adec:decorative xmlns:adec="http://schemas.microsoft.com/office/drawing/2017/decorative" val="1"/>
              </a:ext>
            </a:extLst>
          </p:cNvPr>
          <p:cNvSpPr>
            <a:spLocks noGrp="1"/>
          </p:cNvSpPr>
          <p:nvPr>
            <p:ph idx="1"/>
          </p:nvPr>
        </p:nvSpPr>
        <p:spPr/>
        <p:txBody>
          <a:bodyPr/>
          <a:lstStyle/>
          <a:p>
            <a:pPr marL="216000" marR="0" lvl="0" indent="-216000" algn="l" defTabSz="457206" rtl="0" eaLnBrk="1" fontAlgn="base" latinLnBrk="0" hangingPunct="1">
              <a:lnSpc>
                <a:spcPct val="85000"/>
              </a:lnSpc>
              <a:spcBef>
                <a:spcPct val="30000"/>
              </a:spcBef>
              <a:spcAft>
                <a:spcPct val="0"/>
              </a:spcAft>
              <a:buClr>
                <a:srgbClr val="0356B5"/>
              </a:buClr>
              <a:buSzTx/>
              <a:buFont typeface="Arial" panose="020B0604020202020204" pitchFamily="34" charset="0"/>
              <a:buChar char="•"/>
              <a:tabLst/>
              <a:defRPr/>
            </a:pPr>
            <a:r>
              <a:rPr kumimoji="0" lang="fi-FI" sz="1800" b="0" i="0" u="none" strike="noStrike" kern="1200" cap="none" spc="0" normalizeH="0" baseline="0" noProof="0" dirty="0">
                <a:ln>
                  <a:noFill/>
                </a:ln>
                <a:solidFill>
                  <a:prstClr val="black"/>
                </a:solidFill>
                <a:effectLst/>
                <a:uLnTx/>
                <a:uFillTx/>
                <a:latin typeface="Calibri"/>
                <a:ea typeface="+mn-ea"/>
                <a:cs typeface="+mn-cs"/>
              </a:rPr>
              <a:t>Sosiaali- ja terveysministeriö vahvistaa vuosittain työeläkemaksuprosentit. </a:t>
            </a:r>
          </a:p>
          <a:p>
            <a:pPr marL="216000" marR="0" lvl="0" indent="-216000" algn="l" defTabSz="457206" rtl="0" eaLnBrk="1" fontAlgn="base" latinLnBrk="0" hangingPunct="1">
              <a:lnSpc>
                <a:spcPct val="85000"/>
              </a:lnSpc>
              <a:spcBef>
                <a:spcPct val="30000"/>
              </a:spcBef>
              <a:spcAft>
                <a:spcPct val="0"/>
              </a:spcAft>
              <a:buClr>
                <a:srgbClr val="0356B5"/>
              </a:buClr>
              <a:buSzTx/>
              <a:buFont typeface="Arial" panose="020B0604020202020204" pitchFamily="34" charset="0"/>
              <a:buChar char="•"/>
              <a:tabLst/>
              <a:defRPr/>
            </a:pPr>
            <a:r>
              <a:rPr kumimoji="0" lang="fi-FI" sz="1800" b="0" i="0" u="none" strike="noStrike" kern="1200" cap="none" spc="0" normalizeH="0" baseline="0" noProof="0" dirty="0">
                <a:ln>
                  <a:noFill/>
                </a:ln>
                <a:solidFill>
                  <a:prstClr val="black"/>
                </a:solidFill>
                <a:effectLst/>
                <a:uLnTx/>
                <a:uFillTx/>
                <a:latin typeface="Calibri"/>
                <a:ea typeface="+mn-ea"/>
                <a:cs typeface="+mn-cs"/>
              </a:rPr>
              <a:t>Yrittäjille ja maatalousyrittäjille vahvistetut maksuprosentit ovat sidoksissa keskimääräiseen </a:t>
            </a:r>
            <a:r>
              <a:rPr kumimoji="0" lang="fi-FI" sz="1800" b="0" i="0" u="none" strike="noStrike" kern="1200" cap="none" spc="0" normalizeH="0" baseline="0" noProof="0" dirty="0" err="1">
                <a:ln>
                  <a:noFill/>
                </a:ln>
                <a:solidFill>
                  <a:prstClr val="black"/>
                </a:solidFill>
                <a:effectLst/>
                <a:uLnTx/>
                <a:uFillTx/>
                <a:latin typeface="Calibri"/>
                <a:ea typeface="+mn-ea"/>
                <a:cs typeface="+mn-cs"/>
              </a:rPr>
              <a:t>TyEL</a:t>
            </a:r>
            <a:r>
              <a:rPr kumimoji="0" lang="fi-FI" sz="1800" b="0" i="0" u="none" strike="noStrike" kern="1200" cap="none" spc="0" normalizeH="0" baseline="0" noProof="0" dirty="0">
                <a:ln>
                  <a:noFill/>
                </a:ln>
                <a:solidFill>
                  <a:prstClr val="black"/>
                </a:solidFill>
                <a:effectLst/>
                <a:uLnTx/>
                <a:uFillTx/>
                <a:latin typeface="Calibri"/>
                <a:ea typeface="+mn-ea"/>
                <a:cs typeface="+mn-cs"/>
              </a:rPr>
              <a:t>-maksuun. </a:t>
            </a:r>
          </a:p>
          <a:p>
            <a:pPr marL="216000" marR="0" lvl="0" indent="-216000" algn="l" defTabSz="457206" rtl="0" eaLnBrk="1" fontAlgn="base" latinLnBrk="0" hangingPunct="1">
              <a:lnSpc>
                <a:spcPct val="85000"/>
              </a:lnSpc>
              <a:spcBef>
                <a:spcPct val="30000"/>
              </a:spcBef>
              <a:spcAft>
                <a:spcPct val="0"/>
              </a:spcAft>
              <a:buClr>
                <a:srgbClr val="0356B5"/>
              </a:buClr>
              <a:buSzTx/>
              <a:buFont typeface="Arial" panose="020B0604020202020204" pitchFamily="34" charset="0"/>
              <a:buChar char="•"/>
              <a:tabLst/>
              <a:defRPr/>
            </a:pPr>
            <a:r>
              <a:rPr kumimoji="0" lang="fi-FI" sz="1800" b="0" i="0" u="none" strike="noStrike" kern="1200" cap="none" spc="0" normalizeH="0" baseline="0" noProof="0" dirty="0">
                <a:ln>
                  <a:noFill/>
                </a:ln>
                <a:solidFill>
                  <a:prstClr val="black"/>
                </a:solidFill>
                <a:effectLst/>
                <a:uLnTx/>
                <a:uFillTx/>
                <a:latin typeface="Calibri"/>
                <a:ea typeface="+mn-ea"/>
                <a:cs typeface="+mn-cs"/>
              </a:rPr>
              <a:t>Yli 53-vuotiaan yrittäjän maksuprosentti tulee voimaan 53-vuotispäivää seuraavan vuoden alusta ja jatkuu sen kalenterivuoden loppuun, jona yrittäjä täyttää 63 vuotta.</a:t>
            </a:r>
          </a:p>
          <a:p>
            <a:pPr marL="216000" marR="0" lvl="0" indent="-216000" algn="l" defTabSz="457206" rtl="0" eaLnBrk="1" fontAlgn="base" latinLnBrk="0" hangingPunct="1">
              <a:lnSpc>
                <a:spcPct val="85000"/>
              </a:lnSpc>
              <a:spcBef>
                <a:spcPct val="30000"/>
              </a:spcBef>
              <a:spcAft>
                <a:spcPct val="0"/>
              </a:spcAft>
              <a:buClr>
                <a:srgbClr val="0356B5"/>
              </a:buClr>
              <a:buSzTx/>
              <a:buFont typeface="Arial" panose="020B0604020202020204" pitchFamily="34" charset="0"/>
              <a:buChar char="•"/>
              <a:tabLst/>
              <a:defRPr/>
            </a:pPr>
            <a:r>
              <a:rPr kumimoji="0" lang="fi-FI" sz="1800" b="0" i="0" u="none" strike="noStrike" kern="1200" cap="none" spc="0" normalizeH="0" baseline="0" noProof="0" dirty="0">
                <a:ln>
                  <a:noFill/>
                </a:ln>
                <a:solidFill>
                  <a:prstClr val="black"/>
                </a:solidFill>
                <a:effectLst/>
                <a:uLnTx/>
                <a:uFillTx/>
                <a:latin typeface="Calibri"/>
                <a:ea typeface="+mn-ea"/>
                <a:cs typeface="+mn-cs"/>
              </a:rPr>
              <a:t>Aloittavan yrittäjän YEL-maksualennus on 22 prosenttia.</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216000" marR="0" lvl="0" indent="-216000" algn="l" defTabSz="457206" rtl="0" eaLnBrk="1" fontAlgn="base" latinLnBrk="0" hangingPunct="1">
              <a:lnSpc>
                <a:spcPct val="85000"/>
              </a:lnSpc>
              <a:spcBef>
                <a:spcPct val="30000"/>
              </a:spcBef>
              <a:spcAft>
                <a:spcPct val="0"/>
              </a:spcAft>
              <a:buClr>
                <a:srgbClr val="0356B5"/>
              </a:buClr>
              <a:buSzTx/>
              <a:buFont typeface="Arial" panose="020B0604020202020204" pitchFamily="34" charset="0"/>
              <a:buChar char="•"/>
              <a:tabLst/>
              <a:defRPr/>
            </a:pPr>
            <a:r>
              <a:rPr kumimoji="0" lang="fi-FI" sz="1800" b="0" i="0" u="none" strike="noStrike" kern="1200" cap="none" spc="0" normalizeH="0" baseline="0" noProof="0" dirty="0">
                <a:ln>
                  <a:noFill/>
                </a:ln>
                <a:solidFill>
                  <a:prstClr val="black"/>
                </a:solidFill>
                <a:effectLst/>
                <a:uLnTx/>
                <a:uFillTx/>
                <a:latin typeface="Calibri"/>
                <a:ea typeface="+mn-ea"/>
                <a:cs typeface="+mn-cs"/>
              </a:rPr>
              <a:t>Vuonna 2017 tehtiin ns. kilpailukykysopimuksen perusteella 0,2 prosenttiyksikön siirto työnantajan maksusta työntekijän maksuun.</a:t>
            </a:r>
          </a:p>
          <a:p>
            <a:pPr marL="216000" marR="0" lvl="0" indent="-216000" algn="l" defTabSz="914400" rtl="0" eaLnBrk="1" fontAlgn="auto" latinLnBrk="0" hangingPunct="1">
              <a:lnSpc>
                <a:spcPct val="100000"/>
              </a:lnSpc>
              <a:spcBef>
                <a:spcPts val="0"/>
              </a:spcBef>
              <a:spcAft>
                <a:spcPts val="1200"/>
              </a:spcAft>
              <a:buClr>
                <a:srgbClr val="0356B5"/>
              </a:buClr>
              <a:buSzTx/>
              <a:buFont typeface="Arial" panose="020B0604020202020204" pitchFamily="34" charset="0"/>
              <a:buChar char="•"/>
              <a:tabLst/>
              <a:defRPr/>
            </a:pPr>
            <a:r>
              <a:rPr kumimoji="0" lang="fi-FI" sz="1800" b="0" i="0" u="none" strike="noStrike" kern="1200" cap="none" spc="0" normalizeH="0" baseline="0" noProof="0" dirty="0">
                <a:ln>
                  <a:noFill/>
                </a:ln>
                <a:solidFill>
                  <a:prstClr val="black"/>
                </a:solidFill>
                <a:effectLst/>
                <a:uLnTx/>
                <a:uFillTx/>
                <a:latin typeface="Calibri"/>
                <a:ea typeface="+mn-ea"/>
                <a:cs typeface="+mn-cs"/>
              </a:rPr>
              <a:t>Vuonna 2020 työnantajan maksuosuutta alennettiin 2,6 prosenttiyksikköä koronapandemian vuoksi ajanjaksolle 1.5.-31.12.2020. Maksunalennus kompensoidaan korotetulla työnantajan maksulla vuosina 2022-2025.</a:t>
            </a:r>
          </a:p>
          <a:p>
            <a:pPr marL="0" indent="0">
              <a:buNone/>
            </a:pPr>
            <a:endParaRPr lang="fi-FI" dirty="0"/>
          </a:p>
        </p:txBody>
      </p:sp>
      <p:sp>
        <p:nvSpPr>
          <p:cNvPr id="4" name="Dian numeron paikkamerkki 3">
            <a:extLst>
              <a:ext uri="{FF2B5EF4-FFF2-40B4-BE49-F238E27FC236}">
                <a16:creationId xmlns:a16="http://schemas.microsoft.com/office/drawing/2014/main" id="{45DD9A69-089B-5D41-3EF5-BFD3FB9C201F}"/>
              </a:ext>
            </a:extLst>
          </p:cNvPr>
          <p:cNvSpPr>
            <a:spLocks noGrp="1"/>
          </p:cNvSpPr>
          <p:nvPr>
            <p:ph type="sldNum" sz="quarter" idx="12"/>
          </p:nvPr>
        </p:nvSpPr>
        <p:spPr/>
        <p:txBody>
          <a:bodyPr/>
          <a:lstStyle/>
          <a:p>
            <a:fld id="{BE2D8D75-17F6-474C-8CC8-AD93DCE1F39D}" type="slidenum">
              <a:rPr lang="fi-FI" smtClean="0"/>
              <a:t>41</a:t>
            </a:fld>
            <a:endParaRPr lang="fi-FI"/>
          </a:p>
        </p:txBody>
      </p:sp>
    </p:spTree>
    <p:extLst>
      <p:ext uri="{BB962C8B-B14F-4D97-AF65-F5344CB8AC3E}">
        <p14:creationId xmlns:p14="http://schemas.microsoft.com/office/powerpoint/2010/main" val="36069131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n numeron paikkamerkki 4">
            <a:extLst>
              <a:ext uri="{FF2B5EF4-FFF2-40B4-BE49-F238E27FC236}">
                <a16:creationId xmlns:a16="http://schemas.microsoft.com/office/drawing/2014/main" id="{752558C6-8D94-4484-AC91-9AF82CA2AED9}"/>
              </a:ext>
            </a:extLst>
          </p:cNvPr>
          <p:cNvSpPr>
            <a:spLocks noGrp="1"/>
          </p:cNvSpPr>
          <p:nvPr>
            <p:ph type="sldNum" sz="quarter" idx="12"/>
          </p:nvPr>
        </p:nvSpPr>
        <p:spPr/>
        <p:txBody>
          <a:bodyPr/>
          <a:lstStyle/>
          <a:p>
            <a:fld id="{BE2D8D75-17F6-474C-8CC8-AD93DCE1F39D}" type="slidenum">
              <a:rPr lang="fi-FI" smtClean="0"/>
              <a:t>42</a:t>
            </a:fld>
            <a:endParaRPr lang="fi-FI"/>
          </a:p>
        </p:txBody>
      </p:sp>
      <p:sp>
        <p:nvSpPr>
          <p:cNvPr id="6" name="Otsikko 5">
            <a:extLst>
              <a:ext uri="{FF2B5EF4-FFF2-40B4-BE49-F238E27FC236}">
                <a16:creationId xmlns:a16="http://schemas.microsoft.com/office/drawing/2014/main" id="{B384AD21-688B-4292-B3D0-A454984C4BF2}"/>
              </a:ext>
            </a:extLst>
          </p:cNvPr>
          <p:cNvSpPr>
            <a:spLocks noGrp="1"/>
          </p:cNvSpPr>
          <p:nvPr>
            <p:ph type="title"/>
          </p:nvPr>
        </p:nvSpPr>
        <p:spPr>
          <a:xfrm>
            <a:off x="0" y="441420"/>
            <a:ext cx="11856640" cy="1053159"/>
          </a:xfrm>
        </p:spPr>
        <p:txBody>
          <a:bodyPr/>
          <a:lstStyle/>
          <a:p>
            <a:pPr algn="ctr"/>
            <a:r>
              <a:rPr lang="fi-FI" sz="3200" dirty="0"/>
              <a:t>Työeläkevarat ja niiden suhde bruttokansan-</a:t>
            </a:r>
            <a:br>
              <a:rPr lang="fi-FI" sz="3200" dirty="0"/>
            </a:br>
            <a:r>
              <a:rPr lang="fi-FI" sz="3200" dirty="0"/>
              <a:t>tuotteeseen </a:t>
            </a:r>
            <a:r>
              <a:rPr lang="fi-FI" sz="3200"/>
              <a:t>vuosina 2010–2024</a:t>
            </a:r>
            <a:endParaRPr lang="fi-FI" sz="3200" dirty="0"/>
          </a:p>
        </p:txBody>
      </p:sp>
      <p:pic>
        <p:nvPicPr>
          <p:cNvPr id="4" name="Kuva 3" descr="Työeläkevarojen suhde bruttokansantuotteeseen oli 99 prosenttia vuonna 2024. Trendi on ollut keskimäärin nouseva vuodesta 2010.">
            <a:extLst>
              <a:ext uri="{FF2B5EF4-FFF2-40B4-BE49-F238E27FC236}">
                <a16:creationId xmlns:a16="http://schemas.microsoft.com/office/drawing/2014/main" id="{3CC0DE50-8238-EE5D-4490-D877F5BAD5F4}"/>
              </a:ext>
            </a:extLst>
          </p:cNvPr>
          <p:cNvPicPr>
            <a:picLocks noChangeAspect="1"/>
          </p:cNvPicPr>
          <p:nvPr/>
        </p:nvPicPr>
        <p:blipFill>
          <a:blip r:embed="rId3"/>
          <a:stretch>
            <a:fillRect/>
          </a:stretch>
        </p:blipFill>
        <p:spPr>
          <a:xfrm>
            <a:off x="1140679" y="1893585"/>
            <a:ext cx="9432096" cy="4143321"/>
          </a:xfrm>
          <a:prstGeom prst="rect">
            <a:avLst/>
          </a:prstGeom>
        </p:spPr>
      </p:pic>
    </p:spTree>
    <p:extLst>
      <p:ext uri="{BB962C8B-B14F-4D97-AF65-F5344CB8AC3E}">
        <p14:creationId xmlns:p14="http://schemas.microsoft.com/office/powerpoint/2010/main" val="3555266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56B81DAA-EDF6-4EBA-849C-3CE59EC17ED4}"/>
              </a:ext>
            </a:extLst>
          </p:cNvPr>
          <p:cNvSpPr>
            <a:spLocks noGrp="1"/>
          </p:cNvSpPr>
          <p:nvPr>
            <p:ph type="title"/>
          </p:nvPr>
        </p:nvSpPr>
        <p:spPr>
          <a:xfrm>
            <a:off x="0" y="714274"/>
            <a:ext cx="11856640" cy="836753"/>
          </a:xfrm>
        </p:spPr>
        <p:txBody>
          <a:bodyPr/>
          <a:lstStyle/>
          <a:p>
            <a:pPr algn="ctr"/>
            <a:r>
              <a:rPr lang="fi-FI" sz="3200" dirty="0"/>
              <a:t>Eläkkeensaajan perusturva</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5</a:t>
            </a:fld>
            <a:endParaRPr lang="fi-FI"/>
          </a:p>
        </p:txBody>
      </p:sp>
      <p:sp>
        <p:nvSpPr>
          <p:cNvPr id="24" name="Rounded Rectangle 18">
            <a:extLst>
              <a:ext uri="{FF2B5EF4-FFF2-40B4-BE49-F238E27FC236}">
                <a16:creationId xmlns:a16="http://schemas.microsoft.com/office/drawing/2014/main" id="{1500EA8F-C346-49B1-AF6B-C42E4AE216D3}"/>
              </a:ext>
              <a:ext uri="{C183D7F6-B498-43B3-948B-1728B52AA6E4}">
                <adec:decorative xmlns:adec="http://schemas.microsoft.com/office/drawing/2017/decorative" val="1"/>
              </a:ext>
            </a:extLst>
          </p:cNvPr>
          <p:cNvSpPr/>
          <p:nvPr/>
        </p:nvSpPr>
        <p:spPr bwMode="black">
          <a:xfrm>
            <a:off x="551384" y="1551027"/>
            <a:ext cx="10641370" cy="2952328"/>
          </a:xfrm>
          <a:prstGeom prst="roundRect">
            <a:avLst>
              <a:gd name="adj" fmla="val 3671"/>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25" name="Rounded Rectangle 21" descr="&#10;">
            <a:extLst>
              <a:ext uri="{FF2B5EF4-FFF2-40B4-BE49-F238E27FC236}">
                <a16:creationId xmlns:a16="http://schemas.microsoft.com/office/drawing/2014/main" id="{BFC01F51-0C61-4E07-A82E-3189D7A52D0C}"/>
              </a:ext>
            </a:extLst>
          </p:cNvPr>
          <p:cNvSpPr/>
          <p:nvPr/>
        </p:nvSpPr>
        <p:spPr bwMode="black">
          <a:xfrm>
            <a:off x="1382718" y="2012348"/>
            <a:ext cx="2304256" cy="2016224"/>
          </a:xfrm>
          <a:prstGeom prst="roundRect">
            <a:avLst>
              <a:gd name="adj" fmla="val 346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FI" sz="2400" b="1" dirty="0">
                <a:solidFill>
                  <a:schemeClr val="tx1"/>
                </a:solidFill>
              </a:rPr>
              <a:t>Työeläke</a:t>
            </a:r>
          </a:p>
          <a:p>
            <a:pPr algn="ctr"/>
            <a:r>
              <a:rPr lang="en-FI" dirty="0">
                <a:solidFill>
                  <a:schemeClr val="tx1"/>
                </a:solidFill>
              </a:rPr>
              <a:t>Saavutetun toimeentulon tason kohtuullinen säilyttäminen</a:t>
            </a:r>
          </a:p>
        </p:txBody>
      </p:sp>
      <p:sp>
        <p:nvSpPr>
          <p:cNvPr id="26" name="Cross 24">
            <a:extLst>
              <a:ext uri="{FF2B5EF4-FFF2-40B4-BE49-F238E27FC236}">
                <a16:creationId xmlns:a16="http://schemas.microsoft.com/office/drawing/2014/main" id="{E87CD718-F954-40DF-AF3F-45DC713F8D99}"/>
              </a:ext>
              <a:ext uri="{C183D7F6-B498-43B3-948B-1728B52AA6E4}">
                <adec:decorative xmlns:adec="http://schemas.microsoft.com/office/drawing/2017/decorative" val="1"/>
              </a:ext>
            </a:extLst>
          </p:cNvPr>
          <p:cNvSpPr/>
          <p:nvPr/>
        </p:nvSpPr>
        <p:spPr bwMode="black">
          <a:xfrm>
            <a:off x="4007768" y="2832709"/>
            <a:ext cx="432084" cy="432084"/>
          </a:xfrm>
          <a:prstGeom prst="plus">
            <a:avLst>
              <a:gd name="adj" fmla="val 38778"/>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27" name="Rounded Rectangle 22">
            <a:extLst>
              <a:ext uri="{FF2B5EF4-FFF2-40B4-BE49-F238E27FC236}">
                <a16:creationId xmlns:a16="http://schemas.microsoft.com/office/drawing/2014/main" id="{AC10D000-A787-437F-864F-BD450A05E452}"/>
              </a:ext>
              <a:ext uri="{C183D7F6-B498-43B3-948B-1728B52AA6E4}">
                <adec:decorative xmlns:adec="http://schemas.microsoft.com/office/drawing/2017/decorative" val="0"/>
              </a:ext>
            </a:extLst>
          </p:cNvPr>
          <p:cNvSpPr/>
          <p:nvPr/>
        </p:nvSpPr>
        <p:spPr bwMode="black">
          <a:xfrm>
            <a:off x="4820399" y="2012348"/>
            <a:ext cx="2304256" cy="2016224"/>
          </a:xfrm>
          <a:prstGeom prst="roundRect">
            <a:avLst>
              <a:gd name="adj" fmla="val 3463"/>
            </a:avLst>
          </a:prstGeom>
          <a:solidFill>
            <a:srgbClr val="67D4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FI" sz="2400" b="1" dirty="0">
                <a:solidFill>
                  <a:schemeClr val="tx1"/>
                </a:solidFill>
              </a:rPr>
              <a:t>Kansaneläke </a:t>
            </a:r>
            <a:br>
              <a:rPr lang="en-FI" sz="2400" b="1" dirty="0">
                <a:solidFill>
                  <a:schemeClr val="tx1"/>
                </a:solidFill>
              </a:rPr>
            </a:br>
            <a:r>
              <a:rPr lang="en-FI" sz="2400" b="1" dirty="0">
                <a:solidFill>
                  <a:schemeClr val="tx1"/>
                </a:solidFill>
              </a:rPr>
              <a:t>ja takuueläke</a:t>
            </a:r>
          </a:p>
          <a:p>
            <a:pPr algn="ctr"/>
            <a:r>
              <a:rPr lang="en-FI" dirty="0">
                <a:solidFill>
                  <a:schemeClr val="tx1"/>
                </a:solidFill>
              </a:rPr>
              <a:t>Vähimmäis-toimeentulon turvaaminen</a:t>
            </a:r>
          </a:p>
        </p:txBody>
      </p:sp>
      <p:sp>
        <p:nvSpPr>
          <p:cNvPr id="28" name="Oval 23">
            <a:extLst>
              <a:ext uri="{FF2B5EF4-FFF2-40B4-BE49-F238E27FC236}">
                <a16:creationId xmlns:a16="http://schemas.microsoft.com/office/drawing/2014/main" id="{C69545C2-EED5-4317-AEDF-6C2537B4FE6A}"/>
              </a:ext>
              <a:ext uri="{C183D7F6-B498-43B3-948B-1728B52AA6E4}">
                <adec:decorative xmlns:adec="http://schemas.microsoft.com/office/drawing/2017/decorative" val="0"/>
              </a:ext>
            </a:extLst>
          </p:cNvPr>
          <p:cNvSpPr/>
          <p:nvPr/>
        </p:nvSpPr>
        <p:spPr bwMode="black">
          <a:xfrm>
            <a:off x="8270475" y="2012348"/>
            <a:ext cx="2151711" cy="215171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sz="2400" b="1" dirty="0"/>
              <a:t>Kokonais-</a:t>
            </a:r>
          </a:p>
          <a:p>
            <a:pPr algn="ctr"/>
            <a:r>
              <a:rPr lang="en-FI" sz="2400" b="1" dirty="0"/>
              <a:t>eläke</a:t>
            </a:r>
            <a:endParaRPr lang="en-FI" sz="2400" dirty="0"/>
          </a:p>
        </p:txBody>
      </p:sp>
      <p:sp>
        <p:nvSpPr>
          <p:cNvPr id="29" name="Equals 25">
            <a:extLst>
              <a:ext uri="{FF2B5EF4-FFF2-40B4-BE49-F238E27FC236}">
                <a16:creationId xmlns:a16="http://schemas.microsoft.com/office/drawing/2014/main" id="{D3216EFD-3815-4A51-BEBF-E59C64387FE6}"/>
              </a:ext>
              <a:ext uri="{C183D7F6-B498-43B3-948B-1728B52AA6E4}">
                <adec:decorative xmlns:adec="http://schemas.microsoft.com/office/drawing/2017/decorative" val="1"/>
              </a:ext>
            </a:extLst>
          </p:cNvPr>
          <p:cNvSpPr/>
          <p:nvPr/>
        </p:nvSpPr>
        <p:spPr bwMode="black">
          <a:xfrm>
            <a:off x="7423010" y="2726002"/>
            <a:ext cx="619185" cy="619185"/>
          </a:xfrm>
          <a:prstGeom prst="mathEqual">
            <a:avLst>
              <a:gd name="adj1" fmla="val 17215"/>
              <a:gd name="adj2" fmla="val 11760"/>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solidFill>
                <a:schemeClr val="tx1"/>
              </a:solidFill>
            </a:endParaRPr>
          </a:p>
        </p:txBody>
      </p:sp>
    </p:spTree>
    <p:extLst>
      <p:ext uri="{BB962C8B-B14F-4D97-AF65-F5344CB8AC3E}">
        <p14:creationId xmlns:p14="http://schemas.microsoft.com/office/powerpoint/2010/main" val="3810202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56B81DAA-EDF6-4EBA-849C-3CE59EC17ED4}"/>
              </a:ext>
            </a:extLst>
          </p:cNvPr>
          <p:cNvSpPr>
            <a:spLocks noGrp="1"/>
          </p:cNvSpPr>
          <p:nvPr>
            <p:ph type="title"/>
          </p:nvPr>
        </p:nvSpPr>
        <p:spPr>
          <a:xfrm>
            <a:off x="0" y="485451"/>
            <a:ext cx="11856640" cy="829324"/>
          </a:xfrm>
        </p:spPr>
        <p:txBody>
          <a:bodyPr/>
          <a:lstStyle/>
          <a:p>
            <a:pPr algn="ctr"/>
            <a:r>
              <a:rPr lang="fi-FI" sz="3200" dirty="0"/>
              <a:t>Kokonaiseläke </a:t>
            </a:r>
            <a:r>
              <a:rPr lang="fi-FI" sz="3200"/>
              <a:t>vuonna 2025</a:t>
            </a:r>
            <a:endParaRPr lang="fi-FI" sz="3200" dirty="0"/>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6</a:t>
            </a:fld>
            <a:endParaRPr lang="fi-FI"/>
          </a:p>
        </p:txBody>
      </p:sp>
      <p:pic>
        <p:nvPicPr>
          <p:cNvPr id="4" name="Kuva 3" descr="Kokonaiseläke vuonna 2025.&#10;Yksin asuva eläkkeensaaja, työeläkkeen oletetaan olevan 50 % palkasta. &#10;Kansaneläke ja takuueläke alkaa 65-vuotiaana&#10;Nettoeläke tarkoittaa käteen jäävää kokonaiseläkettä tuloverojen jälkeen olettaen, ettei henkilöllä ole muita tuloja.">
            <a:extLst>
              <a:ext uri="{FF2B5EF4-FFF2-40B4-BE49-F238E27FC236}">
                <a16:creationId xmlns:a16="http://schemas.microsoft.com/office/drawing/2014/main" id="{27211295-0EA1-917F-9DC5-7A0712C66B87}"/>
              </a:ext>
            </a:extLst>
          </p:cNvPr>
          <p:cNvPicPr>
            <a:picLocks noChangeAspect="1"/>
          </p:cNvPicPr>
          <p:nvPr/>
        </p:nvPicPr>
        <p:blipFill>
          <a:blip r:embed="rId3"/>
          <a:stretch>
            <a:fillRect/>
          </a:stretch>
        </p:blipFill>
        <p:spPr>
          <a:xfrm>
            <a:off x="2118050" y="1263390"/>
            <a:ext cx="7810094" cy="4706519"/>
          </a:xfrm>
          <a:prstGeom prst="rect">
            <a:avLst/>
          </a:prstGeom>
        </p:spPr>
      </p:pic>
    </p:spTree>
    <p:extLst>
      <p:ext uri="{BB962C8B-B14F-4D97-AF65-F5344CB8AC3E}">
        <p14:creationId xmlns:p14="http://schemas.microsoft.com/office/powerpoint/2010/main" val="2986215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56B81DAA-EDF6-4EBA-849C-3CE59EC17ED4}"/>
              </a:ext>
            </a:extLst>
          </p:cNvPr>
          <p:cNvSpPr>
            <a:spLocks noGrp="1"/>
          </p:cNvSpPr>
          <p:nvPr>
            <p:ph type="title"/>
          </p:nvPr>
        </p:nvSpPr>
        <p:spPr>
          <a:xfrm>
            <a:off x="0" y="462145"/>
            <a:ext cx="11856639" cy="708391"/>
          </a:xfrm>
        </p:spPr>
        <p:txBody>
          <a:bodyPr/>
          <a:lstStyle/>
          <a:p>
            <a:pPr algn="ctr"/>
            <a:r>
              <a:rPr lang="fi-FI" sz="3200" dirty="0"/>
              <a:t>Työeläkejärjestelmän toimeenpano</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7</a:t>
            </a:fld>
            <a:endParaRPr lang="fi-FI"/>
          </a:p>
        </p:txBody>
      </p:sp>
      <p:pic>
        <p:nvPicPr>
          <p:cNvPr id="8" name="Kuva 7">
            <a:extLst>
              <a:ext uri="{FF2B5EF4-FFF2-40B4-BE49-F238E27FC236}">
                <a16:creationId xmlns:a16="http://schemas.microsoft.com/office/drawing/2014/main" id="{9A182B31-0BBF-155B-575C-B7A61546243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206425" y="1170536"/>
            <a:ext cx="7779150" cy="5092962"/>
          </a:xfrm>
          <a:prstGeom prst="rect">
            <a:avLst/>
          </a:prstGeom>
        </p:spPr>
      </p:pic>
    </p:spTree>
    <p:extLst>
      <p:ext uri="{BB962C8B-B14F-4D97-AF65-F5344CB8AC3E}">
        <p14:creationId xmlns:p14="http://schemas.microsoft.com/office/powerpoint/2010/main" val="92157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56B81DAA-EDF6-4EBA-849C-3CE59EC17ED4}"/>
              </a:ext>
            </a:extLst>
          </p:cNvPr>
          <p:cNvSpPr>
            <a:spLocks noGrp="1"/>
          </p:cNvSpPr>
          <p:nvPr>
            <p:ph type="title"/>
          </p:nvPr>
        </p:nvSpPr>
        <p:spPr>
          <a:xfrm>
            <a:off x="-6910" y="588367"/>
            <a:ext cx="11856640" cy="894617"/>
          </a:xfrm>
        </p:spPr>
        <p:txBody>
          <a:bodyPr/>
          <a:lstStyle/>
          <a:p>
            <a:pPr algn="ctr"/>
            <a:r>
              <a:rPr lang="fi-FI" sz="3200" dirty="0"/>
              <a:t>Työeläkelakien valmistelu ja voimaantulo</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8</a:t>
            </a:fld>
            <a:endParaRPr lang="fi-FI"/>
          </a:p>
        </p:txBody>
      </p:sp>
      <p:grpSp>
        <p:nvGrpSpPr>
          <p:cNvPr id="32" name="Ryhmä 31">
            <a:extLst>
              <a:ext uri="{FF2B5EF4-FFF2-40B4-BE49-F238E27FC236}">
                <a16:creationId xmlns:a16="http://schemas.microsoft.com/office/drawing/2014/main" id="{2951D6DC-21A9-4CED-9D33-719C0EAF286E}"/>
              </a:ext>
              <a:ext uri="{C183D7F6-B498-43B3-948B-1728B52AA6E4}">
                <adec:decorative xmlns:adec="http://schemas.microsoft.com/office/drawing/2017/decorative" val="1"/>
              </a:ext>
            </a:extLst>
          </p:cNvPr>
          <p:cNvGrpSpPr/>
          <p:nvPr/>
        </p:nvGrpSpPr>
        <p:grpSpPr>
          <a:xfrm>
            <a:off x="1271464" y="1675372"/>
            <a:ext cx="9289032" cy="3697845"/>
            <a:chOff x="1271464" y="1675372"/>
            <a:chExt cx="9289032" cy="3697845"/>
          </a:xfrm>
        </p:grpSpPr>
        <p:sp>
          <p:nvSpPr>
            <p:cNvPr id="33" name="Rounded Rectangle 37">
              <a:extLst>
                <a:ext uri="{FF2B5EF4-FFF2-40B4-BE49-F238E27FC236}">
                  <a16:creationId xmlns:a16="http://schemas.microsoft.com/office/drawing/2014/main" id="{7681C557-33A4-4D97-B0BC-E3F2F7B0282E}"/>
                </a:ext>
                <a:ext uri="{C183D7F6-B498-43B3-948B-1728B52AA6E4}">
                  <adec:decorative xmlns:adec="http://schemas.microsoft.com/office/drawing/2017/decorative" val="0"/>
                </a:ext>
              </a:extLst>
            </p:cNvPr>
            <p:cNvSpPr/>
            <p:nvPr/>
          </p:nvSpPr>
          <p:spPr bwMode="black">
            <a:xfrm>
              <a:off x="1271464" y="1675373"/>
              <a:ext cx="6048672" cy="3697844"/>
            </a:xfrm>
            <a:prstGeom prst="roundRect">
              <a:avLst>
                <a:gd name="adj" fmla="val 1361"/>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59" name="Rounded Rectangle 39">
              <a:extLst>
                <a:ext uri="{FF2B5EF4-FFF2-40B4-BE49-F238E27FC236}">
                  <a16:creationId xmlns:a16="http://schemas.microsoft.com/office/drawing/2014/main" id="{49A3D004-E7F9-4698-9A7C-107479DA0B31}"/>
                </a:ext>
                <a:ext uri="{C183D7F6-B498-43B3-948B-1728B52AA6E4}">
                  <adec:decorative xmlns:adec="http://schemas.microsoft.com/office/drawing/2017/decorative" val="0"/>
                </a:ext>
              </a:extLst>
            </p:cNvPr>
            <p:cNvSpPr/>
            <p:nvPr/>
          </p:nvSpPr>
          <p:spPr bwMode="black">
            <a:xfrm>
              <a:off x="7950483" y="1675372"/>
              <a:ext cx="2610013" cy="962963"/>
            </a:xfrm>
            <a:prstGeom prst="roundRect">
              <a:avLst>
                <a:gd name="adj" fmla="val 1361"/>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60" name="Rounded Rectangle 42">
              <a:extLst>
                <a:ext uri="{FF2B5EF4-FFF2-40B4-BE49-F238E27FC236}">
                  <a16:creationId xmlns:a16="http://schemas.microsoft.com/office/drawing/2014/main" id="{1DFEF315-3D95-4901-ABB0-8338DD46917E}"/>
                </a:ext>
                <a:ext uri="{C183D7F6-B498-43B3-948B-1728B52AA6E4}">
                  <adec:decorative xmlns:adec="http://schemas.microsoft.com/office/drawing/2017/decorative" val="0"/>
                </a:ext>
              </a:extLst>
            </p:cNvPr>
            <p:cNvSpPr/>
            <p:nvPr/>
          </p:nvSpPr>
          <p:spPr bwMode="black">
            <a:xfrm>
              <a:off x="7950483" y="3041834"/>
              <a:ext cx="2610013" cy="962963"/>
            </a:xfrm>
            <a:prstGeom prst="roundRect">
              <a:avLst>
                <a:gd name="adj" fmla="val 1361"/>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61" name="Rounded Rectangle 44">
              <a:extLst>
                <a:ext uri="{FF2B5EF4-FFF2-40B4-BE49-F238E27FC236}">
                  <a16:creationId xmlns:a16="http://schemas.microsoft.com/office/drawing/2014/main" id="{D7E91737-8351-4984-B611-3FC5CF05FCF3}"/>
                </a:ext>
                <a:ext uri="{C183D7F6-B498-43B3-948B-1728B52AA6E4}">
                  <adec:decorative xmlns:adec="http://schemas.microsoft.com/office/drawing/2017/decorative" val="0"/>
                </a:ext>
              </a:extLst>
            </p:cNvPr>
            <p:cNvSpPr/>
            <p:nvPr/>
          </p:nvSpPr>
          <p:spPr bwMode="black">
            <a:xfrm>
              <a:off x="7950483" y="4408297"/>
              <a:ext cx="2610013" cy="962963"/>
            </a:xfrm>
            <a:prstGeom prst="roundRect">
              <a:avLst>
                <a:gd name="adj" fmla="val 1361"/>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pic>
          <p:nvPicPr>
            <p:cNvPr id="62" name="Picture 14">
              <a:extLst>
                <a:ext uri="{FF2B5EF4-FFF2-40B4-BE49-F238E27FC236}">
                  <a16:creationId xmlns:a16="http://schemas.microsoft.com/office/drawing/2014/main" id="{B5C78FF7-3A59-4D73-8E31-74400C8292BA}"/>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4871" y="1793248"/>
              <a:ext cx="759753" cy="759753"/>
            </a:xfrm>
            <a:prstGeom prst="rect">
              <a:avLst/>
            </a:prstGeom>
          </p:spPr>
        </p:pic>
        <p:pic>
          <p:nvPicPr>
            <p:cNvPr id="63" name="Picture 16">
              <a:extLst>
                <a:ext uri="{FF2B5EF4-FFF2-40B4-BE49-F238E27FC236}">
                  <a16:creationId xmlns:a16="http://schemas.microsoft.com/office/drawing/2014/main" id="{6B55D22F-BA8D-496D-84D8-D4DC961CD928}"/>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4545" y="4515612"/>
              <a:ext cx="702000" cy="702000"/>
            </a:xfrm>
            <a:prstGeom prst="rect">
              <a:avLst/>
            </a:prstGeom>
          </p:spPr>
        </p:pic>
        <p:pic>
          <p:nvPicPr>
            <p:cNvPr id="64" name="Picture 18">
              <a:extLst>
                <a:ext uri="{FF2B5EF4-FFF2-40B4-BE49-F238E27FC236}">
                  <a16:creationId xmlns:a16="http://schemas.microsoft.com/office/drawing/2014/main" id="{0D656213-CBAB-4CBB-BE6A-F724F42972B8}"/>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1811" y="1785770"/>
              <a:ext cx="703464" cy="703464"/>
            </a:xfrm>
            <a:prstGeom prst="rect">
              <a:avLst/>
            </a:prstGeom>
          </p:spPr>
        </p:pic>
        <p:pic>
          <p:nvPicPr>
            <p:cNvPr id="65" name="Picture 20">
              <a:extLst>
                <a:ext uri="{FF2B5EF4-FFF2-40B4-BE49-F238E27FC236}">
                  <a16:creationId xmlns:a16="http://schemas.microsoft.com/office/drawing/2014/main" id="{99B4D6D0-38C8-4703-9853-70D6914CEF12}"/>
                </a:ext>
                <a:ext uri="{C183D7F6-B498-43B3-948B-1728B52AA6E4}">
                  <adec:decorative xmlns:adec="http://schemas.microsoft.com/office/drawing/2017/decorative" val="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44545" y="3165300"/>
              <a:ext cx="702000" cy="702000"/>
            </a:xfrm>
            <a:prstGeom prst="rect">
              <a:avLst/>
            </a:prstGeom>
          </p:spPr>
        </p:pic>
        <p:sp>
          <p:nvSpPr>
            <p:cNvPr id="66" name="Rounded Rectangle 12">
              <a:extLst>
                <a:ext uri="{FF2B5EF4-FFF2-40B4-BE49-F238E27FC236}">
                  <a16:creationId xmlns:a16="http://schemas.microsoft.com/office/drawing/2014/main" id="{C6A7E7AC-61F1-4606-B139-E4A908FA642B}"/>
                </a:ext>
              </a:extLst>
            </p:cNvPr>
            <p:cNvSpPr/>
            <p:nvPr/>
          </p:nvSpPr>
          <p:spPr bwMode="black">
            <a:xfrm>
              <a:off x="1433351" y="2553001"/>
              <a:ext cx="1656184" cy="540000"/>
            </a:xfrm>
            <a:prstGeom prst="roundRect">
              <a:avLst>
                <a:gd name="adj" fmla="val 53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b="1" dirty="0"/>
                <a:t>Työnantajat</a:t>
              </a:r>
            </a:p>
          </p:txBody>
        </p:sp>
        <p:sp>
          <p:nvSpPr>
            <p:cNvPr id="67" name="Rounded Rectangle 21">
              <a:extLst>
                <a:ext uri="{FF2B5EF4-FFF2-40B4-BE49-F238E27FC236}">
                  <a16:creationId xmlns:a16="http://schemas.microsoft.com/office/drawing/2014/main" id="{E18BDD16-DC47-4558-B9F7-6FF678FB15C0}"/>
                </a:ext>
              </a:extLst>
            </p:cNvPr>
            <p:cNvSpPr/>
            <p:nvPr/>
          </p:nvSpPr>
          <p:spPr bwMode="black">
            <a:xfrm>
              <a:off x="5519936" y="2553001"/>
              <a:ext cx="1656184" cy="540000"/>
            </a:xfrm>
            <a:prstGeom prst="roundRect">
              <a:avLst>
                <a:gd name="adj" fmla="val 53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b="1" dirty="0"/>
                <a:t>Työntekijät</a:t>
              </a:r>
            </a:p>
          </p:txBody>
        </p:sp>
        <p:sp>
          <p:nvSpPr>
            <p:cNvPr id="68" name="Rounded Rectangle 24">
              <a:extLst>
                <a:ext uri="{FF2B5EF4-FFF2-40B4-BE49-F238E27FC236}">
                  <a16:creationId xmlns:a16="http://schemas.microsoft.com/office/drawing/2014/main" id="{7EC771D3-456A-4DFE-987A-F7547BA732DA}"/>
                </a:ext>
              </a:extLst>
            </p:cNvPr>
            <p:cNvSpPr/>
            <p:nvPr/>
          </p:nvSpPr>
          <p:spPr bwMode="black">
            <a:xfrm>
              <a:off x="3448723" y="3342782"/>
              <a:ext cx="1692000" cy="540000"/>
            </a:xfrm>
            <a:prstGeom prst="roundRect">
              <a:avLst>
                <a:gd name="adj" fmla="val 53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b="1" dirty="0"/>
                <a:t>Yrittäjät</a:t>
              </a:r>
            </a:p>
          </p:txBody>
        </p:sp>
        <p:sp>
          <p:nvSpPr>
            <p:cNvPr id="69" name="Rounded Rectangle 33">
              <a:extLst>
                <a:ext uri="{FF2B5EF4-FFF2-40B4-BE49-F238E27FC236}">
                  <a16:creationId xmlns:a16="http://schemas.microsoft.com/office/drawing/2014/main" id="{50F152E3-F120-4ED4-B0FF-B5F609D2CA2F}"/>
                </a:ext>
                <a:ext uri="{C183D7F6-B498-43B3-948B-1728B52AA6E4}">
                  <adec:decorative xmlns:adec="http://schemas.microsoft.com/office/drawing/2017/decorative" val="0"/>
                </a:ext>
              </a:extLst>
            </p:cNvPr>
            <p:cNvSpPr/>
            <p:nvPr/>
          </p:nvSpPr>
          <p:spPr bwMode="black">
            <a:xfrm>
              <a:off x="1440200" y="4217898"/>
              <a:ext cx="5735920" cy="986896"/>
            </a:xfrm>
            <a:prstGeom prst="roundRect">
              <a:avLst>
                <a:gd name="adj" fmla="val 5379"/>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1" dirty="0"/>
            </a:p>
          </p:txBody>
        </p:sp>
        <p:sp>
          <p:nvSpPr>
            <p:cNvPr id="70" name="TextBox 34">
              <a:extLst>
                <a:ext uri="{FF2B5EF4-FFF2-40B4-BE49-F238E27FC236}">
                  <a16:creationId xmlns:a16="http://schemas.microsoft.com/office/drawing/2014/main" id="{5CF2CBAD-64A8-492E-9403-001FFB00B300}"/>
                </a:ext>
              </a:extLst>
            </p:cNvPr>
            <p:cNvSpPr txBox="1"/>
            <p:nvPr/>
          </p:nvSpPr>
          <p:spPr>
            <a:xfrm>
              <a:off x="1487488" y="4281837"/>
              <a:ext cx="1618455" cy="584775"/>
            </a:xfrm>
            <a:prstGeom prst="rect">
              <a:avLst/>
            </a:prstGeom>
            <a:noFill/>
          </p:spPr>
          <p:txBody>
            <a:bodyPr wrap="none" rtlCol="0">
              <a:spAutoFit/>
            </a:bodyPr>
            <a:lstStyle/>
            <a:p>
              <a:pPr lvl="0" algn="ctr"/>
              <a:r>
                <a:rPr lang="en-FI" sz="1600" b="1" dirty="0">
                  <a:solidFill>
                    <a:schemeClr val="tx2"/>
                  </a:solidFill>
                </a:rPr>
                <a:t>TELA</a:t>
              </a:r>
            </a:p>
            <a:p>
              <a:pPr lvl="0" algn="ctr"/>
              <a:r>
                <a:rPr lang="en-FI" sz="1600" dirty="0"/>
                <a:t>Työeläkelaitokset</a:t>
              </a:r>
            </a:p>
          </p:txBody>
        </p:sp>
        <p:sp>
          <p:nvSpPr>
            <p:cNvPr id="71" name="TextBox 35">
              <a:extLst>
                <a:ext uri="{FF2B5EF4-FFF2-40B4-BE49-F238E27FC236}">
                  <a16:creationId xmlns:a16="http://schemas.microsoft.com/office/drawing/2014/main" id="{84C0284D-4EEB-4BE4-9F8A-8C3E137D7C62}"/>
                </a:ext>
              </a:extLst>
            </p:cNvPr>
            <p:cNvSpPr txBox="1"/>
            <p:nvPr/>
          </p:nvSpPr>
          <p:spPr>
            <a:xfrm>
              <a:off x="3420257" y="4281837"/>
              <a:ext cx="1775807" cy="861774"/>
            </a:xfrm>
            <a:prstGeom prst="rect">
              <a:avLst/>
            </a:prstGeom>
            <a:noFill/>
          </p:spPr>
          <p:txBody>
            <a:bodyPr wrap="none" rtlCol="0">
              <a:spAutoFit/>
            </a:bodyPr>
            <a:lstStyle/>
            <a:p>
              <a:pPr lvl="0" algn="ctr"/>
              <a:r>
                <a:rPr lang="en-FI" sz="1600" b="1" dirty="0">
                  <a:solidFill>
                    <a:schemeClr val="tx2"/>
                  </a:solidFill>
                </a:rPr>
                <a:t>STM</a:t>
              </a:r>
            </a:p>
            <a:p>
              <a:pPr lvl="0" algn="ctr"/>
              <a:r>
                <a:rPr lang="en-FI" sz="1600" dirty="0"/>
                <a:t>Sosiaali- ja terveys-</a:t>
              </a:r>
            </a:p>
            <a:p>
              <a:pPr lvl="0" algn="ctr"/>
              <a:r>
                <a:rPr lang="en-FI" sz="1600" dirty="0"/>
                <a:t>ministeriö</a:t>
              </a:r>
            </a:p>
          </p:txBody>
        </p:sp>
        <p:sp>
          <p:nvSpPr>
            <p:cNvPr id="72" name="TextBox 36">
              <a:extLst>
                <a:ext uri="{FF2B5EF4-FFF2-40B4-BE49-F238E27FC236}">
                  <a16:creationId xmlns:a16="http://schemas.microsoft.com/office/drawing/2014/main" id="{B5B8C7E6-CB2E-4EA3-98F3-2131B4E5AA5C}"/>
                </a:ext>
              </a:extLst>
            </p:cNvPr>
            <p:cNvSpPr txBox="1"/>
            <p:nvPr/>
          </p:nvSpPr>
          <p:spPr>
            <a:xfrm>
              <a:off x="5495431" y="4281837"/>
              <a:ext cx="1602938" cy="584775"/>
            </a:xfrm>
            <a:prstGeom prst="rect">
              <a:avLst/>
            </a:prstGeom>
            <a:noFill/>
          </p:spPr>
          <p:txBody>
            <a:bodyPr wrap="none" rtlCol="0">
              <a:spAutoFit/>
            </a:bodyPr>
            <a:lstStyle/>
            <a:p>
              <a:pPr lvl="0" algn="ctr"/>
              <a:r>
                <a:rPr lang="en-FI" sz="1600" b="1" dirty="0">
                  <a:solidFill>
                    <a:schemeClr val="tx2"/>
                  </a:solidFill>
                </a:rPr>
                <a:t>ETK</a:t>
              </a:r>
            </a:p>
            <a:p>
              <a:pPr lvl="0" algn="ctr"/>
              <a:r>
                <a:rPr lang="en-FI" sz="1600" dirty="0"/>
                <a:t>Eläketurvakeskus</a:t>
              </a:r>
            </a:p>
          </p:txBody>
        </p:sp>
        <p:sp>
          <p:nvSpPr>
            <p:cNvPr id="73" name="TextBox 22">
              <a:extLst>
                <a:ext uri="{FF2B5EF4-FFF2-40B4-BE49-F238E27FC236}">
                  <a16:creationId xmlns:a16="http://schemas.microsoft.com/office/drawing/2014/main" id="{DA6387C9-50F7-477E-BF4E-AFDD635A6062}"/>
                </a:ext>
              </a:extLst>
            </p:cNvPr>
            <p:cNvSpPr txBox="1"/>
            <p:nvPr/>
          </p:nvSpPr>
          <p:spPr>
            <a:xfrm>
              <a:off x="3429551" y="2638335"/>
              <a:ext cx="1730345" cy="369332"/>
            </a:xfrm>
            <a:prstGeom prst="rect">
              <a:avLst/>
            </a:prstGeom>
            <a:noFill/>
          </p:spPr>
          <p:txBody>
            <a:bodyPr wrap="none" rtlCol="0">
              <a:spAutoFit/>
            </a:bodyPr>
            <a:lstStyle/>
            <a:p>
              <a:r>
                <a:rPr lang="en-FI" b="1" dirty="0"/>
                <a:t>Neuvottelutulos</a:t>
              </a:r>
            </a:p>
          </p:txBody>
        </p:sp>
        <p:cxnSp>
          <p:nvCxnSpPr>
            <p:cNvPr id="74" name="Straight Connector 28">
              <a:extLst>
                <a:ext uri="{FF2B5EF4-FFF2-40B4-BE49-F238E27FC236}">
                  <a16:creationId xmlns:a16="http://schemas.microsoft.com/office/drawing/2014/main" id="{A8B4B614-EBDA-467B-9E6C-A75D73291CC7}"/>
                </a:ext>
                <a:ext uri="{C183D7F6-B498-43B3-948B-1728B52AA6E4}">
                  <adec:decorative xmlns:adec="http://schemas.microsoft.com/office/drawing/2017/decorative" val="0"/>
                </a:ext>
              </a:extLst>
            </p:cNvPr>
            <p:cNvCxnSpPr>
              <a:cxnSpLocks/>
            </p:cNvCxnSpPr>
            <p:nvPr/>
          </p:nvCxnSpPr>
          <p:spPr>
            <a:xfrm>
              <a:off x="3143672" y="2852936"/>
              <a:ext cx="26141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5" name="Straight Connector 31">
              <a:extLst>
                <a:ext uri="{FF2B5EF4-FFF2-40B4-BE49-F238E27FC236}">
                  <a16:creationId xmlns:a16="http://schemas.microsoft.com/office/drawing/2014/main" id="{C79E3525-0099-4A03-9E91-FDD84D611A2D}"/>
                </a:ext>
                <a:ext uri="{C183D7F6-B498-43B3-948B-1728B52AA6E4}">
                  <adec:decorative xmlns:adec="http://schemas.microsoft.com/office/drawing/2017/decorative" val="0"/>
                </a:ext>
              </a:extLst>
            </p:cNvPr>
            <p:cNvCxnSpPr>
              <a:cxnSpLocks/>
            </p:cNvCxnSpPr>
            <p:nvPr/>
          </p:nvCxnSpPr>
          <p:spPr>
            <a:xfrm>
              <a:off x="5146208" y="2852936"/>
              <a:ext cx="26141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6" name="Straight Connector 32">
              <a:extLst>
                <a:ext uri="{FF2B5EF4-FFF2-40B4-BE49-F238E27FC236}">
                  <a16:creationId xmlns:a16="http://schemas.microsoft.com/office/drawing/2014/main" id="{70F41544-0B41-43EA-B75B-2771A235F1A0}"/>
                </a:ext>
                <a:ext uri="{C183D7F6-B498-43B3-948B-1728B52AA6E4}">
                  <adec:decorative xmlns:adec="http://schemas.microsoft.com/office/drawing/2017/decorative" val="0"/>
                </a:ext>
              </a:extLst>
            </p:cNvPr>
            <p:cNvCxnSpPr>
              <a:cxnSpLocks/>
            </p:cNvCxnSpPr>
            <p:nvPr/>
          </p:nvCxnSpPr>
          <p:spPr>
            <a:xfrm rot="16200000">
              <a:off x="4164018" y="3106311"/>
              <a:ext cx="26141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77" name="Triangle 38">
              <a:extLst>
                <a:ext uri="{FF2B5EF4-FFF2-40B4-BE49-F238E27FC236}">
                  <a16:creationId xmlns:a16="http://schemas.microsoft.com/office/drawing/2014/main" id="{758E3B84-8542-437A-8A1B-A37600B8EE41}"/>
                </a:ext>
                <a:ext uri="{C183D7F6-B498-43B3-948B-1728B52AA6E4}">
                  <adec:decorative xmlns:adec="http://schemas.microsoft.com/office/drawing/2017/decorative" val="0"/>
                </a:ext>
              </a:extLst>
            </p:cNvPr>
            <p:cNvSpPr/>
            <p:nvPr/>
          </p:nvSpPr>
          <p:spPr bwMode="black">
            <a:xfrm rot="5400000">
              <a:off x="7445381" y="2006444"/>
              <a:ext cx="324000" cy="252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78" name="TextBox 40">
              <a:extLst>
                <a:ext uri="{FF2B5EF4-FFF2-40B4-BE49-F238E27FC236}">
                  <a16:creationId xmlns:a16="http://schemas.microsoft.com/office/drawing/2014/main" id="{0C7F8CEA-EB4E-4571-9980-947DA49C11A7}"/>
                </a:ext>
              </a:extLst>
            </p:cNvPr>
            <p:cNvSpPr txBox="1"/>
            <p:nvPr/>
          </p:nvSpPr>
          <p:spPr>
            <a:xfrm>
              <a:off x="8177152" y="1722004"/>
              <a:ext cx="1240724" cy="830997"/>
            </a:xfrm>
            <a:prstGeom prst="rect">
              <a:avLst/>
            </a:prstGeom>
            <a:noFill/>
          </p:spPr>
          <p:txBody>
            <a:bodyPr wrap="none" rtlCol="0">
              <a:spAutoFit/>
            </a:bodyPr>
            <a:lstStyle/>
            <a:p>
              <a:pPr lvl="0"/>
              <a:r>
                <a:rPr lang="en-FI" sz="1600" b="1" dirty="0">
                  <a:solidFill>
                    <a:schemeClr val="tx2"/>
                  </a:solidFill>
                </a:rPr>
                <a:t>STM</a:t>
              </a:r>
            </a:p>
            <a:p>
              <a:pPr lvl="0"/>
              <a:r>
                <a:rPr lang="en-GB" sz="1600" dirty="0"/>
                <a:t>v</a:t>
              </a:r>
              <a:r>
                <a:rPr lang="en-FI" sz="1600" dirty="0"/>
                <a:t>almistelee</a:t>
              </a:r>
            </a:p>
            <a:p>
              <a:pPr lvl="0"/>
              <a:r>
                <a:rPr lang="en-FI" sz="1600" dirty="0"/>
                <a:t>lakiesityksen</a:t>
              </a:r>
            </a:p>
          </p:txBody>
        </p:sp>
        <p:sp>
          <p:nvSpPr>
            <p:cNvPr id="79" name="TextBox 43">
              <a:extLst>
                <a:ext uri="{FF2B5EF4-FFF2-40B4-BE49-F238E27FC236}">
                  <a16:creationId xmlns:a16="http://schemas.microsoft.com/office/drawing/2014/main" id="{4F91E280-0A8E-46FC-B285-A62F30FE4298}"/>
                </a:ext>
              </a:extLst>
            </p:cNvPr>
            <p:cNvSpPr txBox="1"/>
            <p:nvPr/>
          </p:nvSpPr>
          <p:spPr>
            <a:xfrm>
              <a:off x="8177152" y="3088466"/>
              <a:ext cx="1068113" cy="830997"/>
            </a:xfrm>
            <a:prstGeom prst="rect">
              <a:avLst/>
            </a:prstGeom>
            <a:noFill/>
          </p:spPr>
          <p:txBody>
            <a:bodyPr wrap="none" rtlCol="0">
              <a:spAutoFit/>
            </a:bodyPr>
            <a:lstStyle/>
            <a:p>
              <a:pPr lvl="0"/>
              <a:r>
                <a:rPr lang="en-FI" sz="1600" b="1" dirty="0">
                  <a:solidFill>
                    <a:schemeClr val="tx2"/>
                  </a:solidFill>
                </a:rPr>
                <a:t>Eduskunta</a:t>
              </a:r>
            </a:p>
            <a:p>
              <a:pPr lvl="0"/>
              <a:r>
                <a:rPr lang="fi-FI" sz="1600" dirty="0"/>
                <a:t>käsittelee</a:t>
              </a:r>
              <a:endParaRPr lang="en-FI" sz="1600" dirty="0"/>
            </a:p>
            <a:p>
              <a:pPr lvl="0"/>
              <a:r>
                <a:rPr lang="en-FI" sz="1600" dirty="0"/>
                <a:t>esityksen</a:t>
              </a:r>
            </a:p>
          </p:txBody>
        </p:sp>
        <p:sp>
          <p:nvSpPr>
            <p:cNvPr id="80" name="TextBox 45">
              <a:extLst>
                <a:ext uri="{FF2B5EF4-FFF2-40B4-BE49-F238E27FC236}">
                  <a16:creationId xmlns:a16="http://schemas.microsoft.com/office/drawing/2014/main" id="{3298B9DD-616A-4398-B11D-B4BF468203E9}"/>
                </a:ext>
                <a:ext uri="{C183D7F6-B498-43B3-948B-1728B52AA6E4}">
                  <adec:decorative xmlns:adec="http://schemas.microsoft.com/office/drawing/2017/decorative" val="0"/>
                </a:ext>
              </a:extLst>
            </p:cNvPr>
            <p:cNvSpPr txBox="1"/>
            <p:nvPr/>
          </p:nvSpPr>
          <p:spPr>
            <a:xfrm>
              <a:off x="8177152" y="4597390"/>
              <a:ext cx="1300356" cy="584775"/>
            </a:xfrm>
            <a:prstGeom prst="rect">
              <a:avLst/>
            </a:prstGeom>
            <a:noFill/>
          </p:spPr>
          <p:txBody>
            <a:bodyPr wrap="none" rtlCol="0">
              <a:spAutoFit/>
            </a:bodyPr>
            <a:lstStyle/>
            <a:p>
              <a:pPr lvl="0"/>
              <a:r>
                <a:rPr lang="en-FI" sz="1600" b="1" dirty="0">
                  <a:solidFill>
                    <a:schemeClr val="tx2"/>
                  </a:solidFill>
                </a:rPr>
                <a:t>Presidentti</a:t>
              </a:r>
            </a:p>
            <a:p>
              <a:pPr lvl="0"/>
              <a:r>
                <a:rPr lang="fi-FI" sz="1600" dirty="0"/>
                <a:t>vahvistaa lain</a:t>
              </a:r>
              <a:endParaRPr lang="en-FI" sz="1600" dirty="0"/>
            </a:p>
          </p:txBody>
        </p:sp>
        <p:sp>
          <p:nvSpPr>
            <p:cNvPr id="81" name="Triangle 46">
              <a:extLst>
                <a:ext uri="{FF2B5EF4-FFF2-40B4-BE49-F238E27FC236}">
                  <a16:creationId xmlns:a16="http://schemas.microsoft.com/office/drawing/2014/main" id="{A38FC442-372B-4537-815B-1276DB24AE77}"/>
                </a:ext>
                <a:ext uri="{C183D7F6-B498-43B3-948B-1728B52AA6E4}">
                  <adec:decorative xmlns:adec="http://schemas.microsoft.com/office/drawing/2017/decorative" val="0"/>
                </a:ext>
              </a:extLst>
            </p:cNvPr>
            <p:cNvSpPr/>
            <p:nvPr/>
          </p:nvSpPr>
          <p:spPr bwMode="black">
            <a:xfrm rot="10800000">
              <a:off x="9036793" y="2710035"/>
              <a:ext cx="346414" cy="252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82" name="Triangle 48">
              <a:extLst>
                <a:ext uri="{FF2B5EF4-FFF2-40B4-BE49-F238E27FC236}">
                  <a16:creationId xmlns:a16="http://schemas.microsoft.com/office/drawing/2014/main" id="{6C35620E-DBC1-459B-A4DE-2B74A97322C3}"/>
                </a:ext>
                <a:ext uri="{C183D7F6-B498-43B3-948B-1728B52AA6E4}">
                  <adec:decorative xmlns:adec="http://schemas.microsoft.com/office/drawing/2017/decorative" val="0"/>
                </a:ext>
              </a:extLst>
            </p:cNvPr>
            <p:cNvSpPr/>
            <p:nvPr/>
          </p:nvSpPr>
          <p:spPr bwMode="black">
            <a:xfrm rot="10800000">
              <a:off x="9036793" y="4076497"/>
              <a:ext cx="346414" cy="252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grpSp>
    </p:spTree>
    <p:extLst>
      <p:ext uri="{BB962C8B-B14F-4D97-AF65-F5344CB8AC3E}">
        <p14:creationId xmlns:p14="http://schemas.microsoft.com/office/powerpoint/2010/main" val="431549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D8BBAB3-D474-44EA-AB7D-3B859D834C51}"/>
              </a:ext>
            </a:extLst>
          </p:cNvPr>
          <p:cNvSpPr>
            <a:spLocks noGrp="1"/>
          </p:cNvSpPr>
          <p:nvPr>
            <p:ph type="title"/>
          </p:nvPr>
        </p:nvSpPr>
        <p:spPr/>
        <p:txBody>
          <a:bodyPr/>
          <a:lstStyle/>
          <a:p>
            <a:r>
              <a:rPr lang="fi-FI" dirty="0"/>
              <a:t>Eläkkeen määräytyminen</a:t>
            </a:r>
          </a:p>
        </p:txBody>
      </p:sp>
      <p:sp>
        <p:nvSpPr>
          <p:cNvPr id="3" name="Tekstin paikkamerkki 2">
            <a:extLst>
              <a:ext uri="{FF2B5EF4-FFF2-40B4-BE49-F238E27FC236}">
                <a16:creationId xmlns:a16="http://schemas.microsoft.com/office/drawing/2014/main" id="{DA04ED28-A859-4355-9B4D-CE8218AB9A58}"/>
              </a:ext>
            </a:extLst>
          </p:cNvPr>
          <p:cNvSpPr>
            <a:spLocks noGrp="1"/>
          </p:cNvSpPr>
          <p:nvPr>
            <p:ph type="body" sz="quarter" idx="10"/>
          </p:nvPr>
        </p:nvSpPr>
        <p:spPr/>
        <p:txBody>
          <a:bodyPr/>
          <a:lstStyle/>
          <a:p>
            <a:r>
              <a:rPr lang="fi-FI" dirty="0"/>
              <a:t>2</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4294967295"/>
          </p:nvPr>
        </p:nvSpPr>
        <p:spPr>
          <a:xfrm>
            <a:off x="0" y="6356350"/>
            <a:ext cx="466725" cy="365125"/>
          </a:xfrm>
        </p:spPr>
        <p:txBody>
          <a:bodyPr/>
          <a:lstStyle/>
          <a:p>
            <a:fld id="{BE2D8D75-17F6-474C-8CC8-AD93DCE1F39D}" type="slidenum">
              <a:rPr lang="fi-FI" smtClean="0"/>
              <a:t>9</a:t>
            </a:fld>
            <a:endParaRPr lang="fi-FI"/>
          </a:p>
        </p:txBody>
      </p:sp>
    </p:spTree>
    <p:extLst>
      <p:ext uri="{BB962C8B-B14F-4D97-AF65-F5344CB8AC3E}">
        <p14:creationId xmlns:p14="http://schemas.microsoft.com/office/powerpoint/2010/main" val="4034717321"/>
      </p:ext>
    </p:extLst>
  </p:cSld>
  <p:clrMapOvr>
    <a:masterClrMapping/>
  </p:clrMapOvr>
</p:sld>
</file>

<file path=ppt/theme/theme1.xml><?xml version="1.0" encoding="utf-8"?>
<a:theme xmlns:a="http://schemas.openxmlformats.org/drawingml/2006/main" name="Office-teema">
  <a:themeElements>
    <a:clrScheme name="ETKvärit2024">
      <a:dk1>
        <a:srgbClr val="000000"/>
      </a:dk1>
      <a:lt1>
        <a:sysClr val="window" lastClr="FFFFFF"/>
      </a:lt1>
      <a:dk2>
        <a:srgbClr val="03407C"/>
      </a:dk2>
      <a:lt2>
        <a:srgbClr val="D9F4FE"/>
      </a:lt2>
      <a:accent1>
        <a:srgbClr val="03407C"/>
      </a:accent1>
      <a:accent2>
        <a:srgbClr val="058AFF"/>
      </a:accent2>
      <a:accent3>
        <a:srgbClr val="6C99C1"/>
      </a:accent3>
      <a:accent4>
        <a:srgbClr val="00A385"/>
      </a:accent4>
      <a:accent5>
        <a:srgbClr val="057893"/>
      </a:accent5>
      <a:accent6>
        <a:srgbClr val="F05400"/>
      </a:accent6>
      <a:hlink>
        <a:srgbClr val="058AFF"/>
      </a:hlink>
      <a:folHlink>
        <a:srgbClr val="6C99C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dirty="0">
            <a:solidFill>
              <a:schemeClr val="tx2"/>
            </a:solidFill>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sitys1" id="{6D13CB41-69FA-493C-A03B-BEA71B64D142}" vid="{12263ABC-004B-48F5-A3E2-931A80E41CF6}"/>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blank</Template>
  <TotalTime>0</TotalTime>
  <Words>1066</Words>
  <Application>Microsoft Office PowerPoint</Application>
  <PresentationFormat>Laajakuva</PresentationFormat>
  <Paragraphs>363</Paragraphs>
  <Slides>42</Slides>
  <Notes>41</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42</vt:i4>
      </vt:variant>
    </vt:vector>
  </HeadingPairs>
  <TitlesOfParts>
    <vt:vector size="47" baseType="lpstr">
      <vt:lpstr>Aptos</vt:lpstr>
      <vt:lpstr>Arial</vt:lpstr>
      <vt:lpstr>Calibri</vt:lpstr>
      <vt:lpstr>Verdana</vt:lpstr>
      <vt:lpstr>Office-teema</vt:lpstr>
      <vt:lpstr>Työeläkejärjestelmä kuvina</vt:lpstr>
      <vt:lpstr>Eläkejärjestelmä  ja sen hallinto</vt:lpstr>
      <vt:lpstr>Sosiaalivakuutus vuonna 2023 46,4 mrd. € </vt:lpstr>
      <vt:lpstr>Eläkevakuutus Suomessa vuonna 2023 </vt:lpstr>
      <vt:lpstr>Eläkkeensaajan perusturva</vt:lpstr>
      <vt:lpstr>Kokonaiseläke vuonna 2025</vt:lpstr>
      <vt:lpstr>Työeläkejärjestelmän toimeenpano</vt:lpstr>
      <vt:lpstr>Työeläkelakien valmistelu ja voimaantulo</vt:lpstr>
      <vt:lpstr>Eläkkeen määräytyminen</vt:lpstr>
      <vt:lpstr>Eläkkeensaajan perusturva</vt:lpstr>
      <vt:lpstr>Kokonaiseläke vuonna 2025</vt:lpstr>
      <vt:lpstr>Kokonaiseläke vuonna 2025, asumistuki mukana</vt:lpstr>
      <vt:lpstr>Eläkettä karttuu ansioista</vt:lpstr>
      <vt:lpstr>Vanhuuseläkeikä nousee ikäluokittain</vt:lpstr>
      <vt:lpstr>Työeläke-etuuksien ikärajat</vt:lpstr>
      <vt:lpstr>Indeksitarkistukset turvaavat eläketason</vt:lpstr>
      <vt:lpstr>Eläketaso</vt:lpstr>
      <vt:lpstr>Keskimääräinen kokonaiseläke 31.12.2024</vt:lpstr>
      <vt:lpstr>Eläkkeensaajien kokonaiseläkejakauma 31.12.2024</vt:lpstr>
      <vt:lpstr>Keskimääräinen kokonaiseläke ja sen suhde keskiansioon  vuosina 2000–2024</vt:lpstr>
      <vt:lpstr>Keskimääräinen kokonaiseläke suhteessa keskiansioon vuosina 2010–2090, %</vt:lpstr>
      <vt:lpstr>Eläkemenot</vt:lpstr>
      <vt:lpstr>Lakisääteiset eläkemenot suhteessa bruttokansantuotteeseen  vuosina 2010–2090, %</vt:lpstr>
      <vt:lpstr>TyEL:n meno- ja maksuprosentti suhteessa palkkasummaan  vuosina 1962–2090 </vt:lpstr>
      <vt:lpstr>Työeläkevakuutetut</vt:lpstr>
      <vt:lpstr>Koko väestö ja työeläkejärjestelmän piiri 31.12.2023 - Väestön jakautuminen työn ja työeläkkeen suhteen 31.12.2023</vt:lpstr>
      <vt:lpstr>Työsuhteessa tai yrittäjänä 31.12.2023 työskennelleet työeläkevakuutetut työeläkelain mukaan </vt:lpstr>
      <vt:lpstr>Eläkkeensaajat</vt:lpstr>
      <vt:lpstr>Kaikki eläkkeensaajat eläkkeen rakenteen mukaan  vuosina 2001–2024</vt:lpstr>
      <vt:lpstr>Koko väestö ja eläkkeensaajat 31.12.2024</vt:lpstr>
      <vt:lpstr>Työeläkkeelle siirtyneet ja eläkkeellesiirtymisikä</vt:lpstr>
      <vt:lpstr>Työeläkkeelle vuonna 2024 siirtyneet 50–68-vuotiaat </vt:lpstr>
      <vt:lpstr>Eläkkeellesiirtymisikä työeläkejärjestelmässä  vuosina 2000–2024</vt:lpstr>
      <vt:lpstr>Työeläkkeellesiirtymisiän odote vuosina 1996–2024</vt:lpstr>
      <vt:lpstr>Eläkkeellesiirtymisiän odote vuosina 1996–2050:  toteuma, tavoite ja ennuste </vt:lpstr>
      <vt:lpstr>Työeläkkeiden rahoitus</vt:lpstr>
      <vt:lpstr>Eläkkeiden lakikohtainen rahoitus</vt:lpstr>
      <vt:lpstr>Työeläkejärjestelmän rahavirrat vuonna 2024</vt:lpstr>
      <vt:lpstr>Työeläkemaksuprosentit vuonna 2025</vt:lpstr>
      <vt:lpstr>Keskimääräinen TEL-/TyEL-maksu vuosina 1962–2025 </vt:lpstr>
      <vt:lpstr>Työeläkemaksuprosentit</vt:lpstr>
      <vt:lpstr>Työeläkevarat ja niiden suhde bruttokansan- tuotteeseen vuosina 2010–2024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Työeläkejärjestelmä kuvina 1.7.2025</dc:title>
  <dc:creator/>
  <cp:lastModifiedBy/>
  <cp:revision>1</cp:revision>
  <dcterms:created xsi:type="dcterms:W3CDTF">2025-07-01T12:38:28Z</dcterms:created>
  <dcterms:modified xsi:type="dcterms:W3CDTF">2025-07-01T12:38:57Z</dcterms:modified>
</cp:coreProperties>
</file>