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258" r:id="rId2"/>
    <p:sldId id="259" r:id="rId3"/>
    <p:sldId id="260" r:id="rId4"/>
    <p:sldId id="261" r:id="rId5"/>
    <p:sldId id="262" r:id="rId6"/>
    <p:sldId id="263" r:id="rId7"/>
    <p:sldId id="325" r:id="rId8"/>
    <p:sldId id="265" r:id="rId9"/>
    <p:sldId id="267" r:id="rId10"/>
    <p:sldId id="268" r:id="rId11"/>
    <p:sldId id="269" r:id="rId12"/>
    <p:sldId id="270" r:id="rId13"/>
    <p:sldId id="271" r:id="rId14"/>
    <p:sldId id="272" r:id="rId15"/>
    <p:sldId id="273" r:id="rId16"/>
    <p:sldId id="328" r:id="rId17"/>
    <p:sldId id="275" r:id="rId18"/>
    <p:sldId id="276" r:id="rId19"/>
    <p:sldId id="277" r:id="rId20"/>
    <p:sldId id="278" r:id="rId21"/>
    <p:sldId id="279" r:id="rId22"/>
    <p:sldId id="280" r:id="rId23"/>
    <p:sldId id="283" r:id="rId24"/>
    <p:sldId id="284" r:id="rId25"/>
    <p:sldId id="285" r:id="rId26"/>
    <p:sldId id="286" r:id="rId27"/>
    <p:sldId id="287" r:id="rId28"/>
    <p:sldId id="288" r:id="rId29"/>
    <p:sldId id="290" r:id="rId30"/>
    <p:sldId id="291" r:id="rId31"/>
    <p:sldId id="293" r:id="rId32"/>
    <p:sldId id="321" r:id="rId33"/>
    <p:sldId id="298" r:id="rId34"/>
    <p:sldId id="299" r:id="rId35"/>
    <p:sldId id="300" r:id="rId36"/>
    <p:sldId id="306" r:id="rId37"/>
    <p:sldId id="326" r:id="rId38"/>
    <p:sldId id="317" r:id="rId39"/>
    <p:sldId id="318" r:id="rId40"/>
    <p:sldId id="319" r:id="rId41"/>
    <p:sldId id="327" r:id="rId42"/>
    <p:sldId id="32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5FA"/>
    <a:srgbClr val="057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916" autoAdjust="0"/>
  </p:normalViewPr>
  <p:slideViewPr>
    <p:cSldViewPr snapToGrid="0">
      <p:cViewPr varScale="1">
        <p:scale>
          <a:sx n="103" d="100"/>
          <a:sy n="103" d="100"/>
        </p:scale>
        <p:origin x="150" y="17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D47A1-9A82-4C08-A332-ABD4AC5FD40F}" type="datetimeFigureOut">
              <a:rPr lang="en-US" smtClean="0"/>
              <a:t>7/1/2025</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B5763-46BE-44DC-B652-057637D79661}" type="slidenum">
              <a:rPr lang="en-US" smtClean="0"/>
              <a:t>‹#›</a:t>
            </a:fld>
            <a:endParaRPr lang="en-US"/>
          </a:p>
        </p:txBody>
      </p:sp>
    </p:spTree>
    <p:extLst>
      <p:ext uri="{BB962C8B-B14F-4D97-AF65-F5344CB8AC3E}">
        <p14:creationId xmlns:p14="http://schemas.microsoft.com/office/powerpoint/2010/main" val="314571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443359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71439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370190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186942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3130873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3060978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410385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692806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468313"/>
            <a:ext cx="5486400" cy="3086100"/>
          </a:xfrm>
        </p:spPr>
      </p:sp>
      <p:sp>
        <p:nvSpPr>
          <p:cNvPr id="3" name="Huomautusten paikkamerkki 2"/>
          <p:cNvSpPr>
            <a:spLocks noGrp="1"/>
          </p:cNvSpPr>
          <p:nvPr>
            <p:ph type="body" idx="1"/>
          </p:nvPr>
        </p:nvSpPr>
        <p:spPr>
          <a:xfrm>
            <a:off x="685800" y="3959745"/>
            <a:ext cx="5486400" cy="4284663"/>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110800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059882"/>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31255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72661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a:t>
            </a:fld>
            <a:endParaRPr lang="fi-FI"/>
          </a:p>
        </p:txBody>
      </p:sp>
    </p:spTree>
    <p:extLst>
      <p:ext uri="{BB962C8B-B14F-4D97-AF65-F5344CB8AC3E}">
        <p14:creationId xmlns:p14="http://schemas.microsoft.com/office/powerpoint/2010/main" val="2545814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40480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2962310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980840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49"/>
            <a:ext cx="5486400" cy="4284663"/>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818594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2713240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220910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4255997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49275"/>
            <a:ext cx="5486400" cy="3086100"/>
          </a:xfrm>
        </p:spPr>
      </p:sp>
      <p:sp>
        <p:nvSpPr>
          <p:cNvPr id="3" name="Huomautusten paikkamerkki 2"/>
          <p:cNvSpPr>
            <a:spLocks noGrp="1"/>
          </p:cNvSpPr>
          <p:nvPr>
            <p:ph type="body" idx="1"/>
          </p:nvPr>
        </p:nvSpPr>
        <p:spPr>
          <a:xfrm>
            <a:off x="685800" y="3824486"/>
            <a:ext cx="5486400" cy="5067994"/>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83352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552913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Tree>
    <p:extLst>
      <p:ext uri="{BB962C8B-B14F-4D97-AF65-F5344CB8AC3E}">
        <p14:creationId xmlns:p14="http://schemas.microsoft.com/office/powerpoint/2010/main" val="145556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389927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1551463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264063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258518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3828897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382893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327001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426858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176175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257517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293488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2092046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youtube.com/user/Elaketurvakeskus" TargetMode="External"/><Relationship Id="rId3" Type="http://schemas.openxmlformats.org/officeDocument/2006/relationships/hyperlink" Target="https://www.tyoelake.fi/" TargetMode="External"/><Relationship Id="rId7" Type="http://schemas.openxmlformats.org/officeDocument/2006/relationships/hyperlink" Target="https://x.com/ETKinfo" TargetMode="External"/><Relationship Id="rId12" Type="http://schemas.openxmlformats.org/officeDocument/2006/relationships/image" Target="../media/image13.png"/><Relationship Id="rId2" Type="http://schemas.openxmlformats.org/officeDocument/2006/relationships/hyperlink" Target="https://www.etk.fi/" TargetMode="External"/><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instagram.com/elaketurvakeskus/" TargetMode="External"/><Relationship Id="rId5" Type="http://schemas.openxmlformats.org/officeDocument/2006/relationships/hyperlink" Target="https://www.linkedin.com/company/finnish-centre-for-pensions/" TargetMode="External"/><Relationship Id="rId1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hyperlink" Target="https://www.telp.fi/" TargetMode="External"/><Relationship Id="rId9" Type="http://schemas.openxmlformats.org/officeDocument/2006/relationships/hyperlink" Target="https://www.facebook.com/kysytyoelakkeesta" TargetMode="External"/><Relationship Id="rId1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4470381" y="805"/>
            <a:ext cx="7722000"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7" name="Kuva 6">
            <a:extLst>
              <a:ext uri="{FF2B5EF4-FFF2-40B4-BE49-F238E27FC236}">
                <a16:creationId xmlns:a16="http://schemas.microsoft.com/office/drawing/2014/main" id="{AF72CB42-D5BC-8251-4240-DBBD817603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8" name="Kuva 7">
            <a:extLst>
              <a:ext uri="{FF2B5EF4-FFF2-40B4-BE49-F238E27FC236}">
                <a16:creationId xmlns:a16="http://schemas.microsoft.com/office/drawing/2014/main" id="{7B56BE9A-23B4-FB4D-E8B1-4BA50DCC671D}"/>
              </a:ext>
              <a:ext uri="{C183D7F6-B498-43B3-948B-1728B52AA6E4}">
                <adec:decorative xmlns:adec="http://schemas.microsoft.com/office/drawing/2017/decorative" val="1"/>
              </a:ext>
            </a:extLst>
          </p:cNvPr>
          <p:cNvPicPr preferRelativeResize="0">
            <a:picLocks noChangeAspect="1"/>
          </p:cNvPicPr>
          <p:nvPr userDrawn="1"/>
        </p:nvPicPr>
        <p:blipFill>
          <a:blip r:embed="rId3"/>
          <a:stretch>
            <a:fillRect/>
          </a:stretch>
        </p:blipFill>
        <p:spPr>
          <a:xfrm>
            <a:off x="-19" y="805"/>
            <a:ext cx="4471200" cy="5947200"/>
          </a:xfrm>
          <a:prstGeom prst="rect">
            <a:avLst/>
          </a:prstGeom>
        </p:spPr>
      </p:pic>
    </p:spTree>
    <p:extLst>
      <p:ext uri="{BB962C8B-B14F-4D97-AF65-F5344CB8AC3E}">
        <p14:creationId xmlns:p14="http://schemas.microsoft.com/office/powerpoint/2010/main" val="9497369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vaale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229982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tumm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solidFill>
                  <a:schemeClr val="bg1"/>
                </a:solidFill>
              </a:defRPr>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97158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kuva oikeall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3CC8194F-74A5-6903-04E9-ADA7A7B3195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2576" y="0"/>
            <a:ext cx="6059424" cy="6858000"/>
          </a:xfrm>
          <a:prstGeom prst="rect">
            <a:avLst/>
          </a:prstGeom>
        </p:spPr>
      </p:pic>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199" y="293913"/>
            <a:ext cx="5119253"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1" y="1520328"/>
            <a:ext cx="5119253" cy="4656635"/>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3973429" cy="365125"/>
          </a:xfrm>
        </p:spPr>
        <p:txBody>
          <a:bodyPr lIns="90000"/>
          <a:lstStyle/>
          <a:p>
            <a:r>
              <a:rPr lang="en-US"/>
              <a:t>Eläketurvakeskus</a:t>
            </a:r>
          </a:p>
        </p:txBody>
      </p:sp>
    </p:spTree>
    <p:extLst>
      <p:ext uri="{BB962C8B-B14F-4D97-AF65-F5344CB8AC3E}">
        <p14:creationId xmlns:p14="http://schemas.microsoft.com/office/powerpoint/2010/main" val="262714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2828" y="293913"/>
            <a:ext cx="559536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2830" y="1520328"/>
            <a:ext cx="559536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pic>
        <p:nvPicPr>
          <p:cNvPr id="7" name="Kuva 6">
            <a:extLst>
              <a:ext uri="{FF2B5EF4-FFF2-40B4-BE49-F238E27FC236}">
                <a16:creationId xmlns:a16="http://schemas.microsoft.com/office/drawing/2014/main" id="{51E75394-1F67-F55F-0844-4F4B4FF27EA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6057900" cy="6858000"/>
          </a:xfrm>
          <a:prstGeom prst="rect">
            <a:avLst/>
          </a:prstGeom>
        </p:spPr>
      </p:pic>
    </p:spTree>
    <p:extLst>
      <p:ext uri="{BB962C8B-B14F-4D97-AF65-F5344CB8AC3E}">
        <p14:creationId xmlns:p14="http://schemas.microsoft.com/office/powerpoint/2010/main" val="982998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oma kuva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50580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505800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613410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Tree>
    <p:extLst>
      <p:ext uri="{BB962C8B-B14F-4D97-AF65-F5344CB8AC3E}">
        <p14:creationId xmlns:p14="http://schemas.microsoft.com/office/powerpoint/2010/main" val="941757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oma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6010" y="293913"/>
            <a:ext cx="5600712"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6012" y="1520328"/>
            <a:ext cx="5600712"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spTree>
    <p:extLst>
      <p:ext uri="{BB962C8B-B14F-4D97-AF65-F5344CB8AC3E}">
        <p14:creationId xmlns:p14="http://schemas.microsoft.com/office/powerpoint/2010/main" val="1094330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tx2"/>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94117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Kuvan paikkamerkki 7">
            <a:extLst>
              <a:ext uri="{FF2B5EF4-FFF2-40B4-BE49-F238E27FC236}">
                <a16:creationId xmlns:a16="http://schemas.microsoft.com/office/drawing/2014/main" id="{8E9FA2EF-D1B6-15D4-9502-9E239CA66733}"/>
              </a:ext>
              <a:ext uri="{C183D7F6-B498-43B3-948B-1728B52AA6E4}">
                <adec:decorative xmlns:adec="http://schemas.microsoft.com/office/drawing/2017/decorative" val="1"/>
              </a:ext>
            </a:extLst>
          </p:cNvPr>
          <p:cNvSpPr>
            <a:spLocks noGrp="1"/>
          </p:cNvSpPr>
          <p:nvPr>
            <p:ph type="pic" sz="quarter" idx="12" hasCustomPrompt="1"/>
          </p:nvPr>
        </p:nvSpPr>
        <p:spPr>
          <a:xfrm>
            <a:off x="969484" y="1894207"/>
            <a:ext cx="2160000" cy="2160000"/>
          </a:xfrm>
        </p:spPr>
        <p:txBody>
          <a:bodyPr>
            <a:normAutofit/>
          </a:bodyPr>
          <a:lstStyle>
            <a:lvl1pPr marL="0" indent="0">
              <a:spcBef>
                <a:spcPts val="0"/>
              </a:spcBef>
              <a:spcAft>
                <a:spcPts val="0"/>
              </a:spcAft>
              <a:buNone/>
              <a:defRPr sz="1400">
                <a:solidFill>
                  <a:schemeClr val="tx2"/>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123510270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bg1"/>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spTree>
    <p:extLst>
      <p:ext uri="{BB962C8B-B14F-4D97-AF65-F5344CB8AC3E}">
        <p14:creationId xmlns:p14="http://schemas.microsoft.com/office/powerpoint/2010/main" val="239697445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rm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Kuvan paikkamerkki 7">
            <a:extLst>
              <a:ext uri="{FF2B5EF4-FFF2-40B4-BE49-F238E27FC236}">
                <a16:creationId xmlns:a16="http://schemas.microsoft.com/office/drawing/2014/main" id="{4F50478A-25BA-5389-917A-BC7234B55489}"/>
              </a:ext>
              <a:ext uri="{C183D7F6-B498-43B3-948B-1728B52AA6E4}">
                <adec:decorative xmlns:adec="http://schemas.microsoft.com/office/drawing/2017/decorative" val="1"/>
              </a:ext>
            </a:extLst>
          </p:cNvPr>
          <p:cNvSpPr>
            <a:spLocks noGrp="1"/>
          </p:cNvSpPr>
          <p:nvPr>
            <p:ph type="pic" sz="quarter" idx="13" hasCustomPrompt="1"/>
          </p:nvPr>
        </p:nvSpPr>
        <p:spPr>
          <a:xfrm>
            <a:off x="969484" y="1894207"/>
            <a:ext cx="2160000" cy="2160000"/>
          </a:xfrm>
        </p:spPr>
        <p:txBody>
          <a:bodyPr>
            <a:normAutofit/>
          </a:bodyPr>
          <a:lstStyle>
            <a:lvl1pPr marL="0" indent="0">
              <a:spcBef>
                <a:spcPts val="0"/>
              </a:spcBef>
              <a:spcAft>
                <a:spcPts val="0"/>
              </a:spcAft>
              <a:buNone/>
              <a:defRPr sz="1400">
                <a:solidFill>
                  <a:schemeClr val="bg1"/>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387135480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kuvio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4" name="Kuva 3">
            <a:extLst>
              <a:ext uri="{FF2B5EF4-FFF2-40B4-BE49-F238E27FC236}">
                <a16:creationId xmlns:a16="http://schemas.microsoft.com/office/drawing/2014/main" id="{7AEDE42F-CADA-685A-938E-0D545F9DB19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7" name="Kuva 6">
            <a:extLst>
              <a:ext uri="{FF2B5EF4-FFF2-40B4-BE49-F238E27FC236}">
                <a16:creationId xmlns:a16="http://schemas.microsoft.com/office/drawing/2014/main" id="{11E31CF5-4982-71B0-4B27-7CA83C519A5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07"/>
            <a:ext cx="3603048" cy="5950212"/>
          </a:xfrm>
          <a:prstGeom prst="rect">
            <a:avLst/>
          </a:prstGeom>
        </p:spPr>
      </p:pic>
    </p:spTree>
    <p:extLst>
      <p:ext uri="{BB962C8B-B14F-4D97-AF65-F5344CB8AC3E}">
        <p14:creationId xmlns:p14="http://schemas.microsoft.com/office/powerpoint/2010/main" val="19896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lausee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2038121"/>
            <a:ext cx="10515600" cy="4164376"/>
          </a:xfrm>
        </p:spPr>
        <p:txBody>
          <a:bodyPr anchor="t">
            <a:noAutofit/>
          </a:bodyPr>
          <a:lstStyle>
            <a:lvl1pPr algn="ctr">
              <a:defRPr sz="3800" b="0" i="1">
                <a:solidFill>
                  <a:schemeClr val="bg1"/>
                </a:solidFill>
              </a:defRPr>
            </a:lvl1pPr>
          </a:lstStyle>
          <a:p>
            <a:r>
              <a:rPr lang="fi-FI"/>
              <a:t>Muokkaa ots. perustyyl. napsautt.</a:t>
            </a:r>
            <a:endParaRPr lang="en-US" dirty="0"/>
          </a:p>
        </p:txBody>
      </p:sp>
      <p:sp>
        <p:nvSpPr>
          <p:cNvPr id="4" name="Ellipsi 3">
            <a:extLst>
              <a:ext uri="{FF2B5EF4-FFF2-40B4-BE49-F238E27FC236}">
                <a16:creationId xmlns:a16="http://schemas.microsoft.com/office/drawing/2014/main" id="{F2969475-F99C-1A9A-E9DA-71FE46A02179}"/>
              </a:ext>
              <a:ext uri="{C183D7F6-B498-43B3-948B-1728B52AA6E4}">
                <adec:decorative xmlns:adec="http://schemas.microsoft.com/office/drawing/2017/decorative" val="1"/>
              </a:ext>
            </a:extLst>
          </p:cNvPr>
          <p:cNvSpPr/>
          <p:nvPr userDrawn="1"/>
        </p:nvSpPr>
        <p:spPr>
          <a:xfrm>
            <a:off x="5677853" y="854302"/>
            <a:ext cx="836295" cy="836295"/>
          </a:xfrm>
          <a:prstGeom prst="ellipse">
            <a:avLst/>
          </a:prstGeom>
          <a:solidFill>
            <a:srgbClr val="02B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Kuva 4">
            <a:extLst>
              <a:ext uri="{FF2B5EF4-FFF2-40B4-BE49-F238E27FC236}">
                <a16:creationId xmlns:a16="http://schemas.microsoft.com/office/drawing/2014/main" id="{CBAE0255-3767-D7E5-4519-1163CD0831F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04047" y="880495"/>
            <a:ext cx="783907" cy="783907"/>
          </a:xfrm>
          <a:prstGeom prst="rect">
            <a:avLst/>
          </a:prstGeom>
        </p:spPr>
      </p:pic>
      <p:pic>
        <p:nvPicPr>
          <p:cNvPr id="11" name="Kuva 10">
            <a:extLst>
              <a:ext uri="{FF2B5EF4-FFF2-40B4-BE49-F238E27FC236}">
                <a16:creationId xmlns:a16="http://schemas.microsoft.com/office/drawing/2014/main" id="{56A7D135-B95D-372A-50DF-1830DDAA385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18121493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uko">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6" name="Kuva 5">
            <a:extLst>
              <a:ext uri="{FF2B5EF4-FFF2-40B4-BE49-F238E27FC236}">
                <a16:creationId xmlns:a16="http://schemas.microsoft.com/office/drawing/2014/main" id="{B818CCFD-A492-EAA2-CDDE-0B770BC2058F}"/>
              </a:ext>
              <a:ext uri="{C183D7F6-B498-43B3-948B-1728B52AA6E4}">
                <adec:decorative xmlns:adec="http://schemas.microsoft.com/office/drawing/2017/decorative" val="1"/>
              </a:ext>
            </a:extLst>
          </p:cNvPr>
          <p:cNvPicPr>
            <a:picLocks/>
          </p:cNvPicPr>
          <p:nvPr userDrawn="1"/>
        </p:nvPicPr>
        <p:blipFill>
          <a:blip r:embed="rId2"/>
          <a:srcRect t="21258" b="3528"/>
          <a:stretch/>
        </p:blipFill>
        <p:spPr>
          <a:xfrm>
            <a:off x="1409328" y="1238328"/>
            <a:ext cx="4381344" cy="4381344"/>
          </a:xfrm>
          <a:prstGeom prst="ellipse">
            <a:avLst/>
          </a:prstGeom>
        </p:spPr>
      </p:pic>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E165F67E-59FF-0F69-9589-F1B1EF687CAE}"/>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TAUKO</a:t>
            </a:r>
            <a:br>
              <a:rPr lang="fi-FI" dirty="0"/>
            </a:br>
            <a:endParaRPr lang="en-US" dirty="0"/>
          </a:p>
        </p:txBody>
      </p:sp>
    </p:spTree>
    <p:extLst>
      <p:ext uri="{BB962C8B-B14F-4D97-AF65-F5344CB8AC3E}">
        <p14:creationId xmlns:p14="http://schemas.microsoft.com/office/powerpoint/2010/main" val="3892022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tkin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351B54DC-A7B2-CA34-6878-EDD50130343A}"/>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HETKINEN</a:t>
            </a:r>
            <a:br>
              <a:rPr lang="fi-FI" dirty="0"/>
            </a:br>
            <a:endParaRPr lang="en-US" dirty="0"/>
          </a:p>
        </p:txBody>
      </p:sp>
      <p:pic>
        <p:nvPicPr>
          <p:cNvPr id="5" name="Kuva 4">
            <a:extLst>
              <a:ext uri="{FF2B5EF4-FFF2-40B4-BE49-F238E27FC236}">
                <a16:creationId xmlns:a16="http://schemas.microsoft.com/office/drawing/2014/main" id="{C84E876B-3558-FBCE-3230-04E15CE35F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400" y="1238328"/>
            <a:ext cx="4381200" cy="4381200"/>
          </a:xfrm>
          <a:prstGeom prst="ellipse">
            <a:avLst/>
          </a:prstGeom>
        </p:spPr>
      </p:pic>
    </p:spTree>
    <p:extLst>
      <p:ext uri="{BB962C8B-B14F-4D97-AF65-F5344CB8AC3E}">
        <p14:creationId xmlns:p14="http://schemas.microsoft.com/office/powerpoint/2010/main" val="235172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iitos yhteystiedoi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2194256"/>
            <a:ext cx="2520000" cy="0"/>
          </a:xfrm>
          <a:prstGeom prst="line">
            <a:avLst/>
          </a:prstGeom>
          <a:ln w="57150">
            <a:solidFill>
              <a:srgbClr val="02B5FA"/>
            </a:solidFill>
          </a:ln>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17DA445D-F099-6BFA-4C84-E56B29E1FBA8}"/>
              </a:ext>
            </a:extLst>
          </p:cNvPr>
          <p:cNvSpPr txBox="1">
            <a:spLocks/>
          </p:cNvSpPr>
          <p:nvPr userDrawn="1"/>
        </p:nvSpPr>
        <p:spPr>
          <a:xfrm>
            <a:off x="6188764" y="1486051"/>
            <a:ext cx="5791200" cy="70820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800" b="1" kern="1200">
                <a:solidFill>
                  <a:schemeClr val="tx2"/>
                </a:solidFill>
                <a:latin typeface="+mj-lt"/>
                <a:ea typeface="+mj-ea"/>
                <a:cs typeface="Calibri" panose="020F0502020204030204" pitchFamily="34" charset="0"/>
              </a:defRPr>
            </a:lvl1pPr>
          </a:lstStyle>
          <a:p>
            <a:r>
              <a:rPr lang="fi-FI" dirty="0">
                <a:solidFill>
                  <a:schemeClr val="bg1"/>
                </a:solidFill>
              </a:rPr>
              <a:t>KIITOS!</a:t>
            </a:r>
            <a:endParaRPr lang="en-US" dirty="0">
              <a:solidFill>
                <a:schemeClr val="bg1"/>
              </a:solidFill>
            </a:endParaRPr>
          </a:p>
        </p:txBody>
      </p:sp>
      <p:sp>
        <p:nvSpPr>
          <p:cNvPr id="5" name="Tekstin paikkamerkki 4">
            <a:extLst>
              <a:ext uri="{FF2B5EF4-FFF2-40B4-BE49-F238E27FC236}">
                <a16:creationId xmlns:a16="http://schemas.microsoft.com/office/drawing/2014/main" id="{851B2C23-103C-B794-2F49-B2499CDA4845}"/>
              </a:ext>
            </a:extLst>
          </p:cNvPr>
          <p:cNvSpPr>
            <a:spLocks noGrp="1"/>
          </p:cNvSpPr>
          <p:nvPr>
            <p:ph type="body" sz="quarter" idx="10" hasCustomPrompt="1"/>
          </p:nvPr>
        </p:nvSpPr>
        <p:spPr>
          <a:xfrm>
            <a:off x="6188764" y="2336942"/>
            <a:ext cx="5791200" cy="507310"/>
          </a:xfrm>
        </p:spPr>
        <p:txBody>
          <a:bodyPr>
            <a:noAutofit/>
          </a:bodyPr>
          <a:lstStyle>
            <a:lvl1pPr marL="0" indent="0">
              <a:buFontTx/>
              <a:buNone/>
              <a:defRPr sz="2200">
                <a:solidFill>
                  <a:schemeClr val="bg1"/>
                </a:solidFill>
              </a:defRPr>
            </a:lvl1pPr>
            <a:lvl2pPr marL="432000" indent="0">
              <a:buFontTx/>
              <a:buNone/>
              <a:defRPr sz="2200">
                <a:solidFill>
                  <a:schemeClr val="bg1"/>
                </a:solidFill>
              </a:defRPr>
            </a:lvl2pPr>
            <a:lvl3pPr marL="720000" indent="0">
              <a:buFontTx/>
              <a:buNone/>
              <a:defRPr sz="2200">
                <a:solidFill>
                  <a:schemeClr val="bg1"/>
                </a:solidFill>
              </a:defRPr>
            </a:lvl3pPr>
            <a:lvl4pPr marL="1080000" indent="0">
              <a:buFontTx/>
              <a:buNone/>
              <a:defRPr sz="2200">
                <a:solidFill>
                  <a:schemeClr val="bg1"/>
                </a:solidFill>
              </a:defRPr>
            </a:lvl4pPr>
            <a:lvl5pPr marL="1440000" indent="0">
              <a:buFontTx/>
              <a:buNone/>
              <a:defRPr sz="2200">
                <a:solidFill>
                  <a:schemeClr val="bg1"/>
                </a:solidFill>
              </a:defRPr>
            </a:lvl5pPr>
          </a:lstStyle>
          <a:p>
            <a:pPr lvl="0"/>
            <a:r>
              <a:rPr lang="fi-FI" dirty="0"/>
              <a:t>Lisää s-posti </a:t>
            </a:r>
            <a:r>
              <a:rPr lang="fi-FI" dirty="0" err="1"/>
              <a:t>napsautt</a:t>
            </a:r>
            <a:r>
              <a:rPr lang="fi-FI" dirty="0"/>
              <a:t>. </a:t>
            </a:r>
            <a:r>
              <a:rPr lang="fi-FI" dirty="0" err="1"/>
              <a:t>etunimi.sukunimi</a:t>
            </a:r>
            <a:r>
              <a:rPr lang="fi-FI" dirty="0"/>
              <a:t>(at)etk.fi</a:t>
            </a:r>
            <a:endParaRPr lang="en-US" dirty="0"/>
          </a:p>
        </p:txBody>
      </p:sp>
      <p:sp>
        <p:nvSpPr>
          <p:cNvPr id="3" name="Tekstiruutu 2">
            <a:extLst>
              <a:ext uri="{FF2B5EF4-FFF2-40B4-BE49-F238E27FC236}">
                <a16:creationId xmlns:a16="http://schemas.microsoft.com/office/drawing/2014/main" id="{B30AA995-9441-AB0E-2395-F9AB1E2FDA57}"/>
              </a:ext>
            </a:extLst>
          </p:cNvPr>
          <p:cNvSpPr txBox="1"/>
          <p:nvPr userDrawn="1"/>
        </p:nvSpPr>
        <p:spPr>
          <a:xfrm>
            <a:off x="6188764" y="2863196"/>
            <a:ext cx="4387429" cy="18261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2"/>
              </a:rPr>
              <a:t>www.etk.fi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3"/>
              </a:rPr>
              <a:t>www.tyoelake.fi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4"/>
              </a:rPr>
              <a:t>www.telp.fi</a:t>
            </a:r>
            <a:endParaRPr kumimoji="0" lang="en-US"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indent="0">
              <a:buFont typeface="Arial" panose="020B0604020202020204" pitchFamily="34" charset="0"/>
              <a:buNone/>
            </a:pPr>
            <a:endParaRPr lang="en-US" dirty="0">
              <a:solidFill>
                <a:schemeClr val="bg1"/>
              </a:solidFill>
            </a:endParaRPr>
          </a:p>
        </p:txBody>
      </p:sp>
      <p:pic>
        <p:nvPicPr>
          <p:cNvPr id="13" name="Kuva 12" descr="LinkedIn-ikoni.">
            <a:hlinkClick r:id="rId5"/>
            <a:extLst>
              <a:ext uri="{FF2B5EF4-FFF2-40B4-BE49-F238E27FC236}">
                <a16:creationId xmlns:a16="http://schemas.microsoft.com/office/drawing/2014/main" id="{C0B9A2CA-7A39-5770-F915-48248192E908}"/>
              </a:ext>
            </a:extLst>
          </p:cNvPr>
          <p:cNvPicPr>
            <a:picLocks noChangeAspect="1"/>
          </p:cNvPicPr>
          <p:nvPr userDrawn="1"/>
        </p:nvPicPr>
        <p:blipFill>
          <a:blip r:embed="rId6"/>
          <a:stretch>
            <a:fillRect/>
          </a:stretch>
        </p:blipFill>
        <p:spPr>
          <a:xfrm>
            <a:off x="6266521" y="4617125"/>
            <a:ext cx="425569" cy="441114"/>
          </a:xfrm>
          <a:prstGeom prst="rect">
            <a:avLst/>
          </a:prstGeom>
        </p:spPr>
      </p:pic>
      <p:pic>
        <p:nvPicPr>
          <p:cNvPr id="12" name="Kuva 11" descr="X-ikoni.">
            <a:hlinkClick r:id="rId7"/>
            <a:extLst>
              <a:ext uri="{FF2B5EF4-FFF2-40B4-BE49-F238E27FC236}">
                <a16:creationId xmlns:a16="http://schemas.microsoft.com/office/drawing/2014/main" id="{48F958F7-5FD2-1C25-0256-08E6EA1C24A8}"/>
              </a:ext>
            </a:extLst>
          </p:cNvPr>
          <p:cNvPicPr>
            <a:picLocks noChangeAspect="1"/>
          </p:cNvPicPr>
          <p:nvPr userDrawn="1"/>
        </p:nvPicPr>
        <p:blipFill>
          <a:blip r:embed="rId8"/>
          <a:stretch>
            <a:fillRect/>
          </a:stretch>
        </p:blipFill>
        <p:spPr>
          <a:xfrm>
            <a:off x="6827917" y="4697744"/>
            <a:ext cx="353929" cy="366858"/>
          </a:xfrm>
          <a:prstGeom prst="rect">
            <a:avLst/>
          </a:prstGeom>
        </p:spPr>
      </p:pic>
      <p:pic>
        <p:nvPicPr>
          <p:cNvPr id="9" name="Kuva 8" descr="Facebook-ikoni.">
            <a:hlinkClick r:id="rId9"/>
            <a:extLst>
              <a:ext uri="{FF2B5EF4-FFF2-40B4-BE49-F238E27FC236}">
                <a16:creationId xmlns:a16="http://schemas.microsoft.com/office/drawing/2014/main" id="{84E1BB45-7787-9450-91EE-B28F6452991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53293" y="4696577"/>
            <a:ext cx="348916" cy="361662"/>
          </a:xfrm>
          <a:prstGeom prst="rect">
            <a:avLst/>
          </a:prstGeom>
        </p:spPr>
      </p:pic>
      <p:pic>
        <p:nvPicPr>
          <p:cNvPr id="10" name="Kuva 9" descr="Instagram-ikoni.">
            <a:hlinkClick r:id="rId11"/>
            <a:extLst>
              <a:ext uri="{FF2B5EF4-FFF2-40B4-BE49-F238E27FC236}">
                <a16:creationId xmlns:a16="http://schemas.microsoft.com/office/drawing/2014/main" id="{B172CE5F-760A-8D50-9781-35F56163C2E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01424" y="4680984"/>
            <a:ext cx="370099" cy="383619"/>
          </a:xfrm>
          <a:prstGeom prst="rect">
            <a:avLst/>
          </a:prstGeom>
        </p:spPr>
      </p:pic>
      <p:pic>
        <p:nvPicPr>
          <p:cNvPr id="11" name="Kuva 10" descr="Youtube-ikoni.">
            <a:hlinkClick r:id="rId13"/>
            <a:extLst>
              <a:ext uri="{FF2B5EF4-FFF2-40B4-BE49-F238E27FC236}">
                <a16:creationId xmlns:a16="http://schemas.microsoft.com/office/drawing/2014/main" id="{3B4F98FF-087C-419C-FA94-826F72A2008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27074" y="4701508"/>
            <a:ext cx="370099" cy="383619"/>
          </a:xfrm>
          <a:prstGeom prst="rect">
            <a:avLst/>
          </a:prstGeom>
        </p:spPr>
      </p:pic>
      <p:pic>
        <p:nvPicPr>
          <p:cNvPr id="14" name="Kuva 13">
            <a:extLst>
              <a:ext uri="{FF2B5EF4-FFF2-40B4-BE49-F238E27FC236}">
                <a16:creationId xmlns:a16="http://schemas.microsoft.com/office/drawing/2014/main" id="{55C3CB4B-BA95-B8E4-CC56-62F78BB9AE7B}"/>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4316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939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1.1.2020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15923079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a:xfrm>
            <a:off x="0" y="333366"/>
            <a:ext cx="11856640" cy="863386"/>
          </a:xfrm>
        </p:spPr>
        <p:txBody>
          <a:bodyPr/>
          <a:lstStyle>
            <a:lvl1pPr algn="ctr">
              <a:defRPr sz="3200"/>
            </a:lvl1p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1.1.2020</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en-US"/>
              <a:t>[Esittäjän nimi]   |   The Finnish Centre for Pensions   |</a:t>
            </a:r>
            <a:endParaRPr lang="fi-FI"/>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45816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omall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rm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Kuvan paikkamerkki 5">
            <a:extLst>
              <a:ext uri="{FF2B5EF4-FFF2-40B4-BE49-F238E27FC236}">
                <a16:creationId xmlns:a16="http://schemas.microsoft.com/office/drawing/2014/main" id="{09EA0E1F-9BF7-DF39-9DBA-D0EA19D60A9C}"/>
              </a:ext>
              <a:ext uri="{C183D7F6-B498-43B3-948B-1728B52AA6E4}">
                <adec:decorative xmlns:adec="http://schemas.microsoft.com/office/drawing/2017/decorative" val="1"/>
              </a:ext>
            </a:extLst>
          </p:cNvPr>
          <p:cNvSpPr>
            <a:spLocks noGrp="1"/>
          </p:cNvSpPr>
          <p:nvPr>
            <p:ph type="pic" sz="quarter" idx="10"/>
          </p:nvPr>
        </p:nvSpPr>
        <p:spPr>
          <a:xfrm>
            <a:off x="-819" y="0"/>
            <a:ext cx="4471200" cy="5948005"/>
          </a:xfrm>
          <a:prstGeom prst="rect">
            <a:avLst/>
          </a:prstGeom>
          <a:solidFill>
            <a:schemeClr val="bg2"/>
          </a:solidFill>
          <a:ln>
            <a:noFill/>
          </a:ln>
        </p:spPr>
        <p:txBody>
          <a:bodyPr anchor="t"/>
          <a:lstStyle>
            <a:lvl1pPr marL="0" indent="0" algn="ctr">
              <a:buNone/>
              <a:defRPr sz="2000"/>
            </a:lvl1pPr>
          </a:lstStyle>
          <a:p>
            <a:r>
              <a:rPr lang="fi-FI"/>
              <a:t>Lisää kuva napsauttamalla kuvaketta</a:t>
            </a:r>
            <a:endParaRPr lang="en-GB" dirty="0"/>
          </a:p>
        </p:txBody>
      </p:sp>
      <p:pic>
        <p:nvPicPr>
          <p:cNvPr id="5" name="Kuva 4">
            <a:extLst>
              <a:ext uri="{FF2B5EF4-FFF2-40B4-BE49-F238E27FC236}">
                <a16:creationId xmlns:a16="http://schemas.microsoft.com/office/drawing/2014/main" id="{83D45B40-9506-EFDA-669A-865117ACE0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spTree>
    <p:extLst>
      <p:ext uri="{BB962C8B-B14F-4D97-AF65-F5344CB8AC3E}">
        <p14:creationId xmlns:p14="http://schemas.microsoft.com/office/powerpoint/2010/main" val="112648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10515600" cy="1138279"/>
          </a:xfrm>
        </p:spPr>
        <p:txBody>
          <a:bodyPr lIns="90000"/>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0" y="1520328"/>
            <a:ext cx="10515600" cy="4656635"/>
          </a:xfrm>
        </p:spPr>
        <p:txBody>
          <a:bodyPr lIns="90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78279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Kuvio/taulukko otsiko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4"/>
            <a:ext cx="10515600" cy="688219"/>
          </a:xfrm>
        </p:spPr>
        <p:txBody>
          <a:bodyPr>
            <a:noAutofit/>
          </a:bodyPr>
          <a:lstStyle>
            <a:lvl1pPr algn="ctr">
              <a:defRPr sz="2200"/>
            </a:lvl1pPr>
          </a:lstStyle>
          <a:p>
            <a:r>
              <a:rPr lang="fi-FI" dirty="0"/>
              <a:t>Kuvio/taulukkodia - 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hasCustomPrompt="1"/>
          </p:nvPr>
        </p:nvSpPr>
        <p:spPr>
          <a:xfrm>
            <a:off x="838200" y="1083733"/>
            <a:ext cx="10515600" cy="5093231"/>
          </a:xfrm>
        </p:spPr>
        <p:txBody>
          <a:bodyPr>
            <a:noAutofit/>
          </a:bodyPr>
          <a:lstStyle>
            <a:lvl1pPr marL="0" indent="0">
              <a:buNone/>
              <a:defRPr sz="2200"/>
            </a:lvl1pPr>
          </a:lstStyle>
          <a:p>
            <a:pPr lvl="0"/>
            <a:r>
              <a:rPr lang="fi-FI" dirty="0"/>
              <a:t>Lisää kuvio tai taulukko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a:xfrm>
            <a:off x="838200" y="6356350"/>
            <a:ext cx="1034143" cy="365125"/>
          </a:xfrm>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9383487" cy="365125"/>
          </a:xfrm>
        </p:spPr>
        <p:txBody>
          <a:bodyPr lIns="90000"/>
          <a:lstStyle/>
          <a:p>
            <a:r>
              <a:rPr lang="en-US"/>
              <a:t>Eläketurvakeskus</a:t>
            </a:r>
          </a:p>
        </p:txBody>
      </p:sp>
    </p:spTree>
    <p:extLst>
      <p:ext uri="{BB962C8B-B14F-4D97-AF65-F5344CB8AC3E}">
        <p14:creationId xmlns:p14="http://schemas.microsoft.com/office/powerpoint/2010/main" val="190248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59029B-A027-E569-9238-CDBA6D996FBF}"/>
              </a:ext>
            </a:extLst>
          </p:cNvPr>
          <p:cNvSpPr>
            <a:spLocks noGrp="1"/>
          </p:cNvSpPr>
          <p:nvPr>
            <p:ph type="title"/>
          </p:nvPr>
        </p:nvSpPr>
        <p:spPr/>
        <p:txBody>
          <a:bodyPr lIns="90000"/>
          <a:lstStyle/>
          <a:p>
            <a:r>
              <a:rPr lang="fi-FI"/>
              <a:t>Muokkaa ots. perustyyl. napsautt.</a:t>
            </a:r>
            <a:endParaRPr lang="en-US" dirty="0"/>
          </a:p>
        </p:txBody>
      </p:sp>
      <p:sp>
        <p:nvSpPr>
          <p:cNvPr id="3" name="Sisällön paikkamerkki 2">
            <a:extLst>
              <a:ext uri="{FF2B5EF4-FFF2-40B4-BE49-F238E27FC236}">
                <a16:creationId xmlns:a16="http://schemas.microsoft.com/office/drawing/2014/main" id="{25E1EE93-A876-1C86-DD7C-547C36B42FBD}"/>
              </a:ext>
            </a:extLst>
          </p:cNvPr>
          <p:cNvSpPr>
            <a:spLocks noGrp="1"/>
          </p:cNvSpPr>
          <p:nvPr>
            <p:ph sz="half" idx="1"/>
          </p:nvPr>
        </p:nvSpPr>
        <p:spPr>
          <a:xfrm>
            <a:off x="838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Sisällön paikkamerkki 3">
            <a:extLst>
              <a:ext uri="{FF2B5EF4-FFF2-40B4-BE49-F238E27FC236}">
                <a16:creationId xmlns:a16="http://schemas.microsoft.com/office/drawing/2014/main" id="{A258E14A-542B-073B-1FF8-14932F4F1628}"/>
              </a:ext>
            </a:extLst>
          </p:cNvPr>
          <p:cNvSpPr>
            <a:spLocks noGrp="1"/>
          </p:cNvSpPr>
          <p:nvPr>
            <p:ph sz="half" idx="2"/>
          </p:nvPr>
        </p:nvSpPr>
        <p:spPr>
          <a:xfrm>
            <a:off x="6172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ian numeron paikkamerkki 6">
            <a:extLst>
              <a:ext uri="{FF2B5EF4-FFF2-40B4-BE49-F238E27FC236}">
                <a16:creationId xmlns:a16="http://schemas.microsoft.com/office/drawing/2014/main" id="{413ABD5B-D47A-6934-D29C-E08C205E7B5B}"/>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5" name="Päivämäärän paikkamerkki 4">
            <a:extLst>
              <a:ext uri="{FF2B5EF4-FFF2-40B4-BE49-F238E27FC236}">
                <a16:creationId xmlns:a16="http://schemas.microsoft.com/office/drawing/2014/main" id="{CA2EFAE8-6C53-DFF1-B364-2AB0B6656584}"/>
              </a:ext>
              <a:ext uri="{C183D7F6-B498-43B3-948B-1728B52AA6E4}">
                <adec:decorative xmlns:adec="http://schemas.microsoft.com/office/drawing/2017/decorative" val="1"/>
              </a:ext>
            </a:extLst>
          </p:cNvPr>
          <p:cNvSpPr>
            <a:spLocks noGrp="1"/>
          </p:cNvSpPr>
          <p:nvPr>
            <p:ph type="dt" sz="half" idx="10"/>
          </p:nvPr>
        </p:nvSpPr>
        <p:spPr/>
        <p:txBody>
          <a:bodyPr lIns="90000"/>
          <a:lstStyle/>
          <a:p>
            <a:fld id="{7DB22B4B-7F40-4994-BFC2-538C8FB6082B}" type="datetime1">
              <a:rPr lang="fi-FI" smtClean="0"/>
              <a:t>1.7.2025</a:t>
            </a:fld>
            <a:endParaRPr lang="en-US"/>
          </a:p>
        </p:txBody>
      </p:sp>
      <p:sp>
        <p:nvSpPr>
          <p:cNvPr id="6" name="Alatunnisteen paikkamerkki 5">
            <a:extLst>
              <a:ext uri="{FF2B5EF4-FFF2-40B4-BE49-F238E27FC236}">
                <a16:creationId xmlns:a16="http://schemas.microsoft.com/office/drawing/2014/main" id="{697E4798-1956-3547-7CE9-23D3C19351FC}"/>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66628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8" y="1520328"/>
            <a:ext cx="5157787"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8" y="2505075"/>
            <a:ext cx="5157787"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kstin paikkamerkki 4">
            <a:extLst>
              <a:ext uri="{FF2B5EF4-FFF2-40B4-BE49-F238E27FC236}">
                <a16:creationId xmlns:a16="http://schemas.microsoft.com/office/drawing/2014/main" id="{EC57C11E-38F1-2C08-E3E0-44DA4731BF2E}"/>
              </a:ext>
            </a:extLst>
          </p:cNvPr>
          <p:cNvSpPr>
            <a:spLocks noGrp="1"/>
          </p:cNvSpPr>
          <p:nvPr>
            <p:ph type="body" sz="quarter" idx="3"/>
          </p:nvPr>
        </p:nvSpPr>
        <p:spPr>
          <a:xfrm>
            <a:off x="6172200" y="1520328"/>
            <a:ext cx="5183188"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F66E362-2FB0-C793-642E-5CC4DB09F6D4}"/>
              </a:ext>
            </a:extLst>
          </p:cNvPr>
          <p:cNvSpPr>
            <a:spLocks noGrp="1"/>
          </p:cNvSpPr>
          <p:nvPr>
            <p:ph sz="quarter" idx="4"/>
          </p:nvPr>
        </p:nvSpPr>
        <p:spPr>
          <a:xfrm>
            <a:off x="6172200" y="2505075"/>
            <a:ext cx="5183188"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1.7.2025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09390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kolmella palst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lIns="90000"/>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9"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9"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2" name="Tekstin paikkamerkki 2">
            <a:extLst>
              <a:ext uri="{FF2B5EF4-FFF2-40B4-BE49-F238E27FC236}">
                <a16:creationId xmlns:a16="http://schemas.microsoft.com/office/drawing/2014/main" id="{66C1189D-15EA-C265-A785-E7BBA2B5F555}"/>
              </a:ext>
            </a:extLst>
          </p:cNvPr>
          <p:cNvSpPr>
            <a:spLocks noGrp="1"/>
          </p:cNvSpPr>
          <p:nvPr>
            <p:ph type="body" idx="13"/>
          </p:nvPr>
        </p:nvSpPr>
        <p:spPr>
          <a:xfrm>
            <a:off x="4400305"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Sisällön paikkamerkki 3">
            <a:extLst>
              <a:ext uri="{FF2B5EF4-FFF2-40B4-BE49-F238E27FC236}">
                <a16:creationId xmlns:a16="http://schemas.microsoft.com/office/drawing/2014/main" id="{77B9F8F6-E829-597A-53DA-D9259FCAFB2F}"/>
              </a:ext>
            </a:extLst>
          </p:cNvPr>
          <p:cNvSpPr>
            <a:spLocks noGrp="1"/>
          </p:cNvSpPr>
          <p:nvPr>
            <p:ph sz="half" idx="14"/>
          </p:nvPr>
        </p:nvSpPr>
        <p:spPr>
          <a:xfrm>
            <a:off x="4400305"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4" name="Tekstin paikkamerkki 2">
            <a:extLst>
              <a:ext uri="{FF2B5EF4-FFF2-40B4-BE49-F238E27FC236}">
                <a16:creationId xmlns:a16="http://schemas.microsoft.com/office/drawing/2014/main" id="{076B0AD4-1430-2DC0-A493-BD3744C444AD}"/>
              </a:ext>
            </a:extLst>
          </p:cNvPr>
          <p:cNvSpPr>
            <a:spLocks noGrp="1"/>
          </p:cNvSpPr>
          <p:nvPr>
            <p:ph type="body" idx="15"/>
          </p:nvPr>
        </p:nvSpPr>
        <p:spPr>
          <a:xfrm>
            <a:off x="7960821"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Sisällön paikkamerkki 3">
            <a:extLst>
              <a:ext uri="{FF2B5EF4-FFF2-40B4-BE49-F238E27FC236}">
                <a16:creationId xmlns:a16="http://schemas.microsoft.com/office/drawing/2014/main" id="{5C0BB510-1539-6BA2-446E-B9C57B705E25}"/>
              </a:ext>
            </a:extLst>
          </p:cNvPr>
          <p:cNvSpPr>
            <a:spLocks noGrp="1"/>
          </p:cNvSpPr>
          <p:nvPr>
            <p:ph sz="half" idx="16"/>
          </p:nvPr>
        </p:nvSpPr>
        <p:spPr>
          <a:xfrm>
            <a:off x="7960821"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1.7.2025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7511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eroitu tekstili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1" name="Tekstin paikkamerkki 3">
            <a:extLst>
              <a:ext uri="{FF2B5EF4-FFF2-40B4-BE49-F238E27FC236}">
                <a16:creationId xmlns:a16="http://schemas.microsoft.com/office/drawing/2014/main" id="{CD060F3F-2348-AC6B-B83C-10ED180152F0}"/>
              </a:ext>
            </a:extLst>
          </p:cNvPr>
          <p:cNvSpPr>
            <a:spLocks noGrp="1"/>
          </p:cNvSpPr>
          <p:nvPr>
            <p:ph type="body" sz="half" idx="14" hasCustomPrompt="1"/>
          </p:nvPr>
        </p:nvSpPr>
        <p:spPr>
          <a:xfrm>
            <a:off x="915317" y="1726252"/>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12" name="Tekstin paikkamerkki 3">
            <a:extLst>
              <a:ext uri="{FF2B5EF4-FFF2-40B4-BE49-F238E27FC236}">
                <a16:creationId xmlns:a16="http://schemas.microsoft.com/office/drawing/2014/main" id="{8237B168-6387-40E3-A99A-8E529F2118D0}"/>
              </a:ext>
            </a:extLst>
          </p:cNvPr>
          <p:cNvSpPr>
            <a:spLocks noGrp="1"/>
          </p:cNvSpPr>
          <p:nvPr>
            <p:ph type="body" sz="half" idx="2"/>
          </p:nvPr>
        </p:nvSpPr>
        <p:spPr>
          <a:xfrm>
            <a:off x="1872344" y="1646748"/>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3" name="Tekstin paikkamerkki 3">
            <a:extLst>
              <a:ext uri="{FF2B5EF4-FFF2-40B4-BE49-F238E27FC236}">
                <a16:creationId xmlns:a16="http://schemas.microsoft.com/office/drawing/2014/main" id="{D43F2114-A8D7-BB2E-154C-A7E29B11728C}"/>
              </a:ext>
            </a:extLst>
          </p:cNvPr>
          <p:cNvSpPr>
            <a:spLocks noGrp="1"/>
          </p:cNvSpPr>
          <p:nvPr>
            <p:ph type="body" sz="half" idx="16" hasCustomPrompt="1"/>
          </p:nvPr>
        </p:nvSpPr>
        <p:spPr>
          <a:xfrm>
            <a:off x="915318" y="2751087"/>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2" name="Tekstin paikkamerkki 3">
            <a:extLst>
              <a:ext uri="{FF2B5EF4-FFF2-40B4-BE49-F238E27FC236}">
                <a16:creationId xmlns:a16="http://schemas.microsoft.com/office/drawing/2014/main" id="{3ED61836-42F6-59D8-EBD8-2EB9411FA280}"/>
              </a:ext>
            </a:extLst>
          </p:cNvPr>
          <p:cNvSpPr>
            <a:spLocks noGrp="1"/>
          </p:cNvSpPr>
          <p:nvPr>
            <p:ph type="body" sz="half" idx="15"/>
          </p:nvPr>
        </p:nvSpPr>
        <p:spPr>
          <a:xfrm>
            <a:off x="1872344" y="2666296"/>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5" name="Tekstin paikkamerkki 3">
            <a:extLst>
              <a:ext uri="{FF2B5EF4-FFF2-40B4-BE49-F238E27FC236}">
                <a16:creationId xmlns:a16="http://schemas.microsoft.com/office/drawing/2014/main" id="{442ADEEE-05D5-DB17-5EAE-08E28C7EFFE0}"/>
              </a:ext>
            </a:extLst>
          </p:cNvPr>
          <p:cNvSpPr>
            <a:spLocks noGrp="1"/>
          </p:cNvSpPr>
          <p:nvPr>
            <p:ph type="body" sz="half" idx="18" hasCustomPrompt="1"/>
          </p:nvPr>
        </p:nvSpPr>
        <p:spPr>
          <a:xfrm>
            <a:off x="915317" y="3760059"/>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4" name="Tekstin paikkamerkki 3">
            <a:extLst>
              <a:ext uri="{FF2B5EF4-FFF2-40B4-BE49-F238E27FC236}">
                <a16:creationId xmlns:a16="http://schemas.microsoft.com/office/drawing/2014/main" id="{E103DA8F-56E1-159B-5840-3739DEFDA064}"/>
              </a:ext>
            </a:extLst>
          </p:cNvPr>
          <p:cNvSpPr>
            <a:spLocks noGrp="1"/>
          </p:cNvSpPr>
          <p:nvPr>
            <p:ph type="body" sz="half" idx="17"/>
          </p:nvPr>
        </p:nvSpPr>
        <p:spPr>
          <a:xfrm>
            <a:off x="1872343" y="3685844"/>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7" name="Tekstin paikkamerkki 3">
            <a:extLst>
              <a:ext uri="{FF2B5EF4-FFF2-40B4-BE49-F238E27FC236}">
                <a16:creationId xmlns:a16="http://schemas.microsoft.com/office/drawing/2014/main" id="{72E53871-8E68-6490-F65E-CF940099B469}"/>
              </a:ext>
            </a:extLst>
          </p:cNvPr>
          <p:cNvSpPr>
            <a:spLocks noGrp="1"/>
          </p:cNvSpPr>
          <p:nvPr>
            <p:ph type="body" sz="half" idx="20" hasCustomPrompt="1"/>
          </p:nvPr>
        </p:nvSpPr>
        <p:spPr>
          <a:xfrm>
            <a:off x="915317" y="4779763"/>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6" name="Tekstin paikkamerkki 3">
            <a:extLst>
              <a:ext uri="{FF2B5EF4-FFF2-40B4-BE49-F238E27FC236}">
                <a16:creationId xmlns:a16="http://schemas.microsoft.com/office/drawing/2014/main" id="{4F5A26B8-C035-B6FE-ED51-7E640FB6F3F3}"/>
              </a:ext>
            </a:extLst>
          </p:cNvPr>
          <p:cNvSpPr>
            <a:spLocks noGrp="1"/>
          </p:cNvSpPr>
          <p:nvPr>
            <p:ph type="body" sz="half" idx="19"/>
          </p:nvPr>
        </p:nvSpPr>
        <p:spPr>
          <a:xfrm>
            <a:off x="1872343" y="4705391"/>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1.7.2025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1514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C0EA777-D658-EDE3-AC12-FE2FD9F91FEA}"/>
              </a:ext>
            </a:extLst>
          </p:cNvPr>
          <p:cNvSpPr>
            <a:spLocks noGrp="1"/>
          </p:cNvSpPr>
          <p:nvPr>
            <p:ph type="title"/>
          </p:nvPr>
        </p:nvSpPr>
        <p:spPr>
          <a:xfrm>
            <a:off x="838200" y="293913"/>
            <a:ext cx="10515600" cy="1138279"/>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kstin paikkamerkki 2">
            <a:extLst>
              <a:ext uri="{FF2B5EF4-FFF2-40B4-BE49-F238E27FC236}">
                <a16:creationId xmlns:a16="http://schemas.microsoft.com/office/drawing/2014/main" id="{A4DE4C81-6D29-E1D4-7874-794776962C3B}"/>
              </a:ext>
            </a:extLst>
          </p:cNvPr>
          <p:cNvSpPr>
            <a:spLocks noGrp="1"/>
          </p:cNvSpPr>
          <p:nvPr>
            <p:ph type="body" idx="1"/>
          </p:nvPr>
        </p:nvSpPr>
        <p:spPr>
          <a:xfrm>
            <a:off x="838200" y="1520328"/>
            <a:ext cx="10515600" cy="4656635"/>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6" name="Dian numeron paikkamerkki 5">
            <a:extLst>
              <a:ext uri="{FF2B5EF4-FFF2-40B4-BE49-F238E27FC236}">
                <a16:creationId xmlns:a16="http://schemas.microsoft.com/office/drawing/2014/main" id="{EF8C9552-F5D7-4739-9664-F4F3A101A1DE}"/>
              </a:ext>
              <a:ext uri="{C183D7F6-B498-43B3-948B-1728B52AA6E4}">
                <adec:decorative xmlns:adec="http://schemas.microsoft.com/office/drawing/2017/decorative" val="1"/>
              </a:ext>
            </a:extLst>
          </p:cNvPr>
          <p:cNvSpPr>
            <a:spLocks noGrp="1"/>
          </p:cNvSpPr>
          <p:nvPr>
            <p:ph type="sldNum" sz="quarter" idx="4"/>
          </p:nvPr>
        </p:nvSpPr>
        <p:spPr>
          <a:xfrm>
            <a:off x="185057" y="6356350"/>
            <a:ext cx="468086" cy="365125"/>
          </a:xfrm>
          <a:prstGeom prst="rect">
            <a:avLst/>
          </a:prstGeom>
        </p:spPr>
        <p:txBody>
          <a:bodyPr vert="horz" lIns="91440" tIns="45720" rIns="91440" bIns="45720" rtlCol="0" anchor="ctr"/>
          <a:lstStyle>
            <a:lvl1pPr algn="ctr">
              <a:defRPr sz="1200">
                <a:solidFill>
                  <a:schemeClr val="tx2"/>
                </a:solidFill>
              </a:defRPr>
            </a:lvl1pPr>
          </a:lstStyle>
          <a:p>
            <a:fld id="{26AF5941-12CE-4CF1-9A6D-84BEF94849A9}" type="slidenum">
              <a:rPr lang="en-US" smtClean="0"/>
              <a:pPr/>
              <a:t>‹#›</a:t>
            </a:fld>
            <a:endParaRPr lang="en-US"/>
          </a:p>
        </p:txBody>
      </p:sp>
      <p:sp>
        <p:nvSpPr>
          <p:cNvPr id="4" name="Päivämäärän paikkamerkki 3">
            <a:extLst>
              <a:ext uri="{FF2B5EF4-FFF2-40B4-BE49-F238E27FC236}">
                <a16:creationId xmlns:a16="http://schemas.microsoft.com/office/drawing/2014/main" id="{D8A42AA1-2C40-D48A-8B7E-514DD5DB2746}"/>
              </a:ext>
              <a:ext uri="{C183D7F6-B498-43B3-948B-1728B52AA6E4}">
                <adec:decorative xmlns:adec="http://schemas.microsoft.com/office/drawing/2017/decorative" val="1"/>
              </a:ext>
            </a:extLst>
          </p:cNvPr>
          <p:cNvSpPr>
            <a:spLocks noGrp="1"/>
          </p:cNvSpPr>
          <p:nvPr>
            <p:ph type="dt" sz="half" idx="2"/>
          </p:nvPr>
        </p:nvSpPr>
        <p:spPr>
          <a:xfrm>
            <a:off x="838200" y="6356350"/>
            <a:ext cx="1034143" cy="365125"/>
          </a:xfrm>
          <a:prstGeom prst="rect">
            <a:avLst/>
          </a:prstGeom>
        </p:spPr>
        <p:txBody>
          <a:bodyPr vert="horz" lIns="90000" tIns="45720" rIns="91440" bIns="45720" rtlCol="0" anchor="ctr"/>
          <a:lstStyle>
            <a:lvl1pPr algn="l">
              <a:defRPr sz="1200">
                <a:solidFill>
                  <a:schemeClr val="tx2"/>
                </a:solidFill>
              </a:defRPr>
            </a:lvl1pPr>
          </a:lstStyle>
          <a:p>
            <a:fld id="{EA9F6098-BC38-49FC-9E5B-44A1BEE2C7DF}" type="datetime1">
              <a:rPr lang="fi-FI" smtClean="0"/>
              <a:t>1.7.2025</a:t>
            </a:fld>
            <a:endParaRPr lang="en-US"/>
          </a:p>
        </p:txBody>
      </p:sp>
      <p:sp>
        <p:nvSpPr>
          <p:cNvPr id="5" name="Alatunnisteen paikkamerkki 4">
            <a:extLst>
              <a:ext uri="{FF2B5EF4-FFF2-40B4-BE49-F238E27FC236}">
                <a16:creationId xmlns:a16="http://schemas.microsoft.com/office/drawing/2014/main" id="{6931748A-E16D-4921-8D8F-0FBB3CAD13D6}"/>
              </a:ext>
              <a:ext uri="{C183D7F6-B498-43B3-948B-1728B52AA6E4}">
                <adec:decorative xmlns:adec="http://schemas.microsoft.com/office/drawing/2017/decorative" val="1"/>
              </a:ext>
            </a:extLst>
          </p:cNvPr>
          <p:cNvSpPr>
            <a:spLocks noGrp="1"/>
          </p:cNvSpPr>
          <p:nvPr>
            <p:ph type="ftr" sz="quarter" idx="3"/>
          </p:nvPr>
        </p:nvSpPr>
        <p:spPr>
          <a:xfrm>
            <a:off x="1970313" y="6356350"/>
            <a:ext cx="9383487" cy="365125"/>
          </a:xfrm>
          <a:prstGeom prst="rect">
            <a:avLst/>
          </a:prstGeom>
        </p:spPr>
        <p:txBody>
          <a:bodyPr vert="horz" lIns="90000" tIns="45720" rIns="0" bIns="45720" rtlCol="0" anchor="ctr"/>
          <a:lstStyle>
            <a:lvl1pPr algn="l">
              <a:defRPr sz="1200">
                <a:solidFill>
                  <a:schemeClr val="tx2"/>
                </a:solidFill>
              </a:defRPr>
            </a:lvl1pPr>
          </a:lstStyle>
          <a:p>
            <a:r>
              <a:rPr lang="en-US"/>
              <a:t>Eläketurvakeskus</a:t>
            </a:r>
          </a:p>
        </p:txBody>
      </p:sp>
      <p:pic>
        <p:nvPicPr>
          <p:cNvPr id="7" name="Kuva 6">
            <a:extLst>
              <a:ext uri="{FF2B5EF4-FFF2-40B4-BE49-F238E27FC236}">
                <a16:creationId xmlns:a16="http://schemas.microsoft.com/office/drawing/2014/main" id="{D0CC6BF7-F439-8A89-E2DB-B61DB2E198DE}"/>
              </a:ext>
              <a:ext uri="{C183D7F6-B498-43B3-948B-1728B52AA6E4}">
                <adec:decorative xmlns:adec="http://schemas.microsoft.com/office/drawing/2017/decorative" val="1"/>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8365895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2" r:id="rId6"/>
    <p:sldLayoutId id="2147483653"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51" r:id="rId16"/>
    <p:sldLayoutId id="2147483672" r:id="rId17"/>
    <p:sldLayoutId id="2147483671" r:id="rId18"/>
    <p:sldLayoutId id="2147483673" r:id="rId19"/>
    <p:sldLayoutId id="2147483674" r:id="rId20"/>
    <p:sldLayoutId id="2147483654" r:id="rId21"/>
    <p:sldLayoutId id="2147483675" r:id="rId22"/>
    <p:sldLayoutId id="2147483676" r:id="rId23"/>
    <p:sldLayoutId id="2147483655" r:id="rId24"/>
    <p:sldLayoutId id="2147483677" r:id="rId25"/>
    <p:sldLayoutId id="2147483678" r:id="rId26"/>
  </p:sldLayoutIdLst>
  <p:hf hdr="0"/>
  <p:txStyles>
    <p:titleStyle>
      <a:lvl1pPr algn="l" defTabSz="914400" rtl="0" eaLnBrk="1" latinLnBrk="0" hangingPunct="1">
        <a:lnSpc>
          <a:spcPct val="90000"/>
        </a:lnSpc>
        <a:spcBef>
          <a:spcPct val="0"/>
        </a:spcBef>
        <a:buNone/>
        <a:defRPr sz="3800" b="1" kern="1200">
          <a:solidFill>
            <a:schemeClr val="tx2"/>
          </a:solidFill>
          <a:latin typeface="+mj-lt"/>
          <a:ea typeface="+mj-ea"/>
          <a:cs typeface="Calibri" panose="020F0502020204030204" pitchFamily="34" charset="0"/>
        </a:defRPr>
      </a:lvl1pPr>
    </p:titleStyle>
    <p:bodyStyle>
      <a:lvl1pPr marL="216000" indent="-216000" algn="l" defTabSz="914400" rtl="0" eaLnBrk="1" latinLnBrk="0" hangingPunct="1">
        <a:lnSpc>
          <a:spcPct val="100000"/>
        </a:lnSpc>
        <a:spcBef>
          <a:spcPts val="1000"/>
        </a:spcBef>
        <a:spcAft>
          <a:spcPts val="0"/>
        </a:spcAft>
        <a:buClr>
          <a:schemeClr val="tx2"/>
        </a:buClr>
        <a:buFont typeface="Arial" panose="020B0604020202020204" pitchFamily="34" charset="0"/>
        <a:buChar char="•"/>
        <a:defRPr sz="2600" kern="1200">
          <a:solidFill>
            <a:schemeClr val="tx1"/>
          </a:solidFill>
          <a:latin typeface="+mn-lt"/>
          <a:ea typeface="+mn-ea"/>
          <a:cs typeface="Calibri" panose="020F0502020204030204" pitchFamily="34" charset="0"/>
        </a:defRPr>
      </a:lvl1pPr>
      <a:lvl2pPr marL="612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2pPr>
      <a:lvl3pPr marL="90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3pPr>
      <a:lvl4pPr marL="126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4pPr>
      <a:lvl5pPr marL="162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hyperlink" Target="https://urn.fi/URN:ISBN:978-951-691-361-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BBC01-00AA-416D-98B2-2FF8F2C742B4}"/>
              </a:ext>
              <a:ext uri="{C183D7F6-B498-43B3-948B-1728B52AA6E4}">
                <adec:decorative xmlns:adec="http://schemas.microsoft.com/office/drawing/2017/decorative" val="1"/>
              </a:ext>
            </a:extLst>
          </p:cNvPr>
          <p:cNvSpPr>
            <a:spLocks noGrp="1"/>
          </p:cNvSpPr>
          <p:nvPr>
            <p:ph type="ctrTitle"/>
          </p:nvPr>
        </p:nvSpPr>
        <p:spPr/>
        <p:txBody>
          <a:bodyPr/>
          <a:lstStyle/>
          <a:p>
            <a:r>
              <a:rPr lang="fi-FI"/>
              <a:t>Earnings-related Pension System in </a:t>
            </a:r>
            <a:r>
              <a:rPr lang="fi-FI" err="1"/>
              <a:t>Graphs</a:t>
            </a:r>
            <a:r>
              <a:rPr lang="fi-FI"/>
              <a:t> and </a:t>
            </a:r>
            <a:r>
              <a:rPr lang="fi-FI" err="1"/>
              <a:t>Figures</a:t>
            </a:r>
            <a:endParaRPr lang="fi-FI"/>
          </a:p>
        </p:txBody>
      </p:sp>
      <p:sp>
        <p:nvSpPr>
          <p:cNvPr id="3" name="Alaotsikko 2">
            <a:extLst>
              <a:ext uri="{FF2B5EF4-FFF2-40B4-BE49-F238E27FC236}">
                <a16:creationId xmlns:a16="http://schemas.microsoft.com/office/drawing/2014/main" id="{4082D70E-36D9-417B-B818-CBDC37AF2747}"/>
              </a:ext>
              <a:ext uri="{C183D7F6-B498-43B3-948B-1728B52AA6E4}">
                <adec:decorative xmlns:adec="http://schemas.microsoft.com/office/drawing/2017/decorative" val="1"/>
              </a:ext>
            </a:extLst>
          </p:cNvPr>
          <p:cNvSpPr>
            <a:spLocks noGrp="1"/>
          </p:cNvSpPr>
          <p:nvPr>
            <p:ph type="subTitle" idx="1"/>
          </p:nvPr>
        </p:nvSpPr>
        <p:spPr/>
        <p:txBody>
          <a:bodyPr/>
          <a:lstStyle/>
          <a:p>
            <a:r>
              <a:rPr lang="fi-FI" dirty="0" err="1"/>
              <a:t>The</a:t>
            </a:r>
            <a:r>
              <a:rPr lang="fi-FI" dirty="0"/>
              <a:t> </a:t>
            </a:r>
            <a:r>
              <a:rPr lang="fi-FI" dirty="0" err="1"/>
              <a:t>slideshow</a:t>
            </a:r>
            <a:r>
              <a:rPr lang="fi-FI" dirty="0"/>
              <a:t> </a:t>
            </a:r>
            <a:r>
              <a:rPr lang="fi-FI" dirty="0" err="1"/>
              <a:t>includes</a:t>
            </a:r>
            <a:r>
              <a:rPr lang="fi-FI" dirty="0"/>
              <a:t> </a:t>
            </a:r>
            <a:r>
              <a:rPr lang="fi-FI" dirty="0" err="1"/>
              <a:t>key</a:t>
            </a:r>
            <a:r>
              <a:rPr lang="fi-FI" dirty="0"/>
              <a:t> </a:t>
            </a:r>
            <a:r>
              <a:rPr lang="fi-FI" dirty="0" err="1"/>
              <a:t>information</a:t>
            </a:r>
            <a:r>
              <a:rPr lang="fi-FI" dirty="0"/>
              <a:t> of </a:t>
            </a:r>
            <a:r>
              <a:rPr lang="fi-FI" dirty="0" err="1"/>
              <a:t>the</a:t>
            </a:r>
            <a:r>
              <a:rPr lang="fi-FI" dirty="0"/>
              <a:t> </a:t>
            </a:r>
            <a:r>
              <a:rPr lang="fi-FI" dirty="0" err="1"/>
              <a:t>Finnish</a:t>
            </a:r>
            <a:r>
              <a:rPr lang="fi-FI" dirty="0"/>
              <a:t> </a:t>
            </a:r>
            <a:r>
              <a:rPr lang="fi-FI" dirty="0" err="1"/>
              <a:t>earnings-related</a:t>
            </a:r>
            <a:r>
              <a:rPr lang="fi-FI" dirty="0"/>
              <a:t> </a:t>
            </a:r>
            <a:r>
              <a:rPr lang="fi-FI" dirty="0" err="1"/>
              <a:t>pension</a:t>
            </a:r>
            <a:r>
              <a:rPr lang="fi-FI" dirty="0"/>
              <a:t> </a:t>
            </a:r>
            <a:r>
              <a:rPr lang="fi-FI" dirty="0" err="1"/>
              <a:t>system</a:t>
            </a:r>
            <a:r>
              <a:rPr lang="fi-FI" dirty="0"/>
              <a:t>.</a:t>
            </a:r>
          </a:p>
          <a:p>
            <a:r>
              <a:rPr lang="fi-FI"/>
              <a:t>Updated: 1st July 2025</a:t>
            </a:r>
            <a:endParaRPr lang="fi-FI" dirty="0"/>
          </a:p>
        </p:txBody>
      </p:sp>
      <p:sp>
        <p:nvSpPr>
          <p:cNvPr id="4" name="Dian numeron paikkamerkki 3">
            <a:extLst>
              <a:ext uri="{FF2B5EF4-FFF2-40B4-BE49-F238E27FC236}">
                <a16:creationId xmlns:a16="http://schemas.microsoft.com/office/drawing/2014/main" id="{DFE42577-683B-9D3A-3DC8-768AB3EF274F}"/>
              </a:ext>
            </a:extLst>
          </p:cNvPr>
          <p:cNvSpPr>
            <a:spLocks noGrp="1"/>
          </p:cNvSpPr>
          <p:nvPr>
            <p:ph type="sldNum" sz="quarter" idx="4294967295"/>
          </p:nvPr>
        </p:nvSpPr>
        <p:spPr>
          <a:xfrm>
            <a:off x="11788775" y="6443663"/>
            <a:ext cx="403225" cy="323850"/>
          </a:xfrm>
          <a:prstGeom prst="rect">
            <a:avLst/>
          </a:prstGeom>
        </p:spPr>
        <p:txBody>
          <a:bodyPr vert="horz" lIns="91440" tIns="45720" rIns="91440" bIns="45720" rtlCol="0" anchor="ctr"/>
          <a:lstStyle>
            <a:defPPr>
              <a:defRPr lang="fi-FI"/>
            </a:defPPr>
            <a:lvl1pPr marL="0" algn="l"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D8D75-17F6-474C-8CC8-AD93DCE1F39D}" type="slidenum">
              <a:rPr lang="fi-FI" smtClean="0"/>
              <a:pPr/>
              <a:t>1</a:t>
            </a:fld>
            <a:endParaRPr lang="fi-FI"/>
          </a:p>
        </p:txBody>
      </p:sp>
    </p:spTree>
    <p:extLst>
      <p:ext uri="{BB962C8B-B14F-4D97-AF65-F5344CB8AC3E}">
        <p14:creationId xmlns:p14="http://schemas.microsoft.com/office/powerpoint/2010/main" val="4205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6">
            <a:extLst>
              <a:ext uri="{FF2B5EF4-FFF2-40B4-BE49-F238E27FC236}">
                <a16:creationId xmlns:a16="http://schemas.microsoft.com/office/drawing/2014/main" id="{5DF0DDEF-57CA-4388-B265-845F950F7891}"/>
              </a:ext>
            </a:extLst>
          </p:cNvPr>
          <p:cNvSpPr>
            <a:spLocks noGrp="1"/>
          </p:cNvSpPr>
          <p:nvPr>
            <p:ph type="title"/>
          </p:nvPr>
        </p:nvSpPr>
        <p:spPr>
          <a:xfrm>
            <a:off x="0" y="765414"/>
            <a:ext cx="11856640" cy="863386"/>
          </a:xfrm>
        </p:spPr>
        <p:txBody>
          <a:bodyPr/>
          <a:lstStyle/>
          <a:p>
            <a:r>
              <a:rPr lang="fi-FI"/>
              <a:t>Basic pension provision</a:t>
            </a:r>
            <a:br>
              <a:rPr lang="fi-FI"/>
            </a:br>
            <a:endParaRPr lang="fi-FI"/>
          </a:p>
        </p:txBody>
      </p:sp>
      <p:grpSp>
        <p:nvGrpSpPr>
          <p:cNvPr id="20" name="Ryhmä 19">
            <a:extLst>
              <a:ext uri="{FF2B5EF4-FFF2-40B4-BE49-F238E27FC236}">
                <a16:creationId xmlns:a16="http://schemas.microsoft.com/office/drawing/2014/main" id="{F742B8F2-F30A-44B9-8C45-2422B57E3592}"/>
              </a:ext>
              <a:ext uri="{C183D7F6-B498-43B3-948B-1728B52AA6E4}">
                <adec:decorative xmlns:adec="http://schemas.microsoft.com/office/drawing/2017/decorative" val="1"/>
              </a:ext>
            </a:extLst>
          </p:cNvPr>
          <p:cNvGrpSpPr/>
          <p:nvPr/>
        </p:nvGrpSpPr>
        <p:grpSpPr>
          <a:xfrm>
            <a:off x="647911" y="1628800"/>
            <a:ext cx="10641370" cy="2952328"/>
            <a:chOff x="647911" y="1628800"/>
            <a:chExt cx="10641370" cy="2952328"/>
          </a:xfrm>
        </p:grpSpPr>
        <p:sp>
          <p:nvSpPr>
            <p:cNvPr id="21" name="Rounded Rectangle 18">
              <a:extLst>
                <a:ext uri="{FF2B5EF4-FFF2-40B4-BE49-F238E27FC236}">
                  <a16:creationId xmlns:a16="http://schemas.microsoft.com/office/drawing/2014/main" id="{60D39C6E-C632-4D5A-90A6-6FD45CE80C62}"/>
                </a:ext>
                <a:ext uri="{C183D7F6-B498-43B3-948B-1728B52AA6E4}">
                  <adec:decorative xmlns:adec="http://schemas.microsoft.com/office/drawing/2017/decorative" val="0"/>
                </a:ext>
              </a:extLst>
            </p:cNvPr>
            <p:cNvSpPr/>
            <p:nvPr/>
          </p:nvSpPr>
          <p:spPr bwMode="black">
            <a:xfrm>
              <a:off x="647911" y="1628800"/>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2" name="Rectangle 24">
              <a:extLst>
                <a:ext uri="{FF2B5EF4-FFF2-40B4-BE49-F238E27FC236}">
                  <a16:creationId xmlns:a16="http://schemas.microsoft.com/office/drawing/2014/main" id="{32D6CD80-5AA8-4A68-BFF2-54B5E6E6CCF8}"/>
                </a:ext>
              </a:extLst>
            </p:cNvPr>
            <p:cNvSpPr/>
            <p:nvPr/>
          </p:nvSpPr>
          <p:spPr>
            <a:xfrm>
              <a:off x="1742602" y="2358464"/>
              <a:ext cx="1377300" cy="338554"/>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TYÖELÄKE</a:t>
              </a:r>
            </a:p>
          </p:txBody>
        </p:sp>
        <p:sp>
          <p:nvSpPr>
            <p:cNvPr id="23" name="TextBox 26">
              <a:extLst>
                <a:ext uri="{FF2B5EF4-FFF2-40B4-BE49-F238E27FC236}">
                  <a16:creationId xmlns:a16="http://schemas.microsoft.com/office/drawing/2014/main" id="{6C61B38B-DA78-4E1E-9166-66CE810A765E}"/>
                </a:ext>
              </a:extLst>
            </p:cNvPr>
            <p:cNvSpPr txBox="1"/>
            <p:nvPr/>
          </p:nvSpPr>
          <p:spPr>
            <a:xfrm>
              <a:off x="5065426" y="2943239"/>
              <a:ext cx="1540807" cy="830997"/>
            </a:xfrm>
            <a:prstGeom prst="rect">
              <a:avLst/>
            </a:prstGeom>
            <a:noFill/>
          </p:spPr>
          <p:txBody>
            <a:bodyPr wrap="none" rtlCol="0">
              <a:spAutoFit/>
            </a:bodyPr>
            <a:lstStyle/>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Vähimmäis</a:t>
              </a: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toimeentulon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turvaaminen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7">
              <a:extLst>
                <a:ext uri="{FF2B5EF4-FFF2-40B4-BE49-F238E27FC236}">
                  <a16:creationId xmlns:a16="http://schemas.microsoft.com/office/drawing/2014/main" id="{0D777681-7C39-4F83-A799-8BED1B3ADF30}"/>
                </a:ext>
              </a:extLst>
            </p:cNvPr>
            <p:cNvSpPr/>
            <p:nvPr/>
          </p:nvSpPr>
          <p:spPr>
            <a:xfrm>
              <a:off x="4811350" y="2358464"/>
              <a:ext cx="2048959" cy="584775"/>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KANSANELÄKE</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JA TAKUUELÄKE</a:t>
              </a:r>
            </a:p>
          </p:txBody>
        </p:sp>
        <p:sp>
          <p:nvSpPr>
            <p:cNvPr id="25" name="Rectangle 28">
              <a:extLst>
                <a:ext uri="{FF2B5EF4-FFF2-40B4-BE49-F238E27FC236}">
                  <a16:creationId xmlns:a16="http://schemas.microsoft.com/office/drawing/2014/main" id="{17F94B50-91F9-4E87-A071-6ECA901034FA}"/>
                </a:ext>
              </a:extLst>
            </p:cNvPr>
            <p:cNvSpPr/>
            <p:nvPr/>
          </p:nvSpPr>
          <p:spPr>
            <a:xfrm>
              <a:off x="7970845" y="2626371"/>
              <a:ext cx="1633490" cy="584775"/>
            </a:xfrm>
            <a:prstGeom prst="rect">
              <a:avLst/>
            </a:prstGeom>
          </p:spPr>
          <p:txBody>
            <a:bodyPr wrap="squar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KOKONAIS-</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ELÄKE</a:t>
              </a:r>
            </a:p>
          </p:txBody>
        </p:sp>
        <p:sp>
          <p:nvSpPr>
            <p:cNvPr id="26" name="Oval 36">
              <a:extLst>
                <a:ext uri="{FF2B5EF4-FFF2-40B4-BE49-F238E27FC236}">
                  <a16:creationId xmlns:a16="http://schemas.microsoft.com/office/drawing/2014/main" id="{07BF1BB8-0805-481D-889E-62CE9F9999FF}"/>
                </a:ext>
              </a:extLst>
            </p:cNvPr>
            <p:cNvSpPr>
              <a:spLocks noChangeAspect="1"/>
            </p:cNvSpPr>
            <p:nvPr/>
          </p:nvSpPr>
          <p:spPr>
            <a:xfrm>
              <a:off x="8284401" y="2000696"/>
              <a:ext cx="2132079" cy="2132079"/>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180000" rtlCol="0" anchor="ctr" anchorCtr="1"/>
            <a:lstStyle/>
            <a:p>
              <a:pPr algn="ctr"/>
              <a:r>
                <a:rPr lang="fi-FI" sz="2400" b="1">
                  <a:ea typeface="Verdana" panose="020B0604030504040204" pitchFamily="34" charset="0"/>
                  <a:cs typeface="Verdana" panose="020B0604030504040204" pitchFamily="34" charset="0"/>
                </a:rPr>
                <a:t>TOTAL</a:t>
              </a:r>
            </a:p>
            <a:p>
              <a:pPr algn="ctr"/>
              <a:r>
                <a:rPr lang="fi-FI" sz="2400" b="1">
                  <a:ea typeface="Verdana" panose="020B0604030504040204" pitchFamily="34" charset="0"/>
                  <a:cs typeface="Verdana" panose="020B0604030504040204" pitchFamily="34" charset="0"/>
                </a:rPr>
                <a:t>PENSION</a:t>
              </a:r>
              <a:endParaRPr lang="en-US" sz="2400" b="1">
                <a:ea typeface="Verdana" panose="020B0604030504040204" pitchFamily="34" charset="0"/>
                <a:cs typeface="Verdana" panose="020B0604030504040204" pitchFamily="34" charset="0"/>
              </a:endParaRPr>
            </a:p>
          </p:txBody>
        </p:sp>
        <p:sp>
          <p:nvSpPr>
            <p:cNvPr id="27" name="Rounded Rectangle 33">
              <a:extLst>
                <a:ext uri="{FF2B5EF4-FFF2-40B4-BE49-F238E27FC236}">
                  <a16:creationId xmlns:a16="http://schemas.microsoft.com/office/drawing/2014/main" id="{FBEC7D6A-2045-4DF3-A80E-B7A813FB4C5D}"/>
                </a:ext>
              </a:extLst>
            </p:cNvPr>
            <p:cNvSpPr/>
            <p:nvPr/>
          </p:nvSpPr>
          <p:spPr>
            <a:xfrm>
              <a:off x="4925322" y="2081142"/>
              <a:ext cx="2556000" cy="2083207"/>
            </a:xfrm>
            <a:prstGeom prst="roundRect">
              <a:avLst>
                <a:gd name="adj" fmla="val 3171"/>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08000" rtlCol="0" anchor="t" anchorCtr="0"/>
            <a:lstStyle/>
            <a:p>
              <a:pPr algn="ctr"/>
              <a:r>
                <a:rPr lang="fi-FI" sz="2400" b="1">
                  <a:solidFill>
                    <a:schemeClr val="tx1"/>
                  </a:solidFill>
                  <a:ea typeface="Verdana" panose="020B0604030504040204" pitchFamily="34" charset="0"/>
                  <a:cs typeface="Verdana" panose="020B0604030504040204" pitchFamily="34" charset="0"/>
                </a:rPr>
                <a:t>National pension and </a:t>
              </a:r>
              <a:r>
                <a:rPr lang="fi-FI" sz="2400" b="1" err="1">
                  <a:solidFill>
                    <a:schemeClr val="tx1"/>
                  </a:solidFill>
                  <a:ea typeface="Verdana" panose="020B0604030504040204" pitchFamily="34" charset="0"/>
                  <a:cs typeface="Verdana" panose="020B0604030504040204" pitchFamily="34" charset="0"/>
                </a:rPr>
                <a:t>guarantee</a:t>
              </a:r>
              <a:r>
                <a:rPr lang="fi-FI" sz="2400" b="1">
                  <a:solidFill>
                    <a:schemeClr val="tx1"/>
                  </a:solidFill>
                  <a:ea typeface="Verdana" panose="020B0604030504040204" pitchFamily="34" charset="0"/>
                  <a:cs typeface="Verdana" panose="020B0604030504040204" pitchFamily="34" charset="0"/>
                </a:rPr>
                <a:t> pension</a:t>
              </a:r>
            </a:p>
            <a:p>
              <a:pPr algn="ctr">
                <a:defRPr/>
              </a:pPr>
              <a:r>
                <a:rPr lang="fi-FI" err="1">
                  <a:solidFill>
                    <a:schemeClr val="tx1"/>
                  </a:solidFill>
                </a:rPr>
                <a:t>Guarantee</a:t>
              </a:r>
              <a:r>
                <a:rPr lang="fi-FI">
                  <a:solidFill>
                    <a:schemeClr val="tx1"/>
                  </a:solidFill>
                </a:rPr>
                <a:t> a </a:t>
              </a:r>
              <a:r>
                <a:rPr lang="fi-FI" err="1">
                  <a:solidFill>
                    <a:schemeClr val="tx1"/>
                  </a:solidFill>
                </a:rPr>
                <a:t>minimum</a:t>
              </a:r>
              <a:r>
                <a:rPr lang="fi-FI">
                  <a:solidFill>
                    <a:schemeClr val="tx1"/>
                  </a:solidFill>
                </a:rPr>
                <a:t> </a:t>
              </a:r>
              <a:r>
                <a:rPr lang="fi-FI" err="1">
                  <a:solidFill>
                    <a:schemeClr val="tx1"/>
                  </a:solidFill>
                </a:rPr>
                <a:t>income</a:t>
              </a:r>
              <a:endParaRPr lang="fi-FI">
                <a:solidFill>
                  <a:schemeClr val="tx1"/>
                </a:solidFill>
              </a:endParaRPr>
            </a:p>
          </p:txBody>
        </p:sp>
        <p:sp>
          <p:nvSpPr>
            <p:cNvPr id="28" name="Rounded Rectangle 39">
              <a:extLst>
                <a:ext uri="{FF2B5EF4-FFF2-40B4-BE49-F238E27FC236}">
                  <a16:creationId xmlns:a16="http://schemas.microsoft.com/office/drawing/2014/main" id="{518C2D55-3F55-4525-9CEC-03335EB8F6BD}"/>
                </a:ext>
              </a:extLst>
            </p:cNvPr>
            <p:cNvSpPr/>
            <p:nvPr/>
          </p:nvSpPr>
          <p:spPr>
            <a:xfrm>
              <a:off x="1636412" y="2065873"/>
              <a:ext cx="2556000" cy="2083207"/>
            </a:xfrm>
            <a:prstGeom prst="roundRect">
              <a:avLst>
                <a:gd name="adj" fmla="val 317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rtlCol="0" anchor="t" anchorCtr="0"/>
            <a:lstStyle/>
            <a:p>
              <a:pPr algn="ctr"/>
              <a:r>
                <a:rPr lang="fi-FI" sz="2400" b="1">
                  <a:solidFill>
                    <a:schemeClr val="tx1"/>
                  </a:solidFill>
                  <a:ea typeface="Verdana" panose="020B0604030504040204" pitchFamily="34" charset="0"/>
                  <a:cs typeface="Verdana" panose="020B0604030504040204" pitchFamily="34" charset="0"/>
                </a:rPr>
                <a:t>Earnings-related</a:t>
              </a:r>
            </a:p>
            <a:p>
              <a:pPr algn="ctr"/>
              <a:r>
                <a:rPr lang="fi-FI" sz="2400" b="1">
                  <a:solidFill>
                    <a:schemeClr val="tx1"/>
                  </a:solidFill>
                  <a:ea typeface="Verdana" panose="020B0604030504040204" pitchFamily="34" charset="0"/>
                  <a:cs typeface="Verdana" panose="020B0604030504040204" pitchFamily="34" charset="0"/>
                </a:rPr>
                <a:t>pension</a:t>
              </a:r>
            </a:p>
            <a:p>
              <a:pPr algn="ctr">
                <a:defRPr/>
              </a:pPr>
              <a:r>
                <a:rPr lang="fi-FI" err="1">
                  <a:solidFill>
                    <a:schemeClr val="tx1"/>
                  </a:solidFill>
                </a:rPr>
                <a:t>Maintains</a:t>
              </a:r>
              <a:r>
                <a:rPr lang="fi-FI">
                  <a:solidFill>
                    <a:schemeClr val="tx1"/>
                  </a:solidFill>
                </a:rPr>
                <a:t> </a:t>
              </a:r>
              <a:r>
                <a:rPr lang="fi-FI" err="1">
                  <a:solidFill>
                    <a:schemeClr val="tx1"/>
                  </a:solidFill>
                </a:rPr>
                <a:t>the</a:t>
              </a:r>
              <a:r>
                <a:rPr lang="fi-FI">
                  <a:solidFill>
                    <a:schemeClr val="tx1"/>
                  </a:solidFill>
                </a:rPr>
                <a:t> </a:t>
              </a:r>
              <a:r>
                <a:rPr lang="fi-FI" err="1">
                  <a:solidFill>
                    <a:schemeClr val="tx1"/>
                  </a:solidFill>
                </a:rPr>
                <a:t>attained</a:t>
              </a:r>
              <a:r>
                <a:rPr lang="fi-FI">
                  <a:solidFill>
                    <a:schemeClr val="tx1"/>
                  </a:solidFill>
                </a:rPr>
                <a:t> </a:t>
              </a:r>
              <a:r>
                <a:rPr lang="fi-FI" err="1">
                  <a:solidFill>
                    <a:schemeClr val="tx1"/>
                  </a:solidFill>
                </a:rPr>
                <a:t>income</a:t>
              </a:r>
              <a:r>
                <a:rPr lang="fi-FI">
                  <a:solidFill>
                    <a:schemeClr val="tx1"/>
                  </a:solidFill>
                </a:rPr>
                <a:t> </a:t>
              </a:r>
              <a:r>
                <a:rPr lang="fi-FI" err="1">
                  <a:solidFill>
                    <a:schemeClr val="tx1"/>
                  </a:solidFill>
                </a:rPr>
                <a:t>level</a:t>
              </a:r>
              <a:r>
                <a:rPr lang="fi-FI">
                  <a:solidFill>
                    <a:schemeClr val="tx1"/>
                  </a:solidFill>
                </a:rPr>
                <a:t> to a </a:t>
              </a:r>
              <a:r>
                <a:rPr lang="fi-FI" err="1">
                  <a:solidFill>
                    <a:schemeClr val="tx1"/>
                  </a:solidFill>
                </a:rPr>
                <a:t>reasonable</a:t>
              </a:r>
              <a:r>
                <a:rPr lang="fi-FI">
                  <a:solidFill>
                    <a:schemeClr val="tx1"/>
                  </a:solidFill>
                </a:rPr>
                <a:t> </a:t>
              </a:r>
              <a:r>
                <a:rPr lang="fi-FI" err="1">
                  <a:solidFill>
                    <a:schemeClr val="tx1"/>
                  </a:solidFill>
                </a:rPr>
                <a:t>degree</a:t>
              </a:r>
              <a:endParaRPr lang="fi-FI">
                <a:solidFill>
                  <a:schemeClr val="tx1"/>
                </a:solidFill>
              </a:endParaRPr>
            </a:p>
          </p:txBody>
        </p:sp>
        <p:sp>
          <p:nvSpPr>
            <p:cNvPr id="29" name="Cross 24">
              <a:extLst>
                <a:ext uri="{FF2B5EF4-FFF2-40B4-BE49-F238E27FC236}">
                  <a16:creationId xmlns:a16="http://schemas.microsoft.com/office/drawing/2014/main" id="{469C403C-CB04-4AF4-9AA5-AA04CC532608}"/>
                </a:ext>
                <a:ext uri="{C183D7F6-B498-43B3-948B-1728B52AA6E4}">
                  <adec:decorative xmlns:adec="http://schemas.microsoft.com/office/drawing/2017/decorative" val="0"/>
                </a:ext>
              </a:extLst>
            </p:cNvPr>
            <p:cNvSpPr/>
            <p:nvPr/>
          </p:nvSpPr>
          <p:spPr bwMode="black">
            <a:xfrm>
              <a:off x="4346000" y="2973262"/>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0" name="Equals 25">
              <a:extLst>
                <a:ext uri="{FF2B5EF4-FFF2-40B4-BE49-F238E27FC236}">
                  <a16:creationId xmlns:a16="http://schemas.microsoft.com/office/drawing/2014/main" id="{13840A1C-C68E-4C75-8B82-E7187F28A069}"/>
                </a:ext>
                <a:ext uri="{C183D7F6-B498-43B3-948B-1728B52AA6E4}">
                  <adec:decorative xmlns:adec="http://schemas.microsoft.com/office/drawing/2017/decorative" val="0"/>
                </a:ext>
              </a:extLst>
            </p:cNvPr>
            <p:cNvSpPr/>
            <p:nvPr/>
          </p:nvSpPr>
          <p:spPr bwMode="black">
            <a:xfrm>
              <a:off x="7545773" y="287971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
        <p:nvSpPr>
          <p:cNvPr id="2" name="Dian numeron paikkamerkki 1">
            <a:extLst>
              <a:ext uri="{FF2B5EF4-FFF2-40B4-BE49-F238E27FC236}">
                <a16:creationId xmlns:a16="http://schemas.microsoft.com/office/drawing/2014/main" id="{2476328F-BAEF-7574-7FD9-9C3CA1436BAA}"/>
              </a:ext>
            </a:extLst>
          </p:cNvPr>
          <p:cNvSpPr>
            <a:spLocks noGrp="1"/>
          </p:cNvSpPr>
          <p:nvPr>
            <p:ph type="sldNum" sz="quarter" idx="12"/>
          </p:nvPr>
        </p:nvSpPr>
        <p:spPr/>
        <p:txBody>
          <a:bodyPr/>
          <a:lstStyle/>
          <a:p>
            <a:fld id="{BE2D8D75-17F6-474C-8CC8-AD93DCE1F39D}" type="slidenum">
              <a:rPr lang="fi-FI" smtClean="0"/>
              <a:t>10</a:t>
            </a:fld>
            <a:endParaRPr lang="fi-FI"/>
          </a:p>
        </p:txBody>
      </p:sp>
    </p:spTree>
    <p:extLst>
      <p:ext uri="{BB962C8B-B14F-4D97-AF65-F5344CB8AC3E}">
        <p14:creationId xmlns:p14="http://schemas.microsoft.com/office/powerpoint/2010/main" val="99409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6">
            <a:extLst>
              <a:ext uri="{FF2B5EF4-FFF2-40B4-BE49-F238E27FC236}">
                <a16:creationId xmlns:a16="http://schemas.microsoft.com/office/drawing/2014/main" id="{9FF15F51-4AE9-4C6A-BA3E-60EA2AFC2D76}"/>
              </a:ext>
              <a:ext uri="{C183D7F6-B498-43B3-948B-1728B52AA6E4}">
                <adec:decorative xmlns:adec="http://schemas.microsoft.com/office/drawing/2017/decorative" val="1"/>
              </a:ext>
            </a:extLst>
          </p:cNvPr>
          <p:cNvSpPr>
            <a:spLocks noGrp="1"/>
          </p:cNvSpPr>
          <p:nvPr>
            <p:ph type="title"/>
          </p:nvPr>
        </p:nvSpPr>
        <p:spPr>
          <a:xfrm>
            <a:off x="-8136" y="310601"/>
            <a:ext cx="11856640" cy="596597"/>
          </a:xfrm>
        </p:spPr>
        <p:txBody>
          <a:bodyPr/>
          <a:lstStyle/>
          <a:p>
            <a:r>
              <a:rPr lang="fi-FI"/>
              <a:t>Total pension in 2025</a:t>
            </a:r>
            <a:br>
              <a:rPr lang="fi-FI"/>
            </a:br>
            <a:endParaRPr lang="fi-FI"/>
          </a:p>
        </p:txBody>
      </p:sp>
      <p:sp>
        <p:nvSpPr>
          <p:cNvPr id="2" name="Dian numeron paikkamerkki 1">
            <a:extLst>
              <a:ext uri="{FF2B5EF4-FFF2-40B4-BE49-F238E27FC236}">
                <a16:creationId xmlns:a16="http://schemas.microsoft.com/office/drawing/2014/main" id="{F7F06DC3-6703-6AE5-CF76-771F3ACF7815}"/>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4" name="Kuva 3" descr="Total pension in 2025.&#10;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5F392C89-D2DC-6996-5F50-D923667A83DE}"/>
              </a:ext>
            </a:extLst>
          </p:cNvPr>
          <p:cNvPicPr>
            <a:picLocks noChangeAspect="1"/>
          </p:cNvPicPr>
          <p:nvPr/>
        </p:nvPicPr>
        <p:blipFill>
          <a:blip r:embed="rId3"/>
          <a:stretch>
            <a:fillRect/>
          </a:stretch>
        </p:blipFill>
        <p:spPr>
          <a:xfrm>
            <a:off x="1873487" y="1135921"/>
            <a:ext cx="8668960" cy="5220429"/>
          </a:xfrm>
          <a:prstGeom prst="rect">
            <a:avLst/>
          </a:prstGeom>
        </p:spPr>
      </p:pic>
    </p:spTree>
    <p:extLst>
      <p:ext uri="{BB962C8B-B14F-4D97-AF65-F5344CB8AC3E}">
        <p14:creationId xmlns:p14="http://schemas.microsoft.com/office/powerpoint/2010/main" val="154707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333366"/>
            <a:ext cx="11856640" cy="631068"/>
          </a:xfrm>
        </p:spPr>
        <p:txBody>
          <a:bodyPr/>
          <a:lstStyle/>
          <a:p>
            <a:r>
              <a:rPr lang="fi-FI"/>
              <a:t>Total pension in 2025, including housing allowance</a:t>
            </a:r>
            <a:br>
              <a:rPr lang="fi-FI"/>
            </a:br>
            <a:endParaRPr lang="fi-FI"/>
          </a:p>
        </p:txBody>
      </p:sp>
      <p:sp>
        <p:nvSpPr>
          <p:cNvPr id="3" name="Dian numeron paikkamerkki 2">
            <a:extLst>
              <a:ext uri="{FF2B5EF4-FFF2-40B4-BE49-F238E27FC236}">
                <a16:creationId xmlns:a16="http://schemas.microsoft.com/office/drawing/2014/main" id="{2C90C2FE-0DE1-5620-12EA-BBEAA83BB5C3}"/>
              </a:ext>
            </a:extLst>
          </p:cNvPr>
          <p:cNvSpPr>
            <a:spLocks noGrp="1"/>
          </p:cNvSpPr>
          <p:nvPr>
            <p:ph type="sldNum" sz="quarter" idx="12"/>
          </p:nvPr>
        </p:nvSpPr>
        <p:spPr/>
        <p:txBody>
          <a:bodyPr/>
          <a:lstStyle/>
          <a:p>
            <a:fld id="{BE2D8D75-17F6-474C-8CC8-AD93DCE1F39D}" type="slidenum">
              <a:rPr lang="fi-FI" smtClean="0"/>
              <a:t>12</a:t>
            </a:fld>
            <a:endParaRPr lang="fi-FI"/>
          </a:p>
        </p:txBody>
      </p:sp>
      <p:pic>
        <p:nvPicPr>
          <p:cNvPr id="5" name="Kuva 4" descr="Earnings-related, national and guarantee pension and housing allowance in 2025.&#10;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447B4DF7-1367-5176-BF8F-A8E1D75D22C7}"/>
              </a:ext>
            </a:extLst>
          </p:cNvPr>
          <p:cNvPicPr>
            <a:picLocks noChangeAspect="1"/>
          </p:cNvPicPr>
          <p:nvPr/>
        </p:nvPicPr>
        <p:blipFill>
          <a:blip r:embed="rId3"/>
          <a:stretch>
            <a:fillRect/>
          </a:stretch>
        </p:blipFill>
        <p:spPr>
          <a:xfrm>
            <a:off x="2099705" y="1406431"/>
            <a:ext cx="7992590" cy="4934639"/>
          </a:xfrm>
          <a:prstGeom prst="rect">
            <a:avLst/>
          </a:prstGeom>
        </p:spPr>
      </p:pic>
    </p:spTree>
    <p:extLst>
      <p:ext uri="{BB962C8B-B14F-4D97-AF65-F5344CB8AC3E}">
        <p14:creationId xmlns:p14="http://schemas.microsoft.com/office/powerpoint/2010/main" val="331476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30013" y="379233"/>
            <a:ext cx="8472264" cy="863386"/>
          </a:xfrm>
        </p:spPr>
        <p:txBody>
          <a:bodyPr/>
          <a:lstStyle/>
          <a:p>
            <a:pPr algn="l"/>
            <a:r>
              <a:rPr lang="fi-FI" sz="4000"/>
              <a:t>Pension </a:t>
            </a:r>
            <a:r>
              <a:rPr lang="fi-FI" sz="4000" err="1"/>
              <a:t>accrues</a:t>
            </a:r>
            <a:r>
              <a:rPr lang="fi-FI" sz="4000"/>
              <a:t> </a:t>
            </a:r>
            <a:r>
              <a:rPr lang="fi-FI" sz="4000" err="1"/>
              <a:t>from</a:t>
            </a:r>
            <a:r>
              <a:rPr lang="fi-FI" sz="4000"/>
              <a:t> </a:t>
            </a:r>
            <a:r>
              <a:rPr lang="fi-FI" sz="4000" err="1"/>
              <a:t>work</a:t>
            </a:r>
            <a:br>
              <a:rPr lang="fi-FI" sz="4000"/>
            </a:br>
            <a:endParaRPr lang="fi-FI" sz="4000"/>
          </a:p>
        </p:txBody>
      </p:sp>
      <p:sp>
        <p:nvSpPr>
          <p:cNvPr id="8" name="Content Placeholder 2">
            <a:extLst>
              <a:ext uri="{FF2B5EF4-FFF2-40B4-BE49-F238E27FC236}">
                <a16:creationId xmlns:a16="http://schemas.microsoft.com/office/drawing/2014/main" id="{FB726F11-0040-4D11-A8DC-7488AE7BB57A}"/>
              </a:ext>
            </a:extLst>
          </p:cNvPr>
          <p:cNvSpPr txBox="1">
            <a:spLocks/>
          </p:cNvSpPr>
          <p:nvPr/>
        </p:nvSpPr>
        <p:spPr>
          <a:xfrm>
            <a:off x="830013" y="1249658"/>
            <a:ext cx="7886700" cy="55192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600" b="1">
                <a:latin typeface="+mn-lt"/>
              </a:rPr>
              <a:t>As of the beginning of 2017</a:t>
            </a:r>
          </a:p>
        </p:txBody>
      </p:sp>
      <p:sp>
        <p:nvSpPr>
          <p:cNvPr id="9" name="Content Placeholder 2">
            <a:extLst>
              <a:ext uri="{FF2B5EF4-FFF2-40B4-BE49-F238E27FC236}">
                <a16:creationId xmlns:a16="http://schemas.microsoft.com/office/drawing/2014/main" id="{CC8CCC00-19A3-4988-A168-D4B0AD37990C}"/>
              </a:ext>
              <a:ext uri="{C183D7F6-B498-43B3-948B-1728B52AA6E4}">
                <adec:decorative xmlns:adec="http://schemas.microsoft.com/office/drawing/2017/decorative" val="1"/>
              </a:ext>
            </a:extLst>
          </p:cNvPr>
          <p:cNvSpPr txBox="1">
            <a:spLocks/>
          </p:cNvSpPr>
          <p:nvPr/>
        </p:nvSpPr>
        <p:spPr>
          <a:xfrm>
            <a:off x="839416" y="3857597"/>
            <a:ext cx="9145016" cy="254957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356B5"/>
              </a:buClr>
            </a:pPr>
            <a:r>
              <a:rPr lang="en-GB" sz="2400">
                <a:latin typeface="+mn-lt"/>
              </a:rPr>
              <a:t>Pension accrues at a rate of 1.5% of the gross annual wages </a:t>
            </a:r>
          </a:p>
          <a:p>
            <a:pPr>
              <a:buClr>
                <a:srgbClr val="0356B5"/>
              </a:buClr>
            </a:pPr>
            <a:r>
              <a:rPr lang="en-GB" sz="2400">
                <a:latin typeface="+mn-lt"/>
              </a:rPr>
              <a:t>For those aged 53–62 years: at a rate of 1.7% of the gross annual wages until the end of 2025 (accrual during transition period).</a:t>
            </a:r>
          </a:p>
          <a:p>
            <a:pPr>
              <a:buClr>
                <a:srgbClr val="0356B5"/>
              </a:buClr>
            </a:pPr>
            <a:r>
              <a:rPr lang="en-GB" sz="2400">
                <a:latin typeface="+mn-lt"/>
              </a:rPr>
              <a:t>If the pension is taken after reaching the retirement age, the pension will be increased by 0.4% per month.</a:t>
            </a:r>
          </a:p>
        </p:txBody>
      </p:sp>
      <p:grpSp>
        <p:nvGrpSpPr>
          <p:cNvPr id="2" name="Ryhmä 1">
            <a:extLst>
              <a:ext uri="{FF2B5EF4-FFF2-40B4-BE49-F238E27FC236}">
                <a16:creationId xmlns:a16="http://schemas.microsoft.com/office/drawing/2014/main" id="{919CA0F8-CA7A-4B6A-AA15-8A078BF5C7DD}"/>
              </a:ext>
              <a:ext uri="{C183D7F6-B498-43B3-948B-1728B52AA6E4}">
                <adec:decorative xmlns:adec="http://schemas.microsoft.com/office/drawing/2017/decorative" val="1"/>
              </a:ext>
            </a:extLst>
          </p:cNvPr>
          <p:cNvGrpSpPr/>
          <p:nvPr/>
        </p:nvGrpSpPr>
        <p:grpSpPr>
          <a:xfrm>
            <a:off x="1009054" y="1787757"/>
            <a:ext cx="9463435" cy="1946183"/>
            <a:chOff x="1009054" y="1787757"/>
            <a:chExt cx="9463435" cy="1946183"/>
          </a:xfrm>
        </p:grpSpPr>
        <p:sp>
          <p:nvSpPr>
            <p:cNvPr id="11" name="Rectangle 7">
              <a:extLst>
                <a:ext uri="{FF2B5EF4-FFF2-40B4-BE49-F238E27FC236}">
                  <a16:creationId xmlns:a16="http://schemas.microsoft.com/office/drawing/2014/main" id="{F9772792-9143-4107-9A03-7672974C312D}"/>
                </a:ext>
              </a:extLst>
            </p:cNvPr>
            <p:cNvSpPr/>
            <p:nvPr/>
          </p:nvSpPr>
          <p:spPr>
            <a:xfrm>
              <a:off x="1021267" y="2430106"/>
              <a:ext cx="1588168" cy="323165"/>
            </a:xfrm>
            <a:prstGeom prst="rect">
              <a:avLst/>
            </a:prstGeom>
          </p:spPr>
          <p:txBody>
            <a:bodyPr wrap="square">
              <a:spAutoFit/>
            </a:bodyPr>
            <a:lstStyle/>
            <a:p>
              <a:pPr algn="ctr"/>
              <a:r>
                <a:rPr lang="en-GB" sz="1500" b="1">
                  <a:solidFill>
                    <a:schemeClr val="bg1"/>
                  </a:solidFill>
                  <a:ea typeface="Verdana" panose="020B0604030504040204" pitchFamily="34" charset="0"/>
                  <a:cs typeface="Verdana" panose="020B0604030504040204" pitchFamily="34" charset="0"/>
                </a:rPr>
                <a:t>TYÖANSIOT</a:t>
              </a:r>
            </a:p>
          </p:txBody>
        </p:sp>
        <p:sp>
          <p:nvSpPr>
            <p:cNvPr id="12" name="Rectangle 11">
              <a:extLst>
                <a:ext uri="{FF2B5EF4-FFF2-40B4-BE49-F238E27FC236}">
                  <a16:creationId xmlns:a16="http://schemas.microsoft.com/office/drawing/2014/main" id="{CB585124-525B-46BD-A59D-B198118436DE}"/>
                </a:ext>
              </a:extLst>
            </p:cNvPr>
            <p:cNvSpPr/>
            <p:nvPr/>
          </p:nvSpPr>
          <p:spPr>
            <a:xfrm>
              <a:off x="5422132" y="2291607"/>
              <a:ext cx="1588169" cy="553998"/>
            </a:xfrm>
            <a:prstGeom prst="rect">
              <a:avLst/>
            </a:prstGeom>
          </p:spPr>
          <p:txBody>
            <a:bodyPr wrap="square">
              <a:spAutoFit/>
            </a:bodyPr>
            <a:lstStyle/>
            <a:p>
              <a:pPr algn="ctr"/>
              <a:r>
                <a:rPr lang="en-GB" sz="1500" b="1">
                  <a:solidFill>
                    <a:schemeClr val="bg1"/>
                  </a:solidFill>
                  <a:ea typeface="Verdana" panose="020B0604030504040204" pitchFamily="34" charset="0"/>
                  <a:cs typeface="Verdana" panose="020B0604030504040204" pitchFamily="34" charset="0"/>
                </a:rPr>
                <a:t>ELINAIKA-</a:t>
              </a:r>
            </a:p>
            <a:p>
              <a:pPr algn="ctr"/>
              <a:r>
                <a:rPr lang="en-GB" sz="1500" b="1">
                  <a:solidFill>
                    <a:schemeClr val="bg1"/>
                  </a:solidFill>
                  <a:ea typeface="Verdana" panose="020B0604030504040204" pitchFamily="34" charset="0"/>
                  <a:cs typeface="Verdana" panose="020B0604030504040204" pitchFamily="34" charset="0"/>
                </a:rPr>
                <a:t>KERROIN</a:t>
              </a:r>
            </a:p>
          </p:txBody>
        </p:sp>
        <p:sp>
          <p:nvSpPr>
            <p:cNvPr id="19" name="Oval 8">
              <a:extLst>
                <a:ext uri="{FF2B5EF4-FFF2-40B4-BE49-F238E27FC236}">
                  <a16:creationId xmlns:a16="http://schemas.microsoft.com/office/drawing/2014/main" id="{87DC4E2B-92AB-442B-BB0B-0B4B2503F56A}"/>
                </a:ext>
              </a:extLst>
            </p:cNvPr>
            <p:cNvSpPr>
              <a:spLocks noChangeAspect="1"/>
            </p:cNvSpPr>
            <p:nvPr/>
          </p:nvSpPr>
          <p:spPr>
            <a:xfrm>
              <a:off x="3539463" y="1796220"/>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0" name="Tekstiruutu 19">
              <a:extLst>
                <a:ext uri="{FF2B5EF4-FFF2-40B4-BE49-F238E27FC236}">
                  <a16:creationId xmlns:a16="http://schemas.microsoft.com/office/drawing/2014/main" id="{272077D5-8624-41F1-AD6B-E992F5FA06F2}"/>
                </a:ext>
              </a:extLst>
            </p:cNvPr>
            <p:cNvSpPr txBox="1"/>
            <p:nvPr/>
          </p:nvSpPr>
          <p:spPr>
            <a:xfrm>
              <a:off x="3950389" y="2390387"/>
              <a:ext cx="1031051" cy="707886"/>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Accrual </a:t>
              </a:r>
            </a:p>
            <a:p>
              <a:pPr algn="ctr"/>
              <a:r>
                <a:rPr lang="en-GB" sz="2000" b="1">
                  <a:solidFill>
                    <a:schemeClr val="bg1"/>
                  </a:solidFill>
                  <a:ea typeface="Verdana" panose="020B0604030504040204" pitchFamily="34" charset="0"/>
                  <a:cs typeface="Verdana" panose="020B0604030504040204" pitchFamily="34" charset="0"/>
                </a:rPr>
                <a:t>rate</a:t>
              </a:r>
            </a:p>
          </p:txBody>
        </p:sp>
        <p:sp>
          <p:nvSpPr>
            <p:cNvPr id="21" name="Oval 8">
              <a:extLst>
                <a:ext uri="{FF2B5EF4-FFF2-40B4-BE49-F238E27FC236}">
                  <a16:creationId xmlns:a16="http://schemas.microsoft.com/office/drawing/2014/main" id="{553834B4-6FCF-4F42-B334-341D3A0378E2}"/>
                </a:ext>
              </a:extLst>
            </p:cNvPr>
            <p:cNvSpPr>
              <a:spLocks noChangeAspect="1"/>
            </p:cNvSpPr>
            <p:nvPr/>
          </p:nvSpPr>
          <p:spPr>
            <a:xfrm>
              <a:off x="6069872" y="1787757"/>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2" name="Tekstiruutu 21">
              <a:extLst>
                <a:ext uri="{FF2B5EF4-FFF2-40B4-BE49-F238E27FC236}">
                  <a16:creationId xmlns:a16="http://schemas.microsoft.com/office/drawing/2014/main" id="{A6040C64-0C00-4A36-9EC9-B0F81A2EC5CB}"/>
                </a:ext>
              </a:extLst>
            </p:cNvPr>
            <p:cNvSpPr txBox="1"/>
            <p:nvPr/>
          </p:nvSpPr>
          <p:spPr>
            <a:xfrm>
              <a:off x="6291034" y="2208370"/>
              <a:ext cx="1441292" cy="1015663"/>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Life </a:t>
              </a:r>
            </a:p>
            <a:p>
              <a:pPr algn="ctr"/>
              <a:r>
                <a:rPr lang="en-GB" sz="2000" b="1">
                  <a:solidFill>
                    <a:schemeClr val="bg1"/>
                  </a:solidFill>
                  <a:ea typeface="Verdana" panose="020B0604030504040204" pitchFamily="34" charset="0"/>
                  <a:cs typeface="Verdana" panose="020B0604030504040204" pitchFamily="34" charset="0"/>
                </a:rPr>
                <a:t>expectancy </a:t>
              </a:r>
            </a:p>
            <a:p>
              <a:pPr algn="ctr"/>
              <a:r>
                <a:rPr lang="en-GB" sz="2000" b="1">
                  <a:solidFill>
                    <a:schemeClr val="bg1"/>
                  </a:solidFill>
                  <a:ea typeface="Verdana" panose="020B0604030504040204" pitchFamily="34" charset="0"/>
                  <a:cs typeface="Verdana" panose="020B0604030504040204" pitchFamily="34" charset="0"/>
                </a:rPr>
                <a:t>coefficient</a:t>
              </a:r>
            </a:p>
          </p:txBody>
        </p:sp>
        <p:sp>
          <p:nvSpPr>
            <p:cNvPr id="23" name="Oval 8">
              <a:extLst>
                <a:ext uri="{FF2B5EF4-FFF2-40B4-BE49-F238E27FC236}">
                  <a16:creationId xmlns:a16="http://schemas.microsoft.com/office/drawing/2014/main" id="{DBE05BE9-61A9-4D47-B482-04AA47DEA3B9}"/>
                </a:ext>
              </a:extLst>
            </p:cNvPr>
            <p:cNvSpPr>
              <a:spLocks noChangeAspect="1"/>
            </p:cNvSpPr>
            <p:nvPr/>
          </p:nvSpPr>
          <p:spPr>
            <a:xfrm>
              <a:off x="1009054" y="1828922"/>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4" name="Tekstiruutu 23">
              <a:extLst>
                <a:ext uri="{FF2B5EF4-FFF2-40B4-BE49-F238E27FC236}">
                  <a16:creationId xmlns:a16="http://schemas.microsoft.com/office/drawing/2014/main" id="{6D55D928-9A91-4FD0-959A-27C085BE0F2C}"/>
                </a:ext>
              </a:extLst>
            </p:cNvPr>
            <p:cNvSpPr txBox="1"/>
            <p:nvPr/>
          </p:nvSpPr>
          <p:spPr>
            <a:xfrm>
              <a:off x="1352755" y="2390387"/>
              <a:ext cx="1095172" cy="707886"/>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Annual </a:t>
              </a:r>
            </a:p>
            <a:p>
              <a:pPr algn="ctr"/>
              <a:r>
                <a:rPr lang="en-GB" sz="2000" b="1">
                  <a:solidFill>
                    <a:schemeClr val="bg1"/>
                  </a:solidFill>
                  <a:ea typeface="Verdana" panose="020B0604030504040204" pitchFamily="34" charset="0"/>
                  <a:cs typeface="Verdana" panose="020B0604030504040204" pitchFamily="34" charset="0"/>
                </a:rPr>
                <a:t>earnings</a:t>
              </a:r>
            </a:p>
          </p:txBody>
        </p:sp>
        <p:sp>
          <p:nvSpPr>
            <p:cNvPr id="25" name="Oval 8">
              <a:extLst>
                <a:ext uri="{FF2B5EF4-FFF2-40B4-BE49-F238E27FC236}">
                  <a16:creationId xmlns:a16="http://schemas.microsoft.com/office/drawing/2014/main" id="{63648E0A-1E24-41E9-ADAD-A438A538B430}"/>
                </a:ext>
              </a:extLst>
            </p:cNvPr>
            <p:cNvSpPr>
              <a:spLocks noChangeAspect="1"/>
            </p:cNvSpPr>
            <p:nvPr/>
          </p:nvSpPr>
          <p:spPr>
            <a:xfrm>
              <a:off x="8600281" y="1861732"/>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6" name="Tekstiruutu 25">
              <a:extLst>
                <a:ext uri="{FF2B5EF4-FFF2-40B4-BE49-F238E27FC236}">
                  <a16:creationId xmlns:a16="http://schemas.microsoft.com/office/drawing/2014/main" id="{32A2C73E-56A8-4ED8-ACF1-C6D7113D0F48}"/>
                </a:ext>
              </a:extLst>
            </p:cNvPr>
            <p:cNvSpPr txBox="1"/>
            <p:nvPr/>
          </p:nvSpPr>
          <p:spPr>
            <a:xfrm>
              <a:off x="8946938" y="2208370"/>
              <a:ext cx="1165511" cy="1015663"/>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Earnings-</a:t>
              </a:r>
            </a:p>
            <a:p>
              <a:pPr algn="ctr"/>
              <a:r>
                <a:rPr lang="en-GB" sz="2000" b="1">
                  <a:solidFill>
                    <a:schemeClr val="bg1"/>
                  </a:solidFill>
                  <a:ea typeface="Verdana" panose="020B0604030504040204" pitchFamily="34" charset="0"/>
                  <a:cs typeface="Verdana" panose="020B0604030504040204" pitchFamily="34" charset="0"/>
                </a:rPr>
                <a:t>related </a:t>
              </a:r>
            </a:p>
            <a:p>
              <a:pPr algn="ctr"/>
              <a:r>
                <a:rPr lang="en-GB" sz="2000" b="1">
                  <a:solidFill>
                    <a:schemeClr val="bg1"/>
                  </a:solidFill>
                  <a:ea typeface="Verdana" panose="020B0604030504040204" pitchFamily="34" charset="0"/>
                  <a:cs typeface="Verdana" panose="020B0604030504040204" pitchFamily="34" charset="0"/>
                </a:rPr>
                <a:t>pension</a:t>
              </a:r>
            </a:p>
          </p:txBody>
        </p:sp>
        <p:sp>
          <p:nvSpPr>
            <p:cNvPr id="27" name="Multiply 7">
              <a:extLst>
                <a:ext uri="{FF2B5EF4-FFF2-40B4-BE49-F238E27FC236}">
                  <a16:creationId xmlns:a16="http://schemas.microsoft.com/office/drawing/2014/main" id="{1B7BE1A0-92F7-4C10-925F-91912EBBA7CE}"/>
                </a:ext>
              </a:extLst>
            </p:cNvPr>
            <p:cNvSpPr/>
            <p:nvPr/>
          </p:nvSpPr>
          <p:spPr bwMode="black">
            <a:xfrm>
              <a:off x="2915519" y="245629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8" name="Multiply 15">
              <a:extLst>
                <a:ext uri="{FF2B5EF4-FFF2-40B4-BE49-F238E27FC236}">
                  <a16:creationId xmlns:a16="http://schemas.microsoft.com/office/drawing/2014/main" id="{D71E8878-1872-46B2-A734-3B5F5948BA24}"/>
                </a:ext>
              </a:extLst>
            </p:cNvPr>
            <p:cNvSpPr/>
            <p:nvPr/>
          </p:nvSpPr>
          <p:spPr bwMode="black">
            <a:xfrm>
              <a:off x="5443858" y="2457012"/>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9" name="Equals 16">
              <a:extLst>
                <a:ext uri="{FF2B5EF4-FFF2-40B4-BE49-F238E27FC236}">
                  <a16:creationId xmlns:a16="http://schemas.microsoft.com/office/drawing/2014/main" id="{1027A122-121E-4734-9D09-2851E204BDAB}"/>
                </a:ext>
              </a:extLst>
            </p:cNvPr>
            <p:cNvSpPr/>
            <p:nvPr/>
          </p:nvSpPr>
          <p:spPr bwMode="black">
            <a:xfrm>
              <a:off x="8017285" y="251866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
        <p:nvSpPr>
          <p:cNvPr id="3" name="Dian numeron paikkamerkki 2">
            <a:extLst>
              <a:ext uri="{FF2B5EF4-FFF2-40B4-BE49-F238E27FC236}">
                <a16:creationId xmlns:a16="http://schemas.microsoft.com/office/drawing/2014/main" id="{8B4D059F-F945-CF56-62D6-C45DEB186D7A}"/>
              </a:ext>
            </a:extLst>
          </p:cNvPr>
          <p:cNvSpPr>
            <a:spLocks noGrp="1"/>
          </p:cNvSpPr>
          <p:nvPr>
            <p:ph type="sldNum" sz="quarter" idx="12"/>
          </p:nvPr>
        </p:nvSpPr>
        <p:spPr/>
        <p:txBody>
          <a:bodyPr/>
          <a:lstStyle/>
          <a:p>
            <a:fld id="{BE2D8D75-17F6-474C-8CC8-AD93DCE1F39D}" type="slidenum">
              <a:rPr lang="fi-FI" smtClean="0"/>
              <a:t>13</a:t>
            </a:fld>
            <a:endParaRPr lang="fi-FI"/>
          </a:p>
        </p:txBody>
      </p:sp>
    </p:spTree>
    <p:extLst>
      <p:ext uri="{BB962C8B-B14F-4D97-AF65-F5344CB8AC3E}">
        <p14:creationId xmlns:p14="http://schemas.microsoft.com/office/powerpoint/2010/main" val="264436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620688"/>
            <a:ext cx="11856640" cy="719370"/>
          </a:xfrm>
        </p:spPr>
        <p:txBody>
          <a:bodyPr/>
          <a:lstStyle/>
          <a:p>
            <a:r>
              <a:rPr lang="fi-FI" err="1"/>
              <a:t>Retirement</a:t>
            </a:r>
            <a:r>
              <a:rPr lang="fi-FI"/>
              <a:t> age </a:t>
            </a:r>
            <a:r>
              <a:rPr lang="fi-FI" err="1"/>
              <a:t>rises</a:t>
            </a:r>
            <a:r>
              <a:rPr lang="fi-FI"/>
              <a:t> by </a:t>
            </a:r>
            <a:r>
              <a:rPr lang="fi-FI" err="1"/>
              <a:t>birth</a:t>
            </a:r>
            <a:r>
              <a:rPr lang="fi-FI"/>
              <a:t> </a:t>
            </a:r>
            <a:r>
              <a:rPr lang="fi-FI" err="1"/>
              <a:t>group</a:t>
            </a:r>
            <a:br>
              <a:rPr lang="fi-FI"/>
            </a:br>
            <a:endParaRPr lang="fi-FI"/>
          </a:p>
        </p:txBody>
      </p:sp>
      <p:graphicFrame>
        <p:nvGraphicFramePr>
          <p:cNvPr id="8" name="Sisällön paikkamerkki 5">
            <a:extLst>
              <a:ext uri="{FF2B5EF4-FFF2-40B4-BE49-F238E27FC236}">
                <a16:creationId xmlns:a16="http://schemas.microsoft.com/office/drawing/2014/main" id="{78983AF3-6D93-4AF1-94AC-DD572CDE231F}"/>
              </a:ext>
              <a:ext uri="{C183D7F6-B498-43B3-948B-1728B52AA6E4}">
                <adec:decorative xmlns:adec="http://schemas.microsoft.com/office/drawing/2017/decorative" val="1"/>
              </a:ext>
            </a:extLst>
          </p:cNvPr>
          <p:cNvGraphicFramePr>
            <a:graphicFrameLocks/>
          </p:cNvGraphicFramePr>
          <p:nvPr/>
        </p:nvGraphicFramePr>
        <p:xfrm>
          <a:off x="2651956" y="1484784"/>
          <a:ext cx="6552728" cy="4251960"/>
        </p:xfrm>
        <a:graphic>
          <a:graphicData uri="http://schemas.openxmlformats.org/drawingml/2006/table">
            <a:tbl>
              <a:tblPr firstRow="1" bandRow="1">
                <a:tableStyleId>{5C22544A-7EE6-4342-B048-85BDC9FD1C3A}</a:tableStyleId>
              </a:tblPr>
              <a:tblGrid>
                <a:gridCol w="1774697">
                  <a:extLst>
                    <a:ext uri="{9D8B030D-6E8A-4147-A177-3AD203B41FA5}">
                      <a16:colId xmlns:a16="http://schemas.microsoft.com/office/drawing/2014/main" val="20000"/>
                    </a:ext>
                  </a:extLst>
                </a:gridCol>
                <a:gridCol w="2382465">
                  <a:extLst>
                    <a:ext uri="{9D8B030D-6E8A-4147-A177-3AD203B41FA5}">
                      <a16:colId xmlns:a16="http://schemas.microsoft.com/office/drawing/2014/main" val="20001"/>
                    </a:ext>
                  </a:extLst>
                </a:gridCol>
                <a:gridCol w="2395566">
                  <a:extLst>
                    <a:ext uri="{9D8B030D-6E8A-4147-A177-3AD203B41FA5}">
                      <a16:colId xmlns:a16="http://schemas.microsoft.com/office/drawing/2014/main" val="20002"/>
                    </a:ext>
                  </a:extLst>
                </a:gridCol>
              </a:tblGrid>
              <a:tr h="370840">
                <a:tc>
                  <a:txBody>
                    <a:bodyPr/>
                    <a:lstStyle/>
                    <a:p>
                      <a:pPr algn="l"/>
                      <a:r>
                        <a:rPr lang="en-GB" sz="1800" b="1" noProof="0"/>
                        <a:t>Year of birth</a:t>
                      </a: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GB" sz="1800" b="1" noProof="0"/>
                        <a:t>Retirement age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GB" sz="1800" b="1" noProof="0"/>
                        <a:t>Age when insurance obligation and pension accrual end</a:t>
                      </a:r>
                    </a:p>
                  </a:txBody>
                  <a:tcP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fi-FI" sz="1800"/>
                        <a:t>1954</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lvl="0" algn="l"/>
                      <a:r>
                        <a:rPr lang="en-GB" sz="1800" noProof="0"/>
                        <a:t>63</a:t>
                      </a:r>
                      <a:r>
                        <a:rPr lang="en-GB" sz="1800" baseline="0" noProof="0"/>
                        <a:t> years</a:t>
                      </a:r>
                      <a:endParaRPr lang="en-GB" sz="1800" noProof="0"/>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1"/>
                  </a:ext>
                </a:extLst>
              </a:tr>
              <a:tr h="370840">
                <a:tc>
                  <a:txBody>
                    <a:bodyPr/>
                    <a:lstStyle/>
                    <a:p>
                      <a:r>
                        <a:rPr lang="fi-FI" sz="1800"/>
                        <a:t>1955</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3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fi-FI" sz="1800"/>
                        <a:t>1956</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6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fi-FI" sz="1800"/>
                        <a:t>1957</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9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fi-FI" sz="1800"/>
                        <a:t>1958</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64 years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r>
                        <a:rPr lang="fi-FI" sz="1800"/>
                        <a:t>1959</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lvl="0" algn="l"/>
                      <a:r>
                        <a:rPr lang="en-GB" sz="1800" noProof="0"/>
                        <a:t>64 years 3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370840">
                <a:tc>
                  <a:txBody>
                    <a:bodyPr/>
                    <a:lstStyle/>
                    <a:p>
                      <a:r>
                        <a:rPr lang="fi-FI" sz="1800"/>
                        <a:t>1960</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64 years 6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7"/>
                  </a:ext>
                </a:extLst>
              </a:tr>
              <a:tr h="370840">
                <a:tc>
                  <a:txBody>
                    <a:bodyPr/>
                    <a:lstStyle/>
                    <a:p>
                      <a:r>
                        <a:rPr lang="fi-FI" sz="1800"/>
                        <a:t>1961</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lvl="0" algn="l"/>
                      <a:r>
                        <a:rPr lang="en-GB" sz="1800" noProof="0"/>
                        <a:t>64 years 9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8"/>
                  </a:ext>
                </a:extLst>
              </a:tr>
              <a:tr h="370840">
                <a:tc>
                  <a:txBody>
                    <a:bodyPr/>
                    <a:lstStyle/>
                    <a:p>
                      <a:r>
                        <a:rPr lang="fi-FI" sz="1800"/>
                        <a:t>1962–1964 </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lvl="0" algn="l"/>
                      <a:r>
                        <a:rPr lang="en-GB" sz="1800" noProof="0"/>
                        <a:t>65 years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ctr"/>
                      <a:r>
                        <a:rPr lang="fi-FI" sz="1800"/>
                        <a:t>70</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 name="Dian numeron paikkamerkki 1">
            <a:extLst>
              <a:ext uri="{FF2B5EF4-FFF2-40B4-BE49-F238E27FC236}">
                <a16:creationId xmlns:a16="http://schemas.microsoft.com/office/drawing/2014/main" id="{2DB8C890-ED59-DBD2-CC09-255CE6D9FCE4}"/>
              </a:ext>
            </a:extLst>
          </p:cNvPr>
          <p:cNvSpPr>
            <a:spLocks noGrp="1"/>
          </p:cNvSpPr>
          <p:nvPr>
            <p:ph type="sldNum" sz="quarter" idx="12"/>
          </p:nvPr>
        </p:nvSpPr>
        <p:spPr/>
        <p:txBody>
          <a:bodyPr/>
          <a:lstStyle/>
          <a:p>
            <a:fld id="{BE2D8D75-17F6-474C-8CC8-AD93DCE1F39D}" type="slidenum">
              <a:rPr lang="fi-FI" smtClean="0"/>
              <a:t>14</a:t>
            </a:fld>
            <a:endParaRPr lang="fi-FI"/>
          </a:p>
        </p:txBody>
      </p:sp>
    </p:spTree>
    <p:extLst>
      <p:ext uri="{BB962C8B-B14F-4D97-AF65-F5344CB8AC3E}">
        <p14:creationId xmlns:p14="http://schemas.microsoft.com/office/powerpoint/2010/main" val="108465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04664"/>
            <a:ext cx="11856640" cy="575354"/>
          </a:xfrm>
        </p:spPr>
        <p:txBody>
          <a:bodyPr/>
          <a:lstStyle/>
          <a:p>
            <a:r>
              <a:rPr lang="fi-FI"/>
              <a:t>Age </a:t>
            </a:r>
            <a:r>
              <a:rPr lang="fi-FI" err="1"/>
              <a:t>limits</a:t>
            </a:r>
            <a:r>
              <a:rPr lang="fi-FI"/>
              <a:t> of earnings-related pension </a:t>
            </a:r>
            <a:r>
              <a:rPr lang="fi-FI" err="1"/>
              <a:t>benefits</a:t>
            </a:r>
            <a:br>
              <a:rPr lang="fi-FI"/>
            </a:br>
            <a:endParaRPr lang="fi-FI"/>
          </a:p>
        </p:txBody>
      </p:sp>
      <p:graphicFrame>
        <p:nvGraphicFramePr>
          <p:cNvPr id="8" name="Taulukko 7">
            <a:extLst>
              <a:ext uri="{FF2B5EF4-FFF2-40B4-BE49-F238E27FC236}">
                <a16:creationId xmlns:a16="http://schemas.microsoft.com/office/drawing/2014/main" id="{093CE89A-13CB-4BF3-AF3B-D8E2C6DDA0DE}"/>
              </a:ext>
              <a:ext uri="{C183D7F6-B498-43B3-948B-1728B52AA6E4}">
                <adec:decorative xmlns:adec="http://schemas.microsoft.com/office/drawing/2017/decorative" val="1"/>
              </a:ext>
            </a:extLst>
          </p:cNvPr>
          <p:cNvGraphicFramePr>
            <a:graphicFrameLocks noGrp="1"/>
          </p:cNvGraphicFramePr>
          <p:nvPr/>
        </p:nvGraphicFramePr>
        <p:xfrm>
          <a:off x="1487488" y="1241652"/>
          <a:ext cx="8607868" cy="4995660"/>
        </p:xfrm>
        <a:graphic>
          <a:graphicData uri="http://schemas.openxmlformats.org/drawingml/2006/table">
            <a:tbl>
              <a:tblPr firstRow="1" bandRow="1">
                <a:tableStyleId>{5C22544A-7EE6-4342-B048-85BDC9FD1C3A}</a:tableStyleId>
              </a:tblPr>
              <a:tblGrid>
                <a:gridCol w="3180844">
                  <a:extLst>
                    <a:ext uri="{9D8B030D-6E8A-4147-A177-3AD203B41FA5}">
                      <a16:colId xmlns:a16="http://schemas.microsoft.com/office/drawing/2014/main" val="20000"/>
                    </a:ext>
                  </a:extLst>
                </a:gridCol>
                <a:gridCol w="1551878">
                  <a:extLst>
                    <a:ext uri="{9D8B030D-6E8A-4147-A177-3AD203B41FA5}">
                      <a16:colId xmlns:a16="http://schemas.microsoft.com/office/drawing/2014/main" val="20001"/>
                    </a:ext>
                  </a:extLst>
                </a:gridCol>
                <a:gridCol w="3875146">
                  <a:extLst>
                    <a:ext uri="{9D8B030D-6E8A-4147-A177-3AD203B41FA5}">
                      <a16:colId xmlns:a16="http://schemas.microsoft.com/office/drawing/2014/main" val="20002"/>
                    </a:ext>
                  </a:extLst>
                </a:gridCol>
              </a:tblGrid>
              <a:tr h="400188">
                <a:tc>
                  <a:txBody>
                    <a:bodyPr/>
                    <a:lstStyle/>
                    <a:p>
                      <a:pPr algn="l"/>
                      <a:r>
                        <a:rPr lang="fi-FI" sz="1600" b="1">
                          <a:solidFill>
                            <a:schemeClr val="lt1"/>
                          </a:solidFill>
                          <a:latin typeface="+mn-lt"/>
                        </a:rPr>
                        <a:t>Benefit</a:t>
                      </a:r>
                      <a:endParaRPr lang="fi-FI" sz="1600" b="1">
                        <a:solidFill>
                          <a:schemeClr val="bg1"/>
                        </a:solidFill>
                        <a:latin typeface="+mn-lt"/>
                      </a:endParaRPr>
                    </a:p>
                  </a:txBody>
                  <a:tcPr marL="108000" marR="112548"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fi-FI" sz="1600" b="1" err="1">
                          <a:solidFill>
                            <a:schemeClr val="lt1"/>
                          </a:solidFill>
                          <a:latin typeface="+mn-lt"/>
                        </a:rPr>
                        <a:t>Year</a:t>
                      </a:r>
                      <a:r>
                        <a:rPr lang="fi-FI" sz="1600" b="1" baseline="0">
                          <a:solidFill>
                            <a:schemeClr val="lt1"/>
                          </a:solidFill>
                          <a:latin typeface="+mn-lt"/>
                        </a:rPr>
                        <a:t> of </a:t>
                      </a:r>
                      <a:r>
                        <a:rPr lang="fi-FI" sz="1600" b="1" baseline="0" err="1">
                          <a:solidFill>
                            <a:schemeClr val="lt1"/>
                          </a:solidFill>
                          <a:latin typeface="+mn-lt"/>
                        </a:rPr>
                        <a:t>birth</a:t>
                      </a:r>
                      <a:endParaRPr lang="fi-FI" sz="1600" b="1">
                        <a:solidFill>
                          <a:schemeClr val="bg1"/>
                        </a:solidFill>
                        <a:latin typeface="+mn-lt"/>
                      </a:endParaRPr>
                    </a:p>
                  </a:txBody>
                  <a:tcPr marL="112548" marR="112548" marT="56274" marB="5627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600" b="1" err="1">
                          <a:solidFill>
                            <a:schemeClr val="bg1"/>
                          </a:solidFill>
                          <a:latin typeface="+mn-lt"/>
                        </a:rPr>
                        <a:t>Right</a:t>
                      </a:r>
                      <a:r>
                        <a:rPr lang="fi-FI" sz="1600" b="1">
                          <a:solidFill>
                            <a:schemeClr val="bg1"/>
                          </a:solidFill>
                          <a:latin typeface="+mn-lt"/>
                        </a:rPr>
                        <a:t> to pension in age</a:t>
                      </a:r>
                    </a:p>
                  </a:txBody>
                  <a:tcPr marL="112548" marR="112548" marT="56274" marB="56274"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299714">
                <a:tc>
                  <a:txBody>
                    <a:bodyPr/>
                    <a:lstStyle/>
                    <a:p>
                      <a:pPr algn="l"/>
                      <a:r>
                        <a:rPr lang="fi-FI" sz="1600">
                          <a:latin typeface="+mn-lt"/>
                        </a:rPr>
                        <a:t>Old-</a:t>
                      </a:r>
                      <a:r>
                        <a:rPr lang="fi-FI" sz="1600" err="1">
                          <a:latin typeface="+mn-lt"/>
                        </a:rPr>
                        <a:t>age</a:t>
                      </a:r>
                      <a:r>
                        <a:rPr lang="fi-FI" sz="1600" baseline="0">
                          <a:latin typeface="+mn-lt"/>
                        </a:rPr>
                        <a:t> pension</a:t>
                      </a:r>
                      <a:r>
                        <a:rPr lang="fi-FI" sz="1600">
                          <a:latin typeface="+mn-lt"/>
                        </a:rPr>
                        <a:t>	</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l"/>
                      <a:endParaRPr lang="fi-FI" sz="1600" b="0">
                        <a:solidFill>
                          <a:schemeClr val="tx1"/>
                        </a:solidFill>
                        <a:latin typeface="+mn-lt"/>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noProof="0">
                          <a:solidFill>
                            <a:schemeClr val="dk1"/>
                          </a:solidFill>
                          <a:latin typeface="+mn-lt"/>
                        </a:rPr>
                        <a:t>As</a:t>
                      </a:r>
                      <a:r>
                        <a:rPr lang="en-GB" sz="1600" b="0" baseline="0" noProof="0">
                          <a:solidFill>
                            <a:schemeClr val="dk1"/>
                          </a:solidFill>
                          <a:latin typeface="+mn-lt"/>
                        </a:rPr>
                        <a:t> of a</a:t>
                      </a:r>
                      <a:r>
                        <a:rPr lang="en-GB" sz="1600" b="0" noProof="0">
                          <a:solidFill>
                            <a:schemeClr val="dk1"/>
                          </a:solidFill>
                          <a:latin typeface="+mn-lt"/>
                        </a:rPr>
                        <a:t>ge</a:t>
                      </a:r>
                      <a:r>
                        <a:rPr lang="en-GB" sz="1600" b="0" baseline="0" noProof="0">
                          <a:solidFill>
                            <a:schemeClr val="dk1"/>
                          </a:solidFill>
                          <a:latin typeface="+mn-lt"/>
                        </a:rPr>
                        <a:t>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239832">
                <a:tc>
                  <a:txBody>
                    <a:bodyPr/>
                    <a:lstStyle/>
                    <a:p>
                      <a:pPr algn="l"/>
                      <a:r>
                        <a:rPr lang="fi-FI" sz="1600" b="0" err="1">
                          <a:solidFill>
                            <a:schemeClr val="dk1"/>
                          </a:solidFill>
                          <a:latin typeface="+mn-lt"/>
                        </a:rPr>
                        <a:t>Partial</a:t>
                      </a:r>
                      <a:r>
                        <a:rPr lang="fi-FI" sz="1600" b="0" baseline="0">
                          <a:solidFill>
                            <a:schemeClr val="dk1"/>
                          </a:solidFill>
                          <a:latin typeface="+mn-lt"/>
                        </a:rPr>
                        <a:t> </a:t>
                      </a:r>
                      <a:r>
                        <a:rPr lang="fi-FI" sz="1600" b="0" baseline="0" err="1">
                          <a:solidFill>
                            <a:schemeClr val="dk1"/>
                          </a:solidFill>
                          <a:latin typeface="+mn-lt"/>
                        </a:rPr>
                        <a:t>old-age</a:t>
                      </a:r>
                      <a:r>
                        <a:rPr lang="fi-FI" sz="1600" b="0" baseline="0">
                          <a:solidFill>
                            <a:schemeClr val="dk1"/>
                          </a:solidFill>
                          <a:latin typeface="+mn-lt"/>
                        </a:rPr>
                        <a:t> pension</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1949–1963</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en-GB" sz="1600" noProof="0">
                          <a:latin typeface="+mn-lt"/>
                        </a:rPr>
                        <a:t>61–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207987">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a:latin typeface="+mn-lt"/>
                        </a:rPr>
                        <a:t>1964</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noProof="0">
                          <a:latin typeface="+mn-lt"/>
                        </a:rPr>
                        <a:t>62–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271794">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a:latin typeface="+mn-lt"/>
                        </a:rPr>
                        <a:t>1965– </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noProof="0">
                          <a:latin typeface="+mn-lt"/>
                        </a:rPr>
                        <a:t>3 years before reaching the retirement age (follows life expectancy)</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273005">
                <a:tc>
                  <a:txBody>
                    <a:bodyPr/>
                    <a:lstStyle/>
                    <a:p>
                      <a:pPr algn="l"/>
                      <a:r>
                        <a:rPr lang="fi-FI" sz="1600">
                          <a:latin typeface="+mn-lt"/>
                        </a:rPr>
                        <a:t>Disability</a:t>
                      </a:r>
                      <a:r>
                        <a:rPr lang="fi-FI" sz="1600" baseline="0">
                          <a:latin typeface="+mn-lt"/>
                        </a:rPr>
                        <a:t> pension </a:t>
                      </a:r>
                      <a:r>
                        <a:rPr lang="fi-FI" sz="1600">
                          <a:latin typeface="+mn-lt"/>
                        </a:rPr>
                        <a:t>(</a:t>
                      </a:r>
                      <a:r>
                        <a:rPr lang="fi-FI" sz="1600" err="1">
                          <a:latin typeface="+mn-lt"/>
                        </a:rPr>
                        <a:t>full</a:t>
                      </a:r>
                      <a:r>
                        <a:rPr lang="fi-FI" sz="1600">
                          <a:latin typeface="+mn-lt"/>
                        </a:rPr>
                        <a:t> </a:t>
                      </a:r>
                      <a:r>
                        <a:rPr lang="fi-FI" sz="1600" err="1">
                          <a:latin typeface="+mn-lt"/>
                        </a:rPr>
                        <a:t>or</a:t>
                      </a:r>
                      <a:r>
                        <a:rPr lang="fi-FI" sz="1600" baseline="0">
                          <a:latin typeface="+mn-lt"/>
                        </a:rPr>
                        <a:t> </a:t>
                      </a:r>
                      <a:r>
                        <a:rPr lang="fi-FI" sz="1600" baseline="0" err="1">
                          <a:latin typeface="+mn-lt"/>
                        </a:rPr>
                        <a:t>partial</a:t>
                      </a:r>
                      <a:r>
                        <a:rPr lang="fi-FI" sz="1600">
                          <a:latin typeface="+mn-lt"/>
                        </a:rPr>
                        <a:t>)</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17– age</a:t>
                      </a:r>
                      <a:r>
                        <a:rPr lang="en-GB" sz="1600" baseline="0" noProof="0">
                          <a:latin typeface="+mn-lt"/>
                        </a:rPr>
                        <a:t>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5"/>
                  </a:ext>
                </a:extLst>
              </a:tr>
              <a:tr h="273005">
                <a:tc>
                  <a:txBody>
                    <a:bodyPr/>
                    <a:lstStyle/>
                    <a:p>
                      <a:pPr algn="l"/>
                      <a:r>
                        <a:rPr lang="en-GB" sz="1600" noProof="0">
                          <a:latin typeface="+mn-lt"/>
                        </a:rPr>
                        <a:t>Years-of-service pension</a:t>
                      </a:r>
                      <a:endParaRPr lang="en-GB" sz="1600" b="0" noProof="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1955–1964</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en-GB" sz="1600" noProof="0">
                          <a:latin typeface="+mn-lt"/>
                        </a:rPr>
                        <a:t>63– age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273005">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1965–</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noProof="0">
                          <a:latin typeface="+mn-lt"/>
                        </a:rPr>
                        <a:t>2 years before reaching the retirement age </a:t>
                      </a:r>
                      <a:r>
                        <a:rPr lang="en-GB" sz="1600" noProof="0">
                          <a:latin typeface="+mn-lt"/>
                        </a:rPr>
                        <a:t>(follows life expectancy</a:t>
                      </a:r>
                      <a:r>
                        <a:rPr lang="en-GB" sz="1600" baseline="0" noProof="0">
                          <a:latin typeface="+mn-lt"/>
                        </a:rPr>
                        <a:t>)</a:t>
                      </a:r>
                      <a:endParaRPr lang="en-GB" sz="1600" noProof="0">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7"/>
                  </a:ext>
                </a:extLst>
              </a:tr>
              <a:tr h="201437">
                <a:tc>
                  <a:txBody>
                    <a:bodyPr/>
                    <a:lstStyle/>
                    <a:p>
                      <a:r>
                        <a:rPr lang="en-GB" sz="1600" b="0" noProof="0">
                          <a:solidFill>
                            <a:schemeClr val="tx1"/>
                          </a:solidFill>
                          <a:latin typeface="+mn-lt"/>
                        </a:rPr>
                        <a:t>Survivor’s pension </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8"/>
                  </a:ext>
                </a:extLst>
              </a:tr>
              <a:tr h="257666">
                <a:tc>
                  <a:txBody>
                    <a:bodyPr/>
                    <a:lstStyle/>
                    <a:p>
                      <a:r>
                        <a:rPr lang="en-GB" sz="1600" b="0" noProof="0">
                          <a:solidFill>
                            <a:schemeClr val="tx1"/>
                          </a:solidFill>
                          <a:latin typeface="+mn-lt"/>
                        </a:rPr>
                        <a:t>  - Child	 		</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0–20</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9"/>
                  </a:ext>
                </a:extLst>
              </a:tr>
              <a:tr h="241679">
                <a:tc>
                  <a:txBody>
                    <a:bodyPr/>
                    <a:lstStyle/>
                    <a:p>
                      <a:r>
                        <a:rPr lang="en-GB" sz="1600" b="0" noProof="0">
                          <a:solidFill>
                            <a:schemeClr val="tx1"/>
                          </a:solidFill>
                          <a:latin typeface="+mn-lt"/>
                        </a:rPr>
                        <a:t>  - Surviving spouse, if children</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b="0" noProof="0">
                          <a:solidFill>
                            <a:schemeClr val="dk1"/>
                          </a:solidFill>
                          <a:latin typeface="+mn-lt"/>
                        </a:rPr>
                        <a:t>No</a:t>
                      </a:r>
                      <a:r>
                        <a:rPr lang="en-GB" sz="1600" b="0" baseline="0" noProof="0">
                          <a:solidFill>
                            <a:schemeClr val="dk1"/>
                          </a:solidFill>
                          <a:latin typeface="+mn-lt"/>
                        </a:rPr>
                        <a:t> age limit</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0"/>
                  </a:ext>
                </a:extLst>
              </a:tr>
              <a:tr h="256873">
                <a:tc>
                  <a:txBody>
                    <a:bodyPr/>
                    <a:lstStyle/>
                    <a:p>
                      <a:pPr marL="0" indent="0">
                        <a:buFontTx/>
                        <a:buNone/>
                      </a:pPr>
                      <a:r>
                        <a:rPr lang="en-GB" sz="1600" b="0" baseline="0" noProof="0">
                          <a:solidFill>
                            <a:schemeClr val="tx1"/>
                          </a:solidFill>
                          <a:latin typeface="+mn-lt"/>
                        </a:rPr>
                        <a:t>  - Surviving spouse, no children</a:t>
                      </a:r>
                      <a:endParaRPr lang="en-GB" sz="1600" b="0" noProof="0">
                        <a:solidFill>
                          <a:schemeClr val="tx1"/>
                        </a:solidFill>
                        <a:latin typeface="+mn-lt"/>
                      </a:endParaRP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marL="0" indent="0" algn="l">
                        <a:buFontTx/>
                        <a:buNone/>
                      </a:pP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50–</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1"/>
                  </a:ext>
                </a:extLst>
              </a:tr>
              <a:tr h="0">
                <a:tc>
                  <a:txBody>
                    <a:bodyPr/>
                    <a:lstStyle/>
                    <a:p>
                      <a:pPr algn="l"/>
                      <a:r>
                        <a:rPr lang="fi-FI" sz="1600" b="0" err="1">
                          <a:solidFill>
                            <a:schemeClr val="dk1"/>
                          </a:solidFill>
                          <a:latin typeface="+mn-lt"/>
                        </a:rPr>
                        <a:t>Vocational</a:t>
                      </a:r>
                      <a:r>
                        <a:rPr lang="fi-FI" sz="1600" b="0" baseline="0">
                          <a:solidFill>
                            <a:schemeClr val="dk1"/>
                          </a:solidFill>
                          <a:latin typeface="+mn-lt"/>
                        </a:rPr>
                        <a:t> </a:t>
                      </a:r>
                      <a:r>
                        <a:rPr lang="fi-FI" sz="1600" b="0" baseline="0" err="1">
                          <a:solidFill>
                            <a:schemeClr val="dk1"/>
                          </a:solidFill>
                          <a:latin typeface="+mn-lt"/>
                        </a:rPr>
                        <a:t>rehabilitation</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l"/>
                      <a:r>
                        <a:rPr lang="en-GB" sz="1600" noProof="0">
                          <a:latin typeface="+mn-lt"/>
                        </a:rPr>
                        <a:t>17– age</a:t>
                      </a:r>
                      <a:r>
                        <a:rPr lang="en-GB" sz="1600" baseline="0" noProof="0">
                          <a:latin typeface="+mn-lt"/>
                        </a:rPr>
                        <a:t> group’s retirement age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 name="Dian numeron paikkamerkki 1">
            <a:extLst>
              <a:ext uri="{FF2B5EF4-FFF2-40B4-BE49-F238E27FC236}">
                <a16:creationId xmlns:a16="http://schemas.microsoft.com/office/drawing/2014/main" id="{A83D9D00-A362-7CE3-9E4A-AFF5955A9D96}"/>
              </a:ext>
            </a:extLst>
          </p:cNvPr>
          <p:cNvSpPr>
            <a:spLocks noGrp="1"/>
          </p:cNvSpPr>
          <p:nvPr>
            <p:ph type="sldNum" sz="quarter" idx="12"/>
          </p:nvPr>
        </p:nvSpPr>
        <p:spPr/>
        <p:txBody>
          <a:bodyPr/>
          <a:lstStyle/>
          <a:p>
            <a:fld id="{BE2D8D75-17F6-474C-8CC8-AD93DCE1F39D}" type="slidenum">
              <a:rPr lang="fi-FI" smtClean="0"/>
              <a:t>15</a:t>
            </a:fld>
            <a:endParaRPr lang="fi-FI"/>
          </a:p>
        </p:txBody>
      </p:sp>
    </p:spTree>
    <p:extLst>
      <p:ext uri="{BB962C8B-B14F-4D97-AF65-F5344CB8AC3E}">
        <p14:creationId xmlns:p14="http://schemas.microsoft.com/office/powerpoint/2010/main" val="280426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39416" y="548680"/>
            <a:ext cx="8832304" cy="863386"/>
          </a:xfrm>
        </p:spPr>
        <p:txBody>
          <a:bodyPr/>
          <a:lstStyle/>
          <a:p>
            <a:pPr algn="l"/>
            <a:r>
              <a:rPr lang="fi-FI" sz="4000" dirty="0"/>
              <a:t>Index </a:t>
            </a:r>
            <a:r>
              <a:rPr lang="fi-FI" sz="4000" dirty="0" err="1"/>
              <a:t>adjustments</a:t>
            </a:r>
            <a:r>
              <a:rPr lang="fi-FI" sz="4000" dirty="0"/>
              <a:t> </a:t>
            </a:r>
            <a:r>
              <a:rPr lang="fi-FI" sz="4000" dirty="0" err="1"/>
              <a:t>secure</a:t>
            </a:r>
            <a:r>
              <a:rPr lang="fi-FI" sz="4000" dirty="0"/>
              <a:t> </a:t>
            </a:r>
            <a:r>
              <a:rPr lang="fi-FI" sz="4000" dirty="0" err="1"/>
              <a:t>pension</a:t>
            </a:r>
            <a:r>
              <a:rPr lang="fi-FI" sz="4000" dirty="0"/>
              <a:t> </a:t>
            </a:r>
            <a:r>
              <a:rPr lang="fi-FI" sz="4000" dirty="0" err="1"/>
              <a:t>level</a:t>
            </a:r>
            <a:br>
              <a:rPr lang="fi-FI" sz="4000" dirty="0"/>
            </a:br>
            <a:endParaRPr lang="fi-FI" sz="4000" dirty="0"/>
          </a:p>
        </p:txBody>
      </p:sp>
      <p:sp>
        <p:nvSpPr>
          <p:cNvPr id="8" name="Suorakulmio 7">
            <a:extLst>
              <a:ext uri="{FF2B5EF4-FFF2-40B4-BE49-F238E27FC236}">
                <a16:creationId xmlns:a16="http://schemas.microsoft.com/office/drawing/2014/main" id="{9DB9CF84-DC46-465B-852C-B2BF528AFF91}"/>
              </a:ext>
            </a:extLst>
          </p:cNvPr>
          <p:cNvSpPr/>
          <p:nvPr/>
        </p:nvSpPr>
        <p:spPr>
          <a:xfrm>
            <a:off x="839416" y="1399143"/>
            <a:ext cx="9073008" cy="2677656"/>
          </a:xfrm>
          <a:prstGeom prst="rect">
            <a:avLst/>
          </a:prstGeom>
        </p:spPr>
        <p:txBody>
          <a:bodyPr wrap="square">
            <a:spAutoFit/>
          </a:bodyPr>
          <a:lstStyle/>
          <a:p>
            <a:pPr marL="342900" indent="-342900" eaLnBrk="1" hangingPunct="1">
              <a:buClr>
                <a:srgbClr val="0356B5"/>
              </a:buClr>
              <a:buSzPct val="100000"/>
              <a:buFont typeface="Arial" panose="020B0604020202020204" pitchFamily="34" charset="0"/>
              <a:buChar char="•"/>
            </a:pPr>
            <a:r>
              <a:rPr lang="en-GB" sz="2400" dirty="0"/>
              <a:t>The earnings are adjusted with the wage coefficient to the level of the starting moment of the pension.</a:t>
            </a:r>
          </a:p>
          <a:p>
            <a:pPr marL="342900" indent="-342900" eaLnBrk="1" hangingPunct="1">
              <a:lnSpc>
                <a:spcPct val="50000"/>
              </a:lnSpc>
              <a:buClr>
                <a:srgbClr val="0356B5"/>
              </a:buClr>
              <a:buSzPct val="100000"/>
              <a:buFont typeface="Arial" panose="020B0604020202020204" pitchFamily="34" charset="0"/>
              <a:buChar char="•"/>
            </a:pPr>
            <a:endParaRPr lang="en-GB" sz="2400" dirty="0"/>
          </a:p>
          <a:p>
            <a:pPr marL="342900" indent="-342900" eaLnBrk="1" hangingPunct="1">
              <a:buClr>
                <a:srgbClr val="0356B5"/>
              </a:buClr>
              <a:buSzPct val="100000"/>
              <a:buFont typeface="Arial" panose="020B0604020202020204" pitchFamily="34" charset="0"/>
              <a:buChar char="•"/>
            </a:pPr>
            <a:r>
              <a:rPr lang="en-GB" sz="2400" dirty="0"/>
              <a:t>Earnings-related pensions in payment are adjusted annually with the earnings-related pension index.</a:t>
            </a:r>
          </a:p>
          <a:p>
            <a:pPr marL="342900" indent="-342900" eaLnBrk="1" hangingPunct="1">
              <a:lnSpc>
                <a:spcPct val="50000"/>
              </a:lnSpc>
              <a:buClr>
                <a:srgbClr val="0356B5"/>
              </a:buClr>
              <a:buSzPct val="100000"/>
              <a:buFont typeface="Arial" panose="020B0604020202020204" pitchFamily="34" charset="0"/>
              <a:buChar char="•"/>
            </a:pPr>
            <a:endParaRPr lang="en-GB" sz="2400" dirty="0"/>
          </a:p>
          <a:p>
            <a:pPr marL="342900" indent="-342900" eaLnBrk="1" hangingPunct="1">
              <a:buClr>
                <a:srgbClr val="0356B5"/>
              </a:buClr>
              <a:buSzPct val="100000"/>
              <a:buFont typeface="Arial" panose="020B0604020202020204" pitchFamily="34" charset="0"/>
              <a:buChar char="•"/>
            </a:pPr>
            <a:r>
              <a:rPr lang="en-GB" sz="2400" dirty="0"/>
              <a:t>National pensions in payment are adjusted annually by Kela with the national pension index.</a:t>
            </a:r>
          </a:p>
        </p:txBody>
      </p:sp>
      <p:graphicFrame>
        <p:nvGraphicFramePr>
          <p:cNvPr id="9" name="Taulukko 8">
            <a:extLst>
              <a:ext uri="{FF2B5EF4-FFF2-40B4-BE49-F238E27FC236}">
                <a16:creationId xmlns:a16="http://schemas.microsoft.com/office/drawing/2014/main" id="{3512D202-E262-448F-A22B-B4D84981EC7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7504422"/>
              </p:ext>
            </p:extLst>
          </p:nvPr>
        </p:nvGraphicFramePr>
        <p:xfrm>
          <a:off x="1199455" y="4273768"/>
          <a:ext cx="7506007" cy="2016760"/>
        </p:xfrm>
        <a:graphic>
          <a:graphicData uri="http://schemas.openxmlformats.org/drawingml/2006/table">
            <a:tbl>
              <a:tblPr firstRow="1" bandRow="1">
                <a:tableStyleId>{5C22544A-7EE6-4342-B048-85BDC9FD1C3A}</a:tableStyleId>
              </a:tblPr>
              <a:tblGrid>
                <a:gridCol w="2236672">
                  <a:extLst>
                    <a:ext uri="{9D8B030D-6E8A-4147-A177-3AD203B41FA5}">
                      <a16:colId xmlns:a16="http://schemas.microsoft.com/office/drawing/2014/main" val="20000"/>
                    </a:ext>
                  </a:extLst>
                </a:gridCol>
                <a:gridCol w="1053867">
                  <a:extLst>
                    <a:ext uri="{9D8B030D-6E8A-4147-A177-3AD203B41FA5}">
                      <a16:colId xmlns:a16="http://schemas.microsoft.com/office/drawing/2014/main" val="1324164066"/>
                    </a:ext>
                  </a:extLst>
                </a:gridCol>
                <a:gridCol w="1053867">
                  <a:extLst>
                    <a:ext uri="{9D8B030D-6E8A-4147-A177-3AD203B41FA5}">
                      <a16:colId xmlns:a16="http://schemas.microsoft.com/office/drawing/2014/main" val="3485759309"/>
                    </a:ext>
                  </a:extLst>
                </a:gridCol>
                <a:gridCol w="1053867">
                  <a:extLst>
                    <a:ext uri="{9D8B030D-6E8A-4147-A177-3AD203B41FA5}">
                      <a16:colId xmlns:a16="http://schemas.microsoft.com/office/drawing/2014/main" val="889949529"/>
                    </a:ext>
                  </a:extLst>
                </a:gridCol>
                <a:gridCol w="1053867">
                  <a:extLst>
                    <a:ext uri="{9D8B030D-6E8A-4147-A177-3AD203B41FA5}">
                      <a16:colId xmlns:a16="http://schemas.microsoft.com/office/drawing/2014/main" val="2787321647"/>
                    </a:ext>
                  </a:extLst>
                </a:gridCol>
                <a:gridCol w="1053867">
                  <a:extLst>
                    <a:ext uri="{9D8B030D-6E8A-4147-A177-3AD203B41FA5}">
                      <a16:colId xmlns:a16="http://schemas.microsoft.com/office/drawing/2014/main" val="4263873509"/>
                    </a:ext>
                  </a:extLst>
                </a:gridCol>
              </a:tblGrid>
              <a:tr h="0">
                <a:tc>
                  <a:txBody>
                    <a:bodyPr/>
                    <a:lstStyle/>
                    <a:p>
                      <a:r>
                        <a:rPr lang="fi-FI" sz="1800" dirty="0">
                          <a:latin typeface="+mn-lt"/>
                        </a:rPr>
                        <a:t>Index</a:t>
                      </a:r>
                      <a:endParaRPr lang="en-US" sz="1800" dirty="0">
                        <a:latin typeface="+mn-lt"/>
                      </a:endParaRPr>
                    </a:p>
                  </a:txBody>
                  <a:tcPr marL="108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202</a:t>
                      </a:r>
                      <a:r>
                        <a:rPr lang="fi-FI" dirty="0"/>
                        <a:t>1</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2022</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2023</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2024</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a:t>2025</a:t>
                      </a:r>
                      <a:endParaRPr lang="en-FI" dirty="0"/>
                    </a:p>
                  </a:txBody>
                  <a:tcPr marL="72000" marR="72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en-GB" sz="1800" noProof="0" dirty="0">
                          <a:latin typeface="+mn-lt"/>
                        </a:rPr>
                        <a:t>Wage coefficient</a:t>
                      </a: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a:t>1.3</a:t>
                      </a:r>
                      <a:r>
                        <a:rPr lang="en-FI"/>
                        <a:t>%</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a:t>2.5%</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a:t>3.8%</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a:t>5.1%</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a:t>2.2%</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GB" sz="1800" noProof="0" dirty="0">
                          <a:latin typeface="+mn-lt"/>
                        </a:rPr>
                        <a:t>Earnings-related pension</a:t>
                      </a:r>
                      <a:r>
                        <a:rPr lang="en-GB" sz="1800" baseline="0" noProof="0" dirty="0">
                          <a:latin typeface="+mn-lt"/>
                        </a:rPr>
                        <a:t> index</a:t>
                      </a:r>
                      <a:endParaRPr lang="en-GB" sz="1800" noProof="0" dirty="0">
                        <a:latin typeface="+mn-lt"/>
                      </a:endParaRP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a:t>0.5</a:t>
                      </a:r>
                      <a:r>
                        <a:rPr lang="en-FI"/>
                        <a:t>%</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a:t>2.3%</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a:t>6.8%</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a:t>5.7%</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a:t>1.3%</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800" noProof="0" dirty="0">
                          <a:latin typeface="+mn-lt"/>
                        </a:rPr>
                        <a:t>National</a:t>
                      </a:r>
                      <a:r>
                        <a:rPr lang="en-GB" sz="1800" baseline="0" noProof="0" dirty="0">
                          <a:latin typeface="+mn-lt"/>
                        </a:rPr>
                        <a:t> pension index</a:t>
                      </a:r>
                      <a:endParaRPr lang="en-US" sz="1800" dirty="0">
                        <a:latin typeface="+mn-lt"/>
                      </a:endParaRP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a:t>0.4</a:t>
                      </a:r>
                      <a:r>
                        <a:rPr lang="en-FI"/>
                        <a:t>%</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a:t>2.1%</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a:t>7.8%</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a:t>5.9%</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a:t>1.0%</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Dian numeron paikkamerkki 1">
            <a:extLst>
              <a:ext uri="{FF2B5EF4-FFF2-40B4-BE49-F238E27FC236}">
                <a16:creationId xmlns:a16="http://schemas.microsoft.com/office/drawing/2014/main" id="{A5D9FCE0-3E39-014E-50AB-8B63A33D6A99}"/>
              </a:ext>
            </a:extLst>
          </p:cNvPr>
          <p:cNvSpPr>
            <a:spLocks noGrp="1"/>
          </p:cNvSpPr>
          <p:nvPr>
            <p:ph type="sldNum" sz="quarter" idx="12"/>
          </p:nvPr>
        </p:nvSpPr>
        <p:spPr/>
        <p:txBody>
          <a:bodyPr/>
          <a:lstStyle/>
          <a:p>
            <a:fld id="{BE2D8D75-17F6-474C-8CC8-AD93DCE1F39D}" type="slidenum">
              <a:rPr lang="fi-FI" smtClean="0"/>
              <a:t>16</a:t>
            </a:fld>
            <a:endParaRPr lang="fi-FI"/>
          </a:p>
        </p:txBody>
      </p:sp>
    </p:spTree>
    <p:extLst>
      <p:ext uri="{BB962C8B-B14F-4D97-AF65-F5344CB8AC3E}">
        <p14:creationId xmlns:p14="http://schemas.microsoft.com/office/powerpoint/2010/main" val="1100015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DE69B8-5245-4DE0-B032-2AFCFA6AC1FC}"/>
              </a:ext>
            </a:extLst>
          </p:cNvPr>
          <p:cNvSpPr>
            <a:spLocks noGrp="1"/>
          </p:cNvSpPr>
          <p:nvPr>
            <p:ph type="title"/>
          </p:nvPr>
        </p:nvSpPr>
        <p:spPr/>
        <p:txBody>
          <a:bodyPr/>
          <a:lstStyle/>
          <a:p>
            <a:r>
              <a:rPr lang="fi-FI"/>
              <a:t>Pension Level</a:t>
            </a:r>
            <a:br>
              <a:rPr lang="fi-FI"/>
            </a:br>
            <a:endParaRPr lang="fi-FI"/>
          </a:p>
        </p:txBody>
      </p:sp>
      <p:sp>
        <p:nvSpPr>
          <p:cNvPr id="3" name="Tekstin paikkamerkki 2">
            <a:extLst>
              <a:ext uri="{FF2B5EF4-FFF2-40B4-BE49-F238E27FC236}">
                <a16:creationId xmlns:a16="http://schemas.microsoft.com/office/drawing/2014/main" id="{CDCB9D86-E044-4329-B662-BB054AC57E54}"/>
              </a:ext>
            </a:extLst>
          </p:cNvPr>
          <p:cNvSpPr>
            <a:spLocks noGrp="1"/>
          </p:cNvSpPr>
          <p:nvPr>
            <p:ph type="body" sz="quarter" idx="10"/>
          </p:nvPr>
        </p:nvSpPr>
        <p:spPr/>
        <p:txBody>
          <a:bodyPr/>
          <a:lstStyle/>
          <a:p>
            <a:r>
              <a:rPr lang="fi-FI"/>
              <a:t>3</a:t>
            </a:r>
          </a:p>
        </p:txBody>
      </p:sp>
      <p:sp>
        <p:nvSpPr>
          <p:cNvPr id="4" name="Dian numeron paikkamerkki 3">
            <a:extLst>
              <a:ext uri="{FF2B5EF4-FFF2-40B4-BE49-F238E27FC236}">
                <a16:creationId xmlns:a16="http://schemas.microsoft.com/office/drawing/2014/main" id="{1D997CF6-9234-59A9-33E5-8874C1088EB8}"/>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91257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61942"/>
            <a:ext cx="11856640" cy="863386"/>
          </a:xfrm>
        </p:spPr>
        <p:txBody>
          <a:bodyPr/>
          <a:lstStyle/>
          <a:p>
            <a:r>
              <a:rPr lang="fi-FI" err="1"/>
              <a:t>Average</a:t>
            </a:r>
            <a:r>
              <a:rPr lang="fi-FI"/>
              <a:t> </a:t>
            </a:r>
            <a:r>
              <a:rPr lang="fi-FI" err="1"/>
              <a:t>total</a:t>
            </a:r>
            <a:r>
              <a:rPr lang="fi-FI"/>
              <a:t> pension on 31 </a:t>
            </a:r>
            <a:r>
              <a:rPr lang="fi-FI" err="1"/>
              <a:t>Dec</a:t>
            </a:r>
            <a:r>
              <a:rPr lang="fi-FI"/>
              <a:t>. 2024</a:t>
            </a:r>
            <a:br>
              <a:rPr lang="fi-FI"/>
            </a:br>
            <a:endParaRPr lang="fi-FI"/>
          </a:p>
        </p:txBody>
      </p:sp>
      <p:graphicFrame>
        <p:nvGraphicFramePr>
          <p:cNvPr id="2" name="Content Placeholder 6">
            <a:extLst>
              <a:ext uri="{FF2B5EF4-FFF2-40B4-BE49-F238E27FC236}">
                <a16:creationId xmlns:a16="http://schemas.microsoft.com/office/drawing/2014/main" id="{76B00C5F-9D84-D82C-2FA8-8A753F1F492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136447550"/>
              </p:ext>
            </p:extLst>
          </p:nvPr>
        </p:nvGraphicFramePr>
        <p:xfrm>
          <a:off x="1405903" y="1412776"/>
          <a:ext cx="8595644" cy="2272520"/>
        </p:xfrm>
        <a:graphic>
          <a:graphicData uri="http://schemas.openxmlformats.org/drawingml/2006/table">
            <a:tbl>
              <a:tblPr firstRow="1" bandRow="1">
                <a:tableStyleId>{5C22544A-7EE6-4342-B048-85BDC9FD1C3A}</a:tableStyleId>
              </a:tblPr>
              <a:tblGrid>
                <a:gridCol w="4170575">
                  <a:extLst>
                    <a:ext uri="{9D8B030D-6E8A-4147-A177-3AD203B41FA5}">
                      <a16:colId xmlns:a16="http://schemas.microsoft.com/office/drawing/2014/main" val="1844876579"/>
                    </a:ext>
                  </a:extLst>
                </a:gridCol>
                <a:gridCol w="1475023">
                  <a:extLst>
                    <a:ext uri="{9D8B030D-6E8A-4147-A177-3AD203B41FA5}">
                      <a16:colId xmlns:a16="http://schemas.microsoft.com/office/drawing/2014/main" val="2161742765"/>
                    </a:ext>
                  </a:extLst>
                </a:gridCol>
                <a:gridCol w="1475023">
                  <a:extLst>
                    <a:ext uri="{9D8B030D-6E8A-4147-A177-3AD203B41FA5}">
                      <a16:colId xmlns:a16="http://schemas.microsoft.com/office/drawing/2014/main" val="3049916227"/>
                    </a:ext>
                  </a:extLst>
                </a:gridCol>
                <a:gridCol w="1475023">
                  <a:extLst>
                    <a:ext uri="{9D8B030D-6E8A-4147-A177-3AD203B41FA5}">
                      <a16:colId xmlns:a16="http://schemas.microsoft.com/office/drawing/2014/main" val="1011349287"/>
                    </a:ext>
                  </a:extLst>
                </a:gridCol>
              </a:tblGrid>
              <a:tr h="370840">
                <a:tc>
                  <a:txBody>
                    <a:bodyPr/>
                    <a:lstStyle/>
                    <a:p>
                      <a:pPr algn="ctr"/>
                      <a:endParaRPr lang="en-FI"/>
                    </a:p>
                  </a:txBody>
                  <a:tcPr/>
                </a:tc>
                <a:tc>
                  <a:txBody>
                    <a:bodyPr/>
                    <a:lstStyle/>
                    <a:p>
                      <a:pPr algn="ctr"/>
                      <a:r>
                        <a:rPr lang="en-GB" sz="1800" noProof="0"/>
                        <a:t>Men</a:t>
                      </a:r>
                    </a:p>
                  </a:txBody>
                  <a:tcPr marL="360000" marR="360000"/>
                </a:tc>
                <a:tc>
                  <a:txBody>
                    <a:bodyPr/>
                    <a:lstStyle/>
                    <a:p>
                      <a:pPr algn="ctr"/>
                      <a:r>
                        <a:rPr lang="en-GB" sz="1800" noProof="0"/>
                        <a:t>Women</a:t>
                      </a:r>
                    </a:p>
                  </a:txBody>
                  <a:tcPr marL="360000" marR="360000"/>
                </a:tc>
                <a:tc>
                  <a:txBody>
                    <a:bodyPr/>
                    <a:lstStyle/>
                    <a:p>
                      <a:pPr algn="ctr"/>
                      <a:r>
                        <a:rPr lang="en-GB" sz="1800" noProof="0"/>
                        <a:t>All</a:t>
                      </a:r>
                    </a:p>
                  </a:txBody>
                  <a:tcPr marL="360000" marR="360000"/>
                </a:tc>
                <a:extLst>
                  <a:ext uri="{0D108BD9-81ED-4DB2-BD59-A6C34878D82A}">
                    <a16:rowId xmlns:a16="http://schemas.microsoft.com/office/drawing/2014/main" val="3734032635"/>
                  </a:ext>
                </a:extLst>
              </a:tr>
              <a:tr h="370840">
                <a:tc>
                  <a:txBody>
                    <a:bodyPr/>
                    <a:lstStyle/>
                    <a:p>
                      <a:r>
                        <a:rPr lang="en-GB" sz="1800" noProof="0"/>
                        <a:t>Average total</a:t>
                      </a:r>
                      <a:r>
                        <a:rPr lang="en-GB" sz="1800" baseline="0" noProof="0"/>
                        <a:t> pension EUR/month</a:t>
                      </a:r>
                      <a:endParaRPr lang="en-GB" sz="1800" noProof="0"/>
                    </a:p>
                  </a:txBody>
                  <a:tcPr marL="108000" marR="36000" anchor="ctr"/>
                </a:tc>
                <a:tc>
                  <a:txBody>
                    <a:bodyPr/>
                    <a:lstStyle/>
                    <a:p>
                      <a:pPr algn="r" fontAlgn="ctr"/>
                      <a:r>
                        <a:rPr lang="en-US" sz="1800" b="0" i="0" u="none" strike="noStrike">
                          <a:solidFill>
                            <a:schemeClr val="tx1"/>
                          </a:solidFill>
                          <a:effectLst/>
                          <a:latin typeface="+mn-lt"/>
                        </a:rPr>
                        <a:t>2,349</a:t>
                      </a:r>
                    </a:p>
                  </a:txBody>
                  <a:tcPr marL="9525" marR="360000" marT="9525" marB="0" anchor="ctr"/>
                </a:tc>
                <a:tc>
                  <a:txBody>
                    <a:bodyPr/>
                    <a:lstStyle/>
                    <a:p>
                      <a:pPr algn="r" fontAlgn="ctr"/>
                      <a:r>
                        <a:rPr lang="en-US" sz="1800" b="0" i="0" u="none" strike="noStrike">
                          <a:solidFill>
                            <a:schemeClr val="tx1"/>
                          </a:solidFill>
                          <a:effectLst/>
                          <a:latin typeface="+mn-lt"/>
                        </a:rPr>
                        <a:t>1,893</a:t>
                      </a:r>
                    </a:p>
                  </a:txBody>
                  <a:tcPr marL="9525" marR="360000" marT="9525" marB="0" anchor="ctr"/>
                </a:tc>
                <a:tc>
                  <a:txBody>
                    <a:bodyPr/>
                    <a:lstStyle/>
                    <a:p>
                      <a:pPr algn="r" fontAlgn="ctr"/>
                      <a:r>
                        <a:rPr lang="en-US" sz="1800" b="0" i="0" u="none" strike="noStrike">
                          <a:solidFill>
                            <a:schemeClr val="tx1"/>
                          </a:solidFill>
                          <a:effectLst/>
                          <a:latin typeface="+mn-lt"/>
                        </a:rPr>
                        <a:t>2,100</a:t>
                      </a:r>
                    </a:p>
                  </a:txBody>
                  <a:tcPr marL="9525" marR="288000" marT="9525" marB="0" anchor="ctr"/>
                </a:tc>
                <a:extLst>
                  <a:ext uri="{0D108BD9-81ED-4DB2-BD59-A6C34878D82A}">
                    <a16:rowId xmlns:a16="http://schemas.microsoft.com/office/drawing/2014/main" val="4241733033"/>
                  </a:ext>
                </a:extLst>
              </a:tr>
              <a:tr h="370840">
                <a:tc>
                  <a:txBody>
                    <a:bodyPr/>
                    <a:lstStyle/>
                    <a:p>
                      <a:r>
                        <a:rPr lang="en-GB" sz="1800" baseline="0" noProof="0"/>
                        <a:t> - Earnings-related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2,200</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1,729</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1,943</a:t>
                      </a:r>
                    </a:p>
                  </a:txBody>
                  <a:tcPr marL="9525" marR="288000" marT="9525" marB="0" anchor="ctr">
                    <a:solidFill>
                      <a:srgbClr val="E7E9F3"/>
                    </a:solidFill>
                  </a:tcPr>
                </a:tc>
                <a:extLst>
                  <a:ext uri="{0D108BD9-81ED-4DB2-BD59-A6C34878D82A}">
                    <a16:rowId xmlns:a16="http://schemas.microsoft.com/office/drawing/2014/main" val="683807339"/>
                  </a:ext>
                </a:extLst>
              </a:tr>
              <a:tr h="370840">
                <a:tc>
                  <a:txBody>
                    <a:bodyPr/>
                    <a:lstStyle/>
                    <a:p>
                      <a:r>
                        <a:rPr lang="en-GB" sz="1800" baseline="0" noProof="0"/>
                        <a:t> - National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128</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151</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140</a:t>
                      </a:r>
                    </a:p>
                  </a:txBody>
                  <a:tcPr marL="9525" marR="288000" marT="9525" marB="0" anchor="ctr">
                    <a:solidFill>
                      <a:srgbClr val="E7E9F3"/>
                    </a:solidFill>
                  </a:tcPr>
                </a:tc>
                <a:extLst>
                  <a:ext uri="{0D108BD9-81ED-4DB2-BD59-A6C34878D82A}">
                    <a16:rowId xmlns:a16="http://schemas.microsoft.com/office/drawing/2014/main" val="2608703888"/>
                  </a:ext>
                </a:extLst>
              </a:tr>
              <a:tr h="370840">
                <a:tc>
                  <a:txBody>
                    <a:bodyPr/>
                    <a:lstStyle/>
                    <a:p>
                      <a:r>
                        <a:rPr lang="en-GB" sz="1800" baseline="0" noProof="0"/>
                        <a:t> - Special protection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21</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13</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17</a:t>
                      </a:r>
                    </a:p>
                  </a:txBody>
                  <a:tcPr marL="9525" marR="288000" marT="9525" marB="0" anchor="ctr">
                    <a:solidFill>
                      <a:srgbClr val="E7E9F3"/>
                    </a:solidFill>
                  </a:tcPr>
                </a:tc>
                <a:extLst>
                  <a:ext uri="{0D108BD9-81ED-4DB2-BD59-A6C34878D82A}">
                    <a16:rowId xmlns:a16="http://schemas.microsoft.com/office/drawing/2014/main" val="36336246"/>
                  </a:ext>
                </a:extLst>
              </a:tr>
              <a:tr h="370840">
                <a:tc>
                  <a:txBody>
                    <a:bodyPr/>
                    <a:lstStyle/>
                    <a:p>
                      <a:r>
                        <a:rPr lang="fi-FI" err="1"/>
                        <a:t>Number</a:t>
                      </a:r>
                      <a:r>
                        <a:rPr lang="fi-FI"/>
                        <a:t> of pension </a:t>
                      </a:r>
                      <a:r>
                        <a:rPr lang="fi-FI" err="1"/>
                        <a:t>recipients</a:t>
                      </a:r>
                      <a:endParaRPr lang="en-FI"/>
                    </a:p>
                  </a:txBody>
                  <a:tcPr marL="90000" marT="72000" marB="72000"/>
                </a:tc>
                <a:tc>
                  <a:txBody>
                    <a:bodyPr/>
                    <a:lstStyle/>
                    <a:p>
                      <a:pPr algn="r"/>
                      <a:r>
                        <a:rPr lang="en-FI"/>
                        <a:t>6</a:t>
                      </a:r>
                      <a:r>
                        <a:rPr lang="fi-FI"/>
                        <a:t>84,</a:t>
                      </a:r>
                      <a:r>
                        <a:rPr lang="en-FI"/>
                        <a:t>000</a:t>
                      </a:r>
                    </a:p>
                  </a:txBody>
                  <a:tcPr marL="36000" marR="360000" marT="72000" marB="72000"/>
                </a:tc>
                <a:tc>
                  <a:txBody>
                    <a:bodyPr/>
                    <a:lstStyle/>
                    <a:p>
                      <a:pPr algn="r"/>
                      <a:r>
                        <a:rPr lang="en-FI"/>
                        <a:t>8</a:t>
                      </a:r>
                      <a:r>
                        <a:rPr lang="fi-FI"/>
                        <a:t>25,</a:t>
                      </a:r>
                      <a:r>
                        <a:rPr lang="en-FI"/>
                        <a:t>000</a:t>
                      </a:r>
                    </a:p>
                  </a:txBody>
                  <a:tcPr marL="36000" marR="360000" marT="72000" marB="72000"/>
                </a:tc>
                <a:tc>
                  <a:txBody>
                    <a:bodyPr/>
                    <a:lstStyle/>
                    <a:p>
                      <a:pPr algn="r"/>
                      <a:r>
                        <a:rPr lang="en-FI"/>
                        <a:t>1</a:t>
                      </a:r>
                      <a:r>
                        <a:rPr lang="fi-FI"/>
                        <a:t>,510,</a:t>
                      </a:r>
                      <a:r>
                        <a:rPr lang="en-FI"/>
                        <a:t>000</a:t>
                      </a:r>
                    </a:p>
                  </a:txBody>
                  <a:tcPr marL="72000" marR="288000" marT="72000" marB="72000"/>
                </a:tc>
                <a:extLst>
                  <a:ext uri="{0D108BD9-81ED-4DB2-BD59-A6C34878D82A}">
                    <a16:rowId xmlns:a16="http://schemas.microsoft.com/office/drawing/2014/main" val="3429435043"/>
                  </a:ext>
                </a:extLst>
              </a:tr>
            </a:tbl>
          </a:graphicData>
        </a:graphic>
      </p:graphicFrame>
      <p:sp>
        <p:nvSpPr>
          <p:cNvPr id="3" name="Suorakulmio 2">
            <a:extLst>
              <a:ext uri="{FF2B5EF4-FFF2-40B4-BE49-F238E27FC236}">
                <a16:creationId xmlns:a16="http://schemas.microsoft.com/office/drawing/2014/main" id="{F4E5559A-025A-0011-5D88-D6D9B9DB2B21}"/>
              </a:ext>
            </a:extLst>
          </p:cNvPr>
          <p:cNvSpPr/>
          <p:nvPr/>
        </p:nvSpPr>
        <p:spPr>
          <a:xfrm>
            <a:off x="1388788" y="3776017"/>
            <a:ext cx="8739660" cy="830997"/>
          </a:xfrm>
          <a:prstGeom prst="rect">
            <a:avLst/>
          </a:prstGeom>
        </p:spPr>
        <p:txBody>
          <a:bodyPr wrap="square">
            <a:spAutoFit/>
          </a:bodyPr>
          <a:lstStyle/>
          <a:p>
            <a:r>
              <a:rPr lang="fi-FI" sz="1600">
                <a:latin typeface="Verdana" panose="020B0604030504040204" pitchFamily="34" charset="0"/>
                <a:ea typeface="Verdana" panose="020B0604030504040204" pitchFamily="34" charset="0"/>
                <a:cs typeface="Verdana" panose="020B0604030504040204" pitchFamily="34" charset="0"/>
              </a:rPr>
              <a:t>*</a:t>
            </a:r>
            <a:r>
              <a:rPr lang="fi-FI" sz="1600" err="1"/>
              <a:t>Occupational</a:t>
            </a:r>
            <a:r>
              <a:rPr lang="fi-FI" sz="1600"/>
              <a:t> </a:t>
            </a:r>
            <a:r>
              <a:rPr lang="fi-FI" sz="1600" err="1"/>
              <a:t>Accidents</a:t>
            </a:r>
            <a:r>
              <a:rPr lang="fi-FI" sz="1600"/>
              <a:t>, </a:t>
            </a:r>
            <a:r>
              <a:rPr lang="fi-FI" sz="1600" err="1"/>
              <a:t>Injuries</a:t>
            </a:r>
            <a:r>
              <a:rPr lang="fi-FI" sz="1600"/>
              <a:t> and </a:t>
            </a:r>
            <a:r>
              <a:rPr lang="fi-FI" sz="1600" err="1"/>
              <a:t>Diseases</a:t>
            </a:r>
            <a:r>
              <a:rPr lang="fi-FI" sz="1600"/>
              <a:t> Act, Motor </a:t>
            </a:r>
            <a:r>
              <a:rPr lang="fi-FI" sz="1600" err="1"/>
              <a:t>Liability</a:t>
            </a:r>
            <a:r>
              <a:rPr lang="fi-FI" sz="1600"/>
              <a:t> Insurance Act, Act on </a:t>
            </a:r>
            <a:r>
              <a:rPr lang="fi-FI" sz="1600" err="1"/>
              <a:t>Compensation</a:t>
            </a:r>
            <a:r>
              <a:rPr lang="fi-FI" sz="1600"/>
              <a:t> for </a:t>
            </a:r>
            <a:r>
              <a:rPr lang="fi-FI" sz="1600" err="1"/>
              <a:t>Military</a:t>
            </a:r>
            <a:r>
              <a:rPr lang="fi-FI" sz="1600"/>
              <a:t> </a:t>
            </a:r>
            <a:r>
              <a:rPr lang="fi-FI" sz="1600" err="1"/>
              <a:t>Accidents</a:t>
            </a:r>
            <a:r>
              <a:rPr lang="fi-FI" sz="1600"/>
              <a:t> and Service-</a:t>
            </a:r>
            <a:r>
              <a:rPr lang="fi-FI" sz="1600" err="1"/>
              <a:t>Related</a:t>
            </a:r>
            <a:r>
              <a:rPr lang="fi-FI" sz="1600"/>
              <a:t> </a:t>
            </a:r>
            <a:r>
              <a:rPr lang="fi-FI" sz="1600" err="1"/>
              <a:t>Illnesses</a:t>
            </a:r>
            <a:r>
              <a:rPr lang="fi-FI" sz="1600"/>
              <a:t>, Act on </a:t>
            </a:r>
            <a:r>
              <a:rPr lang="fi-FI" sz="1600" err="1"/>
              <a:t>Compensation</a:t>
            </a:r>
            <a:r>
              <a:rPr lang="fi-FI" sz="1600"/>
              <a:t> for </a:t>
            </a:r>
            <a:r>
              <a:rPr lang="fi-FI" sz="1600" err="1"/>
              <a:t>Accidents</a:t>
            </a:r>
            <a:r>
              <a:rPr lang="fi-FI" sz="1600"/>
              <a:t> and Service-</a:t>
            </a:r>
            <a:r>
              <a:rPr lang="fi-FI" sz="1600" err="1"/>
              <a:t>Related</a:t>
            </a:r>
            <a:r>
              <a:rPr lang="fi-FI" sz="1600"/>
              <a:t> </a:t>
            </a:r>
            <a:r>
              <a:rPr lang="fi-FI" sz="1600" err="1"/>
              <a:t>Illnesses</a:t>
            </a:r>
            <a:r>
              <a:rPr lang="fi-FI" sz="1600"/>
              <a:t> in </a:t>
            </a:r>
            <a:r>
              <a:rPr lang="fi-FI" sz="1600" err="1"/>
              <a:t>Crisis</a:t>
            </a:r>
            <a:r>
              <a:rPr lang="fi-FI" sz="1600"/>
              <a:t> Management </a:t>
            </a:r>
            <a:r>
              <a:rPr lang="fi-FI" sz="1600" err="1"/>
              <a:t>Duties</a:t>
            </a:r>
            <a:r>
              <a:rPr lang="fi-FI" sz="1600"/>
              <a:t> and </a:t>
            </a:r>
            <a:r>
              <a:rPr lang="fi-FI" sz="1600" err="1">
                <a:solidFill>
                  <a:srgbClr val="000000"/>
                </a:solidFill>
              </a:rPr>
              <a:t>the</a:t>
            </a:r>
            <a:r>
              <a:rPr lang="fi-FI" sz="1600">
                <a:solidFill>
                  <a:srgbClr val="000000"/>
                </a:solidFill>
              </a:rPr>
              <a:t> </a:t>
            </a:r>
            <a:r>
              <a:rPr lang="fi-FI" sz="1600" err="1">
                <a:solidFill>
                  <a:srgbClr val="000000"/>
                </a:solidFill>
              </a:rPr>
              <a:t>Compensation</a:t>
            </a:r>
            <a:r>
              <a:rPr lang="fi-FI" sz="1600">
                <a:solidFill>
                  <a:srgbClr val="000000"/>
                </a:solidFill>
              </a:rPr>
              <a:t> for </a:t>
            </a:r>
            <a:r>
              <a:rPr lang="fi-FI" sz="1600" err="1">
                <a:solidFill>
                  <a:srgbClr val="000000"/>
                </a:solidFill>
              </a:rPr>
              <a:t>Military</a:t>
            </a:r>
            <a:r>
              <a:rPr lang="fi-FI" sz="1600">
                <a:solidFill>
                  <a:srgbClr val="000000"/>
                </a:solidFill>
              </a:rPr>
              <a:t> </a:t>
            </a:r>
            <a:r>
              <a:rPr lang="fi-FI" sz="1600" err="1">
                <a:solidFill>
                  <a:srgbClr val="000000"/>
                </a:solidFill>
              </a:rPr>
              <a:t>Injuries</a:t>
            </a:r>
            <a:r>
              <a:rPr lang="fi-FI" sz="1600">
                <a:solidFill>
                  <a:srgbClr val="000000"/>
                </a:solidFill>
              </a:rPr>
              <a:t> Act</a:t>
            </a:r>
            <a:r>
              <a:rPr lang="fi-FI" sz="1600"/>
              <a:t>.</a:t>
            </a:r>
          </a:p>
        </p:txBody>
      </p:sp>
      <p:pic>
        <p:nvPicPr>
          <p:cNvPr id="5" name="Kuva 4">
            <a:extLst>
              <a:ext uri="{FF2B5EF4-FFF2-40B4-BE49-F238E27FC236}">
                <a16:creationId xmlns:a16="http://schemas.microsoft.com/office/drawing/2014/main" id="{FF8D08B8-66D9-681C-C31A-00B4F9DEBC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1803" y="4941168"/>
            <a:ext cx="9077325" cy="1152525"/>
          </a:xfrm>
          <a:prstGeom prst="rect">
            <a:avLst/>
          </a:prstGeom>
        </p:spPr>
      </p:pic>
      <p:sp>
        <p:nvSpPr>
          <p:cNvPr id="4" name="Dian numeron paikkamerkki 3">
            <a:extLst>
              <a:ext uri="{FF2B5EF4-FFF2-40B4-BE49-F238E27FC236}">
                <a16:creationId xmlns:a16="http://schemas.microsoft.com/office/drawing/2014/main" id="{39377C3D-F42E-4876-E61F-84987179B95C}"/>
              </a:ext>
            </a:extLst>
          </p:cNvPr>
          <p:cNvSpPr>
            <a:spLocks noGrp="1"/>
          </p:cNvSpPr>
          <p:nvPr>
            <p:ph type="sldNum" sz="quarter" idx="12"/>
          </p:nvPr>
        </p:nvSpPr>
        <p:spPr/>
        <p:txBody>
          <a:bodyPr/>
          <a:lstStyle/>
          <a:p>
            <a:fld id="{BE2D8D75-17F6-474C-8CC8-AD93DCE1F39D}" type="slidenum">
              <a:rPr lang="fi-FI" smtClean="0"/>
              <a:t>18</a:t>
            </a:fld>
            <a:endParaRPr lang="fi-FI"/>
          </a:p>
        </p:txBody>
      </p:sp>
    </p:spTree>
    <p:extLst>
      <p:ext uri="{BB962C8B-B14F-4D97-AF65-F5344CB8AC3E}">
        <p14:creationId xmlns:p14="http://schemas.microsoft.com/office/powerpoint/2010/main" val="1614870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26886" y="141463"/>
            <a:ext cx="11856640" cy="735615"/>
          </a:xfrm>
        </p:spPr>
        <p:txBody>
          <a:bodyPr/>
          <a:lstStyle/>
          <a:p>
            <a:r>
              <a:rPr lang="en-US" sz="2400"/>
              <a:t>Distribution of total pension received in one’s own right </a:t>
            </a:r>
            <a:br>
              <a:rPr lang="en-US" sz="2400"/>
            </a:br>
            <a:r>
              <a:rPr lang="en-US" sz="2400"/>
              <a:t>of persons residing in Finland 31 Dec. 2024</a:t>
            </a:r>
            <a:br>
              <a:rPr lang="fi-FI" sz="2800"/>
            </a:br>
            <a:endParaRPr lang="fi-FI" sz="2800"/>
          </a:p>
        </p:txBody>
      </p:sp>
      <p:sp>
        <p:nvSpPr>
          <p:cNvPr id="2" name="Dian numeron paikkamerkki 1">
            <a:extLst>
              <a:ext uri="{FF2B5EF4-FFF2-40B4-BE49-F238E27FC236}">
                <a16:creationId xmlns:a16="http://schemas.microsoft.com/office/drawing/2014/main" id="{BF1B5DBE-A90E-5685-7EBA-C479107DB625}"/>
              </a:ext>
            </a:extLst>
          </p:cNvPr>
          <p:cNvSpPr>
            <a:spLocks noGrp="1"/>
          </p:cNvSpPr>
          <p:nvPr>
            <p:ph type="sldNum" sz="quarter" idx="12"/>
          </p:nvPr>
        </p:nvSpPr>
        <p:spPr/>
        <p:txBody>
          <a:bodyPr/>
          <a:lstStyle/>
          <a:p>
            <a:fld id="{BE2D8D75-17F6-474C-8CC8-AD93DCE1F39D}" type="slidenum">
              <a:rPr lang="fi-FI" smtClean="0"/>
              <a:t>19</a:t>
            </a:fld>
            <a:endParaRPr lang="fi-FI"/>
          </a:p>
        </p:txBody>
      </p:sp>
      <p:pic>
        <p:nvPicPr>
          <p:cNvPr id="5" name="Kuva 4" descr="The figure shows the distribution of the total pension of pension recipients, by gender. The class inter-val is 300 euros. Women’s distribution is more skewed than men’s, with a focus on the lower end of the distribution.">
            <a:extLst>
              <a:ext uri="{FF2B5EF4-FFF2-40B4-BE49-F238E27FC236}">
                <a16:creationId xmlns:a16="http://schemas.microsoft.com/office/drawing/2014/main" id="{E879EB0E-92CB-6364-5078-DF23FF48CBBB}"/>
              </a:ext>
            </a:extLst>
          </p:cNvPr>
          <p:cNvPicPr>
            <a:picLocks noChangeAspect="1"/>
          </p:cNvPicPr>
          <p:nvPr/>
        </p:nvPicPr>
        <p:blipFill>
          <a:blip r:embed="rId3"/>
          <a:stretch>
            <a:fillRect/>
          </a:stretch>
        </p:blipFill>
        <p:spPr>
          <a:xfrm>
            <a:off x="2265644" y="966380"/>
            <a:ext cx="7823187" cy="5285130"/>
          </a:xfrm>
          <a:prstGeom prst="rect">
            <a:avLst/>
          </a:prstGeom>
        </p:spPr>
      </p:pic>
    </p:spTree>
    <p:extLst>
      <p:ext uri="{BB962C8B-B14F-4D97-AF65-F5344CB8AC3E}">
        <p14:creationId xmlns:p14="http://schemas.microsoft.com/office/powerpoint/2010/main" val="316673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AD7528BB-F39C-467F-A284-EA90E219E13E}"/>
              </a:ext>
            </a:extLst>
          </p:cNvPr>
          <p:cNvSpPr>
            <a:spLocks noGrp="1"/>
          </p:cNvSpPr>
          <p:nvPr>
            <p:ph type="title"/>
          </p:nvPr>
        </p:nvSpPr>
        <p:spPr/>
        <p:txBody>
          <a:bodyPr/>
          <a:lstStyle/>
          <a:p>
            <a:r>
              <a:rPr lang="fi-FI"/>
              <a:t>Pension System and </a:t>
            </a:r>
            <a:r>
              <a:rPr lang="fi-FI" err="1"/>
              <a:t>Governance</a:t>
            </a:r>
            <a:br>
              <a:rPr lang="fi-FI"/>
            </a:br>
            <a:endParaRPr lang="fi-FI"/>
          </a:p>
        </p:txBody>
      </p:sp>
      <p:sp>
        <p:nvSpPr>
          <p:cNvPr id="8" name="Tekstin paikkamerkki 7">
            <a:extLst>
              <a:ext uri="{FF2B5EF4-FFF2-40B4-BE49-F238E27FC236}">
                <a16:creationId xmlns:a16="http://schemas.microsoft.com/office/drawing/2014/main" id="{1AD83318-F766-472F-9D2A-046515CEE7DC}"/>
              </a:ext>
            </a:extLst>
          </p:cNvPr>
          <p:cNvSpPr>
            <a:spLocks noGrp="1"/>
          </p:cNvSpPr>
          <p:nvPr>
            <p:ph type="body" sz="quarter" idx="10"/>
          </p:nvPr>
        </p:nvSpPr>
        <p:spPr/>
        <p:txBody>
          <a:bodyPr/>
          <a:lstStyle/>
          <a:p>
            <a:r>
              <a:rPr lang="fi-FI"/>
              <a:t>1</a:t>
            </a:r>
          </a:p>
        </p:txBody>
      </p:sp>
      <p:sp>
        <p:nvSpPr>
          <p:cNvPr id="2" name="Dian numeron paikkamerkki 1">
            <a:extLst>
              <a:ext uri="{FF2B5EF4-FFF2-40B4-BE49-F238E27FC236}">
                <a16:creationId xmlns:a16="http://schemas.microsoft.com/office/drawing/2014/main" id="{D55E5226-7464-FDA2-5C69-D540ECDDB09A}"/>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68174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dirty="0" err="1"/>
              <a:t>Average</a:t>
            </a:r>
            <a:r>
              <a:rPr lang="fi-FI" dirty="0"/>
              <a:t> </a:t>
            </a:r>
            <a:r>
              <a:rPr lang="fi-FI" dirty="0" err="1"/>
              <a:t>total</a:t>
            </a:r>
            <a:r>
              <a:rPr lang="fi-FI" dirty="0"/>
              <a:t> </a:t>
            </a:r>
            <a:r>
              <a:rPr lang="fi-FI" dirty="0" err="1"/>
              <a:t>pension</a:t>
            </a:r>
            <a:r>
              <a:rPr lang="fi-FI" dirty="0"/>
              <a:t> and </a:t>
            </a:r>
            <a:r>
              <a:rPr lang="fi-FI" dirty="0" err="1"/>
              <a:t>its</a:t>
            </a:r>
            <a:r>
              <a:rPr lang="fi-FI" dirty="0"/>
              <a:t> </a:t>
            </a:r>
            <a:r>
              <a:rPr lang="fi-FI" dirty="0" err="1"/>
              <a:t>ratio</a:t>
            </a:r>
            <a:r>
              <a:rPr lang="fi-FI" dirty="0"/>
              <a:t> to </a:t>
            </a:r>
            <a:r>
              <a:rPr lang="fi-FI" dirty="0" err="1"/>
              <a:t>average</a:t>
            </a:r>
            <a:r>
              <a:rPr lang="fi-FI" dirty="0"/>
              <a:t> </a:t>
            </a:r>
            <a:br>
              <a:rPr lang="fi-FI" dirty="0"/>
            </a:br>
            <a:r>
              <a:rPr lang="fi-FI" dirty="0" err="1"/>
              <a:t>earnings</a:t>
            </a:r>
            <a:r>
              <a:rPr lang="fi-FI" dirty="0"/>
              <a:t> </a:t>
            </a:r>
            <a:r>
              <a:rPr lang="fi-FI"/>
              <a:t>in 2000–2024</a:t>
            </a:r>
            <a:br>
              <a:rPr lang="fi-FI" dirty="0"/>
            </a:br>
            <a:endParaRPr lang="fi-FI" dirty="0"/>
          </a:p>
        </p:txBody>
      </p:sp>
      <p:sp>
        <p:nvSpPr>
          <p:cNvPr id="2" name="Dian numeron paikkamerkki 1">
            <a:extLst>
              <a:ext uri="{FF2B5EF4-FFF2-40B4-BE49-F238E27FC236}">
                <a16:creationId xmlns:a16="http://schemas.microsoft.com/office/drawing/2014/main" id="{4EB4A199-CB52-E684-949E-86BCC1786374}"/>
              </a:ext>
            </a:extLst>
          </p:cNvPr>
          <p:cNvSpPr>
            <a:spLocks noGrp="1"/>
          </p:cNvSpPr>
          <p:nvPr>
            <p:ph type="sldNum" sz="quarter" idx="12"/>
          </p:nvPr>
        </p:nvSpPr>
        <p:spPr/>
        <p:txBody>
          <a:bodyPr/>
          <a:lstStyle/>
          <a:p>
            <a:fld id="{BE2D8D75-17F6-474C-8CC8-AD93DCE1F39D}" type="slidenum">
              <a:rPr lang="fi-FI" smtClean="0"/>
              <a:t>20</a:t>
            </a:fld>
            <a:endParaRPr lang="fi-FI"/>
          </a:p>
        </p:txBody>
      </p:sp>
      <p:pic>
        <p:nvPicPr>
          <p:cNvPr id="4" name="Kuva 3" descr="The average total pension of old-age pension recipients has risen during the review period 2000–2024 from around 1,500 to around 2,200 euros. The average pension among disability pension recipients has decreased from around 1,450 euros to around 1,350 euros. The ratio of the average old-age pension to the average earnings in 2024 was 56 per cent while the ratio of the average disability pension to the average earnings was 35 per cent.">
            <a:extLst>
              <a:ext uri="{FF2B5EF4-FFF2-40B4-BE49-F238E27FC236}">
                <a16:creationId xmlns:a16="http://schemas.microsoft.com/office/drawing/2014/main" id="{13410D20-BD4A-05D2-B75F-22158ACB9A9B}"/>
              </a:ext>
            </a:extLst>
          </p:cNvPr>
          <p:cNvPicPr>
            <a:picLocks noChangeAspect="1"/>
          </p:cNvPicPr>
          <p:nvPr/>
        </p:nvPicPr>
        <p:blipFill>
          <a:blip r:embed="rId3"/>
          <a:stretch>
            <a:fillRect/>
          </a:stretch>
        </p:blipFill>
        <p:spPr>
          <a:xfrm>
            <a:off x="1132782" y="1476822"/>
            <a:ext cx="9926435" cy="4744112"/>
          </a:xfrm>
          <a:prstGeom prst="rect">
            <a:avLst/>
          </a:prstGeom>
        </p:spPr>
      </p:pic>
    </p:spTree>
    <p:extLst>
      <p:ext uri="{BB962C8B-B14F-4D97-AF65-F5344CB8AC3E}">
        <p14:creationId xmlns:p14="http://schemas.microsoft.com/office/powerpoint/2010/main" val="249343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186380"/>
            <a:ext cx="11856640" cy="1007402"/>
          </a:xfrm>
        </p:spPr>
        <p:txBody>
          <a:bodyPr/>
          <a:lstStyle/>
          <a:p>
            <a:r>
              <a:rPr lang="en-US"/>
              <a:t>Average total pension relative to average</a:t>
            </a:r>
            <a:br>
              <a:rPr lang="en-US"/>
            </a:br>
            <a:r>
              <a:rPr lang="en-US"/>
              <a:t>earnings in 2010–2090, %</a:t>
            </a:r>
            <a:br>
              <a:rPr lang="fi-FI"/>
            </a:br>
            <a:endParaRPr lang="fi-FI"/>
          </a:p>
        </p:txBody>
      </p:sp>
      <p:pic>
        <p:nvPicPr>
          <p:cNvPr id="3" name="Kuva 2" descr="The graph shows the ratio of average pension to average earnings in 2010–2090. The ratio rises until the mid-2020s, when it will be about 55 per cent. The ratio will fall to about 46 per cent by 2090.">
            <a:extLst>
              <a:ext uri="{FF2B5EF4-FFF2-40B4-BE49-F238E27FC236}">
                <a16:creationId xmlns:a16="http://schemas.microsoft.com/office/drawing/2014/main" id="{F374869A-F06F-F8BD-A66D-1BC778B39C0D}"/>
              </a:ext>
            </a:extLst>
          </p:cNvPr>
          <p:cNvPicPr>
            <a:picLocks noChangeAspect="1"/>
          </p:cNvPicPr>
          <p:nvPr/>
        </p:nvPicPr>
        <p:blipFill>
          <a:blip r:embed="rId3"/>
          <a:stretch>
            <a:fillRect/>
          </a:stretch>
        </p:blipFill>
        <p:spPr>
          <a:xfrm>
            <a:off x="983432" y="1411291"/>
            <a:ext cx="9479408" cy="3961006"/>
          </a:xfrm>
          <a:prstGeom prst="rect">
            <a:avLst/>
          </a:prstGeom>
        </p:spPr>
      </p:pic>
      <p:sp>
        <p:nvSpPr>
          <p:cNvPr id="4" name="Tekstiruutu 3">
            <a:extLst>
              <a:ext uri="{FF2B5EF4-FFF2-40B4-BE49-F238E27FC236}">
                <a16:creationId xmlns:a16="http://schemas.microsoft.com/office/drawing/2014/main" id="{82084F4B-A7CA-C632-74F8-7A75A13E4C83}"/>
              </a:ext>
            </a:extLst>
          </p:cNvPr>
          <p:cNvSpPr txBox="1"/>
          <p:nvPr/>
        </p:nvSpPr>
        <p:spPr>
          <a:xfrm>
            <a:off x="983432" y="5446709"/>
            <a:ext cx="9539287" cy="938719"/>
          </a:xfrm>
          <a:prstGeom prst="rect">
            <a:avLst/>
          </a:prstGeom>
          <a:noFill/>
        </p:spPr>
        <p:txBody>
          <a:bodyPr wrap="square" rtlCol="0">
            <a:spAutoFit/>
          </a:bodyPr>
          <a:lstStyle/>
          <a:p>
            <a:r>
              <a:rPr lang="en-US" sz="1100">
                <a:effectLst/>
                <a:latin typeface="Calibri" panose="020F0502020204030204" pitchFamily="34" charset="0"/>
                <a:ea typeface="Times New Roman" panose="02020603050405020304" pitchFamily="18" charset="0"/>
                <a:cs typeface="Times New Roman" panose="02020603050405020304" pitchFamily="18" charset="0"/>
              </a:rPr>
              <a:t>The estimated development of the average total pension is based on the long-term projection compiled and published (in Finnish) in October 2022 (in English in early 2023). </a:t>
            </a:r>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Statutory pensions in Finland – Long-term projections 2022</a:t>
            </a:r>
            <a:r>
              <a:rPr lang="en-US" sz="1100">
                <a:effectLst/>
                <a:latin typeface="Calibri" panose="020F0502020204030204" pitchFamily="34" charset="0"/>
                <a:ea typeface="Times New Roman" panose="02020603050405020304" pitchFamily="18" charset="0"/>
                <a:cs typeface="Times New Roman" panose="02020603050405020304" pitchFamily="18" charset="0"/>
              </a:rPr>
              <a:t> (Reports 03/2023) Finnish Centre for Pensions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a:effectLst/>
                <a:latin typeface="Calibri" panose="020F0502020204030204" pitchFamily="34" charset="0"/>
                <a:ea typeface="Times New Roman" panose="02020603050405020304" pitchFamily="18" charset="0"/>
                <a:cs typeface="Times New Roman" panose="02020603050405020304" pitchFamily="18" charset="0"/>
              </a:rPr>
              <a:t>The total pension includes earnings-related pensions, national pensions and pensions based on special provisions. The average earning is based on data on the insured individuals’ income from work and the number of insured persons in the earnings and accrual register of the earnings-related pension system.</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Dian numeron paikkamerkki 1">
            <a:extLst>
              <a:ext uri="{FF2B5EF4-FFF2-40B4-BE49-F238E27FC236}">
                <a16:creationId xmlns:a16="http://schemas.microsoft.com/office/drawing/2014/main" id="{1074F8F5-1A3A-72F7-7E53-4B390D919A84}"/>
              </a:ext>
            </a:extLst>
          </p:cNvPr>
          <p:cNvSpPr>
            <a:spLocks noGrp="1"/>
          </p:cNvSpPr>
          <p:nvPr>
            <p:ph type="sldNum" sz="quarter" idx="12"/>
          </p:nvPr>
        </p:nvSpPr>
        <p:spPr/>
        <p:txBody>
          <a:bodyPr/>
          <a:lstStyle/>
          <a:p>
            <a:fld id="{BE2D8D75-17F6-474C-8CC8-AD93DCE1F39D}" type="slidenum">
              <a:rPr lang="fi-FI" smtClean="0"/>
              <a:t>21</a:t>
            </a:fld>
            <a:endParaRPr lang="fi-FI"/>
          </a:p>
        </p:txBody>
      </p:sp>
    </p:spTree>
    <p:extLst>
      <p:ext uri="{BB962C8B-B14F-4D97-AF65-F5344CB8AC3E}">
        <p14:creationId xmlns:p14="http://schemas.microsoft.com/office/powerpoint/2010/main" val="189823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AE49B1-D6C8-45E6-A44D-FC805F72AC62}"/>
              </a:ext>
            </a:extLst>
          </p:cNvPr>
          <p:cNvSpPr>
            <a:spLocks noGrp="1"/>
          </p:cNvSpPr>
          <p:nvPr>
            <p:ph type="title"/>
          </p:nvPr>
        </p:nvSpPr>
        <p:spPr/>
        <p:txBody>
          <a:bodyPr/>
          <a:lstStyle/>
          <a:p>
            <a:r>
              <a:rPr lang="fi-FI"/>
              <a:t>Pension </a:t>
            </a:r>
            <a:r>
              <a:rPr lang="fi-FI" err="1"/>
              <a:t>Expenditure</a:t>
            </a:r>
            <a:br>
              <a:rPr lang="fi-FI"/>
            </a:br>
            <a:endParaRPr lang="fi-FI"/>
          </a:p>
        </p:txBody>
      </p:sp>
      <p:sp>
        <p:nvSpPr>
          <p:cNvPr id="3" name="Tekstin paikkamerkki 2">
            <a:extLst>
              <a:ext uri="{FF2B5EF4-FFF2-40B4-BE49-F238E27FC236}">
                <a16:creationId xmlns:a16="http://schemas.microsoft.com/office/drawing/2014/main" id="{7AC44999-FDA9-42CC-B1AF-723CE3575EC0}"/>
              </a:ext>
            </a:extLst>
          </p:cNvPr>
          <p:cNvSpPr>
            <a:spLocks noGrp="1"/>
          </p:cNvSpPr>
          <p:nvPr>
            <p:ph type="body" sz="quarter" idx="10"/>
          </p:nvPr>
        </p:nvSpPr>
        <p:spPr/>
        <p:txBody>
          <a:bodyPr/>
          <a:lstStyle/>
          <a:p>
            <a:r>
              <a:rPr lang="fi-FI"/>
              <a:t>4</a:t>
            </a:r>
          </a:p>
        </p:txBody>
      </p:sp>
      <p:sp>
        <p:nvSpPr>
          <p:cNvPr id="4" name="Dian numeron paikkamerkki 3">
            <a:extLst>
              <a:ext uri="{FF2B5EF4-FFF2-40B4-BE49-F238E27FC236}">
                <a16:creationId xmlns:a16="http://schemas.microsoft.com/office/drawing/2014/main" id="{4AE69145-2AA2-2628-2A70-3FC882444C4C}"/>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30335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695400" y="188640"/>
            <a:ext cx="9577064" cy="1007402"/>
          </a:xfrm>
        </p:spPr>
        <p:txBody>
          <a:bodyPr/>
          <a:lstStyle/>
          <a:p>
            <a:r>
              <a:rPr lang="fi-FI"/>
              <a:t>Pension </a:t>
            </a:r>
            <a:r>
              <a:rPr lang="fi-FI" err="1"/>
              <a:t>expenditure</a:t>
            </a:r>
            <a:r>
              <a:rPr lang="fi-FI"/>
              <a:t>, per </a:t>
            </a:r>
            <a:r>
              <a:rPr lang="fi-FI" err="1"/>
              <a:t>cent</a:t>
            </a:r>
            <a:r>
              <a:rPr lang="fi-FI"/>
              <a:t> of GDP </a:t>
            </a:r>
            <a:br>
              <a:rPr lang="fi-FI"/>
            </a:br>
            <a:r>
              <a:rPr lang="fi-FI"/>
              <a:t>in 2010–2090</a:t>
            </a:r>
            <a:br>
              <a:rPr lang="fi-FI"/>
            </a:br>
            <a:endParaRPr lang="fi-FI"/>
          </a:p>
        </p:txBody>
      </p:sp>
      <p:pic>
        <p:nvPicPr>
          <p:cNvPr id="3" name="Kuva 2" descr="The graph shows the long-term projection of pension expenditure as a share of GDP. In the period 2020-2035, the ratio will remain just below 14 per cent. In 2035-2050, it will fall to over 12 per cent and rise to over 14 per cent in 2050-2085. The share of private sector pension expenditure in total pension expenditure will increase slightly in 2020-2060.">
            <a:extLst>
              <a:ext uri="{FF2B5EF4-FFF2-40B4-BE49-F238E27FC236}">
                <a16:creationId xmlns:a16="http://schemas.microsoft.com/office/drawing/2014/main" id="{0C76A12C-A41D-43A2-AAB8-82879A94644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487488" y="1345111"/>
            <a:ext cx="9432591" cy="4681230"/>
          </a:xfrm>
          <a:prstGeom prst="rect">
            <a:avLst/>
          </a:prstGeom>
        </p:spPr>
      </p:pic>
      <p:sp>
        <p:nvSpPr>
          <p:cNvPr id="2" name="Tekstiruutu 1">
            <a:extLst>
              <a:ext uri="{FF2B5EF4-FFF2-40B4-BE49-F238E27FC236}">
                <a16:creationId xmlns:a16="http://schemas.microsoft.com/office/drawing/2014/main" id="{EF3C25BE-3D6F-0D01-6A30-DDF34E016C72}"/>
              </a:ext>
              <a:ext uri="{C183D7F6-B498-43B3-948B-1728B52AA6E4}">
                <adec:decorative xmlns:adec="http://schemas.microsoft.com/office/drawing/2017/decorative" val="1"/>
              </a:ext>
            </a:extLst>
          </p:cNvPr>
          <p:cNvSpPr txBox="1"/>
          <p:nvPr/>
        </p:nvSpPr>
        <p:spPr>
          <a:xfrm>
            <a:off x="4511824" y="6026341"/>
            <a:ext cx="4680520" cy="523220"/>
          </a:xfrm>
          <a:prstGeom prst="rect">
            <a:avLst/>
          </a:prstGeom>
          <a:noFill/>
        </p:spPr>
        <p:txBody>
          <a:bodyPr wrap="square" rtlCol="0">
            <a:spAutoFit/>
          </a:bodyPr>
          <a:lstStyle/>
          <a:p>
            <a:pPr algn="l"/>
            <a:r>
              <a:rPr lang="en-US" sz="1400">
                <a:effectLst/>
                <a:latin typeface="Calibri" panose="020F0502020204030204" pitchFamily="34" charset="0"/>
                <a:ea typeface="Times New Roman" panose="02020603050405020304" pitchFamily="18" charset="0"/>
                <a:cs typeface="Times New Roman" panose="02020603050405020304" pitchFamily="18" charset="0"/>
              </a:rPr>
              <a:t>Source: Statutory pensions in Finland – Long-term projections 2022 (Reports 03/2023) Finnish Centre for Pensions</a:t>
            </a:r>
            <a:endParaRPr lang="fi-FI" sz="1400" dirty="0" err="1"/>
          </a:p>
        </p:txBody>
      </p:sp>
      <p:sp>
        <p:nvSpPr>
          <p:cNvPr id="4" name="Dian numeron paikkamerkki 3">
            <a:extLst>
              <a:ext uri="{FF2B5EF4-FFF2-40B4-BE49-F238E27FC236}">
                <a16:creationId xmlns:a16="http://schemas.microsoft.com/office/drawing/2014/main" id="{0E619EA5-2959-0DFA-CF32-6FA66EB369B3}"/>
              </a:ext>
            </a:extLst>
          </p:cNvPr>
          <p:cNvSpPr>
            <a:spLocks noGrp="1"/>
          </p:cNvSpPr>
          <p:nvPr>
            <p:ph type="sldNum" sz="quarter" idx="12"/>
          </p:nvPr>
        </p:nvSpPr>
        <p:spPr/>
        <p:txBody>
          <a:bodyPr/>
          <a:lstStyle/>
          <a:p>
            <a:fld id="{BE2D8D75-17F6-474C-8CC8-AD93DCE1F39D}" type="slidenum">
              <a:rPr lang="fi-FI" smtClean="0"/>
              <a:t>23</a:t>
            </a:fld>
            <a:endParaRPr lang="fi-FI"/>
          </a:p>
        </p:txBody>
      </p:sp>
    </p:spTree>
    <p:extLst>
      <p:ext uri="{BB962C8B-B14F-4D97-AF65-F5344CB8AC3E}">
        <p14:creationId xmlns:p14="http://schemas.microsoft.com/office/powerpoint/2010/main" val="321116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911424" y="300419"/>
            <a:ext cx="9793088" cy="968341"/>
          </a:xfrm>
        </p:spPr>
        <p:txBody>
          <a:bodyPr/>
          <a:lstStyle/>
          <a:p>
            <a:r>
              <a:rPr lang="fi-FI" sz="2400"/>
              <a:t>Pension </a:t>
            </a:r>
            <a:r>
              <a:rPr lang="fi-FI" sz="2400" err="1"/>
              <a:t>expenditure</a:t>
            </a:r>
            <a:r>
              <a:rPr lang="fi-FI" sz="2400"/>
              <a:t> and </a:t>
            </a:r>
            <a:r>
              <a:rPr lang="fi-FI" sz="2400" err="1"/>
              <a:t>contribution</a:t>
            </a:r>
            <a:r>
              <a:rPr lang="fi-FI" sz="2400"/>
              <a:t> </a:t>
            </a:r>
            <a:r>
              <a:rPr lang="fi-FI" sz="2400" err="1"/>
              <a:t>rates</a:t>
            </a:r>
            <a:r>
              <a:rPr lang="fi-FI" sz="2400"/>
              <a:t> in proportion to </a:t>
            </a:r>
            <a:r>
              <a:rPr lang="fi-FI" sz="2400" err="1"/>
              <a:t>the</a:t>
            </a:r>
            <a:r>
              <a:rPr lang="fi-FI" sz="2400"/>
              <a:t> </a:t>
            </a:r>
            <a:r>
              <a:rPr lang="fi-FI" sz="2400" err="1"/>
              <a:t>wage</a:t>
            </a:r>
            <a:r>
              <a:rPr lang="fi-FI" sz="2400"/>
              <a:t> </a:t>
            </a:r>
            <a:r>
              <a:rPr lang="fi-FI" sz="2400" err="1"/>
              <a:t>sum</a:t>
            </a:r>
            <a:r>
              <a:rPr lang="fi-FI" sz="2400"/>
              <a:t> </a:t>
            </a:r>
            <a:r>
              <a:rPr lang="fi-FI" sz="2400" err="1"/>
              <a:t>under</a:t>
            </a:r>
            <a:r>
              <a:rPr lang="fi-FI" sz="2400"/>
              <a:t> </a:t>
            </a:r>
            <a:r>
              <a:rPr lang="fi-FI" sz="2400" err="1"/>
              <a:t>the</a:t>
            </a:r>
            <a:r>
              <a:rPr lang="fi-FI" sz="2400"/>
              <a:t> </a:t>
            </a:r>
            <a:r>
              <a:rPr lang="fi-FI" sz="2400" err="1"/>
              <a:t>Employees</a:t>
            </a:r>
            <a:r>
              <a:rPr lang="fi-FI" sz="2400"/>
              <a:t> Pensions Act (</a:t>
            </a:r>
            <a:r>
              <a:rPr lang="fi-FI" sz="2400" err="1"/>
              <a:t>TyEL</a:t>
            </a:r>
            <a:r>
              <a:rPr lang="fi-FI" sz="2400"/>
              <a:t>) in 1962–2090</a:t>
            </a:r>
            <a:br>
              <a:rPr lang="fi-FI" sz="2400"/>
            </a:br>
            <a:endParaRPr lang="fi-FI" sz="2400"/>
          </a:p>
        </p:txBody>
      </p:sp>
      <p:pic>
        <p:nvPicPr>
          <p:cNvPr id="8" name="Kuva 7" descr="The graph shows the long-term projection of the development of the expenditure and contribution rates under the Employees Pensions Act (TyEL). Expenditure grew from zero to about 27 per cent in the period 1962-2020. It will continue to grow to about 36 per cent in the period 2020-2080. The contribution rate has increased from 3 per cent to just under 25 per cent between 1962 and 2020. The contribution rate will continue to increase to about 26 per cent in the period 2020-2080. The contribution rate was higher than the expenditure rate until 2013, after which it has been lower than the expenditure rate.">
            <a:extLst>
              <a:ext uri="{FF2B5EF4-FFF2-40B4-BE49-F238E27FC236}">
                <a16:creationId xmlns:a16="http://schemas.microsoft.com/office/drawing/2014/main" id="{FB715367-2EA0-48CF-9924-B01FA2A6FE8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91544" y="1556792"/>
            <a:ext cx="8067426" cy="4160559"/>
          </a:xfrm>
          <a:prstGeom prst="rect">
            <a:avLst/>
          </a:prstGeom>
        </p:spPr>
      </p:pic>
      <p:sp>
        <p:nvSpPr>
          <p:cNvPr id="2" name="Tekstiruutu 1">
            <a:extLst>
              <a:ext uri="{FF2B5EF4-FFF2-40B4-BE49-F238E27FC236}">
                <a16:creationId xmlns:a16="http://schemas.microsoft.com/office/drawing/2014/main" id="{3986F667-A366-8509-E03C-E47135552CE8}"/>
              </a:ext>
              <a:ext uri="{C183D7F6-B498-43B3-948B-1728B52AA6E4}">
                <adec:decorative xmlns:adec="http://schemas.microsoft.com/office/drawing/2017/decorative" val="1"/>
              </a:ext>
            </a:extLst>
          </p:cNvPr>
          <p:cNvSpPr txBox="1"/>
          <p:nvPr/>
        </p:nvSpPr>
        <p:spPr>
          <a:xfrm>
            <a:off x="4655840" y="6034361"/>
            <a:ext cx="4680520" cy="523220"/>
          </a:xfrm>
          <a:prstGeom prst="rect">
            <a:avLst/>
          </a:prstGeom>
          <a:noFill/>
        </p:spPr>
        <p:txBody>
          <a:bodyPr wrap="square" rtlCol="0">
            <a:spAutoFit/>
          </a:bodyPr>
          <a:lstStyle/>
          <a:p>
            <a:pPr algn="l"/>
            <a:r>
              <a:rPr lang="en-US" sz="1400">
                <a:effectLst/>
                <a:latin typeface="Calibri" panose="020F0502020204030204" pitchFamily="34" charset="0"/>
                <a:ea typeface="Times New Roman" panose="02020603050405020304" pitchFamily="18" charset="0"/>
                <a:cs typeface="Times New Roman" panose="02020603050405020304" pitchFamily="18" charset="0"/>
              </a:rPr>
              <a:t>Source: Statutory pensions in Finland – Long-term projections 2022 (Reports 03/2023) Finnish Centre for Pensions</a:t>
            </a:r>
            <a:endParaRPr lang="fi-FI" sz="1400" dirty="0" err="1"/>
          </a:p>
        </p:txBody>
      </p:sp>
      <p:sp>
        <p:nvSpPr>
          <p:cNvPr id="3" name="Dian numeron paikkamerkki 2">
            <a:extLst>
              <a:ext uri="{FF2B5EF4-FFF2-40B4-BE49-F238E27FC236}">
                <a16:creationId xmlns:a16="http://schemas.microsoft.com/office/drawing/2014/main" id="{512D41CD-BE2C-E51F-7560-B6070669C820}"/>
              </a:ext>
            </a:extLst>
          </p:cNvPr>
          <p:cNvSpPr>
            <a:spLocks noGrp="1"/>
          </p:cNvSpPr>
          <p:nvPr>
            <p:ph type="sldNum" sz="quarter" idx="12"/>
          </p:nvPr>
        </p:nvSpPr>
        <p:spPr/>
        <p:txBody>
          <a:bodyPr/>
          <a:lstStyle/>
          <a:p>
            <a:fld id="{BE2D8D75-17F6-474C-8CC8-AD93DCE1F39D}" type="slidenum">
              <a:rPr lang="fi-FI" smtClean="0"/>
              <a:t>24</a:t>
            </a:fld>
            <a:endParaRPr lang="fi-FI"/>
          </a:p>
        </p:txBody>
      </p:sp>
    </p:spTree>
    <p:extLst>
      <p:ext uri="{BB962C8B-B14F-4D97-AF65-F5344CB8AC3E}">
        <p14:creationId xmlns:p14="http://schemas.microsoft.com/office/powerpoint/2010/main" val="1219409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532AE7-FEE1-4377-9917-F3D212F93B23}"/>
              </a:ext>
            </a:extLst>
          </p:cNvPr>
          <p:cNvSpPr>
            <a:spLocks noGrp="1"/>
          </p:cNvSpPr>
          <p:nvPr>
            <p:ph type="title"/>
          </p:nvPr>
        </p:nvSpPr>
        <p:spPr/>
        <p:txBody>
          <a:bodyPr/>
          <a:lstStyle/>
          <a:p>
            <a:r>
              <a:rPr lang="fi-FI" err="1"/>
              <a:t>Insured</a:t>
            </a:r>
            <a:r>
              <a:rPr lang="fi-FI"/>
              <a:t> for Earnings-related Pension </a:t>
            </a:r>
            <a:r>
              <a:rPr lang="fi-FI" err="1"/>
              <a:t>Benefits</a:t>
            </a:r>
            <a:br>
              <a:rPr lang="fi-FI"/>
            </a:br>
            <a:endParaRPr lang="fi-FI"/>
          </a:p>
        </p:txBody>
      </p:sp>
      <p:sp>
        <p:nvSpPr>
          <p:cNvPr id="3" name="Tekstin paikkamerkki 2">
            <a:extLst>
              <a:ext uri="{FF2B5EF4-FFF2-40B4-BE49-F238E27FC236}">
                <a16:creationId xmlns:a16="http://schemas.microsoft.com/office/drawing/2014/main" id="{3986EB59-E750-4D89-B0E5-914287488077}"/>
              </a:ext>
            </a:extLst>
          </p:cNvPr>
          <p:cNvSpPr>
            <a:spLocks noGrp="1"/>
          </p:cNvSpPr>
          <p:nvPr>
            <p:ph type="body" sz="quarter" idx="10"/>
          </p:nvPr>
        </p:nvSpPr>
        <p:spPr/>
        <p:txBody>
          <a:bodyPr/>
          <a:lstStyle/>
          <a:p>
            <a:r>
              <a:rPr lang="fi-FI"/>
              <a:t>5</a:t>
            </a:r>
          </a:p>
        </p:txBody>
      </p:sp>
      <p:sp>
        <p:nvSpPr>
          <p:cNvPr id="4" name="Dian numeron paikkamerkki 3">
            <a:extLst>
              <a:ext uri="{FF2B5EF4-FFF2-40B4-BE49-F238E27FC236}">
                <a16:creationId xmlns:a16="http://schemas.microsoft.com/office/drawing/2014/main" id="{8971F13A-AE26-649B-0A0B-FA8ED248E69D}"/>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232525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188640"/>
            <a:ext cx="11856640" cy="782654"/>
          </a:xfrm>
        </p:spPr>
        <p:txBody>
          <a:bodyPr/>
          <a:lstStyle/>
          <a:p>
            <a:r>
              <a:rPr lang="en-US" sz="2800"/>
              <a:t>Distribution of population in terms of work and</a:t>
            </a:r>
            <a:br>
              <a:rPr lang="en-US" sz="2800"/>
            </a:br>
            <a:r>
              <a:rPr lang="en-US" sz="2800"/>
              <a:t>earnings-related pension per 31 Dec. 2023</a:t>
            </a:r>
            <a:br>
              <a:rPr lang="fi-FI" sz="2800"/>
            </a:br>
            <a:endParaRPr lang="fi-FI" sz="2800"/>
          </a:p>
        </p:txBody>
      </p:sp>
      <p:sp>
        <p:nvSpPr>
          <p:cNvPr id="2" name="Dian numeron paikkamerkki 1">
            <a:extLst>
              <a:ext uri="{FF2B5EF4-FFF2-40B4-BE49-F238E27FC236}">
                <a16:creationId xmlns:a16="http://schemas.microsoft.com/office/drawing/2014/main" id="{82795AD1-4C72-5ED7-92BE-372D728357C9}"/>
              </a:ext>
            </a:extLst>
          </p:cNvPr>
          <p:cNvSpPr>
            <a:spLocks noGrp="1"/>
          </p:cNvSpPr>
          <p:nvPr>
            <p:ph type="sldNum" sz="quarter" idx="12"/>
          </p:nvPr>
        </p:nvSpPr>
        <p:spPr/>
        <p:txBody>
          <a:bodyPr/>
          <a:lstStyle/>
          <a:p>
            <a:fld id="{BE2D8D75-17F6-474C-8CC8-AD93DCE1F39D}" type="slidenum">
              <a:rPr lang="fi-FI" smtClean="0"/>
              <a:t>26</a:t>
            </a:fld>
            <a:endParaRPr lang="fi-FI"/>
          </a:p>
        </p:txBody>
      </p:sp>
      <p:pic>
        <p:nvPicPr>
          <p:cNvPr id="5" name="Kuva 4" descr="The graph is an age pyramid with an age-rating at 5-year intervals of the total population of 17–68-year-olds, by gender and population in retirement, in working life and others on 31 December 2023. Of men, 1.25 million were working and 630,000 were retired at the end of 2023. Of women, 1.24 million were working and 768,000 were retired at the end of 2023. Neither working nor retired were 899,000 men and 821,000 women.">
            <a:extLst>
              <a:ext uri="{FF2B5EF4-FFF2-40B4-BE49-F238E27FC236}">
                <a16:creationId xmlns:a16="http://schemas.microsoft.com/office/drawing/2014/main" id="{1FD2DA75-82A7-25D2-C98D-B70ADDB8CB12}"/>
              </a:ext>
            </a:extLst>
          </p:cNvPr>
          <p:cNvPicPr>
            <a:picLocks noChangeAspect="1"/>
          </p:cNvPicPr>
          <p:nvPr/>
        </p:nvPicPr>
        <p:blipFill>
          <a:blip r:embed="rId3"/>
          <a:stretch>
            <a:fillRect/>
          </a:stretch>
        </p:blipFill>
        <p:spPr>
          <a:xfrm>
            <a:off x="1378893" y="1181776"/>
            <a:ext cx="9098853" cy="5174574"/>
          </a:xfrm>
          <a:prstGeom prst="rect">
            <a:avLst/>
          </a:prstGeom>
        </p:spPr>
      </p:pic>
    </p:spTree>
    <p:extLst>
      <p:ext uri="{BB962C8B-B14F-4D97-AF65-F5344CB8AC3E}">
        <p14:creationId xmlns:p14="http://schemas.microsoft.com/office/powerpoint/2010/main" val="148223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189669"/>
            <a:ext cx="11856640" cy="935394"/>
          </a:xfrm>
        </p:spPr>
        <p:txBody>
          <a:bodyPr/>
          <a:lstStyle/>
          <a:p>
            <a:r>
              <a:rPr lang="fi-FI" err="1"/>
              <a:t>Insured</a:t>
            </a:r>
            <a:r>
              <a:rPr lang="fi-FI"/>
              <a:t> </a:t>
            </a:r>
            <a:r>
              <a:rPr lang="fi-FI" err="1"/>
              <a:t>persons</a:t>
            </a:r>
            <a:r>
              <a:rPr lang="fi-FI"/>
              <a:t> in </a:t>
            </a:r>
            <a:r>
              <a:rPr lang="fi-FI" err="1"/>
              <a:t>employment</a:t>
            </a:r>
            <a:r>
              <a:rPr lang="fi-FI"/>
              <a:t> </a:t>
            </a:r>
            <a:r>
              <a:rPr lang="fi-FI" err="1"/>
              <a:t>or</a:t>
            </a:r>
            <a:r>
              <a:rPr lang="fi-FI"/>
              <a:t> </a:t>
            </a:r>
            <a:r>
              <a:rPr lang="fi-FI" err="1"/>
              <a:t>self</a:t>
            </a:r>
            <a:r>
              <a:rPr lang="fi-FI"/>
              <a:t> </a:t>
            </a:r>
            <a:r>
              <a:rPr lang="fi-FI" err="1"/>
              <a:t>employment</a:t>
            </a:r>
            <a:r>
              <a:rPr lang="fi-FI"/>
              <a:t> </a:t>
            </a:r>
            <a:br>
              <a:rPr lang="fi-FI"/>
            </a:br>
            <a:r>
              <a:rPr lang="fi-FI"/>
              <a:t>on 31 </a:t>
            </a:r>
            <a:r>
              <a:rPr lang="fi-FI" err="1"/>
              <a:t>Dec</a:t>
            </a:r>
            <a:r>
              <a:rPr lang="fi-FI"/>
              <a:t>. 2023, by pension act</a:t>
            </a:r>
            <a:br>
              <a:rPr lang="fi-FI"/>
            </a:br>
            <a:endParaRPr lang="fi-FI"/>
          </a:p>
        </p:txBody>
      </p:sp>
      <p:sp>
        <p:nvSpPr>
          <p:cNvPr id="2" name="Dian numeron paikkamerkki 1">
            <a:extLst>
              <a:ext uri="{FF2B5EF4-FFF2-40B4-BE49-F238E27FC236}">
                <a16:creationId xmlns:a16="http://schemas.microsoft.com/office/drawing/2014/main" id="{35B1E1C9-5778-D1B9-A039-6B15DAEF3C6A}"/>
              </a:ext>
            </a:extLst>
          </p:cNvPr>
          <p:cNvSpPr>
            <a:spLocks noGrp="1"/>
          </p:cNvSpPr>
          <p:nvPr>
            <p:ph type="sldNum" sz="quarter" idx="12"/>
          </p:nvPr>
        </p:nvSpPr>
        <p:spPr/>
        <p:txBody>
          <a:bodyPr/>
          <a:lstStyle/>
          <a:p>
            <a:fld id="{BE2D8D75-17F6-474C-8CC8-AD93DCE1F39D}" type="slidenum">
              <a:rPr lang="fi-FI" smtClean="0"/>
              <a:t>27</a:t>
            </a:fld>
            <a:endParaRPr lang="fi-FI"/>
          </a:p>
        </p:txBody>
      </p:sp>
      <p:pic>
        <p:nvPicPr>
          <p:cNvPr id="5" name="Kuva 4" descr="A total of 2.5 million persons were working in an employment relationship or in self-employment on 31 December 2023. The majority (1.6 million persons) was covered by the Employees Pensions Act, while 587,000 persons were working in the municipal sector under the Public Sector Pensions Act.">
            <a:extLst>
              <a:ext uri="{FF2B5EF4-FFF2-40B4-BE49-F238E27FC236}">
                <a16:creationId xmlns:a16="http://schemas.microsoft.com/office/drawing/2014/main" id="{138ACEA6-9FA7-034C-8693-33562DA589F0}"/>
              </a:ext>
            </a:extLst>
          </p:cNvPr>
          <p:cNvPicPr>
            <a:picLocks noChangeAspect="1"/>
          </p:cNvPicPr>
          <p:nvPr/>
        </p:nvPicPr>
        <p:blipFill>
          <a:blip r:embed="rId3"/>
          <a:stretch>
            <a:fillRect/>
          </a:stretch>
        </p:blipFill>
        <p:spPr>
          <a:xfrm>
            <a:off x="1222309" y="1454187"/>
            <a:ext cx="10502457" cy="4778662"/>
          </a:xfrm>
          <a:prstGeom prst="rect">
            <a:avLst/>
          </a:prstGeom>
        </p:spPr>
      </p:pic>
    </p:spTree>
    <p:extLst>
      <p:ext uri="{BB962C8B-B14F-4D97-AF65-F5344CB8AC3E}">
        <p14:creationId xmlns:p14="http://schemas.microsoft.com/office/powerpoint/2010/main" val="1032327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5CAEF7-DE7F-4906-96E0-D4A10C1B3223}"/>
              </a:ext>
            </a:extLst>
          </p:cNvPr>
          <p:cNvSpPr>
            <a:spLocks noGrp="1"/>
          </p:cNvSpPr>
          <p:nvPr>
            <p:ph type="title"/>
          </p:nvPr>
        </p:nvSpPr>
        <p:spPr/>
        <p:txBody>
          <a:bodyPr/>
          <a:lstStyle/>
          <a:p>
            <a:r>
              <a:rPr lang="fi-FI"/>
              <a:t>Pension </a:t>
            </a:r>
            <a:r>
              <a:rPr lang="fi-FI" err="1"/>
              <a:t>Recipients</a:t>
            </a:r>
            <a:br>
              <a:rPr lang="fi-FI"/>
            </a:br>
            <a:endParaRPr lang="fi-FI"/>
          </a:p>
        </p:txBody>
      </p:sp>
      <p:sp>
        <p:nvSpPr>
          <p:cNvPr id="3" name="Tekstin paikkamerkki 2">
            <a:extLst>
              <a:ext uri="{FF2B5EF4-FFF2-40B4-BE49-F238E27FC236}">
                <a16:creationId xmlns:a16="http://schemas.microsoft.com/office/drawing/2014/main" id="{B6E658C7-847E-44DD-BADC-E01C26A265E1}"/>
              </a:ext>
            </a:extLst>
          </p:cNvPr>
          <p:cNvSpPr>
            <a:spLocks noGrp="1"/>
          </p:cNvSpPr>
          <p:nvPr>
            <p:ph type="body" sz="quarter" idx="10"/>
          </p:nvPr>
        </p:nvSpPr>
        <p:spPr/>
        <p:txBody>
          <a:bodyPr/>
          <a:lstStyle/>
          <a:p>
            <a:r>
              <a:rPr lang="fi-FI"/>
              <a:t>6</a:t>
            </a:r>
          </a:p>
        </p:txBody>
      </p:sp>
      <p:sp>
        <p:nvSpPr>
          <p:cNvPr id="4" name="Dian numeron paikkamerkki 3">
            <a:extLst>
              <a:ext uri="{FF2B5EF4-FFF2-40B4-BE49-F238E27FC236}">
                <a16:creationId xmlns:a16="http://schemas.microsoft.com/office/drawing/2014/main" id="{0C513EA3-45E8-6644-4279-5363977486CD}"/>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3171628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Pension </a:t>
            </a:r>
            <a:r>
              <a:rPr lang="fi-FI" err="1"/>
              <a:t>recipients</a:t>
            </a:r>
            <a:r>
              <a:rPr lang="fi-FI"/>
              <a:t> by pension </a:t>
            </a:r>
            <a:r>
              <a:rPr lang="fi-FI" err="1"/>
              <a:t>structure</a:t>
            </a:r>
            <a:r>
              <a:rPr lang="fi-FI"/>
              <a:t> </a:t>
            </a:r>
            <a:br>
              <a:rPr lang="fi-FI"/>
            </a:br>
            <a:r>
              <a:rPr lang="fi-FI"/>
              <a:t>in 2001–2024</a:t>
            </a:r>
            <a:br>
              <a:rPr lang="fi-FI"/>
            </a:br>
            <a:endParaRPr lang="fi-FI"/>
          </a:p>
        </p:txBody>
      </p:sp>
      <p:sp>
        <p:nvSpPr>
          <p:cNvPr id="2" name="Dian numeron paikkamerkki 1">
            <a:extLst>
              <a:ext uri="{FF2B5EF4-FFF2-40B4-BE49-F238E27FC236}">
                <a16:creationId xmlns:a16="http://schemas.microsoft.com/office/drawing/2014/main" id="{F179E324-8489-1911-F611-3AD03BAD3C93}"/>
              </a:ext>
            </a:extLst>
          </p:cNvPr>
          <p:cNvSpPr>
            <a:spLocks noGrp="1"/>
          </p:cNvSpPr>
          <p:nvPr>
            <p:ph type="sldNum" sz="quarter" idx="12"/>
          </p:nvPr>
        </p:nvSpPr>
        <p:spPr/>
        <p:txBody>
          <a:bodyPr/>
          <a:lstStyle/>
          <a:p>
            <a:fld id="{BE2D8D75-17F6-474C-8CC8-AD93DCE1F39D}" type="slidenum">
              <a:rPr lang="fi-FI" smtClean="0"/>
              <a:t>29</a:t>
            </a:fld>
            <a:endParaRPr lang="fi-FI"/>
          </a:p>
        </p:txBody>
      </p:sp>
      <p:pic>
        <p:nvPicPr>
          <p:cNvPr id="4" name="Kuva 3" descr="In the figure, the pension recipients have been divided into persons receiving only an earnings-related pension, persons receiving both an earnings-related and a Kela pension, and persons receiving only a Kela pension. In the review period 2001–2024 the number of persons receiving only an earnings-related pension has increased while the number of recipients of earnings-related and Kela pensions has decreased. The number of persons receiving only Kela pensions has remained unchanged.">
            <a:extLst>
              <a:ext uri="{FF2B5EF4-FFF2-40B4-BE49-F238E27FC236}">
                <a16:creationId xmlns:a16="http://schemas.microsoft.com/office/drawing/2014/main" id="{DD038973-65E4-ACAC-0974-F8C3D7490ACF}"/>
              </a:ext>
            </a:extLst>
          </p:cNvPr>
          <p:cNvPicPr>
            <a:picLocks noChangeAspect="1"/>
          </p:cNvPicPr>
          <p:nvPr/>
        </p:nvPicPr>
        <p:blipFill>
          <a:blip r:embed="rId3"/>
          <a:stretch>
            <a:fillRect/>
          </a:stretch>
        </p:blipFill>
        <p:spPr>
          <a:xfrm>
            <a:off x="997848" y="1414021"/>
            <a:ext cx="10345594" cy="4725059"/>
          </a:xfrm>
          <a:prstGeom prst="rect">
            <a:avLst/>
          </a:prstGeom>
        </p:spPr>
      </p:pic>
    </p:spTree>
    <p:extLst>
      <p:ext uri="{BB962C8B-B14F-4D97-AF65-F5344CB8AC3E}">
        <p14:creationId xmlns:p14="http://schemas.microsoft.com/office/powerpoint/2010/main" val="44179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83890"/>
            <a:ext cx="11856640" cy="1008112"/>
          </a:xfrm>
        </p:spPr>
        <p:txBody>
          <a:bodyPr/>
          <a:lstStyle/>
          <a:p>
            <a:pPr algn="ctr"/>
            <a:r>
              <a:rPr lang="fi-FI" sz="3200" dirty="0" err="1"/>
              <a:t>Social</a:t>
            </a:r>
            <a:r>
              <a:rPr lang="fi-FI" sz="3200" dirty="0"/>
              <a:t> </a:t>
            </a:r>
            <a:r>
              <a:rPr lang="fi-FI" sz="3200" dirty="0" err="1"/>
              <a:t>security</a:t>
            </a:r>
            <a:r>
              <a:rPr lang="fi-FI" sz="3200" dirty="0"/>
              <a:t> </a:t>
            </a:r>
            <a:r>
              <a:rPr lang="fi-FI" sz="3200" dirty="0" err="1"/>
              <a:t>insurance</a:t>
            </a:r>
            <a:r>
              <a:rPr lang="fi-FI" sz="3200" dirty="0"/>
              <a:t> </a:t>
            </a:r>
            <a:r>
              <a:rPr lang="fi-FI" sz="3200"/>
              <a:t>in 2023</a:t>
            </a:r>
            <a:br>
              <a:rPr lang="fi-FI" sz="3200"/>
            </a:br>
            <a:r>
              <a:rPr lang="fi-FI" sz="3200"/>
              <a:t>46,4 </a:t>
            </a:r>
            <a:r>
              <a:rPr lang="fi-FI" sz="3200" dirty="0" err="1"/>
              <a:t>bnEUR</a:t>
            </a:r>
            <a:br>
              <a:rPr lang="fi-FI" dirty="0"/>
            </a:br>
            <a:endParaRPr lang="fi-FI" dirty="0"/>
          </a:p>
        </p:txBody>
      </p:sp>
      <p:grpSp>
        <p:nvGrpSpPr>
          <p:cNvPr id="36" name="Ryhmä 35">
            <a:extLst>
              <a:ext uri="{FF2B5EF4-FFF2-40B4-BE49-F238E27FC236}">
                <a16:creationId xmlns:a16="http://schemas.microsoft.com/office/drawing/2014/main" id="{79182C26-E012-4437-86A5-DF6940B344AC}"/>
              </a:ext>
              <a:ext uri="{C183D7F6-B498-43B3-948B-1728B52AA6E4}">
                <adec:decorative xmlns:adec="http://schemas.microsoft.com/office/drawing/2017/decorative" val="1"/>
              </a:ext>
            </a:extLst>
          </p:cNvPr>
          <p:cNvGrpSpPr/>
          <p:nvPr/>
        </p:nvGrpSpPr>
        <p:grpSpPr>
          <a:xfrm>
            <a:off x="2248374" y="1949202"/>
            <a:ext cx="7695252" cy="3672443"/>
            <a:chOff x="2248374" y="1949202"/>
            <a:chExt cx="7695252" cy="3672443"/>
          </a:xfrm>
        </p:grpSpPr>
        <p:sp>
          <p:nvSpPr>
            <p:cNvPr id="10" name="Pyöristetty suorakulmio 20">
              <a:extLst>
                <a:ext uri="{FF2B5EF4-FFF2-40B4-BE49-F238E27FC236}">
                  <a16:creationId xmlns:a16="http://schemas.microsoft.com/office/drawing/2014/main" id="{5CC4258F-A59F-402E-BABD-13B9F7DA5561}"/>
                </a:ext>
              </a:extLst>
            </p:cNvPr>
            <p:cNvSpPr/>
            <p:nvPr/>
          </p:nvSpPr>
          <p:spPr>
            <a:xfrm>
              <a:off x="6320145" y="1949202"/>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Employees</a:t>
              </a:r>
              <a:r>
                <a:rPr lang="fi-FI" dirty="0">
                  <a:solidFill>
                    <a:schemeClr val="tx1"/>
                  </a:solidFill>
                  <a:cs typeface="Arial" charset="0"/>
                </a:rPr>
                <a:t>’ </a:t>
              </a:r>
              <a:r>
                <a:rPr lang="fi-FI" dirty="0" err="1">
                  <a:solidFill>
                    <a:schemeClr val="tx1"/>
                  </a:solidFill>
                  <a:cs typeface="Arial" charset="0"/>
                </a:rPr>
                <a:t>group</a:t>
              </a:r>
              <a:r>
                <a:rPr lang="fi-FI" dirty="0">
                  <a:solidFill>
                    <a:schemeClr val="tx1"/>
                  </a:solidFill>
                  <a:cs typeface="Arial" charset="0"/>
                </a:rPr>
                <a:t> life Insurance </a:t>
              </a:r>
            </a:p>
            <a:p>
              <a:pPr algn="ctr"/>
              <a:r>
                <a:rPr lang="fi-FI" dirty="0">
                  <a:solidFill>
                    <a:schemeClr val="tx1"/>
                  </a:solidFill>
                  <a:ea typeface="Verdana" panose="020B0604030504040204" pitchFamily="34" charset="0"/>
                  <a:cs typeface="Verdana" panose="020B0604030504040204" pitchFamily="34" charset="0"/>
                </a:rPr>
                <a:t>0.02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1" name="Pyöristetty suorakulmio 22">
              <a:extLst>
                <a:ext uri="{FF2B5EF4-FFF2-40B4-BE49-F238E27FC236}">
                  <a16:creationId xmlns:a16="http://schemas.microsoft.com/office/drawing/2014/main" id="{F0E2BA38-1004-40DA-89FB-D4C09591175D}"/>
                </a:ext>
              </a:extLst>
            </p:cNvPr>
            <p:cNvSpPr/>
            <p:nvPr/>
          </p:nvSpPr>
          <p:spPr>
            <a:xfrm>
              <a:off x="7527972" y="3156896"/>
              <a:ext cx="2415654" cy="10440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cs typeface="Arial" charset="0"/>
                </a:rPr>
                <a:t>Unemployment</a:t>
              </a:r>
              <a:r>
                <a:rPr lang="fi-FI" dirty="0">
                  <a:solidFill>
                    <a:schemeClr val="tx1"/>
                  </a:solidFill>
                  <a:cs typeface="Arial" charset="0"/>
                </a:rPr>
                <a:t> Insurance </a:t>
              </a:r>
            </a:p>
            <a:p>
              <a:pPr algn="ctr"/>
              <a:r>
                <a:rPr lang="fi-FI">
                  <a:solidFill>
                    <a:schemeClr val="tx1"/>
                  </a:solidFill>
                  <a:ea typeface="Verdana" panose="020B0604030504040204" pitchFamily="34" charset="0"/>
                  <a:cs typeface="Verdana" panose="020B0604030504040204" pitchFamily="34" charset="0"/>
                </a:rPr>
                <a:t>3.8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2" name="Pyöristetty suorakulmio 23">
              <a:extLst>
                <a:ext uri="{FF2B5EF4-FFF2-40B4-BE49-F238E27FC236}">
                  <a16:creationId xmlns:a16="http://schemas.microsoft.com/office/drawing/2014/main" id="{B409A1BC-C7B4-4AC1-B33D-5F71A326088B}"/>
                </a:ext>
              </a:extLst>
            </p:cNvPr>
            <p:cNvSpPr/>
            <p:nvPr/>
          </p:nvSpPr>
          <p:spPr>
            <a:xfrm>
              <a:off x="3563748" y="197728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a:solidFill>
                    <a:schemeClr val="tx1"/>
                  </a:solidFill>
                </a:rPr>
                <a:t>Health Insurance</a:t>
              </a:r>
            </a:p>
            <a:p>
              <a:pPr algn="ctr"/>
              <a:r>
                <a:rPr lang="fi-FI">
                  <a:solidFill>
                    <a:schemeClr val="tx1"/>
                  </a:solidFill>
                  <a:ea typeface="Verdana" panose="020B0604030504040204" pitchFamily="34" charset="0"/>
                  <a:cs typeface="Verdana" panose="020B0604030504040204" pitchFamily="34" charset="0"/>
                </a:rPr>
                <a:t>4.3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cxnSp>
          <p:nvCxnSpPr>
            <p:cNvPr id="13" name="Suora yhdysviiva 12">
              <a:extLst>
                <a:ext uri="{FF2B5EF4-FFF2-40B4-BE49-F238E27FC236}">
                  <a16:creationId xmlns:a16="http://schemas.microsoft.com/office/drawing/2014/main" id="{0B19B1F7-1B80-4781-8B2D-C6A708F8D678}"/>
                </a:ext>
              </a:extLst>
            </p:cNvPr>
            <p:cNvCxnSpPr/>
            <p:nvPr/>
          </p:nvCxnSpPr>
          <p:spPr>
            <a:xfrm>
              <a:off x="6096001" y="4043218"/>
              <a:ext cx="0" cy="664292"/>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sp>
          <p:nvSpPr>
            <p:cNvPr id="14" name="Pyöristetty suorakulmio 25">
              <a:extLst>
                <a:ext uri="{FF2B5EF4-FFF2-40B4-BE49-F238E27FC236}">
                  <a16:creationId xmlns:a16="http://schemas.microsoft.com/office/drawing/2014/main" id="{3A88E789-121F-4117-AC32-96FDAD1CA7FF}"/>
                </a:ext>
              </a:extLst>
            </p:cNvPr>
            <p:cNvSpPr/>
            <p:nvPr/>
          </p:nvSpPr>
          <p:spPr>
            <a:xfrm>
              <a:off x="4900049" y="4687445"/>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Earnings-related</a:t>
              </a:r>
              <a:r>
                <a:rPr lang="fi-FI" dirty="0">
                  <a:solidFill>
                    <a:schemeClr val="tx1"/>
                  </a:solidFill>
                  <a:cs typeface="Arial" charset="0"/>
                </a:rPr>
                <a:t> </a:t>
              </a:r>
              <a:r>
                <a:rPr lang="fi-FI" dirty="0" err="1">
                  <a:solidFill>
                    <a:schemeClr val="tx1"/>
                  </a:solidFill>
                  <a:cs typeface="Arial" charset="0"/>
                </a:rPr>
                <a:t>pension</a:t>
              </a:r>
              <a:endParaRPr lang="fi-FI" dirty="0">
                <a:solidFill>
                  <a:schemeClr val="tx1"/>
                </a:solidFill>
                <a:cs typeface="Arial" charset="0"/>
              </a:endParaRPr>
            </a:p>
            <a:p>
              <a:pPr algn="ctr"/>
              <a:r>
                <a:rPr lang="fi-FI">
                  <a:solidFill>
                    <a:schemeClr val="tx1"/>
                  </a:solidFill>
                  <a:ea typeface="Verdana" panose="020B0604030504040204" pitchFamily="34" charset="0"/>
                  <a:cs typeface="Verdana" panose="020B0604030504040204" pitchFamily="34" charset="0"/>
                </a:rPr>
                <a:t>34.1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5" name="Pyöristetty suorakulmio 26">
              <a:extLst>
                <a:ext uri="{FF2B5EF4-FFF2-40B4-BE49-F238E27FC236}">
                  <a16:creationId xmlns:a16="http://schemas.microsoft.com/office/drawing/2014/main" id="{E4441D80-5B07-4E3F-935F-9A02127A79E8}"/>
                </a:ext>
              </a:extLst>
            </p:cNvPr>
            <p:cNvSpPr/>
            <p:nvPr/>
          </p:nvSpPr>
          <p:spPr>
            <a:xfrm>
              <a:off x="2308421" y="4707245"/>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a:solidFill>
                    <a:schemeClr val="tx1"/>
                  </a:solidFill>
                  <a:cs typeface="Arial" charset="0"/>
                </a:rPr>
                <a:t>National </a:t>
              </a:r>
              <a:r>
                <a:rPr lang="fi-FI" dirty="0" err="1">
                  <a:solidFill>
                    <a:schemeClr val="tx1"/>
                  </a:solidFill>
                  <a:cs typeface="Arial" charset="0"/>
                </a:rPr>
                <a:t>pension</a:t>
              </a:r>
              <a:endParaRPr lang="fi-FI" dirty="0">
                <a:solidFill>
                  <a:schemeClr val="tx1"/>
                </a:solidFill>
                <a:cs typeface="Arial" charset="0"/>
              </a:endParaRPr>
            </a:p>
            <a:p>
              <a:pPr algn="ctr"/>
              <a:r>
                <a:rPr lang="fi-FI">
                  <a:solidFill>
                    <a:schemeClr val="tx1"/>
                  </a:solidFill>
                  <a:ea typeface="Verdana" panose="020B0604030504040204" pitchFamily="34" charset="0"/>
                  <a:cs typeface="Verdana" panose="020B0604030504040204" pitchFamily="34" charset="0"/>
                </a:rPr>
                <a:t>2.6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6" name="Pyöristetty suorakulmio 27">
              <a:extLst>
                <a:ext uri="{FF2B5EF4-FFF2-40B4-BE49-F238E27FC236}">
                  <a16:creationId xmlns:a16="http://schemas.microsoft.com/office/drawing/2014/main" id="{D58B4E5F-6760-48C6-BDBA-911510CF28E4}"/>
                </a:ext>
              </a:extLst>
            </p:cNvPr>
            <p:cNvSpPr/>
            <p:nvPr/>
          </p:nvSpPr>
          <p:spPr>
            <a:xfrm>
              <a:off x="7504222" y="4695370"/>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ea typeface="Verdana" panose="020B0604030504040204" pitchFamily="34" charset="0"/>
                  <a:cs typeface="Verdana" panose="020B0604030504040204" pitchFamily="34" charset="0"/>
                </a:rPr>
                <a:t>Other</a:t>
              </a:r>
              <a:endParaRPr lang="fi-FI" dirty="0">
                <a:solidFill>
                  <a:schemeClr val="tx1"/>
                </a:solidFill>
                <a:ea typeface="Verdana" panose="020B0604030504040204" pitchFamily="34" charset="0"/>
                <a:cs typeface="Verdana" panose="020B0604030504040204" pitchFamily="34" charset="0"/>
              </a:endParaRPr>
            </a:p>
            <a:p>
              <a:pPr algn="ctr"/>
              <a:r>
                <a:rPr lang="fi-FI">
                  <a:solidFill>
                    <a:schemeClr val="tx1"/>
                  </a:solidFill>
                  <a:ea typeface="Verdana" panose="020B0604030504040204" pitchFamily="34" charset="0"/>
                  <a:cs typeface="Verdana" panose="020B0604030504040204" pitchFamily="34" charset="0"/>
                </a:rPr>
                <a:t>1.1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7" name="Pyöristetty suorakulmio 28">
              <a:extLst>
                <a:ext uri="{FF2B5EF4-FFF2-40B4-BE49-F238E27FC236}">
                  <a16:creationId xmlns:a16="http://schemas.microsoft.com/office/drawing/2014/main" id="{9D9048D0-4DAD-487E-9F14-418B0BAAF8B3}"/>
                </a:ext>
              </a:extLst>
            </p:cNvPr>
            <p:cNvSpPr/>
            <p:nvPr/>
          </p:nvSpPr>
          <p:spPr>
            <a:xfrm>
              <a:off x="2248374" y="3166441"/>
              <a:ext cx="2415654" cy="10440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90000"/>
                </a:lnSpc>
              </a:pPr>
              <a:r>
                <a:rPr lang="fi-FI" dirty="0" err="1">
                  <a:solidFill>
                    <a:schemeClr val="tx1"/>
                  </a:solidFill>
                  <a:cs typeface="Arial" charset="0"/>
                </a:rPr>
                <a:t>Workers</a:t>
              </a:r>
              <a:r>
                <a:rPr lang="fi-FI" dirty="0">
                  <a:solidFill>
                    <a:schemeClr val="tx1"/>
                  </a:solidFill>
                  <a:cs typeface="Arial" charset="0"/>
                </a:rPr>
                <a:t>’ </a:t>
              </a:r>
              <a:r>
                <a:rPr lang="fi-FI" dirty="0" err="1">
                  <a:solidFill>
                    <a:schemeClr val="tx1"/>
                  </a:solidFill>
                  <a:cs typeface="Arial" charset="0"/>
                </a:rPr>
                <a:t>Compensation</a:t>
              </a:r>
              <a:r>
                <a:rPr lang="fi-FI" dirty="0">
                  <a:solidFill>
                    <a:schemeClr val="tx1"/>
                  </a:solidFill>
                  <a:cs typeface="Arial" charset="0"/>
                </a:rPr>
                <a:t> Insurance</a:t>
              </a:r>
            </a:p>
            <a:p>
              <a:pPr algn="ctr">
                <a:lnSpc>
                  <a:spcPct val="90000"/>
                </a:lnSpc>
              </a:pPr>
              <a:r>
                <a:rPr lang="fi-FI" dirty="0">
                  <a:solidFill>
                    <a:schemeClr val="tx1"/>
                  </a:solidFill>
                  <a:ea typeface="Verdana" panose="020B0604030504040204" pitchFamily="34" charset="0"/>
                  <a:cs typeface="Verdana" panose="020B0604030504040204" pitchFamily="34" charset="0"/>
                </a:rPr>
                <a:t>0.5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8" name="Pyöristetty suorakulmio 21">
              <a:extLst>
                <a:ext uri="{FF2B5EF4-FFF2-40B4-BE49-F238E27FC236}">
                  <a16:creationId xmlns:a16="http://schemas.microsoft.com/office/drawing/2014/main" id="{2566610B-7B3A-4D77-8903-CA24C9EE7DC1}"/>
                </a:ext>
              </a:extLst>
            </p:cNvPr>
            <p:cNvSpPr/>
            <p:nvPr/>
          </p:nvSpPr>
          <p:spPr>
            <a:xfrm>
              <a:off x="4888173" y="3128818"/>
              <a:ext cx="2415654" cy="1044000"/>
            </a:xfrm>
            <a:prstGeom prst="roundRect">
              <a:avLst/>
            </a:prstGeom>
            <a:solidFill>
              <a:srgbClr val="0356B5"/>
            </a:solid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bg1"/>
                  </a:solidFill>
                  <a:ea typeface="Verdana" panose="020B0604030504040204" pitchFamily="34" charset="0"/>
                  <a:cs typeface="Verdana" panose="020B0604030504040204" pitchFamily="34" charset="0"/>
                </a:rPr>
                <a:t>Pension Insurance</a:t>
              </a:r>
            </a:p>
            <a:p>
              <a:pPr algn="ctr"/>
              <a:r>
                <a:rPr lang="fi-FI">
                  <a:solidFill>
                    <a:schemeClr val="bg1"/>
                  </a:solidFill>
                  <a:ea typeface="Verdana" panose="020B0604030504040204" pitchFamily="34" charset="0"/>
                  <a:cs typeface="Verdana" panose="020B0604030504040204" pitchFamily="34" charset="0"/>
                </a:rPr>
                <a:t>37.8 </a:t>
              </a:r>
              <a:r>
                <a:rPr lang="fi-FI" dirty="0" err="1">
                  <a:solidFill>
                    <a:schemeClr val="bg1"/>
                  </a:solidFill>
                  <a:ea typeface="Verdana" panose="020B0604030504040204" pitchFamily="34" charset="0"/>
                  <a:cs typeface="Verdana" panose="020B0604030504040204" pitchFamily="34" charset="0"/>
                </a:rPr>
                <a:t>bnEUR</a:t>
              </a:r>
              <a:endParaRPr lang="en-US" dirty="0">
                <a:solidFill>
                  <a:schemeClr val="bg1"/>
                </a:solidFill>
                <a:ea typeface="Verdana" panose="020B0604030504040204" pitchFamily="34" charset="0"/>
                <a:cs typeface="Verdana" panose="020B0604030504040204" pitchFamily="34" charset="0"/>
              </a:endParaRPr>
            </a:p>
          </p:txBody>
        </p:sp>
        <p:grpSp>
          <p:nvGrpSpPr>
            <p:cNvPr id="35" name="Ryhmä 34">
              <a:extLst>
                <a:ext uri="{FF2B5EF4-FFF2-40B4-BE49-F238E27FC236}">
                  <a16:creationId xmlns:a16="http://schemas.microsoft.com/office/drawing/2014/main" id="{55E505B8-881A-47CB-9A04-B397C68C289D}"/>
                </a:ext>
              </a:extLst>
            </p:cNvPr>
            <p:cNvGrpSpPr/>
            <p:nvPr/>
          </p:nvGrpSpPr>
          <p:grpSpPr>
            <a:xfrm>
              <a:off x="3516248" y="4437112"/>
              <a:ext cx="5195801" cy="270311"/>
              <a:chOff x="3516248" y="4437112"/>
              <a:chExt cx="5195801" cy="270311"/>
            </a:xfrm>
          </p:grpSpPr>
          <p:cxnSp>
            <p:nvCxnSpPr>
              <p:cNvPr id="20" name="Suora yhdysviiva 19">
                <a:extLst>
                  <a:ext uri="{FF2B5EF4-FFF2-40B4-BE49-F238E27FC236}">
                    <a16:creationId xmlns:a16="http://schemas.microsoft.com/office/drawing/2014/main" id="{CEBD313D-77DA-4D06-8ED7-913775484AE5}"/>
                  </a:ext>
                </a:extLst>
              </p:cNvPr>
              <p:cNvCxnSpPr>
                <a:cxnSpLocks/>
              </p:cNvCxnSpPr>
              <p:nvPr/>
            </p:nvCxnSpPr>
            <p:spPr>
              <a:xfrm>
                <a:off x="3516248" y="4437112"/>
                <a:ext cx="5195801" cy="0"/>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cxnSp>
            <p:nvCxnSpPr>
              <p:cNvPr id="24" name="Suora yhdysviiva 23">
                <a:extLst>
                  <a:ext uri="{FF2B5EF4-FFF2-40B4-BE49-F238E27FC236}">
                    <a16:creationId xmlns:a16="http://schemas.microsoft.com/office/drawing/2014/main" id="{BD22E870-E15A-4DE2-BA39-3DD4C4BAB2EC}"/>
                  </a:ext>
                </a:extLst>
              </p:cNvPr>
              <p:cNvCxnSpPr>
                <a:stCxn id="15" idx="0"/>
              </p:cNvCxnSpPr>
              <p:nvPr/>
            </p:nvCxnSpPr>
            <p:spPr>
              <a:xfrm flipV="1">
                <a:off x="3516248" y="4437112"/>
                <a:ext cx="0" cy="270133"/>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cxnSp>
            <p:nvCxnSpPr>
              <p:cNvPr id="33" name="Suora yhdysviiva 32">
                <a:extLst>
                  <a:ext uri="{FF2B5EF4-FFF2-40B4-BE49-F238E27FC236}">
                    <a16:creationId xmlns:a16="http://schemas.microsoft.com/office/drawing/2014/main" id="{F7778421-B476-45FE-8063-E37094F3A2D2}"/>
                  </a:ext>
                </a:extLst>
              </p:cNvPr>
              <p:cNvCxnSpPr/>
              <p:nvPr/>
            </p:nvCxnSpPr>
            <p:spPr>
              <a:xfrm flipV="1">
                <a:off x="8712049" y="4437290"/>
                <a:ext cx="0" cy="270133"/>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grpSp>
      </p:grpSp>
      <p:sp>
        <p:nvSpPr>
          <p:cNvPr id="2" name="Dian numeron paikkamerkki 1">
            <a:extLst>
              <a:ext uri="{FF2B5EF4-FFF2-40B4-BE49-F238E27FC236}">
                <a16:creationId xmlns:a16="http://schemas.microsoft.com/office/drawing/2014/main" id="{C5226D8D-509D-F4EF-9ED1-AD1B245726B4}"/>
              </a:ext>
            </a:extLst>
          </p:cNvPr>
          <p:cNvSpPr>
            <a:spLocks noGrp="1"/>
          </p:cNvSpPr>
          <p:nvPr>
            <p:ph type="sldNum" sz="quarter" idx="12"/>
          </p:nvPr>
        </p:nvSpPr>
        <p:spPr/>
        <p:txBody>
          <a:bodyPr/>
          <a:lstStyle/>
          <a:p>
            <a:fld id="{BE2D8D75-17F6-474C-8CC8-AD93DCE1F39D}" type="slidenum">
              <a:rPr lang="fi-FI" smtClean="0"/>
              <a:t>3</a:t>
            </a:fld>
            <a:endParaRPr lang="fi-FI"/>
          </a:p>
        </p:txBody>
      </p:sp>
    </p:spTree>
    <p:extLst>
      <p:ext uri="{BB962C8B-B14F-4D97-AF65-F5344CB8AC3E}">
        <p14:creationId xmlns:p14="http://schemas.microsoft.com/office/powerpoint/2010/main" val="596465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389191"/>
            <a:ext cx="11856640" cy="1007402"/>
          </a:xfrm>
        </p:spPr>
        <p:txBody>
          <a:bodyPr/>
          <a:lstStyle/>
          <a:p>
            <a:r>
              <a:rPr lang="fi-FI"/>
              <a:t>Total </a:t>
            </a:r>
            <a:r>
              <a:rPr lang="fi-FI" err="1"/>
              <a:t>population</a:t>
            </a:r>
            <a:r>
              <a:rPr lang="fi-FI"/>
              <a:t> and pension </a:t>
            </a:r>
            <a:r>
              <a:rPr lang="fi-FI" err="1"/>
              <a:t>recipients</a:t>
            </a:r>
            <a:r>
              <a:rPr lang="fi-FI"/>
              <a:t> </a:t>
            </a:r>
            <a:br>
              <a:rPr lang="fi-FI"/>
            </a:br>
            <a:r>
              <a:rPr lang="fi-FI"/>
              <a:t>on 31 </a:t>
            </a:r>
            <a:r>
              <a:rPr lang="fi-FI" err="1"/>
              <a:t>Dec</a:t>
            </a:r>
            <a:r>
              <a:rPr lang="fi-FI"/>
              <a:t>. 2024</a:t>
            </a:r>
            <a:br>
              <a:rPr lang="fi-FI"/>
            </a:br>
            <a:endParaRPr lang="fi-FI"/>
          </a:p>
        </p:txBody>
      </p:sp>
      <p:sp>
        <p:nvSpPr>
          <p:cNvPr id="2" name="Dian numeron paikkamerkki 1">
            <a:extLst>
              <a:ext uri="{FF2B5EF4-FFF2-40B4-BE49-F238E27FC236}">
                <a16:creationId xmlns:a16="http://schemas.microsoft.com/office/drawing/2014/main" id="{B773ACD9-13AA-1713-79CB-83757B23DADD}"/>
              </a:ext>
            </a:extLst>
          </p:cNvPr>
          <p:cNvSpPr>
            <a:spLocks noGrp="1"/>
          </p:cNvSpPr>
          <p:nvPr>
            <p:ph type="sldNum" sz="quarter" idx="12"/>
          </p:nvPr>
        </p:nvSpPr>
        <p:spPr/>
        <p:txBody>
          <a:bodyPr/>
          <a:lstStyle/>
          <a:p>
            <a:fld id="{BE2D8D75-17F6-474C-8CC8-AD93DCE1F39D}" type="slidenum">
              <a:rPr lang="fi-FI" smtClean="0"/>
              <a:t>30</a:t>
            </a:fld>
            <a:endParaRPr lang="fi-FI"/>
          </a:p>
        </p:txBody>
      </p:sp>
      <p:pic>
        <p:nvPicPr>
          <p:cNvPr id="4" name="Kuva 3" descr="The figure shows an age pyramid of the entire population by gender and with class inter-vals of 5 years, divided into pension recipients and other population.">
            <a:extLst>
              <a:ext uri="{FF2B5EF4-FFF2-40B4-BE49-F238E27FC236}">
                <a16:creationId xmlns:a16="http://schemas.microsoft.com/office/drawing/2014/main" id="{D7F2C855-00A2-B6A5-3F4B-AF4D7A511C07}"/>
              </a:ext>
            </a:extLst>
          </p:cNvPr>
          <p:cNvPicPr>
            <a:picLocks noChangeAspect="1"/>
          </p:cNvPicPr>
          <p:nvPr/>
        </p:nvPicPr>
        <p:blipFill>
          <a:blip r:embed="rId3"/>
          <a:stretch>
            <a:fillRect/>
          </a:stretch>
        </p:blipFill>
        <p:spPr>
          <a:xfrm>
            <a:off x="1728182" y="1555014"/>
            <a:ext cx="8735635" cy="4913795"/>
          </a:xfrm>
          <a:prstGeom prst="rect">
            <a:avLst/>
          </a:prstGeom>
        </p:spPr>
      </p:pic>
    </p:spTree>
    <p:extLst>
      <p:ext uri="{BB962C8B-B14F-4D97-AF65-F5344CB8AC3E}">
        <p14:creationId xmlns:p14="http://schemas.microsoft.com/office/powerpoint/2010/main" val="3545196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ED2920-481C-4541-8E8D-283A5FC2983C}"/>
              </a:ext>
            </a:extLst>
          </p:cNvPr>
          <p:cNvSpPr>
            <a:spLocks noGrp="1"/>
          </p:cNvSpPr>
          <p:nvPr>
            <p:ph type="title"/>
          </p:nvPr>
        </p:nvSpPr>
        <p:spPr/>
        <p:txBody>
          <a:bodyPr/>
          <a:lstStyle/>
          <a:p>
            <a:r>
              <a:rPr lang="fi-FI"/>
              <a:t>Retirees on Earnings-related </a:t>
            </a:r>
            <a:r>
              <a:rPr lang="fi-FI" err="1"/>
              <a:t>Pensions</a:t>
            </a:r>
            <a:r>
              <a:rPr lang="fi-FI"/>
              <a:t> and </a:t>
            </a:r>
            <a:r>
              <a:rPr lang="fi-FI" err="1"/>
              <a:t>Effective</a:t>
            </a:r>
            <a:r>
              <a:rPr lang="fi-FI"/>
              <a:t> </a:t>
            </a:r>
            <a:br>
              <a:rPr lang="fi-FI"/>
            </a:br>
            <a:r>
              <a:rPr lang="fi-FI" err="1"/>
              <a:t>Retirement</a:t>
            </a:r>
            <a:r>
              <a:rPr lang="fi-FI"/>
              <a:t> Age</a:t>
            </a:r>
            <a:br>
              <a:rPr lang="fi-FI"/>
            </a:br>
            <a:endParaRPr lang="fi-FI"/>
          </a:p>
        </p:txBody>
      </p:sp>
      <p:sp>
        <p:nvSpPr>
          <p:cNvPr id="3" name="Tekstin paikkamerkki 2">
            <a:extLst>
              <a:ext uri="{FF2B5EF4-FFF2-40B4-BE49-F238E27FC236}">
                <a16:creationId xmlns:a16="http://schemas.microsoft.com/office/drawing/2014/main" id="{1AEC151F-3C1E-491D-8B38-3E78A943E7D6}"/>
              </a:ext>
            </a:extLst>
          </p:cNvPr>
          <p:cNvSpPr>
            <a:spLocks noGrp="1"/>
          </p:cNvSpPr>
          <p:nvPr>
            <p:ph type="body" sz="quarter" idx="10"/>
          </p:nvPr>
        </p:nvSpPr>
        <p:spPr/>
        <p:txBody>
          <a:bodyPr/>
          <a:lstStyle/>
          <a:p>
            <a:r>
              <a:rPr lang="fi-FI"/>
              <a:t>7</a:t>
            </a:r>
          </a:p>
        </p:txBody>
      </p:sp>
      <p:sp>
        <p:nvSpPr>
          <p:cNvPr id="4" name="Dian numeron paikkamerkki 3">
            <a:extLst>
              <a:ext uri="{FF2B5EF4-FFF2-40B4-BE49-F238E27FC236}">
                <a16:creationId xmlns:a16="http://schemas.microsoft.com/office/drawing/2014/main" id="{FDB39886-E3D8-B9E0-118D-4987C9770B18}"/>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2806418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New retirees on an earnings-related pension </a:t>
            </a:r>
            <a:br>
              <a:rPr lang="fi-FI"/>
            </a:br>
            <a:r>
              <a:rPr lang="fi-FI"/>
              <a:t>in 2024, </a:t>
            </a:r>
            <a:r>
              <a:rPr lang="fi-FI" err="1"/>
              <a:t>aged</a:t>
            </a:r>
            <a:r>
              <a:rPr lang="fi-FI"/>
              <a:t> 50–68</a:t>
            </a:r>
            <a:br>
              <a:rPr lang="fi-FI"/>
            </a:br>
            <a:endParaRPr lang="fi-FI"/>
          </a:p>
        </p:txBody>
      </p:sp>
      <p:sp>
        <p:nvSpPr>
          <p:cNvPr id="2" name="Dian numeron paikkamerkki 1">
            <a:extLst>
              <a:ext uri="{FF2B5EF4-FFF2-40B4-BE49-F238E27FC236}">
                <a16:creationId xmlns:a16="http://schemas.microsoft.com/office/drawing/2014/main" id="{52D20DF3-C78D-C648-56B4-ACA008119DD8}"/>
              </a:ext>
            </a:extLst>
          </p:cNvPr>
          <p:cNvSpPr>
            <a:spLocks noGrp="1"/>
          </p:cNvSpPr>
          <p:nvPr>
            <p:ph type="sldNum" sz="quarter" idx="12"/>
          </p:nvPr>
        </p:nvSpPr>
        <p:spPr/>
        <p:txBody>
          <a:bodyPr/>
          <a:lstStyle/>
          <a:p>
            <a:fld id="{BE2D8D75-17F6-474C-8CC8-AD93DCE1F39D}" type="slidenum">
              <a:rPr lang="fi-FI" smtClean="0"/>
              <a:t>32</a:t>
            </a:fld>
            <a:endParaRPr lang="fi-FI"/>
          </a:p>
        </p:txBody>
      </p:sp>
      <p:pic>
        <p:nvPicPr>
          <p:cNvPr id="4" name="Kuva 3" descr="The clear majority retire on an earnings-related pension at age 64. In 2024, new retirees aged 64 numbered 27,000.">
            <a:extLst>
              <a:ext uri="{FF2B5EF4-FFF2-40B4-BE49-F238E27FC236}">
                <a16:creationId xmlns:a16="http://schemas.microsoft.com/office/drawing/2014/main" id="{46B4A232-D7AA-855F-EE35-A784C98E4635}"/>
              </a:ext>
            </a:extLst>
          </p:cNvPr>
          <p:cNvPicPr>
            <a:picLocks noChangeAspect="1"/>
          </p:cNvPicPr>
          <p:nvPr/>
        </p:nvPicPr>
        <p:blipFill>
          <a:blip r:embed="rId3"/>
          <a:stretch>
            <a:fillRect/>
          </a:stretch>
        </p:blipFill>
        <p:spPr>
          <a:xfrm>
            <a:off x="1250491" y="1536027"/>
            <a:ext cx="9821646" cy="4820323"/>
          </a:xfrm>
          <a:prstGeom prst="rect">
            <a:avLst/>
          </a:prstGeom>
        </p:spPr>
      </p:pic>
    </p:spTree>
    <p:extLst>
      <p:ext uri="{BB962C8B-B14F-4D97-AF65-F5344CB8AC3E}">
        <p14:creationId xmlns:p14="http://schemas.microsoft.com/office/powerpoint/2010/main" val="1518652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Effective</a:t>
            </a:r>
            <a:r>
              <a:rPr lang="fi-FI"/>
              <a:t> </a:t>
            </a:r>
            <a:r>
              <a:rPr lang="fi-FI" err="1"/>
              <a:t>retirement</a:t>
            </a:r>
            <a:r>
              <a:rPr lang="fi-FI"/>
              <a:t> age in earnings-related pension </a:t>
            </a:r>
            <a:br>
              <a:rPr lang="fi-FI"/>
            </a:br>
            <a:r>
              <a:rPr lang="fi-FI" err="1"/>
              <a:t>scheme</a:t>
            </a:r>
            <a:r>
              <a:rPr lang="fi-FI"/>
              <a:t> in 2000–2024</a:t>
            </a:r>
            <a:br>
              <a:rPr lang="fi-FI"/>
            </a:br>
            <a:endParaRPr lang="fi-FI"/>
          </a:p>
        </p:txBody>
      </p:sp>
      <p:sp>
        <p:nvSpPr>
          <p:cNvPr id="2" name="Dian numeron paikkamerkki 1">
            <a:extLst>
              <a:ext uri="{FF2B5EF4-FFF2-40B4-BE49-F238E27FC236}">
                <a16:creationId xmlns:a16="http://schemas.microsoft.com/office/drawing/2014/main" id="{A959A4D7-9220-3A94-562D-6046F8F54F66}"/>
              </a:ext>
            </a:extLst>
          </p:cNvPr>
          <p:cNvSpPr>
            <a:spLocks noGrp="1"/>
          </p:cNvSpPr>
          <p:nvPr>
            <p:ph type="sldNum" sz="quarter" idx="12"/>
          </p:nvPr>
        </p:nvSpPr>
        <p:spPr/>
        <p:txBody>
          <a:bodyPr/>
          <a:lstStyle/>
          <a:p>
            <a:fld id="{BE2D8D75-17F6-474C-8CC8-AD93DCE1F39D}" type="slidenum">
              <a:rPr lang="fi-FI" smtClean="0"/>
              <a:t>33</a:t>
            </a:fld>
            <a:endParaRPr lang="fi-FI"/>
          </a:p>
        </p:txBody>
      </p:sp>
      <p:pic>
        <p:nvPicPr>
          <p:cNvPr id="5" name="Kuva 4" descr="This line chart depicts the expected, the average and the median effective retirement ages in the earn-ings-related pension system. During the review period 2000–2024, the val-ues of all effective retirement age indicators have risen.  In 2024, the expected effective retirement age was 63.1 years, the average effective retirement age 61.3 years and the median effective retirement age 64.5 years.">
            <a:extLst>
              <a:ext uri="{FF2B5EF4-FFF2-40B4-BE49-F238E27FC236}">
                <a16:creationId xmlns:a16="http://schemas.microsoft.com/office/drawing/2014/main" id="{B3A11446-4EBE-2D88-5FF1-58DB8D8D03D1}"/>
              </a:ext>
            </a:extLst>
          </p:cNvPr>
          <p:cNvPicPr>
            <a:picLocks noChangeAspect="1"/>
          </p:cNvPicPr>
          <p:nvPr/>
        </p:nvPicPr>
        <p:blipFill>
          <a:blip r:embed="rId3"/>
          <a:stretch>
            <a:fillRect/>
          </a:stretch>
        </p:blipFill>
        <p:spPr>
          <a:xfrm>
            <a:off x="1562108" y="1513540"/>
            <a:ext cx="9241475" cy="4616673"/>
          </a:xfrm>
          <a:prstGeom prst="rect">
            <a:avLst/>
          </a:prstGeom>
        </p:spPr>
      </p:pic>
    </p:spTree>
    <p:extLst>
      <p:ext uri="{BB962C8B-B14F-4D97-AF65-F5344CB8AC3E}">
        <p14:creationId xmlns:p14="http://schemas.microsoft.com/office/powerpoint/2010/main" val="601679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Expected</a:t>
            </a:r>
            <a:r>
              <a:rPr lang="fi-FI"/>
              <a:t> </a:t>
            </a:r>
            <a:r>
              <a:rPr lang="fi-FI" err="1"/>
              <a:t>effective</a:t>
            </a:r>
            <a:r>
              <a:rPr lang="fi-FI"/>
              <a:t> </a:t>
            </a:r>
            <a:r>
              <a:rPr lang="fi-FI" err="1"/>
              <a:t>retirement</a:t>
            </a:r>
            <a:r>
              <a:rPr lang="fi-FI"/>
              <a:t> age in earnings-related </a:t>
            </a:r>
            <a:br>
              <a:rPr lang="fi-FI"/>
            </a:br>
            <a:r>
              <a:rPr lang="fi-FI"/>
              <a:t>pension </a:t>
            </a:r>
            <a:r>
              <a:rPr lang="fi-FI" err="1"/>
              <a:t>scheme</a:t>
            </a:r>
            <a:r>
              <a:rPr lang="fi-FI"/>
              <a:t> in 1996–2024</a:t>
            </a:r>
            <a:br>
              <a:rPr lang="fi-FI"/>
            </a:br>
            <a:endParaRPr lang="fi-FI"/>
          </a:p>
        </p:txBody>
      </p:sp>
      <p:sp>
        <p:nvSpPr>
          <p:cNvPr id="3" name="Dian numeron paikkamerkki 2">
            <a:extLst>
              <a:ext uri="{FF2B5EF4-FFF2-40B4-BE49-F238E27FC236}">
                <a16:creationId xmlns:a16="http://schemas.microsoft.com/office/drawing/2014/main" id="{88B64044-3CEA-F561-A5EB-15342331CAF2}"/>
              </a:ext>
            </a:extLst>
          </p:cNvPr>
          <p:cNvSpPr>
            <a:spLocks noGrp="1"/>
          </p:cNvSpPr>
          <p:nvPr>
            <p:ph type="sldNum" sz="quarter" idx="12"/>
          </p:nvPr>
        </p:nvSpPr>
        <p:spPr/>
        <p:txBody>
          <a:bodyPr/>
          <a:lstStyle/>
          <a:p>
            <a:fld id="{BE2D8D75-17F6-474C-8CC8-AD93DCE1F39D}" type="slidenum">
              <a:rPr lang="fi-FI" smtClean="0"/>
              <a:t>34</a:t>
            </a:fld>
            <a:endParaRPr lang="fi-FI"/>
          </a:p>
        </p:txBody>
      </p:sp>
      <p:pic>
        <p:nvPicPr>
          <p:cNvPr id="5" name="Kuva 4" descr="The figure shows the expected effective retirement age in the earnings-related pension scheme for 25-year-olds and 50-year-olds. Both indicators have risen during the review period 1996–2024. In 2024, the expected effective retirement age for 25-year-olds was 63.1 years and for 50-year-olds 64.6 years.">
            <a:extLst>
              <a:ext uri="{FF2B5EF4-FFF2-40B4-BE49-F238E27FC236}">
                <a16:creationId xmlns:a16="http://schemas.microsoft.com/office/drawing/2014/main" id="{0B183AAF-6E1A-63A8-5F5B-D4EFB887A1AB}"/>
              </a:ext>
            </a:extLst>
          </p:cNvPr>
          <p:cNvPicPr>
            <a:picLocks noChangeAspect="1"/>
          </p:cNvPicPr>
          <p:nvPr/>
        </p:nvPicPr>
        <p:blipFill>
          <a:blip r:embed="rId3"/>
          <a:stretch>
            <a:fillRect/>
          </a:stretch>
        </p:blipFill>
        <p:spPr>
          <a:xfrm>
            <a:off x="1267838" y="1553452"/>
            <a:ext cx="9275754" cy="4633855"/>
          </a:xfrm>
          <a:prstGeom prst="rect">
            <a:avLst/>
          </a:prstGeom>
        </p:spPr>
      </p:pic>
    </p:spTree>
    <p:extLst>
      <p:ext uri="{BB962C8B-B14F-4D97-AF65-F5344CB8AC3E}">
        <p14:creationId xmlns:p14="http://schemas.microsoft.com/office/powerpoint/2010/main" val="3965249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CA8513-CE08-4221-AED4-C0BA2D6A26C2}"/>
              </a:ext>
            </a:extLst>
          </p:cNvPr>
          <p:cNvSpPr>
            <a:spLocks noGrp="1"/>
          </p:cNvSpPr>
          <p:nvPr>
            <p:ph type="title"/>
          </p:nvPr>
        </p:nvSpPr>
        <p:spPr/>
        <p:txBody>
          <a:bodyPr/>
          <a:lstStyle/>
          <a:p>
            <a:r>
              <a:rPr lang="fi-FI" err="1"/>
              <a:t>Expected</a:t>
            </a:r>
            <a:r>
              <a:rPr lang="fi-FI"/>
              <a:t> </a:t>
            </a:r>
            <a:r>
              <a:rPr lang="fi-FI" err="1"/>
              <a:t>effective</a:t>
            </a:r>
            <a:r>
              <a:rPr lang="fi-FI"/>
              <a:t> </a:t>
            </a:r>
            <a:r>
              <a:rPr lang="fi-FI" err="1"/>
              <a:t>retirement</a:t>
            </a:r>
            <a:r>
              <a:rPr lang="fi-FI"/>
              <a:t> age in 1996–2050:</a:t>
            </a:r>
            <a:br>
              <a:rPr lang="fi-FI"/>
            </a:br>
            <a:r>
              <a:rPr lang="fi-FI" err="1"/>
              <a:t>realization</a:t>
            </a:r>
            <a:r>
              <a:rPr lang="fi-FI"/>
              <a:t>, </a:t>
            </a:r>
            <a:r>
              <a:rPr lang="fi-FI" err="1"/>
              <a:t>target</a:t>
            </a:r>
            <a:r>
              <a:rPr lang="fi-FI"/>
              <a:t> and </a:t>
            </a:r>
            <a:r>
              <a:rPr lang="fi-FI" err="1"/>
              <a:t>projection</a:t>
            </a:r>
            <a:br>
              <a:rPr lang="fi-FI"/>
            </a:br>
            <a:endParaRPr lang="fi-FI"/>
          </a:p>
        </p:txBody>
      </p:sp>
      <p:pic>
        <p:nvPicPr>
          <p:cNvPr id="8" name="Kuva 7" descr="The figure shows the realized expected effective retirement age for 25-year-olds, the tar-get effective retirement age by 2025 of 62.4 years agreed by the Government and the central labour market organisations, and the projection made by the Finnish Centre for Pensions based on the 2017 earnings-related pension reform.">
            <a:extLst>
              <a:ext uri="{FF2B5EF4-FFF2-40B4-BE49-F238E27FC236}">
                <a16:creationId xmlns:a16="http://schemas.microsoft.com/office/drawing/2014/main" id="{1F8D301F-19A6-47FA-880F-BC34EEE547E9}"/>
              </a:ext>
            </a:extLst>
          </p:cNvPr>
          <p:cNvPicPr>
            <a:picLocks noChangeAspect="1"/>
          </p:cNvPicPr>
          <p:nvPr/>
        </p:nvPicPr>
        <p:blipFill>
          <a:blip r:embed="rId3"/>
          <a:stretch>
            <a:fillRect/>
          </a:stretch>
        </p:blipFill>
        <p:spPr>
          <a:xfrm>
            <a:off x="2016920" y="1556792"/>
            <a:ext cx="7822800" cy="4726455"/>
          </a:xfrm>
          <a:prstGeom prst="rect">
            <a:avLst/>
          </a:prstGeom>
        </p:spPr>
      </p:pic>
      <p:sp>
        <p:nvSpPr>
          <p:cNvPr id="3" name="Dian numeron paikkamerkki 2">
            <a:extLst>
              <a:ext uri="{FF2B5EF4-FFF2-40B4-BE49-F238E27FC236}">
                <a16:creationId xmlns:a16="http://schemas.microsoft.com/office/drawing/2014/main" id="{716EA019-DF86-D5ED-46F5-CB119207E35E}"/>
              </a:ext>
            </a:extLst>
          </p:cNvPr>
          <p:cNvSpPr>
            <a:spLocks noGrp="1"/>
          </p:cNvSpPr>
          <p:nvPr>
            <p:ph type="sldNum" sz="quarter" idx="12"/>
          </p:nvPr>
        </p:nvSpPr>
        <p:spPr/>
        <p:txBody>
          <a:bodyPr/>
          <a:lstStyle/>
          <a:p>
            <a:fld id="{BE2D8D75-17F6-474C-8CC8-AD93DCE1F39D}" type="slidenum">
              <a:rPr lang="fi-FI" smtClean="0"/>
              <a:t>35</a:t>
            </a:fld>
            <a:endParaRPr lang="fi-FI"/>
          </a:p>
        </p:txBody>
      </p:sp>
    </p:spTree>
    <p:extLst>
      <p:ext uri="{BB962C8B-B14F-4D97-AF65-F5344CB8AC3E}">
        <p14:creationId xmlns:p14="http://schemas.microsoft.com/office/powerpoint/2010/main" val="3666081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264BB2A-2BAE-4443-9C71-71AD456761CE}"/>
              </a:ext>
            </a:extLst>
          </p:cNvPr>
          <p:cNvSpPr>
            <a:spLocks noGrp="1"/>
          </p:cNvSpPr>
          <p:nvPr>
            <p:ph type="title"/>
          </p:nvPr>
        </p:nvSpPr>
        <p:spPr/>
        <p:txBody>
          <a:bodyPr/>
          <a:lstStyle/>
          <a:p>
            <a:r>
              <a:rPr lang="fi-FI" err="1"/>
              <a:t>Financing</a:t>
            </a:r>
            <a:r>
              <a:rPr lang="fi-FI"/>
              <a:t> of Earnings-related </a:t>
            </a:r>
            <a:r>
              <a:rPr lang="fi-FI" err="1"/>
              <a:t>Pensions</a:t>
            </a:r>
            <a:br>
              <a:rPr lang="fi-FI"/>
            </a:br>
            <a:endParaRPr lang="fi-FI"/>
          </a:p>
        </p:txBody>
      </p:sp>
      <p:sp>
        <p:nvSpPr>
          <p:cNvPr id="7" name="Tekstin paikkamerkki 6">
            <a:extLst>
              <a:ext uri="{FF2B5EF4-FFF2-40B4-BE49-F238E27FC236}">
                <a16:creationId xmlns:a16="http://schemas.microsoft.com/office/drawing/2014/main" id="{D5774170-BACD-4DCD-83F4-1DB89267F097}"/>
              </a:ext>
            </a:extLst>
          </p:cNvPr>
          <p:cNvSpPr>
            <a:spLocks noGrp="1"/>
          </p:cNvSpPr>
          <p:nvPr>
            <p:ph type="body" sz="quarter" idx="10"/>
          </p:nvPr>
        </p:nvSpPr>
        <p:spPr/>
        <p:txBody>
          <a:bodyPr/>
          <a:lstStyle/>
          <a:p>
            <a:r>
              <a:rPr lang="fi-FI"/>
              <a:t>8</a:t>
            </a:r>
          </a:p>
        </p:txBody>
      </p:sp>
      <p:sp>
        <p:nvSpPr>
          <p:cNvPr id="2" name="Dian numeron paikkamerkki 1">
            <a:extLst>
              <a:ext uri="{FF2B5EF4-FFF2-40B4-BE49-F238E27FC236}">
                <a16:creationId xmlns:a16="http://schemas.microsoft.com/office/drawing/2014/main" id="{4688BB2A-276C-AD8C-03BB-5D02BC11B173}"/>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3404998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p:txBody>
          <a:bodyPr/>
          <a:lstStyle/>
          <a:p>
            <a:pPr algn="ctr"/>
            <a:r>
              <a:rPr lang="fi-FI" dirty="0" err="1"/>
              <a:t>Financing</a:t>
            </a:r>
            <a:r>
              <a:rPr lang="fi-FI" dirty="0"/>
              <a:t> of </a:t>
            </a:r>
            <a:r>
              <a:rPr lang="fi-FI" dirty="0" err="1"/>
              <a:t>pensions</a:t>
            </a:r>
            <a:r>
              <a:rPr lang="fi-FI" dirty="0"/>
              <a:t>, </a:t>
            </a:r>
            <a:r>
              <a:rPr lang="fi-FI" dirty="0" err="1"/>
              <a:t>by</a:t>
            </a:r>
            <a:r>
              <a:rPr lang="fi-FI" dirty="0"/>
              <a:t> </a:t>
            </a:r>
            <a:r>
              <a:rPr lang="fi-FI" dirty="0" err="1"/>
              <a:t>pension</a:t>
            </a:r>
            <a:r>
              <a:rPr lang="fi-FI" dirty="0"/>
              <a:t> act</a:t>
            </a:r>
          </a:p>
        </p:txBody>
      </p:sp>
      <p:pic>
        <p:nvPicPr>
          <p:cNvPr id="3" name="Kuva 2" descr="TyEL = Employees Pensions Act&#10;MEL = Seafarer’s Pensions Act&#10;JuEL (municipal sector)) = Public Sector Pensions Act (local government employees) &#10;JuEL (state) = Public Sector Pensions Act (State employees)&#10;JuEL (church) = Public Sector Pensions Act (Evangelical Lutheran Church employees)&#10;YEL = Self-employed Persons’ Pensions Act&#10;MYEL = Farmers’ Pensions Act&#10;">
            <a:extLst>
              <a:ext uri="{FF2B5EF4-FFF2-40B4-BE49-F238E27FC236}">
                <a16:creationId xmlns:a16="http://schemas.microsoft.com/office/drawing/2014/main" id="{F058110D-8D39-4034-AAB9-17C791FCD46B}"/>
              </a:ext>
            </a:extLst>
          </p:cNvPr>
          <p:cNvPicPr>
            <a:picLocks noChangeAspect="1"/>
          </p:cNvPicPr>
          <p:nvPr/>
        </p:nvPicPr>
        <p:blipFill>
          <a:blip r:embed="rId3"/>
          <a:stretch>
            <a:fillRect/>
          </a:stretch>
        </p:blipFill>
        <p:spPr>
          <a:xfrm>
            <a:off x="816566" y="1693033"/>
            <a:ext cx="4749196" cy="4170025"/>
          </a:xfrm>
          <a:prstGeom prst="rect">
            <a:avLst/>
          </a:prstGeom>
        </p:spPr>
      </p:pic>
      <p:sp>
        <p:nvSpPr>
          <p:cNvPr id="7" name="Tekstiruutu 6">
            <a:extLst>
              <a:ext uri="{FF2B5EF4-FFF2-40B4-BE49-F238E27FC236}">
                <a16:creationId xmlns:a16="http://schemas.microsoft.com/office/drawing/2014/main" id="{7D9CD874-DC6B-4CD8-95FE-26CA0F3A2492}"/>
              </a:ext>
            </a:extLst>
          </p:cNvPr>
          <p:cNvSpPr txBox="1"/>
          <p:nvPr/>
        </p:nvSpPr>
        <p:spPr>
          <a:xfrm>
            <a:off x="6312024" y="1691999"/>
            <a:ext cx="5063410"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Finnish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statutory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provision is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financed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mainly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earnings-related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contributions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paid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by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employers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employees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self-employed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persons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farmers</a:t>
            </a:r>
            <a:r>
              <a:rPr kumimoji="0" lang="fi-FI" sz="1600" b="0" i="0" u="none" strike="noStrike" kern="1200" cap="none" spc="0" normalizeH="0" baseline="0" noProof="0" dirty="0">
                <a:ln>
                  <a:noFill/>
                </a:ln>
                <a:solidFill>
                  <a:prstClr val="black"/>
                </a:solidFill>
                <a:effectLst/>
                <a:uLnTx/>
                <a:uFillTx/>
                <a:latin typeface="Calibri"/>
                <a:ea typeface="+mn-ea"/>
                <a:cs typeface="+mn-cs"/>
              </a:rPr>
              <a:t>, as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well</a:t>
            </a:r>
            <a:r>
              <a:rPr kumimoji="0" lang="fi-FI" sz="1600" b="0" i="0" u="none" strike="noStrike" kern="1200" cap="none" spc="0" normalizeH="0" baseline="0" noProof="0" dirty="0">
                <a:ln>
                  <a:noFill/>
                </a:ln>
                <a:solidFill>
                  <a:prstClr val="black"/>
                </a:solidFill>
                <a:effectLst/>
                <a:uLnTx/>
                <a:uFillTx/>
                <a:latin typeface="Calibri"/>
                <a:ea typeface="+mn-ea"/>
                <a:cs typeface="+mn-cs"/>
              </a:rPr>
              <a:t> as a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accrued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assets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investment</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returns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err="1">
                <a:ln>
                  <a:noFill/>
                </a:ln>
                <a:solidFill>
                  <a:prstClr val="black"/>
                </a:solidFill>
                <a:effectLst/>
                <a:uLnTx/>
                <a:uFillTx/>
                <a:latin typeface="Calibri"/>
                <a:ea typeface="+mn-ea"/>
                <a:cs typeface="+mn-cs"/>
              </a:rPr>
              <a:t>Parts</a:t>
            </a:r>
            <a:r>
              <a:rPr kumimoji="0" lang="fi-FI" sz="1600" b="0" i="0" u="none" strike="noStrike" kern="1200" cap="none" spc="0" normalizeH="0" baseline="0" noProof="0" dirty="0">
                <a:ln>
                  <a:noFill/>
                </a:ln>
                <a:solidFill>
                  <a:prstClr val="black"/>
                </a:solidFill>
                <a:effectLst/>
                <a:uLnTx/>
                <a:uFillTx/>
                <a:latin typeface="Calibri"/>
                <a:ea typeface="+mn-ea"/>
                <a:cs typeface="+mn-cs"/>
              </a:rPr>
              <a:t> of some of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are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financed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state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payments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contributions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paid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by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Employment</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Fund</a:t>
            </a:r>
            <a:r>
              <a:rPr kumimoji="0" lang="fi-FI" sz="1600" b="0" i="0" u="none" strike="noStrike" kern="1200" cap="none" spc="0" normalizeH="0" baseline="0" noProof="0" dirty="0">
                <a:ln>
                  <a:noFill/>
                </a:ln>
                <a:solidFill>
                  <a:prstClr val="black"/>
                </a:solidFill>
                <a:effectLst/>
                <a:uLnTx/>
                <a:uFillTx/>
                <a:latin typeface="Calibri"/>
                <a:ea typeface="+mn-ea"/>
                <a:cs typeface="+mn-cs"/>
              </a:rPr>
              <a:t> to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earnings-related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scheme</a:t>
            </a:r>
            <a:r>
              <a:rPr kumimoji="0" lang="fi-FI" sz="1600" b="0" i="0" u="none" strike="noStrike" kern="1200" cap="none" spc="0" normalizeH="0" baseline="0" noProof="0" dirty="0">
                <a:ln>
                  <a:noFill/>
                </a:ln>
                <a:solidFill>
                  <a:prstClr val="black"/>
                </a:solidFill>
                <a:effectLst/>
                <a:uLnTx/>
                <a:uFillTx/>
                <a:latin typeface="Calibri"/>
                <a:ea typeface="+mn-ea"/>
                <a:cs typeface="+mn-cs"/>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State funds are used to finance the expenses of VEKL benefits relating to the care of one’s own child under the age of three or to studying, as well as relating management expenses. </a:t>
            </a:r>
            <a:endParaRPr kumimoji="0" lang="fi-FI" sz="22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4" name="Dian numeron paikkamerkki 3">
            <a:extLst>
              <a:ext uri="{FF2B5EF4-FFF2-40B4-BE49-F238E27FC236}">
                <a16:creationId xmlns:a16="http://schemas.microsoft.com/office/drawing/2014/main" id="{CDCD018E-2AF4-AF20-AE95-BBD2A5F43AE3}"/>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1584954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761746" y="414098"/>
            <a:ext cx="10559211" cy="705575"/>
          </a:xfrm>
        </p:spPr>
        <p:txBody>
          <a:bodyPr/>
          <a:lstStyle/>
          <a:p>
            <a:pPr algn="ctr"/>
            <a:r>
              <a:rPr lang="fi-FI" sz="3200" dirty="0"/>
              <a:t>Money </a:t>
            </a:r>
            <a:r>
              <a:rPr lang="fi-FI" sz="3200" dirty="0" err="1"/>
              <a:t>flows</a:t>
            </a:r>
            <a:r>
              <a:rPr lang="fi-FI" sz="3200" dirty="0"/>
              <a:t> of </a:t>
            </a:r>
            <a:r>
              <a:rPr lang="fi-FI" sz="3200" dirty="0" err="1"/>
              <a:t>earnings-related</a:t>
            </a:r>
            <a:r>
              <a:rPr lang="fi-FI" sz="3200" dirty="0"/>
              <a:t> </a:t>
            </a:r>
            <a:r>
              <a:rPr lang="fi-FI" sz="3200" dirty="0" err="1"/>
              <a:t>pension</a:t>
            </a:r>
            <a:r>
              <a:rPr lang="fi-FI" sz="3200" dirty="0"/>
              <a:t> </a:t>
            </a:r>
            <a:r>
              <a:rPr lang="fi-FI" sz="3200" err="1"/>
              <a:t>scheme</a:t>
            </a:r>
            <a:r>
              <a:rPr lang="fi-FI" sz="3200"/>
              <a:t> 2024</a:t>
            </a:r>
            <a:endParaRPr lang="fi-FI" sz="3200" dirty="0"/>
          </a:p>
        </p:txBody>
      </p:sp>
      <p:sp>
        <p:nvSpPr>
          <p:cNvPr id="3" name="Dian numeron paikkamerkki 2">
            <a:extLst>
              <a:ext uri="{FF2B5EF4-FFF2-40B4-BE49-F238E27FC236}">
                <a16:creationId xmlns:a16="http://schemas.microsoft.com/office/drawing/2014/main" id="{B8345413-FD57-2355-FCAE-865DF2D3F4C4}"/>
              </a:ext>
            </a:extLst>
          </p:cNvPr>
          <p:cNvSpPr>
            <a:spLocks noGrp="1"/>
          </p:cNvSpPr>
          <p:nvPr>
            <p:ph type="sldNum" sz="quarter" idx="12"/>
          </p:nvPr>
        </p:nvSpPr>
        <p:spPr/>
        <p:txBody>
          <a:bodyPr/>
          <a:lstStyle/>
          <a:p>
            <a:fld id="{BE2D8D75-17F6-474C-8CC8-AD93DCE1F39D}" type="slidenum">
              <a:rPr lang="fi-FI" smtClean="0"/>
              <a:t>38</a:t>
            </a:fld>
            <a:endParaRPr lang="fi-FI"/>
          </a:p>
        </p:txBody>
      </p:sp>
      <p:pic>
        <p:nvPicPr>
          <p:cNvPr id="6" name="Kuva 5" descr="The earnings-related pension system’s assets increased in 2024 with 19.5 billion euros. Total assets at year-end were 274.4 billion euros.">
            <a:extLst>
              <a:ext uri="{FF2B5EF4-FFF2-40B4-BE49-F238E27FC236}">
                <a16:creationId xmlns:a16="http://schemas.microsoft.com/office/drawing/2014/main" id="{DEC2108E-873B-0F86-1FBE-3AF0B5CC5F93}"/>
              </a:ext>
            </a:extLst>
          </p:cNvPr>
          <p:cNvPicPr>
            <a:picLocks noChangeAspect="1"/>
          </p:cNvPicPr>
          <p:nvPr/>
        </p:nvPicPr>
        <p:blipFill>
          <a:blip r:embed="rId3"/>
          <a:stretch>
            <a:fillRect/>
          </a:stretch>
        </p:blipFill>
        <p:spPr>
          <a:xfrm>
            <a:off x="1690072" y="1031132"/>
            <a:ext cx="8811855" cy="5325218"/>
          </a:xfrm>
          <a:prstGeom prst="rect">
            <a:avLst/>
          </a:prstGeom>
        </p:spPr>
      </p:pic>
    </p:spTree>
    <p:extLst>
      <p:ext uri="{BB962C8B-B14F-4D97-AF65-F5344CB8AC3E}">
        <p14:creationId xmlns:p14="http://schemas.microsoft.com/office/powerpoint/2010/main" val="771761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 uri="{C183D7F6-B498-43B3-948B-1728B52AA6E4}">
                <adec:decorative xmlns:adec="http://schemas.microsoft.com/office/drawing/2017/decorative" val="1"/>
              </a:ext>
            </a:extLst>
          </p:cNvPr>
          <p:cNvSpPr>
            <a:spLocks noGrp="1"/>
          </p:cNvSpPr>
          <p:nvPr>
            <p:ph type="title"/>
          </p:nvPr>
        </p:nvSpPr>
        <p:spPr>
          <a:xfrm>
            <a:off x="551385" y="235861"/>
            <a:ext cx="10585176" cy="744867"/>
          </a:xfrm>
        </p:spPr>
        <p:txBody>
          <a:bodyPr/>
          <a:lstStyle/>
          <a:p>
            <a:pPr algn="ctr"/>
            <a:r>
              <a:rPr lang="fi-FI" sz="3600" dirty="0" err="1"/>
              <a:t>Earnings-related</a:t>
            </a:r>
            <a:r>
              <a:rPr lang="fi-FI" sz="3600" dirty="0"/>
              <a:t> </a:t>
            </a:r>
            <a:r>
              <a:rPr lang="fi-FI" sz="3600" dirty="0" err="1"/>
              <a:t>pension</a:t>
            </a:r>
            <a:r>
              <a:rPr lang="fi-FI" sz="3600" dirty="0"/>
              <a:t> </a:t>
            </a:r>
            <a:r>
              <a:rPr lang="fi-FI" sz="3600" dirty="0" err="1"/>
              <a:t>contribution</a:t>
            </a:r>
            <a:r>
              <a:rPr lang="fi-FI" sz="3600" dirty="0"/>
              <a:t> </a:t>
            </a:r>
            <a:r>
              <a:rPr lang="fi-FI" sz="3600" dirty="0" err="1"/>
              <a:t>rates</a:t>
            </a:r>
            <a:r>
              <a:rPr lang="fi-FI" sz="3600" dirty="0"/>
              <a:t> </a:t>
            </a:r>
            <a:r>
              <a:rPr lang="fi-FI" sz="3600"/>
              <a:t>in 2025</a:t>
            </a:r>
            <a:endParaRPr lang="fi-FI" sz="3600" dirty="0"/>
          </a:p>
        </p:txBody>
      </p:sp>
      <p:sp>
        <p:nvSpPr>
          <p:cNvPr id="8" name="TextBox 11">
            <a:extLst>
              <a:ext uri="{FF2B5EF4-FFF2-40B4-BE49-F238E27FC236}">
                <a16:creationId xmlns:a16="http://schemas.microsoft.com/office/drawing/2014/main" id="{3F9209D0-6994-4A49-B9CC-B1F7277DD486}"/>
              </a:ext>
              <a:ext uri="{C183D7F6-B498-43B3-948B-1728B52AA6E4}">
                <adec:decorative xmlns:adec="http://schemas.microsoft.com/office/drawing/2017/decorative" val="1"/>
              </a:ext>
            </a:extLst>
          </p:cNvPr>
          <p:cNvSpPr txBox="1"/>
          <p:nvPr/>
        </p:nvSpPr>
        <p:spPr>
          <a:xfrm>
            <a:off x="2135560" y="5749771"/>
            <a:ext cx="7920880" cy="830997"/>
          </a:xfrm>
          <a:prstGeom prst="rect">
            <a:avLst/>
          </a:prstGeom>
          <a:noFill/>
        </p:spPr>
        <p:txBody>
          <a:bodyPr wrap="square" rtlCol="0">
            <a:spAutoFit/>
          </a:bodyPr>
          <a:lstStyle/>
          <a:p>
            <a:pPr marL="342900" indent="-342900" algn="l">
              <a:buAutoNum type="arabicParenR"/>
            </a:pPr>
            <a:r>
              <a:rPr lang="fi-FI" sz="1600" dirty="0" err="1"/>
              <a:t>Confirmed</a:t>
            </a:r>
            <a:r>
              <a:rPr lang="fi-FI" sz="1600" dirty="0"/>
              <a:t> YEL </a:t>
            </a:r>
            <a:r>
              <a:rPr lang="fi-FI" sz="1600" dirty="0" err="1"/>
              <a:t>contributions</a:t>
            </a:r>
            <a:r>
              <a:rPr lang="en-FI" sz="1600" dirty="0"/>
              <a:t>.</a:t>
            </a:r>
          </a:p>
          <a:p>
            <a:pPr marL="342900" indent="-342900" algn="l">
              <a:buAutoNum type="arabicParenR"/>
            </a:pPr>
            <a:r>
              <a:rPr lang="fi-FI" sz="1600" dirty="0" err="1"/>
              <a:t>The</a:t>
            </a:r>
            <a:r>
              <a:rPr lang="fi-FI" sz="1600" dirty="0"/>
              <a:t> </a:t>
            </a:r>
            <a:r>
              <a:rPr lang="fi-FI" sz="1600" dirty="0" err="1"/>
              <a:t>average</a:t>
            </a:r>
            <a:r>
              <a:rPr lang="fi-FI" sz="1600" dirty="0"/>
              <a:t> </a:t>
            </a:r>
            <a:r>
              <a:rPr lang="fi-FI" sz="1600" dirty="0" err="1"/>
              <a:t>contribution</a:t>
            </a:r>
            <a:r>
              <a:rPr lang="fi-FI" sz="1600" dirty="0"/>
              <a:t> </a:t>
            </a:r>
            <a:r>
              <a:rPr lang="fi-FI" sz="1600" dirty="0" err="1"/>
              <a:t>rate</a:t>
            </a:r>
            <a:r>
              <a:rPr lang="fi-FI" sz="1600" dirty="0"/>
              <a:t> of </a:t>
            </a:r>
            <a:r>
              <a:rPr lang="fi-FI" sz="1600" dirty="0" err="1"/>
              <a:t>farmers</a:t>
            </a:r>
            <a:r>
              <a:rPr lang="fi-FI" sz="1600" dirty="0"/>
              <a:t> </a:t>
            </a:r>
            <a:r>
              <a:rPr lang="fi-FI" sz="1600"/>
              <a:t>is 13.9 </a:t>
            </a:r>
            <a:r>
              <a:rPr lang="fi-FI" sz="1600" dirty="0"/>
              <a:t>and </a:t>
            </a:r>
            <a:r>
              <a:rPr lang="fi-FI" sz="1600" dirty="0" err="1"/>
              <a:t>grant</a:t>
            </a:r>
            <a:r>
              <a:rPr lang="fi-FI" sz="1600" dirty="0"/>
              <a:t> </a:t>
            </a:r>
            <a:r>
              <a:rPr lang="fi-FI" sz="1600" dirty="0" err="1"/>
              <a:t>recipients</a:t>
            </a:r>
            <a:r>
              <a:rPr lang="fi-FI" sz="1600" dirty="0"/>
              <a:t> 13.3 per </a:t>
            </a:r>
            <a:r>
              <a:rPr lang="fi-FI" sz="1600" dirty="0" err="1"/>
              <a:t>cent</a:t>
            </a:r>
            <a:r>
              <a:rPr lang="en-FI" sz="1600" dirty="0"/>
              <a:t>.</a:t>
            </a:r>
          </a:p>
          <a:p>
            <a:pPr marL="342900" indent="-342900" algn="l">
              <a:buAutoNum type="arabicParenR"/>
            </a:pPr>
            <a:r>
              <a:rPr lang="fi-FI" sz="1600" dirty="0" err="1"/>
              <a:t>Confirmed</a:t>
            </a:r>
            <a:r>
              <a:rPr lang="fi-FI" sz="1600" dirty="0"/>
              <a:t> MYEL </a:t>
            </a:r>
            <a:r>
              <a:rPr lang="fi-FI" sz="1600" dirty="0" err="1"/>
              <a:t>basic</a:t>
            </a:r>
            <a:r>
              <a:rPr lang="fi-FI" sz="1600" dirty="0"/>
              <a:t> </a:t>
            </a:r>
            <a:r>
              <a:rPr lang="fi-FI" sz="1600" dirty="0" err="1"/>
              <a:t>rates</a:t>
            </a:r>
            <a:r>
              <a:rPr lang="fi-FI" sz="1600" dirty="0"/>
              <a:t>.</a:t>
            </a:r>
            <a:endParaRPr lang="en-FI" sz="1600" dirty="0"/>
          </a:p>
        </p:txBody>
      </p:sp>
      <p:graphicFrame>
        <p:nvGraphicFramePr>
          <p:cNvPr id="4" name="Table 2">
            <a:extLst>
              <a:ext uri="{FF2B5EF4-FFF2-40B4-BE49-F238E27FC236}">
                <a16:creationId xmlns:a16="http://schemas.microsoft.com/office/drawing/2014/main" id="{14AE2C75-0B08-77C5-F305-FE1BE92E09A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595972"/>
              </p:ext>
            </p:extLst>
          </p:nvPr>
        </p:nvGraphicFramePr>
        <p:xfrm>
          <a:off x="2135560" y="1058247"/>
          <a:ext cx="7632848" cy="452628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4161399589"/>
                    </a:ext>
                  </a:extLst>
                </a:gridCol>
                <a:gridCol w="1728192">
                  <a:extLst>
                    <a:ext uri="{9D8B030D-6E8A-4147-A177-3AD203B41FA5}">
                      <a16:colId xmlns:a16="http://schemas.microsoft.com/office/drawing/2014/main" val="299845288"/>
                    </a:ext>
                  </a:extLst>
                </a:gridCol>
                <a:gridCol w="1728192">
                  <a:extLst>
                    <a:ext uri="{9D8B030D-6E8A-4147-A177-3AD203B41FA5}">
                      <a16:colId xmlns:a16="http://schemas.microsoft.com/office/drawing/2014/main" val="4190950500"/>
                    </a:ext>
                  </a:extLst>
                </a:gridCol>
                <a:gridCol w="1656184">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fi-FI" dirty="0" err="1"/>
                        <a:t>Contributions</a:t>
                      </a:r>
                      <a:r>
                        <a:rPr lang="fi-FI" dirty="0"/>
                        <a:t>, % of </a:t>
                      </a:r>
                      <a:r>
                        <a:rPr lang="fi-FI" dirty="0" err="1"/>
                        <a:t>income</a:t>
                      </a:r>
                      <a:r>
                        <a:rPr lang="fi-FI" dirty="0"/>
                        <a:t> </a:t>
                      </a:r>
                      <a:r>
                        <a:rPr lang="fi-FI" dirty="0" err="1"/>
                        <a:t>from</a:t>
                      </a:r>
                      <a:r>
                        <a:rPr lang="fi-FI" dirty="0"/>
                        <a:t> </a:t>
                      </a:r>
                      <a:r>
                        <a:rPr lang="fi-FI" dirty="0" err="1"/>
                        <a:t>work</a:t>
                      </a:r>
                      <a:r>
                        <a:rPr lang="fi-FI" dirty="0"/>
                        <a:t> (</a:t>
                      </a:r>
                      <a:r>
                        <a:rPr lang="fi-FI" dirty="0" err="1"/>
                        <a:t>estimate</a:t>
                      </a:r>
                      <a:r>
                        <a:rPr lang="fi-FI" dirty="0"/>
                        <a:t>)</a:t>
                      </a:r>
                    </a:p>
                  </a:txBody>
                  <a:tcPr/>
                </a:tc>
                <a:tc>
                  <a:txBody>
                    <a:bodyPr/>
                    <a:lstStyle/>
                    <a:p>
                      <a:pPr algn="l"/>
                      <a:r>
                        <a:rPr lang="fi-FI" dirty="0" err="1"/>
                        <a:t>Eployee’s</a:t>
                      </a:r>
                      <a:r>
                        <a:rPr lang="fi-FI" dirty="0"/>
                        <a:t> </a:t>
                      </a:r>
                      <a:r>
                        <a:rPr lang="fi-FI" dirty="0" err="1"/>
                        <a:t>contribution</a:t>
                      </a:r>
                      <a:r>
                        <a:rPr lang="fi-FI" dirty="0"/>
                        <a:t>, % </a:t>
                      </a:r>
                      <a:r>
                        <a:rPr lang="fi-FI" dirty="0" err="1"/>
                        <a:t>under</a:t>
                      </a:r>
                      <a:r>
                        <a:rPr lang="fi-FI" dirty="0"/>
                        <a:t> 53 </a:t>
                      </a:r>
                      <a:r>
                        <a:rPr lang="fi-FI" dirty="0" err="1"/>
                        <a:t>or</a:t>
                      </a:r>
                      <a:r>
                        <a:rPr lang="fi-FI" dirty="0"/>
                        <a:t> </a:t>
                      </a:r>
                      <a:r>
                        <a:rPr lang="fi-FI" dirty="0" err="1"/>
                        <a:t>above</a:t>
                      </a:r>
                      <a:r>
                        <a:rPr lang="fi-FI" dirty="0"/>
                        <a:t> 63 </a:t>
                      </a:r>
                      <a:r>
                        <a:rPr lang="fi-FI" dirty="0" err="1"/>
                        <a:t>years</a:t>
                      </a:r>
                      <a:endParaRPr lang="en-FI" dirty="0"/>
                    </a:p>
                  </a:txBody>
                  <a:tcPr/>
                </a:tc>
                <a:tc>
                  <a:txBody>
                    <a:bodyPr/>
                    <a:lstStyle/>
                    <a:p>
                      <a:pPr algn="l"/>
                      <a:r>
                        <a:rPr lang="fi-FI" dirty="0" err="1"/>
                        <a:t>Employee’s</a:t>
                      </a:r>
                      <a:r>
                        <a:rPr lang="fi-FI" dirty="0"/>
                        <a:t> </a:t>
                      </a:r>
                      <a:r>
                        <a:rPr lang="fi-FI" dirty="0" err="1"/>
                        <a:t>contribution</a:t>
                      </a:r>
                      <a:r>
                        <a:rPr lang="fi-FI" dirty="0"/>
                        <a:t>, % 53-62 </a:t>
                      </a:r>
                      <a:r>
                        <a:rPr lang="fi-FI" dirty="0" err="1"/>
                        <a:t>years</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fi-FI" dirty="0" err="1"/>
                        <a:t>Employees</a:t>
                      </a:r>
                      <a:endParaRPr lang="en-FI" dirty="0"/>
                    </a:p>
                  </a:txBody>
                  <a:tcPr marL="108000"/>
                </a:tc>
                <a:tc>
                  <a:txBody>
                    <a:bodyPr/>
                    <a:lstStyle/>
                    <a:p>
                      <a:endParaRPr lang="en-FI" dirty="0"/>
                    </a:p>
                  </a:txBody>
                  <a:tcPr/>
                </a:tc>
                <a:tc>
                  <a:txBody>
                    <a:bodyPr/>
                    <a:lstStyle/>
                    <a:p>
                      <a:endParaRPr lang="en-FI" dirty="0"/>
                    </a:p>
                  </a:txBody>
                  <a:tcPr/>
                </a:tc>
                <a:tc>
                  <a:txBody>
                    <a:bodyPr/>
                    <a:lstStyle/>
                    <a:p>
                      <a:endParaRPr lang="en-FI" dirty="0"/>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a:t>24</a:t>
                      </a:r>
                      <a:r>
                        <a:rPr lang="fi-FI"/>
                        <a:t>.85</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a:t>
                      </a:r>
                      <a:r>
                        <a:rPr lang="fi-FI" dirty="0"/>
                        <a:t>.</a:t>
                      </a:r>
                      <a:r>
                        <a:rPr lang="en-FI" dirty="0"/>
                        <a:t>0</a:t>
                      </a:r>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a:t>
                      </a:r>
                      <a:r>
                        <a:rPr lang="en-GB" dirty="0"/>
                        <a:t>municipal sector</a:t>
                      </a:r>
                      <a:r>
                        <a:rPr lang="en-FI" dirty="0"/>
                        <a:t>)</a:t>
                      </a:r>
                    </a:p>
                  </a:txBody>
                  <a:tcPr marL="108000">
                    <a:solidFill>
                      <a:srgbClr val="E7E9F3"/>
                    </a:solidFill>
                  </a:tcPr>
                </a:tc>
                <a:tc>
                  <a:txBody>
                    <a:bodyPr/>
                    <a:lstStyle/>
                    <a:p>
                      <a:pPr algn="l"/>
                      <a:r>
                        <a:rPr lang="en-FI"/>
                        <a:t>2</a:t>
                      </a:r>
                      <a:r>
                        <a:rPr lang="fi-FI"/>
                        <a:t>6.75</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a:t>
                      </a:r>
                      <a:r>
                        <a:rPr lang="fi-FI" dirty="0" err="1"/>
                        <a:t>state</a:t>
                      </a:r>
                      <a:r>
                        <a:rPr lang="en-FI" dirty="0"/>
                        <a:t>)</a:t>
                      </a:r>
                    </a:p>
                  </a:txBody>
                  <a:tcPr marL="108000">
                    <a:solidFill>
                      <a:srgbClr val="E7E9F3"/>
                    </a:solidFill>
                  </a:tcPr>
                </a:tc>
                <a:tc>
                  <a:txBody>
                    <a:bodyPr/>
                    <a:lstStyle/>
                    <a:p>
                      <a:pPr algn="l"/>
                      <a:r>
                        <a:rPr lang="en-FI"/>
                        <a:t>24</a:t>
                      </a:r>
                      <a:r>
                        <a:rPr lang="fi-FI"/>
                        <a:t>.85</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a:t>
                      </a:r>
                      <a:r>
                        <a:rPr lang="fi-FI" dirty="0" err="1"/>
                        <a:t>church</a:t>
                      </a:r>
                      <a:r>
                        <a:rPr lang="en-FI" dirty="0"/>
                        <a:t>)</a:t>
                      </a:r>
                    </a:p>
                  </a:txBody>
                  <a:tcPr marL="108000"/>
                </a:tc>
                <a:tc>
                  <a:txBody>
                    <a:bodyPr/>
                    <a:lstStyle/>
                    <a:p>
                      <a:pPr algn="l"/>
                      <a:r>
                        <a:rPr lang="en-FI"/>
                        <a:t>28</a:t>
                      </a:r>
                      <a:r>
                        <a:rPr lang="fi-FI"/>
                        <a:t>.96</a:t>
                      </a:r>
                      <a:endParaRPr lang="en-FI" dirty="0"/>
                    </a:p>
                  </a:txBody>
                  <a:tcPr marL="720000" marR="252000"/>
                </a:tc>
                <a:tc>
                  <a:txBody>
                    <a:bodyPr/>
                    <a:lstStyle/>
                    <a:p>
                      <a:pPr algn="ctr"/>
                      <a:r>
                        <a:rPr lang="en-FI" dirty="0"/>
                        <a:t>7</a:t>
                      </a:r>
                      <a:r>
                        <a:rPr lang="fi-FI" dirty="0"/>
                        <a:t>.</a:t>
                      </a:r>
                      <a:r>
                        <a:rPr lang="en-FI" dirty="0"/>
                        <a:t>15</a:t>
                      </a:r>
                    </a:p>
                  </a:txBody>
                  <a:tcPr/>
                </a:tc>
                <a:tc>
                  <a:txBody>
                    <a:bodyPr/>
                    <a:lstStyle/>
                    <a:p>
                      <a:pPr algn="ctr"/>
                      <a:r>
                        <a:rPr lang="en-FI" dirty="0"/>
                        <a:t>8</a:t>
                      </a:r>
                      <a:r>
                        <a:rPr lang="fi-FI" dirty="0"/>
                        <a:t>.</a:t>
                      </a:r>
                      <a:r>
                        <a:rPr lang="en-FI" dirty="0"/>
                        <a:t>65</a:t>
                      </a:r>
                    </a:p>
                  </a:txBody>
                  <a:tcPr/>
                </a:tc>
                <a:extLst>
                  <a:ext uri="{0D108BD9-81ED-4DB2-BD59-A6C34878D82A}">
                    <a16:rowId xmlns:a16="http://schemas.microsoft.com/office/drawing/2014/main" val="540306277"/>
                  </a:ext>
                </a:extLst>
              </a:tr>
              <a:tr h="370840">
                <a:tc>
                  <a:txBody>
                    <a:bodyPr/>
                    <a:lstStyle/>
                    <a:p>
                      <a:r>
                        <a:rPr lang="en-GB" dirty="0"/>
                        <a:t>Self-employed Persons’ </a:t>
                      </a:r>
                      <a:endParaRPr lang="en-FI" dirty="0"/>
                    </a:p>
                  </a:txBody>
                  <a:tcPr marL="108000"/>
                </a:tc>
                <a:tc>
                  <a:txBody>
                    <a:bodyPr/>
                    <a:lstStyle/>
                    <a:p>
                      <a:pPr algn="l"/>
                      <a:endParaRPr lang="en-FI" dirty="0"/>
                    </a:p>
                  </a:txBody>
                  <a:tcPr marL="720000" marR="252000"/>
                </a:tc>
                <a:tc>
                  <a:txBody>
                    <a:bodyPr/>
                    <a:lstStyle/>
                    <a:p>
                      <a:pPr algn="ctr"/>
                      <a:endParaRPr lang="en-FI" dirty="0"/>
                    </a:p>
                  </a:txBody>
                  <a:tcPr/>
                </a:tc>
                <a:tc>
                  <a:txBody>
                    <a:bodyPr/>
                    <a:lstStyle/>
                    <a:p>
                      <a:pPr algn="ctr"/>
                      <a:endParaRPr lang="en-FI" dirty="0"/>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a:t>
                      </a:r>
                      <a:r>
                        <a:rPr lang="fi-FI" dirty="0"/>
                        <a:t>.</a:t>
                      </a:r>
                      <a:r>
                        <a:rPr lang="en-FI" dirty="0"/>
                        <a:t>1 </a:t>
                      </a:r>
                      <a:r>
                        <a:rPr lang="en-FI" baseline="30000" dirty="0"/>
                        <a:t>1)</a:t>
                      </a:r>
                    </a:p>
                  </a:txBody>
                  <a:tcPr/>
                </a:tc>
                <a:tc>
                  <a:txBody>
                    <a:bodyPr/>
                    <a:lstStyle/>
                    <a:p>
                      <a:pPr algn="ctr"/>
                      <a:r>
                        <a:rPr lang="en-FI" dirty="0"/>
                        <a:t>25</a:t>
                      </a:r>
                      <a:r>
                        <a:rPr lang="fi-FI" dirty="0"/>
                        <a:t>.</a:t>
                      </a:r>
                      <a:r>
                        <a:rPr lang="en-FI" dirty="0"/>
                        <a:t>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a:t>1</a:t>
                      </a:r>
                      <a:r>
                        <a:rPr lang="fi-FI"/>
                        <a:t>3.9</a:t>
                      </a:r>
                      <a:r>
                        <a:rPr lang="en-FI"/>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a:t>
                      </a:r>
                      <a:r>
                        <a:rPr lang="fi-FI" dirty="0"/>
                        <a:t>.</a:t>
                      </a:r>
                      <a:r>
                        <a:rPr lang="en-FI" dirty="0"/>
                        <a:t>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a:t>
                      </a:r>
                      <a:r>
                        <a:rPr lang="fi-FI" dirty="0"/>
                        <a:t>.</a:t>
                      </a:r>
                      <a:r>
                        <a:rPr lang="en-FI" dirty="0"/>
                        <a:t>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
        <p:nvSpPr>
          <p:cNvPr id="3" name="Dian numeron paikkamerkki 2">
            <a:extLst>
              <a:ext uri="{FF2B5EF4-FFF2-40B4-BE49-F238E27FC236}">
                <a16:creationId xmlns:a16="http://schemas.microsoft.com/office/drawing/2014/main" id="{0067B063-3F77-E7AC-A8C5-5CA7F6306BC4}"/>
              </a:ext>
            </a:extLst>
          </p:cNvPr>
          <p:cNvSpPr>
            <a:spLocks noGrp="1"/>
          </p:cNvSpPr>
          <p:nvPr>
            <p:ph type="sldNum" sz="quarter" idx="12"/>
          </p:nvPr>
        </p:nvSpPr>
        <p:spPr/>
        <p:txBody>
          <a:bodyPr/>
          <a:lstStyle/>
          <a:p>
            <a:fld id="{BE2D8D75-17F6-474C-8CC8-AD93DCE1F39D}" type="slidenum">
              <a:rPr lang="fi-FI" smtClean="0"/>
              <a:t>39</a:t>
            </a:fld>
            <a:endParaRPr lang="fi-FI"/>
          </a:p>
        </p:txBody>
      </p:sp>
    </p:spTree>
    <p:extLst>
      <p:ext uri="{BB962C8B-B14F-4D97-AF65-F5344CB8AC3E}">
        <p14:creationId xmlns:p14="http://schemas.microsoft.com/office/powerpoint/2010/main" val="316706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Pension </a:t>
            </a:r>
            <a:r>
              <a:rPr lang="fi-FI" err="1"/>
              <a:t>insurance</a:t>
            </a:r>
            <a:r>
              <a:rPr lang="fi-FI"/>
              <a:t> in Finland in 2023</a:t>
            </a:r>
            <a:br>
              <a:rPr lang="fi-FI"/>
            </a:br>
            <a:endParaRPr lang="fi-FI"/>
          </a:p>
        </p:txBody>
      </p:sp>
      <p:sp>
        <p:nvSpPr>
          <p:cNvPr id="2" name="Dian numeron paikkamerkki 1">
            <a:extLst>
              <a:ext uri="{FF2B5EF4-FFF2-40B4-BE49-F238E27FC236}">
                <a16:creationId xmlns:a16="http://schemas.microsoft.com/office/drawing/2014/main" id="{432FFD1E-E3C1-EA39-8D22-5757E4D125FB}"/>
              </a:ext>
            </a:extLst>
          </p:cNvPr>
          <p:cNvSpPr>
            <a:spLocks noGrp="1"/>
          </p:cNvSpPr>
          <p:nvPr>
            <p:ph type="sldNum" sz="quarter" idx="12"/>
          </p:nvPr>
        </p:nvSpPr>
        <p:spPr/>
        <p:txBody>
          <a:bodyPr/>
          <a:lstStyle/>
          <a:p>
            <a:fld id="{BE2D8D75-17F6-474C-8CC8-AD93DCE1F39D}" type="slidenum">
              <a:rPr lang="fi-FI" smtClean="0"/>
              <a:t>4</a:t>
            </a:fld>
            <a:endParaRPr lang="fi-FI"/>
          </a:p>
        </p:txBody>
      </p:sp>
      <p:pic>
        <p:nvPicPr>
          <p:cNvPr id="4" name="Kuva 3" descr="Earnings-related pension, national pension, guarantee pension and housing allowance in 2023. &#10;The statutory earnings-related pension is the largest, with a contribution income and pension expendi-ture of about €30 billion. The equivalent figure for national pensions is about €2.5 billion. Supplemen-tary pensions hold a minor role in the Finnish pension system. The contribution income of the national pension includes only pensions (not, for example, housing and disability benefits).">
            <a:extLst>
              <a:ext uri="{FF2B5EF4-FFF2-40B4-BE49-F238E27FC236}">
                <a16:creationId xmlns:a16="http://schemas.microsoft.com/office/drawing/2014/main" id="{610F46DC-CCEF-5AD8-AA67-2C45785898A5}"/>
              </a:ext>
            </a:extLst>
          </p:cNvPr>
          <p:cNvPicPr>
            <a:picLocks noChangeAspect="1"/>
          </p:cNvPicPr>
          <p:nvPr/>
        </p:nvPicPr>
        <p:blipFill>
          <a:blip r:embed="rId3"/>
          <a:stretch>
            <a:fillRect/>
          </a:stretch>
        </p:blipFill>
        <p:spPr>
          <a:xfrm>
            <a:off x="1852020" y="1119713"/>
            <a:ext cx="8487960" cy="4991797"/>
          </a:xfrm>
          <a:prstGeom prst="rect">
            <a:avLst/>
          </a:prstGeom>
        </p:spPr>
      </p:pic>
    </p:spTree>
    <p:extLst>
      <p:ext uri="{BB962C8B-B14F-4D97-AF65-F5344CB8AC3E}">
        <p14:creationId xmlns:p14="http://schemas.microsoft.com/office/powerpoint/2010/main" val="4044193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91344" y="235861"/>
            <a:ext cx="11135275" cy="837611"/>
          </a:xfrm>
        </p:spPr>
        <p:txBody>
          <a:bodyPr/>
          <a:lstStyle/>
          <a:p>
            <a:pPr algn="ctr"/>
            <a:r>
              <a:rPr lang="fi-FI" dirty="0" err="1"/>
              <a:t>Average</a:t>
            </a:r>
            <a:r>
              <a:rPr lang="fi-FI" dirty="0"/>
              <a:t> TEL-/</a:t>
            </a:r>
            <a:r>
              <a:rPr lang="fi-FI" dirty="0" err="1"/>
              <a:t>TyEL</a:t>
            </a:r>
            <a:r>
              <a:rPr lang="fi-FI" dirty="0"/>
              <a:t> </a:t>
            </a:r>
            <a:r>
              <a:rPr lang="fi-FI" dirty="0" err="1"/>
              <a:t>contribution</a:t>
            </a:r>
            <a:r>
              <a:rPr lang="fi-FI" dirty="0"/>
              <a:t> </a:t>
            </a:r>
            <a:r>
              <a:rPr lang="fi-FI"/>
              <a:t>in 1962-2025</a:t>
            </a:r>
            <a:endParaRPr lang="fi-FI" dirty="0"/>
          </a:p>
        </p:txBody>
      </p:sp>
      <p:sp>
        <p:nvSpPr>
          <p:cNvPr id="3" name="Dian numeron paikkamerkki 2">
            <a:extLst>
              <a:ext uri="{FF2B5EF4-FFF2-40B4-BE49-F238E27FC236}">
                <a16:creationId xmlns:a16="http://schemas.microsoft.com/office/drawing/2014/main" id="{18A55AFB-1D5C-F774-4E99-6394CEC61E2C}"/>
              </a:ext>
            </a:extLst>
          </p:cNvPr>
          <p:cNvSpPr>
            <a:spLocks noGrp="1"/>
          </p:cNvSpPr>
          <p:nvPr>
            <p:ph type="sldNum" sz="quarter" idx="12"/>
          </p:nvPr>
        </p:nvSpPr>
        <p:spPr/>
        <p:txBody>
          <a:bodyPr/>
          <a:lstStyle/>
          <a:p>
            <a:fld id="{BE2D8D75-17F6-474C-8CC8-AD93DCE1F39D}" type="slidenum">
              <a:rPr lang="fi-FI" smtClean="0"/>
              <a:t>40</a:t>
            </a:fld>
            <a:endParaRPr lang="fi-FI"/>
          </a:p>
        </p:txBody>
      </p:sp>
      <p:pic>
        <p:nvPicPr>
          <p:cNvPr id="6" name="Kuva 5" descr="Between 1962 and 1992 only employers paid pension contributions. The contribution level was low to begin with but rose as of the 1970s. In 2020, the employer’s contribution was reduced by 2.6 percentage points for the period 1 May – 31 December 2020 due to the corona pandemic. The reduction will be recovered by increasing the employer’s contribution in the years 2022–2025.">
            <a:extLst>
              <a:ext uri="{FF2B5EF4-FFF2-40B4-BE49-F238E27FC236}">
                <a16:creationId xmlns:a16="http://schemas.microsoft.com/office/drawing/2014/main" id="{1C0D7413-12C9-BB50-6282-8B499D82A42F}"/>
              </a:ext>
            </a:extLst>
          </p:cNvPr>
          <p:cNvPicPr>
            <a:picLocks noChangeAspect="1"/>
          </p:cNvPicPr>
          <p:nvPr/>
        </p:nvPicPr>
        <p:blipFill>
          <a:blip r:embed="rId3"/>
          <a:stretch>
            <a:fillRect/>
          </a:stretch>
        </p:blipFill>
        <p:spPr>
          <a:xfrm>
            <a:off x="1072101" y="1373206"/>
            <a:ext cx="10383699" cy="4839375"/>
          </a:xfrm>
          <a:prstGeom prst="rect">
            <a:avLst/>
          </a:prstGeom>
        </p:spPr>
      </p:pic>
    </p:spTree>
    <p:extLst>
      <p:ext uri="{BB962C8B-B14F-4D97-AF65-F5344CB8AC3E}">
        <p14:creationId xmlns:p14="http://schemas.microsoft.com/office/powerpoint/2010/main" val="985233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01BBD8-0486-1DDF-B26A-840A9D739F35}"/>
              </a:ext>
            </a:extLst>
          </p:cNvPr>
          <p:cNvSpPr>
            <a:spLocks noGrp="1"/>
          </p:cNvSpPr>
          <p:nvPr>
            <p:ph type="title"/>
          </p:nvPr>
        </p:nvSpPr>
        <p:spPr>
          <a:xfrm>
            <a:off x="828000" y="359999"/>
            <a:ext cx="9540000" cy="1084356"/>
          </a:xfrm>
        </p:spPr>
        <p:txBody>
          <a:bodyPr/>
          <a:lstStyle/>
          <a:p>
            <a:r>
              <a:rPr lang="fi-FI" dirty="0" err="1"/>
              <a:t>Earnings-related</a:t>
            </a:r>
            <a:r>
              <a:rPr lang="fi-FI" dirty="0"/>
              <a:t> </a:t>
            </a:r>
            <a:r>
              <a:rPr lang="fi-FI" dirty="0" err="1"/>
              <a:t>pension</a:t>
            </a:r>
            <a:r>
              <a:rPr lang="fi-FI" dirty="0"/>
              <a:t> </a:t>
            </a:r>
            <a:r>
              <a:rPr lang="fi-FI" dirty="0" err="1"/>
              <a:t>contribution</a:t>
            </a:r>
            <a:r>
              <a:rPr lang="fi-FI" dirty="0"/>
              <a:t> </a:t>
            </a:r>
            <a:r>
              <a:rPr lang="fi-FI" dirty="0" err="1"/>
              <a:t>rates</a:t>
            </a:r>
            <a:endParaRPr lang="fi-FI" dirty="0"/>
          </a:p>
        </p:txBody>
      </p:sp>
      <p:sp>
        <p:nvSpPr>
          <p:cNvPr id="4" name="Sisällön paikkamerkki 3">
            <a:extLst>
              <a:ext uri="{FF2B5EF4-FFF2-40B4-BE49-F238E27FC236}">
                <a16:creationId xmlns:a16="http://schemas.microsoft.com/office/drawing/2014/main" id="{22AF7463-5838-962C-E5E7-4B5E058A7C1C}"/>
              </a:ext>
            </a:extLst>
          </p:cNvPr>
          <p:cNvSpPr>
            <a:spLocks noGrp="1"/>
          </p:cNvSpPr>
          <p:nvPr>
            <p:ph sz="half" idx="2"/>
          </p:nvPr>
        </p:nvSpPr>
        <p:spPr>
          <a:xfrm>
            <a:off x="4871864" y="1556792"/>
            <a:ext cx="6419784" cy="4815885"/>
          </a:xfrm>
        </p:spPr>
        <p:txBody>
          <a:bodyPr/>
          <a:lstStyle/>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Ministry of Social Affairs and Health confirms the earnings-related contribution rates annually.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contribution rates confirmed for the self-employed and farmers are linked to the average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TyEL</a:t>
            </a:r>
            <a:r>
              <a:rPr kumimoji="0" lang="en-GB" sz="1800" b="0" i="0" u="none" strike="noStrike" kern="1200" cap="none" spc="0" normalizeH="0" baseline="0" noProof="0" dirty="0">
                <a:ln>
                  <a:noFill/>
                </a:ln>
                <a:solidFill>
                  <a:prstClr val="black"/>
                </a:solidFill>
                <a:effectLst/>
                <a:uLnTx/>
                <a:uFillTx/>
                <a:latin typeface="Calibri"/>
                <a:ea typeface="+mn-ea"/>
                <a:cs typeface="+mn-cs"/>
              </a:rPr>
              <a:t> contribution.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contribution rate for a self-employed person who has turned 53 is applied as of the beginning of the year after they turn 53 years and continues until the end of the calendar year in which they turn 63 years.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Between 2005 and 2016 the contribution rate of those who had turned 53 years was higher than for younger employees. As of 2017 the contribution rate has been higher for employees aged 53–62 years.</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competitiveness pact that took effect as of the beginning of 2017 resulted in a shift of 0.2 percentage points from the employer’s contribution to the employee’s contribution.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endParaRPr lang="fi-FI" dirty="0"/>
          </a:p>
        </p:txBody>
      </p:sp>
      <p:graphicFrame>
        <p:nvGraphicFramePr>
          <p:cNvPr id="8" name="Taulukko 8">
            <a:extLst>
              <a:ext uri="{FF2B5EF4-FFF2-40B4-BE49-F238E27FC236}">
                <a16:creationId xmlns:a16="http://schemas.microsoft.com/office/drawing/2014/main" id="{26EF547E-C928-AB69-FDD3-48C1463DFDE4}"/>
              </a:ext>
              <a:ext uri="{C183D7F6-B498-43B3-948B-1728B52AA6E4}">
                <adec:decorative xmlns:adec="http://schemas.microsoft.com/office/drawing/2017/decorative" val="1"/>
              </a:ext>
            </a:extLst>
          </p:cNvPr>
          <p:cNvGraphicFramePr>
            <a:graphicFrameLocks noGrp="1"/>
          </p:cNvGraphicFramePr>
          <p:nvPr/>
        </p:nvGraphicFramePr>
        <p:xfrm>
          <a:off x="263352" y="1266476"/>
          <a:ext cx="4320480" cy="5339426"/>
        </p:xfrm>
        <a:graphic>
          <a:graphicData uri="http://schemas.openxmlformats.org/drawingml/2006/table">
            <a:tbl>
              <a:tblPr firstRow="1" bandRow="1">
                <a:tableStyleId>{5C22544A-7EE6-4342-B048-85BDC9FD1C3A}</a:tableStyleId>
              </a:tblPr>
              <a:tblGrid>
                <a:gridCol w="1296190">
                  <a:extLst>
                    <a:ext uri="{9D8B030D-6E8A-4147-A177-3AD203B41FA5}">
                      <a16:colId xmlns:a16="http://schemas.microsoft.com/office/drawing/2014/main" val="4266595346"/>
                    </a:ext>
                  </a:extLst>
                </a:gridCol>
                <a:gridCol w="3024290">
                  <a:extLst>
                    <a:ext uri="{9D8B030D-6E8A-4147-A177-3AD203B41FA5}">
                      <a16:colId xmlns:a16="http://schemas.microsoft.com/office/drawing/2014/main" val="3035825511"/>
                    </a:ext>
                  </a:extLst>
                </a:gridCol>
              </a:tblGrid>
              <a:tr h="523541">
                <a:tc>
                  <a:txBody>
                    <a:bodyPr/>
                    <a:lstStyle/>
                    <a:p>
                      <a:r>
                        <a:rPr lang="fi-FI" dirty="0" err="1"/>
                        <a:t>Term</a:t>
                      </a:r>
                      <a:endParaRPr lang="fi-FI" dirty="0"/>
                    </a:p>
                  </a:txBody>
                  <a:tcPr/>
                </a:tc>
                <a:tc>
                  <a:txBody>
                    <a:bodyPr/>
                    <a:lstStyle/>
                    <a:p>
                      <a:r>
                        <a:rPr lang="fi-FI" dirty="0" err="1"/>
                        <a:t>Explanation</a:t>
                      </a:r>
                      <a:endParaRPr lang="fi-FI" dirty="0"/>
                    </a:p>
                  </a:txBody>
                  <a:tcPr/>
                </a:tc>
                <a:extLst>
                  <a:ext uri="{0D108BD9-81ED-4DB2-BD59-A6C34878D82A}">
                    <a16:rowId xmlns:a16="http://schemas.microsoft.com/office/drawing/2014/main" val="2354815257"/>
                  </a:ext>
                </a:extLst>
              </a:tr>
              <a:tr h="523541">
                <a:tc>
                  <a:txBody>
                    <a:bodyPr/>
                    <a:lstStyle/>
                    <a:p>
                      <a:r>
                        <a:rPr lang="fi-FI" dirty="0" err="1"/>
                        <a:t>TyEL</a:t>
                      </a:r>
                      <a:endParaRPr lang="fi-FI" dirty="0"/>
                    </a:p>
                  </a:txBody>
                  <a:tcPr/>
                </a:tc>
                <a:tc>
                  <a:txBody>
                    <a:bodyPr/>
                    <a:lstStyle/>
                    <a:p>
                      <a:r>
                        <a:rPr lang="fi-FI" dirty="0" err="1"/>
                        <a:t>Employees</a:t>
                      </a:r>
                      <a:r>
                        <a:rPr lang="fi-FI" dirty="0"/>
                        <a:t> </a:t>
                      </a:r>
                      <a:r>
                        <a:rPr lang="fi-FI" dirty="0" err="1"/>
                        <a:t>Pensions</a:t>
                      </a:r>
                      <a:r>
                        <a:rPr lang="fi-FI" dirty="0"/>
                        <a:t> Act</a:t>
                      </a:r>
                    </a:p>
                  </a:txBody>
                  <a:tcPr/>
                </a:tc>
                <a:extLst>
                  <a:ext uri="{0D108BD9-81ED-4DB2-BD59-A6C34878D82A}">
                    <a16:rowId xmlns:a16="http://schemas.microsoft.com/office/drawing/2014/main" val="1676645069"/>
                  </a:ext>
                </a:extLst>
              </a:tr>
              <a:tr h="523541">
                <a:tc>
                  <a:txBody>
                    <a:bodyPr/>
                    <a:lstStyle/>
                    <a:p>
                      <a:r>
                        <a:rPr lang="en-GB" sz="1800" dirty="0"/>
                        <a:t>MEL</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Seafarer’s Pensions Act</a:t>
                      </a:r>
                    </a:p>
                  </a:txBody>
                  <a:tcPr/>
                </a:tc>
                <a:extLst>
                  <a:ext uri="{0D108BD9-81ED-4DB2-BD59-A6C34878D82A}">
                    <a16:rowId xmlns:a16="http://schemas.microsoft.com/office/drawing/2014/main" val="4241673686"/>
                  </a:ext>
                </a:extLst>
              </a:tr>
              <a:tr h="954489">
                <a:tc>
                  <a:txBody>
                    <a:bodyPr/>
                    <a:lstStyle/>
                    <a:p>
                      <a:r>
                        <a:rPr lang="en-GB" sz="1800" dirty="0" err="1"/>
                        <a:t>JuEL</a:t>
                      </a:r>
                      <a:r>
                        <a:rPr lang="en-GB" sz="1800" dirty="0"/>
                        <a:t> (municipal sector)) </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(local government employees) </a:t>
                      </a:r>
                    </a:p>
                  </a:txBody>
                  <a:tcPr/>
                </a:tc>
                <a:extLst>
                  <a:ext uri="{0D108BD9-81ED-4DB2-BD59-A6C34878D82A}">
                    <a16:rowId xmlns:a16="http://schemas.microsoft.com/office/drawing/2014/main" val="1483694641"/>
                  </a:ext>
                </a:extLst>
              </a:tr>
              <a:tr h="668142">
                <a:tc>
                  <a:txBody>
                    <a:bodyPr/>
                    <a:lstStyle/>
                    <a:p>
                      <a:r>
                        <a:rPr lang="en-GB" sz="1800" dirty="0" err="1"/>
                        <a:t>JuEL</a:t>
                      </a:r>
                      <a:r>
                        <a:rPr lang="en-GB" sz="1800" dirty="0"/>
                        <a:t> (state) </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(State employees)</a:t>
                      </a:r>
                    </a:p>
                  </a:txBody>
                  <a:tcPr/>
                </a:tc>
                <a:extLst>
                  <a:ext uri="{0D108BD9-81ED-4DB2-BD59-A6C34878D82A}">
                    <a16:rowId xmlns:a16="http://schemas.microsoft.com/office/drawing/2014/main" val="2091953517"/>
                  </a:ext>
                </a:extLst>
              </a:tr>
              <a:tr h="954489">
                <a:tc>
                  <a:txBody>
                    <a:bodyPr/>
                    <a:lstStyle/>
                    <a:p>
                      <a:r>
                        <a:rPr lang="en-GB" sz="1800" dirty="0" err="1"/>
                        <a:t>JuEL</a:t>
                      </a:r>
                      <a:r>
                        <a:rPr lang="en-GB" sz="1800" dirty="0"/>
                        <a:t> (church)</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(Evangelical Lutheran Church employees)</a:t>
                      </a:r>
                    </a:p>
                  </a:txBody>
                  <a:tcPr/>
                </a:tc>
                <a:extLst>
                  <a:ext uri="{0D108BD9-81ED-4DB2-BD59-A6C34878D82A}">
                    <a16:rowId xmlns:a16="http://schemas.microsoft.com/office/drawing/2014/main" val="2934210616"/>
                  </a:ext>
                </a:extLst>
              </a:tr>
              <a:tr h="668142">
                <a:tc>
                  <a:txBody>
                    <a:bodyPr/>
                    <a:lstStyle/>
                    <a:p>
                      <a:r>
                        <a:rPr lang="en-GB" sz="1800" dirty="0"/>
                        <a:t>YEL</a:t>
                      </a:r>
                      <a:endParaRPr lang="fi-FI" dirty="0"/>
                    </a:p>
                  </a:txBody>
                  <a:tcPr/>
                </a:tc>
                <a:tc>
                  <a:txBody>
                    <a:bodyPr/>
                    <a:lstStyle/>
                    <a:p>
                      <a:r>
                        <a:rPr lang="en-GB" sz="1800" dirty="0"/>
                        <a:t>Self-employed Persons’ Pensions Act</a:t>
                      </a:r>
                      <a:endParaRPr lang="fi-FI" dirty="0"/>
                    </a:p>
                  </a:txBody>
                  <a:tcPr/>
                </a:tc>
                <a:extLst>
                  <a:ext uri="{0D108BD9-81ED-4DB2-BD59-A6C34878D82A}">
                    <a16:rowId xmlns:a16="http://schemas.microsoft.com/office/drawing/2014/main" val="3573986112"/>
                  </a:ext>
                </a:extLst>
              </a:tr>
              <a:tr h="523541">
                <a:tc>
                  <a:txBody>
                    <a:bodyPr/>
                    <a:lstStyle/>
                    <a:p>
                      <a:r>
                        <a:rPr lang="en-GB" sz="1800" dirty="0"/>
                        <a:t>MYEL</a:t>
                      </a:r>
                      <a:endParaRPr lang="fi-FI" dirty="0"/>
                    </a:p>
                  </a:txBody>
                  <a:tcPr/>
                </a:tc>
                <a:tc>
                  <a:txBody>
                    <a:bodyPr/>
                    <a:lstStyle/>
                    <a:p>
                      <a:r>
                        <a:rPr lang="en-GB" sz="1800" dirty="0"/>
                        <a:t>Farmers’ Pensions Act</a:t>
                      </a:r>
                      <a:endParaRPr lang="fi-FI" dirty="0"/>
                    </a:p>
                  </a:txBody>
                  <a:tcPr/>
                </a:tc>
                <a:extLst>
                  <a:ext uri="{0D108BD9-81ED-4DB2-BD59-A6C34878D82A}">
                    <a16:rowId xmlns:a16="http://schemas.microsoft.com/office/drawing/2014/main" val="3241720654"/>
                  </a:ext>
                </a:extLst>
              </a:tr>
            </a:tbl>
          </a:graphicData>
        </a:graphic>
      </p:graphicFrame>
      <p:sp>
        <p:nvSpPr>
          <p:cNvPr id="3" name="Dian numeron paikkamerkki 2">
            <a:extLst>
              <a:ext uri="{FF2B5EF4-FFF2-40B4-BE49-F238E27FC236}">
                <a16:creationId xmlns:a16="http://schemas.microsoft.com/office/drawing/2014/main" id="{66356F5C-6C04-8E14-18ED-9E50B3192025}"/>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2676911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653143" y="363894"/>
            <a:ext cx="11010122" cy="690466"/>
          </a:xfrm>
        </p:spPr>
        <p:txBody>
          <a:bodyPr/>
          <a:lstStyle/>
          <a:p>
            <a:pPr algn="ctr"/>
            <a:r>
              <a:rPr lang="fi-FI" sz="3200" dirty="0"/>
              <a:t>Pension </a:t>
            </a:r>
            <a:r>
              <a:rPr lang="fi-FI" sz="3200" dirty="0" err="1"/>
              <a:t>assets</a:t>
            </a:r>
            <a:r>
              <a:rPr lang="fi-FI" sz="3200" dirty="0"/>
              <a:t> and </a:t>
            </a:r>
            <a:r>
              <a:rPr lang="fi-FI" sz="3200" dirty="0" err="1"/>
              <a:t>ratio</a:t>
            </a:r>
            <a:r>
              <a:rPr lang="fi-FI" sz="3200" dirty="0"/>
              <a:t> of </a:t>
            </a:r>
            <a:r>
              <a:rPr lang="fi-FI" sz="3200" dirty="0" err="1"/>
              <a:t>pension</a:t>
            </a:r>
            <a:r>
              <a:rPr lang="fi-FI" sz="3200" dirty="0"/>
              <a:t> </a:t>
            </a:r>
            <a:r>
              <a:rPr lang="fi-FI" sz="3200" dirty="0" err="1"/>
              <a:t>assets</a:t>
            </a:r>
            <a:r>
              <a:rPr lang="fi-FI" sz="3200" dirty="0"/>
              <a:t> to GDP </a:t>
            </a:r>
            <a:r>
              <a:rPr lang="fi-FI" sz="3200"/>
              <a:t>in 2010-2024</a:t>
            </a:r>
            <a:endParaRPr lang="fi-FI" sz="3200" dirty="0"/>
          </a:p>
        </p:txBody>
      </p:sp>
      <p:sp>
        <p:nvSpPr>
          <p:cNvPr id="3" name="Dian numeron paikkamerkki 2">
            <a:extLst>
              <a:ext uri="{FF2B5EF4-FFF2-40B4-BE49-F238E27FC236}">
                <a16:creationId xmlns:a16="http://schemas.microsoft.com/office/drawing/2014/main" id="{AC147805-2F53-5441-C6AB-CCFA2C23DE70}"/>
              </a:ext>
            </a:extLst>
          </p:cNvPr>
          <p:cNvSpPr>
            <a:spLocks noGrp="1"/>
          </p:cNvSpPr>
          <p:nvPr>
            <p:ph type="sldNum" sz="quarter" idx="12"/>
          </p:nvPr>
        </p:nvSpPr>
        <p:spPr/>
        <p:txBody>
          <a:bodyPr/>
          <a:lstStyle/>
          <a:p>
            <a:fld id="{BE2D8D75-17F6-474C-8CC8-AD93DCE1F39D}" type="slidenum">
              <a:rPr lang="fi-FI" smtClean="0"/>
              <a:t>42</a:t>
            </a:fld>
            <a:endParaRPr lang="fi-FI"/>
          </a:p>
        </p:txBody>
      </p:sp>
      <p:pic>
        <p:nvPicPr>
          <p:cNvPr id="6" name="Kuva 5" descr="Ratio of pension assets to GDP in 2024 was 99 percent.">
            <a:extLst>
              <a:ext uri="{FF2B5EF4-FFF2-40B4-BE49-F238E27FC236}">
                <a16:creationId xmlns:a16="http://schemas.microsoft.com/office/drawing/2014/main" id="{EF55D0C5-3EEC-1C16-E8DA-634FD3639474}"/>
              </a:ext>
            </a:extLst>
          </p:cNvPr>
          <p:cNvPicPr>
            <a:picLocks noChangeAspect="1"/>
          </p:cNvPicPr>
          <p:nvPr/>
        </p:nvPicPr>
        <p:blipFill>
          <a:blip r:embed="rId3"/>
          <a:stretch>
            <a:fillRect/>
          </a:stretch>
        </p:blipFill>
        <p:spPr>
          <a:xfrm>
            <a:off x="1164902" y="1213319"/>
            <a:ext cx="9986603" cy="4984072"/>
          </a:xfrm>
          <a:prstGeom prst="rect">
            <a:avLst/>
          </a:prstGeom>
        </p:spPr>
      </p:pic>
    </p:spTree>
    <p:extLst>
      <p:ext uri="{BB962C8B-B14F-4D97-AF65-F5344CB8AC3E}">
        <p14:creationId xmlns:p14="http://schemas.microsoft.com/office/powerpoint/2010/main" val="189110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765414"/>
            <a:ext cx="11856640" cy="863386"/>
          </a:xfrm>
        </p:spPr>
        <p:txBody>
          <a:bodyPr/>
          <a:lstStyle/>
          <a:p>
            <a:r>
              <a:rPr lang="fi-FI"/>
              <a:t>Basic pension provision</a:t>
            </a:r>
            <a:br>
              <a:rPr lang="fi-FI"/>
            </a:br>
            <a:endParaRPr lang="fi-FI"/>
          </a:p>
        </p:txBody>
      </p:sp>
      <p:grpSp>
        <p:nvGrpSpPr>
          <p:cNvPr id="2" name="Ryhmä 1">
            <a:extLst>
              <a:ext uri="{FF2B5EF4-FFF2-40B4-BE49-F238E27FC236}">
                <a16:creationId xmlns:a16="http://schemas.microsoft.com/office/drawing/2014/main" id="{AC7072EE-95EB-4F6B-868B-7FA92DBF73B3}"/>
              </a:ext>
              <a:ext uri="{C183D7F6-B498-43B3-948B-1728B52AA6E4}">
                <adec:decorative xmlns:adec="http://schemas.microsoft.com/office/drawing/2017/decorative" val="1"/>
              </a:ext>
            </a:extLst>
          </p:cNvPr>
          <p:cNvGrpSpPr/>
          <p:nvPr/>
        </p:nvGrpSpPr>
        <p:grpSpPr>
          <a:xfrm>
            <a:off x="647911" y="1628800"/>
            <a:ext cx="10641370" cy="2952328"/>
            <a:chOff x="647911" y="1628800"/>
            <a:chExt cx="10641370" cy="2952328"/>
          </a:xfrm>
        </p:grpSpPr>
        <p:sp>
          <p:nvSpPr>
            <p:cNvPr id="23" name="Rounded Rectangle 18">
              <a:extLst>
                <a:ext uri="{FF2B5EF4-FFF2-40B4-BE49-F238E27FC236}">
                  <a16:creationId xmlns:a16="http://schemas.microsoft.com/office/drawing/2014/main" id="{6B8AD718-EFDA-47D5-9C75-452025E8666C}"/>
                </a:ext>
                <a:ext uri="{C183D7F6-B498-43B3-948B-1728B52AA6E4}">
                  <adec:decorative xmlns:adec="http://schemas.microsoft.com/office/drawing/2017/decorative" val="0"/>
                </a:ext>
              </a:extLst>
            </p:cNvPr>
            <p:cNvSpPr/>
            <p:nvPr/>
          </p:nvSpPr>
          <p:spPr bwMode="black">
            <a:xfrm>
              <a:off x="647911" y="1628800"/>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11" name="Rectangle 24">
              <a:extLst>
                <a:ext uri="{FF2B5EF4-FFF2-40B4-BE49-F238E27FC236}">
                  <a16:creationId xmlns:a16="http://schemas.microsoft.com/office/drawing/2014/main" id="{BCF260C8-3DAE-4A39-A154-A89B359D4CF3}"/>
                </a:ext>
              </a:extLst>
            </p:cNvPr>
            <p:cNvSpPr/>
            <p:nvPr/>
          </p:nvSpPr>
          <p:spPr>
            <a:xfrm>
              <a:off x="1742602" y="2358464"/>
              <a:ext cx="1377300" cy="338554"/>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TYÖELÄKE</a:t>
              </a:r>
            </a:p>
          </p:txBody>
        </p:sp>
        <p:sp>
          <p:nvSpPr>
            <p:cNvPr id="12" name="TextBox 26">
              <a:extLst>
                <a:ext uri="{FF2B5EF4-FFF2-40B4-BE49-F238E27FC236}">
                  <a16:creationId xmlns:a16="http://schemas.microsoft.com/office/drawing/2014/main" id="{3CE739C5-8D0D-4ECB-807C-D0365DDA1C3F}"/>
                </a:ext>
              </a:extLst>
            </p:cNvPr>
            <p:cNvSpPr txBox="1"/>
            <p:nvPr/>
          </p:nvSpPr>
          <p:spPr>
            <a:xfrm>
              <a:off x="5065426" y="2943239"/>
              <a:ext cx="1540807" cy="830997"/>
            </a:xfrm>
            <a:prstGeom prst="rect">
              <a:avLst/>
            </a:prstGeom>
            <a:noFill/>
          </p:spPr>
          <p:txBody>
            <a:bodyPr wrap="none" rtlCol="0">
              <a:spAutoFit/>
            </a:bodyPr>
            <a:lstStyle/>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Vähimmäis</a:t>
              </a: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toimeentulon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turvaaminen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27">
              <a:extLst>
                <a:ext uri="{FF2B5EF4-FFF2-40B4-BE49-F238E27FC236}">
                  <a16:creationId xmlns:a16="http://schemas.microsoft.com/office/drawing/2014/main" id="{57E9DE57-8E81-4CCF-BEEF-E253CB1D6F7B}"/>
                </a:ext>
              </a:extLst>
            </p:cNvPr>
            <p:cNvSpPr/>
            <p:nvPr/>
          </p:nvSpPr>
          <p:spPr>
            <a:xfrm>
              <a:off x="4811350" y="2358464"/>
              <a:ext cx="2048959" cy="584775"/>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KANSANELÄKE</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JA TAKUUELÄKE</a:t>
              </a:r>
            </a:p>
          </p:txBody>
        </p:sp>
        <p:sp>
          <p:nvSpPr>
            <p:cNvPr id="14" name="Rectangle 28">
              <a:extLst>
                <a:ext uri="{FF2B5EF4-FFF2-40B4-BE49-F238E27FC236}">
                  <a16:creationId xmlns:a16="http://schemas.microsoft.com/office/drawing/2014/main" id="{39D389E9-97AC-477F-BB63-62340F859289}"/>
                </a:ext>
              </a:extLst>
            </p:cNvPr>
            <p:cNvSpPr/>
            <p:nvPr/>
          </p:nvSpPr>
          <p:spPr>
            <a:xfrm>
              <a:off x="7970845" y="2626371"/>
              <a:ext cx="1633490" cy="584775"/>
            </a:xfrm>
            <a:prstGeom prst="rect">
              <a:avLst/>
            </a:prstGeom>
          </p:spPr>
          <p:txBody>
            <a:bodyPr wrap="squar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KOKONAIS-</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ELÄKE</a:t>
              </a:r>
            </a:p>
          </p:txBody>
        </p:sp>
        <p:sp>
          <p:nvSpPr>
            <p:cNvPr id="16" name="Oval 36">
              <a:extLst>
                <a:ext uri="{FF2B5EF4-FFF2-40B4-BE49-F238E27FC236}">
                  <a16:creationId xmlns:a16="http://schemas.microsoft.com/office/drawing/2014/main" id="{33335519-F616-43E6-886E-CD9A9A47B776}"/>
                </a:ext>
              </a:extLst>
            </p:cNvPr>
            <p:cNvSpPr>
              <a:spLocks noChangeAspect="1"/>
            </p:cNvSpPr>
            <p:nvPr/>
          </p:nvSpPr>
          <p:spPr>
            <a:xfrm>
              <a:off x="8284401" y="2000696"/>
              <a:ext cx="2132079" cy="2132079"/>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180000" rtlCol="0" anchor="ctr" anchorCtr="1"/>
            <a:lstStyle/>
            <a:p>
              <a:pPr algn="ctr"/>
              <a:r>
                <a:rPr lang="fi-FI" sz="2400" b="1">
                  <a:ea typeface="Verdana" panose="020B0604030504040204" pitchFamily="34" charset="0"/>
                  <a:cs typeface="Verdana" panose="020B0604030504040204" pitchFamily="34" charset="0"/>
                </a:rPr>
                <a:t>TOTAL</a:t>
              </a:r>
            </a:p>
            <a:p>
              <a:pPr algn="ctr"/>
              <a:r>
                <a:rPr lang="fi-FI" sz="2400" b="1">
                  <a:ea typeface="Verdana" panose="020B0604030504040204" pitchFamily="34" charset="0"/>
                  <a:cs typeface="Verdana" panose="020B0604030504040204" pitchFamily="34" charset="0"/>
                </a:rPr>
                <a:t>PENSION</a:t>
              </a:r>
              <a:endParaRPr lang="en-US" sz="2400" b="1">
                <a:ea typeface="Verdana" panose="020B0604030504040204" pitchFamily="34" charset="0"/>
                <a:cs typeface="Verdana" panose="020B0604030504040204" pitchFamily="34" charset="0"/>
              </a:endParaRPr>
            </a:p>
          </p:txBody>
        </p:sp>
        <p:sp>
          <p:nvSpPr>
            <p:cNvPr id="17" name="Rounded Rectangle 33">
              <a:extLst>
                <a:ext uri="{FF2B5EF4-FFF2-40B4-BE49-F238E27FC236}">
                  <a16:creationId xmlns:a16="http://schemas.microsoft.com/office/drawing/2014/main" id="{8FBB1688-5581-4C9C-8804-030ED2211927}"/>
                </a:ext>
              </a:extLst>
            </p:cNvPr>
            <p:cNvSpPr/>
            <p:nvPr/>
          </p:nvSpPr>
          <p:spPr>
            <a:xfrm>
              <a:off x="4925322" y="2081142"/>
              <a:ext cx="2556000" cy="2083207"/>
            </a:xfrm>
            <a:prstGeom prst="roundRect">
              <a:avLst>
                <a:gd name="adj" fmla="val 3171"/>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08000" rtlCol="0" anchor="t" anchorCtr="0"/>
            <a:lstStyle/>
            <a:p>
              <a:pPr algn="ctr"/>
              <a:r>
                <a:rPr lang="fi-FI" sz="2400" b="1">
                  <a:solidFill>
                    <a:schemeClr val="tx1"/>
                  </a:solidFill>
                  <a:ea typeface="Verdana" panose="020B0604030504040204" pitchFamily="34" charset="0"/>
                  <a:cs typeface="Verdana" panose="020B0604030504040204" pitchFamily="34" charset="0"/>
                </a:rPr>
                <a:t>National pension and </a:t>
              </a:r>
              <a:r>
                <a:rPr lang="fi-FI" sz="2400" b="1" err="1">
                  <a:solidFill>
                    <a:schemeClr val="tx1"/>
                  </a:solidFill>
                  <a:ea typeface="Verdana" panose="020B0604030504040204" pitchFamily="34" charset="0"/>
                  <a:cs typeface="Verdana" panose="020B0604030504040204" pitchFamily="34" charset="0"/>
                </a:rPr>
                <a:t>guarantee</a:t>
              </a:r>
              <a:r>
                <a:rPr lang="fi-FI" sz="2400" b="1">
                  <a:solidFill>
                    <a:schemeClr val="tx1"/>
                  </a:solidFill>
                  <a:ea typeface="Verdana" panose="020B0604030504040204" pitchFamily="34" charset="0"/>
                  <a:cs typeface="Verdana" panose="020B0604030504040204" pitchFamily="34" charset="0"/>
                </a:rPr>
                <a:t> pension</a:t>
              </a:r>
            </a:p>
            <a:p>
              <a:pPr algn="ctr">
                <a:defRPr/>
              </a:pPr>
              <a:r>
                <a:rPr lang="fi-FI" err="1">
                  <a:solidFill>
                    <a:schemeClr val="tx1"/>
                  </a:solidFill>
                </a:rPr>
                <a:t>Guarantee</a:t>
              </a:r>
              <a:r>
                <a:rPr lang="fi-FI">
                  <a:solidFill>
                    <a:schemeClr val="tx1"/>
                  </a:solidFill>
                </a:rPr>
                <a:t> a </a:t>
              </a:r>
              <a:r>
                <a:rPr lang="fi-FI" err="1">
                  <a:solidFill>
                    <a:schemeClr val="tx1"/>
                  </a:solidFill>
                </a:rPr>
                <a:t>minimum</a:t>
              </a:r>
              <a:r>
                <a:rPr lang="fi-FI">
                  <a:solidFill>
                    <a:schemeClr val="tx1"/>
                  </a:solidFill>
                </a:rPr>
                <a:t> </a:t>
              </a:r>
              <a:r>
                <a:rPr lang="fi-FI" err="1">
                  <a:solidFill>
                    <a:schemeClr val="tx1"/>
                  </a:solidFill>
                </a:rPr>
                <a:t>income</a:t>
              </a:r>
              <a:endParaRPr lang="fi-FI">
                <a:solidFill>
                  <a:schemeClr val="tx1"/>
                </a:solidFill>
              </a:endParaRPr>
            </a:p>
          </p:txBody>
        </p:sp>
        <p:sp>
          <p:nvSpPr>
            <p:cNvPr id="18" name="Rounded Rectangle 39">
              <a:extLst>
                <a:ext uri="{FF2B5EF4-FFF2-40B4-BE49-F238E27FC236}">
                  <a16:creationId xmlns:a16="http://schemas.microsoft.com/office/drawing/2014/main" id="{B4ACE740-6C99-484B-826C-43E591399C0C}"/>
                </a:ext>
              </a:extLst>
            </p:cNvPr>
            <p:cNvSpPr/>
            <p:nvPr/>
          </p:nvSpPr>
          <p:spPr>
            <a:xfrm>
              <a:off x="1636412" y="2065873"/>
              <a:ext cx="2556000" cy="2083207"/>
            </a:xfrm>
            <a:prstGeom prst="roundRect">
              <a:avLst>
                <a:gd name="adj" fmla="val 317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rtlCol="0" anchor="t" anchorCtr="0"/>
            <a:lstStyle/>
            <a:p>
              <a:pPr algn="ctr"/>
              <a:r>
                <a:rPr lang="fi-FI" sz="2400" b="1">
                  <a:solidFill>
                    <a:schemeClr val="tx1"/>
                  </a:solidFill>
                  <a:ea typeface="Verdana" panose="020B0604030504040204" pitchFamily="34" charset="0"/>
                  <a:cs typeface="Verdana" panose="020B0604030504040204" pitchFamily="34" charset="0"/>
                </a:rPr>
                <a:t>Earnings-related</a:t>
              </a:r>
            </a:p>
            <a:p>
              <a:pPr algn="ctr"/>
              <a:r>
                <a:rPr lang="fi-FI" sz="2400" b="1">
                  <a:solidFill>
                    <a:schemeClr val="tx1"/>
                  </a:solidFill>
                  <a:ea typeface="Verdana" panose="020B0604030504040204" pitchFamily="34" charset="0"/>
                  <a:cs typeface="Verdana" panose="020B0604030504040204" pitchFamily="34" charset="0"/>
                </a:rPr>
                <a:t>pension</a:t>
              </a:r>
            </a:p>
            <a:p>
              <a:pPr algn="ctr">
                <a:defRPr/>
              </a:pPr>
              <a:r>
                <a:rPr lang="fi-FI" err="1">
                  <a:solidFill>
                    <a:schemeClr val="tx1"/>
                  </a:solidFill>
                </a:rPr>
                <a:t>Maintains</a:t>
              </a:r>
              <a:r>
                <a:rPr lang="fi-FI">
                  <a:solidFill>
                    <a:schemeClr val="tx1"/>
                  </a:solidFill>
                </a:rPr>
                <a:t> </a:t>
              </a:r>
              <a:r>
                <a:rPr lang="fi-FI" err="1">
                  <a:solidFill>
                    <a:schemeClr val="tx1"/>
                  </a:solidFill>
                </a:rPr>
                <a:t>the</a:t>
              </a:r>
              <a:r>
                <a:rPr lang="fi-FI">
                  <a:solidFill>
                    <a:schemeClr val="tx1"/>
                  </a:solidFill>
                </a:rPr>
                <a:t> </a:t>
              </a:r>
              <a:r>
                <a:rPr lang="fi-FI" err="1">
                  <a:solidFill>
                    <a:schemeClr val="tx1"/>
                  </a:solidFill>
                </a:rPr>
                <a:t>attained</a:t>
              </a:r>
              <a:r>
                <a:rPr lang="fi-FI">
                  <a:solidFill>
                    <a:schemeClr val="tx1"/>
                  </a:solidFill>
                </a:rPr>
                <a:t> </a:t>
              </a:r>
              <a:r>
                <a:rPr lang="fi-FI" err="1">
                  <a:solidFill>
                    <a:schemeClr val="tx1"/>
                  </a:solidFill>
                </a:rPr>
                <a:t>income</a:t>
              </a:r>
              <a:r>
                <a:rPr lang="fi-FI">
                  <a:solidFill>
                    <a:schemeClr val="tx1"/>
                  </a:solidFill>
                </a:rPr>
                <a:t> </a:t>
              </a:r>
              <a:r>
                <a:rPr lang="fi-FI" err="1">
                  <a:solidFill>
                    <a:schemeClr val="tx1"/>
                  </a:solidFill>
                </a:rPr>
                <a:t>level</a:t>
              </a:r>
              <a:r>
                <a:rPr lang="fi-FI">
                  <a:solidFill>
                    <a:schemeClr val="tx1"/>
                  </a:solidFill>
                </a:rPr>
                <a:t> to a </a:t>
              </a:r>
              <a:r>
                <a:rPr lang="fi-FI" err="1">
                  <a:solidFill>
                    <a:schemeClr val="tx1"/>
                  </a:solidFill>
                </a:rPr>
                <a:t>reasonable</a:t>
              </a:r>
              <a:r>
                <a:rPr lang="fi-FI">
                  <a:solidFill>
                    <a:schemeClr val="tx1"/>
                  </a:solidFill>
                </a:rPr>
                <a:t> </a:t>
              </a:r>
              <a:r>
                <a:rPr lang="fi-FI" err="1">
                  <a:solidFill>
                    <a:schemeClr val="tx1"/>
                  </a:solidFill>
                </a:rPr>
                <a:t>degree</a:t>
              </a:r>
              <a:endParaRPr lang="fi-FI">
                <a:solidFill>
                  <a:schemeClr val="tx1"/>
                </a:solidFill>
              </a:endParaRPr>
            </a:p>
          </p:txBody>
        </p:sp>
        <p:sp>
          <p:nvSpPr>
            <p:cNvPr id="24" name="Cross 24">
              <a:extLst>
                <a:ext uri="{FF2B5EF4-FFF2-40B4-BE49-F238E27FC236}">
                  <a16:creationId xmlns:a16="http://schemas.microsoft.com/office/drawing/2014/main" id="{DA346D3F-FE5C-46F1-B464-24C768FFA53B}"/>
                </a:ext>
                <a:ext uri="{C183D7F6-B498-43B3-948B-1728B52AA6E4}">
                  <adec:decorative xmlns:adec="http://schemas.microsoft.com/office/drawing/2017/decorative" val="0"/>
                </a:ext>
              </a:extLst>
            </p:cNvPr>
            <p:cNvSpPr/>
            <p:nvPr/>
          </p:nvSpPr>
          <p:spPr bwMode="black">
            <a:xfrm>
              <a:off x="4346000" y="2973262"/>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5" name="Equals 25">
              <a:extLst>
                <a:ext uri="{FF2B5EF4-FFF2-40B4-BE49-F238E27FC236}">
                  <a16:creationId xmlns:a16="http://schemas.microsoft.com/office/drawing/2014/main" id="{102535EF-8AA9-453B-BC78-B296D7DE2422}"/>
                </a:ext>
                <a:ext uri="{C183D7F6-B498-43B3-948B-1728B52AA6E4}">
                  <adec:decorative xmlns:adec="http://schemas.microsoft.com/office/drawing/2017/decorative" val="0"/>
                </a:ext>
              </a:extLst>
            </p:cNvPr>
            <p:cNvSpPr/>
            <p:nvPr/>
          </p:nvSpPr>
          <p:spPr bwMode="black">
            <a:xfrm>
              <a:off x="7545773" y="287971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
        <p:nvSpPr>
          <p:cNvPr id="3" name="Dian numeron paikkamerkki 2">
            <a:extLst>
              <a:ext uri="{FF2B5EF4-FFF2-40B4-BE49-F238E27FC236}">
                <a16:creationId xmlns:a16="http://schemas.microsoft.com/office/drawing/2014/main" id="{46CBEBA0-5AE3-F3CE-B355-6D1B705A2C61}"/>
              </a:ext>
            </a:extLst>
          </p:cNvPr>
          <p:cNvSpPr>
            <a:spLocks noGrp="1"/>
          </p:cNvSpPr>
          <p:nvPr>
            <p:ph type="sldNum" sz="quarter" idx="12"/>
          </p:nvPr>
        </p:nvSpPr>
        <p:spPr/>
        <p:txBody>
          <a:bodyPr/>
          <a:lstStyle/>
          <a:p>
            <a:fld id="{BE2D8D75-17F6-474C-8CC8-AD93DCE1F39D}" type="slidenum">
              <a:rPr lang="fi-FI" smtClean="0"/>
              <a:t>5</a:t>
            </a:fld>
            <a:endParaRPr lang="fi-FI"/>
          </a:p>
        </p:txBody>
      </p:sp>
    </p:spTree>
    <p:extLst>
      <p:ext uri="{BB962C8B-B14F-4D97-AF65-F5344CB8AC3E}">
        <p14:creationId xmlns:p14="http://schemas.microsoft.com/office/powerpoint/2010/main" val="3760993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136" y="310601"/>
            <a:ext cx="11856640" cy="596597"/>
          </a:xfrm>
        </p:spPr>
        <p:txBody>
          <a:bodyPr/>
          <a:lstStyle/>
          <a:p>
            <a:r>
              <a:rPr lang="fi-FI"/>
              <a:t>Total pension in 2025</a:t>
            </a:r>
            <a:br>
              <a:rPr lang="fi-FI"/>
            </a:br>
            <a:endParaRPr lang="fi-FI"/>
          </a:p>
        </p:txBody>
      </p:sp>
      <p:sp>
        <p:nvSpPr>
          <p:cNvPr id="3" name="Dian numeron paikkamerkki 2">
            <a:extLst>
              <a:ext uri="{FF2B5EF4-FFF2-40B4-BE49-F238E27FC236}">
                <a16:creationId xmlns:a16="http://schemas.microsoft.com/office/drawing/2014/main" id="{E982588D-F2EF-C19C-5E28-319639440595}"/>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5" name="Kuva 4" descr="Total pension in 2025. Single pension recipient, earnings-related pension assumed to be 50% of the wage.&#10;National pension and guarantee pension begin at age 65.&#10;Net pension means total pension in hand after income tax, assuming the person has no other income.&#10;">
            <a:extLst>
              <a:ext uri="{FF2B5EF4-FFF2-40B4-BE49-F238E27FC236}">
                <a16:creationId xmlns:a16="http://schemas.microsoft.com/office/drawing/2014/main" id="{030A85E8-299B-F6F4-8A9F-746961ACBE55}"/>
              </a:ext>
            </a:extLst>
          </p:cNvPr>
          <p:cNvPicPr>
            <a:picLocks noChangeAspect="1"/>
          </p:cNvPicPr>
          <p:nvPr/>
        </p:nvPicPr>
        <p:blipFill>
          <a:blip r:embed="rId3"/>
          <a:stretch>
            <a:fillRect/>
          </a:stretch>
        </p:blipFill>
        <p:spPr>
          <a:xfrm>
            <a:off x="1751994" y="1040612"/>
            <a:ext cx="8688012" cy="5182323"/>
          </a:xfrm>
          <a:prstGeom prst="rect">
            <a:avLst/>
          </a:prstGeom>
        </p:spPr>
      </p:pic>
    </p:spTree>
    <p:extLst>
      <p:ext uri="{BB962C8B-B14F-4D97-AF65-F5344CB8AC3E}">
        <p14:creationId xmlns:p14="http://schemas.microsoft.com/office/powerpoint/2010/main" val="284510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694" y="301369"/>
            <a:ext cx="11856640" cy="720080"/>
          </a:xfrm>
        </p:spPr>
        <p:txBody>
          <a:bodyPr/>
          <a:lstStyle/>
          <a:p>
            <a:r>
              <a:rPr lang="fi-FI" err="1"/>
              <a:t>Execution</a:t>
            </a:r>
            <a:r>
              <a:rPr lang="fi-FI"/>
              <a:t> in Earnings-related Pension System</a:t>
            </a:r>
            <a:br>
              <a:rPr lang="fi-FI"/>
            </a:br>
            <a:endParaRPr lang="fi-FI"/>
          </a:p>
        </p:txBody>
      </p:sp>
      <p:sp>
        <p:nvSpPr>
          <p:cNvPr id="2" name="Dian numeron paikkamerkki 1">
            <a:extLst>
              <a:ext uri="{FF2B5EF4-FFF2-40B4-BE49-F238E27FC236}">
                <a16:creationId xmlns:a16="http://schemas.microsoft.com/office/drawing/2014/main" id="{F4ED2D66-6457-507E-F2B3-08024C694CE1}"/>
              </a:ext>
            </a:extLst>
          </p:cNvPr>
          <p:cNvSpPr>
            <a:spLocks noGrp="1"/>
          </p:cNvSpPr>
          <p:nvPr>
            <p:ph type="sldNum" sz="quarter" idx="12"/>
          </p:nvPr>
        </p:nvSpPr>
        <p:spPr/>
        <p:txBody>
          <a:bodyPr/>
          <a:lstStyle/>
          <a:p>
            <a:fld id="{BE2D8D75-17F6-474C-8CC8-AD93DCE1F39D}" type="slidenum">
              <a:rPr lang="fi-FI" smtClean="0"/>
              <a:t>7</a:t>
            </a:fld>
            <a:endParaRPr lang="fi-FI"/>
          </a:p>
        </p:txBody>
      </p:sp>
      <p:pic>
        <p:nvPicPr>
          <p:cNvPr id="5" name="Kuva 4">
            <a:extLst>
              <a:ext uri="{FF2B5EF4-FFF2-40B4-BE49-F238E27FC236}">
                <a16:creationId xmlns:a16="http://schemas.microsoft.com/office/drawing/2014/main" id="{C1B38286-D0F4-DCC1-92B8-52D63D0BB26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72332" y="1021448"/>
            <a:ext cx="7446884" cy="5230061"/>
          </a:xfrm>
          <a:prstGeom prst="rect">
            <a:avLst/>
          </a:prstGeom>
        </p:spPr>
      </p:pic>
    </p:spTree>
    <p:extLst>
      <p:ext uri="{BB962C8B-B14F-4D97-AF65-F5344CB8AC3E}">
        <p14:creationId xmlns:p14="http://schemas.microsoft.com/office/powerpoint/2010/main" val="215197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Preparation</a:t>
            </a:r>
            <a:r>
              <a:rPr lang="fi-FI"/>
              <a:t> and </a:t>
            </a:r>
            <a:r>
              <a:rPr lang="fi-FI" err="1"/>
              <a:t>coming</a:t>
            </a:r>
            <a:r>
              <a:rPr lang="fi-FI"/>
              <a:t> into </a:t>
            </a:r>
            <a:r>
              <a:rPr lang="fi-FI" err="1"/>
              <a:t>force</a:t>
            </a:r>
            <a:r>
              <a:rPr lang="fi-FI"/>
              <a:t> of </a:t>
            </a:r>
            <a:br>
              <a:rPr lang="fi-FI"/>
            </a:br>
            <a:r>
              <a:rPr lang="fi-FI"/>
              <a:t>earnings-related pension </a:t>
            </a:r>
            <a:r>
              <a:rPr lang="fi-FI" err="1"/>
              <a:t>acts</a:t>
            </a:r>
            <a:br>
              <a:rPr lang="fi-FI"/>
            </a:br>
            <a:endParaRPr lang="fi-FI"/>
          </a:p>
        </p:txBody>
      </p:sp>
      <p:grpSp>
        <p:nvGrpSpPr>
          <p:cNvPr id="34" name="Ryhmä 33">
            <a:extLst>
              <a:ext uri="{FF2B5EF4-FFF2-40B4-BE49-F238E27FC236}">
                <a16:creationId xmlns:a16="http://schemas.microsoft.com/office/drawing/2014/main" id="{9450573E-8615-4AB7-94C4-A7F2D0B67CE8}"/>
              </a:ext>
              <a:ext uri="{C183D7F6-B498-43B3-948B-1728B52AA6E4}">
                <adec:decorative xmlns:adec="http://schemas.microsoft.com/office/drawing/2017/decorative" val="1"/>
              </a:ext>
            </a:extLst>
          </p:cNvPr>
          <p:cNvGrpSpPr/>
          <p:nvPr/>
        </p:nvGrpSpPr>
        <p:grpSpPr>
          <a:xfrm>
            <a:off x="1451484" y="1796101"/>
            <a:ext cx="9289032" cy="3793139"/>
            <a:chOff x="1451484" y="1580077"/>
            <a:chExt cx="9289032" cy="3793139"/>
          </a:xfrm>
        </p:grpSpPr>
        <p:sp>
          <p:nvSpPr>
            <p:cNvPr id="35" name="Rounded Rectangle 37">
              <a:extLst>
                <a:ext uri="{FF2B5EF4-FFF2-40B4-BE49-F238E27FC236}">
                  <a16:creationId xmlns:a16="http://schemas.microsoft.com/office/drawing/2014/main" id="{29090062-F18A-4CB5-BACE-807BA16D06D9}"/>
                </a:ext>
                <a:ext uri="{C183D7F6-B498-43B3-948B-1728B52AA6E4}">
                  <adec:decorative xmlns:adec="http://schemas.microsoft.com/office/drawing/2017/decorative" val="0"/>
                </a:ext>
              </a:extLst>
            </p:cNvPr>
            <p:cNvSpPr/>
            <p:nvPr/>
          </p:nvSpPr>
          <p:spPr bwMode="black">
            <a:xfrm>
              <a:off x="1451484" y="1580078"/>
              <a:ext cx="6048672" cy="3793138"/>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6" name="Rounded Rectangle 39">
              <a:extLst>
                <a:ext uri="{FF2B5EF4-FFF2-40B4-BE49-F238E27FC236}">
                  <a16:creationId xmlns:a16="http://schemas.microsoft.com/office/drawing/2014/main" id="{05E238B4-9ABD-458C-9584-795DCA26CE80}"/>
                </a:ext>
                <a:ext uri="{C183D7F6-B498-43B3-948B-1728B52AA6E4}">
                  <adec:decorative xmlns:adec="http://schemas.microsoft.com/office/drawing/2017/decorative" val="0"/>
                </a:ext>
              </a:extLst>
            </p:cNvPr>
            <p:cNvSpPr/>
            <p:nvPr/>
          </p:nvSpPr>
          <p:spPr bwMode="black">
            <a:xfrm>
              <a:off x="8130503" y="158007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7" name="Rounded Rectangle 42">
              <a:extLst>
                <a:ext uri="{FF2B5EF4-FFF2-40B4-BE49-F238E27FC236}">
                  <a16:creationId xmlns:a16="http://schemas.microsoft.com/office/drawing/2014/main" id="{5CC94C02-B45D-4D08-B59A-26A89DD9109D}"/>
                </a:ext>
                <a:ext uri="{C183D7F6-B498-43B3-948B-1728B52AA6E4}">
                  <adec:decorative xmlns:adec="http://schemas.microsoft.com/office/drawing/2017/decorative" val="0"/>
                </a:ext>
              </a:extLst>
            </p:cNvPr>
            <p:cNvSpPr/>
            <p:nvPr/>
          </p:nvSpPr>
          <p:spPr bwMode="black">
            <a:xfrm>
              <a:off x="8130503" y="2984639"/>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8" name="Rounded Rectangle 44">
              <a:extLst>
                <a:ext uri="{FF2B5EF4-FFF2-40B4-BE49-F238E27FC236}">
                  <a16:creationId xmlns:a16="http://schemas.microsoft.com/office/drawing/2014/main" id="{856EDE09-8C32-4133-AFC6-A91B012F2575}"/>
                </a:ext>
                <a:ext uri="{C183D7F6-B498-43B3-948B-1728B52AA6E4}">
                  <adec:decorative xmlns:adec="http://schemas.microsoft.com/office/drawing/2017/decorative" val="0"/>
                </a:ext>
              </a:extLst>
            </p:cNvPr>
            <p:cNvSpPr/>
            <p:nvPr/>
          </p:nvSpPr>
          <p:spPr bwMode="black">
            <a:xfrm>
              <a:off x="8130503" y="437967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pic>
          <p:nvPicPr>
            <p:cNvPr id="39" name="Picture 14">
              <a:extLst>
                <a:ext uri="{FF2B5EF4-FFF2-40B4-BE49-F238E27FC236}">
                  <a16:creationId xmlns:a16="http://schemas.microsoft.com/office/drawing/2014/main" id="{1605BC34-BC68-4551-BCAF-F012DB6C0B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91" y="1697953"/>
              <a:ext cx="759753" cy="759753"/>
            </a:xfrm>
            <a:prstGeom prst="rect">
              <a:avLst/>
            </a:prstGeom>
          </p:spPr>
        </p:pic>
        <p:pic>
          <p:nvPicPr>
            <p:cNvPr id="40" name="Picture 16">
              <a:extLst>
                <a:ext uri="{FF2B5EF4-FFF2-40B4-BE49-F238E27FC236}">
                  <a16:creationId xmlns:a16="http://schemas.microsoft.com/office/drawing/2014/main" id="{6E646552-2C22-40C9-B01B-DC51F8BE6A4C}"/>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4565" y="4486992"/>
              <a:ext cx="702000" cy="702000"/>
            </a:xfrm>
            <a:prstGeom prst="rect">
              <a:avLst/>
            </a:prstGeom>
          </p:spPr>
        </p:pic>
        <p:pic>
          <p:nvPicPr>
            <p:cNvPr id="41" name="Picture 18">
              <a:extLst>
                <a:ext uri="{FF2B5EF4-FFF2-40B4-BE49-F238E27FC236}">
                  <a16:creationId xmlns:a16="http://schemas.microsoft.com/office/drawing/2014/main" id="{89A90872-8AA4-4574-AA23-116C9C4F38C9}"/>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1831" y="1690475"/>
              <a:ext cx="703464" cy="703464"/>
            </a:xfrm>
            <a:prstGeom prst="rect">
              <a:avLst/>
            </a:prstGeom>
          </p:spPr>
        </p:pic>
        <p:pic>
          <p:nvPicPr>
            <p:cNvPr id="42" name="Picture 20">
              <a:extLst>
                <a:ext uri="{FF2B5EF4-FFF2-40B4-BE49-F238E27FC236}">
                  <a16:creationId xmlns:a16="http://schemas.microsoft.com/office/drawing/2014/main" id="{7AC7B7AE-24DA-47E0-81CF-EBBB3F87A8F5}"/>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4565" y="3070005"/>
              <a:ext cx="702000" cy="702000"/>
            </a:xfrm>
            <a:prstGeom prst="rect">
              <a:avLst/>
            </a:prstGeom>
          </p:spPr>
        </p:pic>
        <p:sp>
          <p:nvSpPr>
            <p:cNvPr id="43" name="Rounded Rectangle 12">
              <a:extLst>
                <a:ext uri="{FF2B5EF4-FFF2-40B4-BE49-F238E27FC236}">
                  <a16:creationId xmlns:a16="http://schemas.microsoft.com/office/drawing/2014/main" id="{016E6E6A-495A-4E4F-BAA2-C7C0ECBC9C97}"/>
                </a:ext>
              </a:extLst>
            </p:cNvPr>
            <p:cNvSpPr/>
            <p:nvPr/>
          </p:nvSpPr>
          <p:spPr bwMode="black">
            <a:xfrm>
              <a:off x="1613371" y="2457706"/>
              <a:ext cx="1656184" cy="6156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Employers</a:t>
              </a:r>
              <a:endParaRPr lang="en-FI" b="1"/>
            </a:p>
          </p:txBody>
        </p:sp>
        <p:sp>
          <p:nvSpPr>
            <p:cNvPr id="44" name="Rounded Rectangle 21">
              <a:extLst>
                <a:ext uri="{FF2B5EF4-FFF2-40B4-BE49-F238E27FC236}">
                  <a16:creationId xmlns:a16="http://schemas.microsoft.com/office/drawing/2014/main" id="{243563AC-71A0-4F66-8731-CA6DADD5EEE3}"/>
                </a:ext>
              </a:extLst>
            </p:cNvPr>
            <p:cNvSpPr/>
            <p:nvPr/>
          </p:nvSpPr>
          <p:spPr bwMode="black">
            <a:xfrm>
              <a:off x="5699956" y="2457706"/>
              <a:ext cx="1656184" cy="6156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Employees</a:t>
              </a:r>
              <a:endParaRPr lang="en-FI" b="1"/>
            </a:p>
          </p:txBody>
        </p:sp>
        <p:sp>
          <p:nvSpPr>
            <p:cNvPr id="45" name="Rounded Rectangle 24">
              <a:extLst>
                <a:ext uri="{FF2B5EF4-FFF2-40B4-BE49-F238E27FC236}">
                  <a16:creationId xmlns:a16="http://schemas.microsoft.com/office/drawing/2014/main" id="{C40417CF-956C-4AFC-8C5F-74CFC3799D84}"/>
                </a:ext>
              </a:extLst>
            </p:cNvPr>
            <p:cNvSpPr/>
            <p:nvPr/>
          </p:nvSpPr>
          <p:spPr bwMode="black">
            <a:xfrm>
              <a:off x="3628743" y="3356992"/>
              <a:ext cx="1692000" cy="614729"/>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The</a:t>
              </a:r>
              <a:r>
                <a:rPr lang="fi-FI" b="1"/>
                <a:t> </a:t>
              </a:r>
              <a:r>
                <a:rPr lang="fi-FI" b="1" err="1"/>
                <a:t>self-employed</a:t>
              </a:r>
              <a:endParaRPr lang="en-FI" b="1"/>
            </a:p>
          </p:txBody>
        </p:sp>
        <p:sp>
          <p:nvSpPr>
            <p:cNvPr id="46" name="Rounded Rectangle 33">
              <a:extLst>
                <a:ext uri="{FF2B5EF4-FFF2-40B4-BE49-F238E27FC236}">
                  <a16:creationId xmlns:a16="http://schemas.microsoft.com/office/drawing/2014/main" id="{C1661134-D315-493F-980F-2C3CD631D5DB}"/>
                </a:ext>
                <a:ext uri="{C183D7F6-B498-43B3-948B-1728B52AA6E4}">
                  <adec:decorative xmlns:adec="http://schemas.microsoft.com/office/drawing/2017/decorative" val="0"/>
                </a:ext>
              </a:extLst>
            </p:cNvPr>
            <p:cNvSpPr/>
            <p:nvPr/>
          </p:nvSpPr>
          <p:spPr bwMode="black">
            <a:xfrm>
              <a:off x="1612455" y="4131372"/>
              <a:ext cx="5735920" cy="1132385"/>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a:p>
          </p:txBody>
        </p:sp>
        <p:sp>
          <p:nvSpPr>
            <p:cNvPr id="47" name="TextBox 34">
              <a:extLst>
                <a:ext uri="{FF2B5EF4-FFF2-40B4-BE49-F238E27FC236}">
                  <a16:creationId xmlns:a16="http://schemas.microsoft.com/office/drawing/2014/main" id="{52C35B8B-DB3D-4662-AFF2-4BF3ECAF4BF6}"/>
                </a:ext>
              </a:extLst>
            </p:cNvPr>
            <p:cNvSpPr txBox="1"/>
            <p:nvPr/>
          </p:nvSpPr>
          <p:spPr>
            <a:xfrm>
              <a:off x="1653118" y="4186542"/>
              <a:ext cx="1875835" cy="1077218"/>
            </a:xfrm>
            <a:prstGeom prst="rect">
              <a:avLst/>
            </a:prstGeom>
            <a:noFill/>
          </p:spPr>
          <p:txBody>
            <a:bodyPr wrap="none" rtlCol="0">
              <a:spAutoFit/>
            </a:bodyPr>
            <a:lstStyle/>
            <a:p>
              <a:pPr algn="ctr"/>
              <a:r>
                <a:rPr lang="fi-FI" sz="1600" b="1" err="1">
                  <a:solidFill>
                    <a:schemeClr val="accent1"/>
                  </a:solidFill>
                  <a:cs typeface="Verdana"/>
                </a:rPr>
                <a:t>The</a:t>
              </a:r>
              <a:r>
                <a:rPr lang="fi-FI" sz="1600" b="1">
                  <a:solidFill>
                    <a:schemeClr val="accent1"/>
                  </a:solidFill>
                  <a:cs typeface="Verdana"/>
                </a:rPr>
                <a:t> </a:t>
              </a:r>
              <a:r>
                <a:rPr lang="fi-FI" sz="1600" b="1" err="1">
                  <a:solidFill>
                    <a:schemeClr val="accent1"/>
                  </a:solidFill>
                  <a:cs typeface="Verdana"/>
                </a:rPr>
                <a:t>Finnish</a:t>
              </a:r>
              <a:r>
                <a:rPr lang="fi-FI" sz="1600" b="1">
                  <a:solidFill>
                    <a:schemeClr val="accent1"/>
                  </a:solidFill>
                  <a:cs typeface="Verdana"/>
                </a:rPr>
                <a:t> pension</a:t>
              </a:r>
            </a:p>
            <a:p>
              <a:pPr algn="ctr"/>
              <a:r>
                <a:rPr lang="fi-FI" sz="1600" b="1">
                  <a:solidFill>
                    <a:schemeClr val="accent1"/>
                  </a:solidFill>
                  <a:cs typeface="Verdana"/>
                </a:rPr>
                <a:t>Alliance TELA</a:t>
              </a:r>
            </a:p>
            <a:p>
              <a:pPr algn="ctr"/>
              <a:r>
                <a:rPr lang="fi-FI" sz="1600" err="1"/>
                <a:t>Authorised</a:t>
              </a:r>
              <a:r>
                <a:rPr lang="fi-FI" sz="1600"/>
                <a:t> pension </a:t>
              </a:r>
            </a:p>
            <a:p>
              <a:pPr algn="ctr"/>
              <a:r>
                <a:rPr lang="fi-FI" sz="1600" err="1"/>
                <a:t>providers</a:t>
              </a:r>
              <a:endParaRPr lang="fi-FI" sz="1600"/>
            </a:p>
          </p:txBody>
        </p:sp>
        <p:sp>
          <p:nvSpPr>
            <p:cNvPr id="48" name="TextBox 35">
              <a:extLst>
                <a:ext uri="{FF2B5EF4-FFF2-40B4-BE49-F238E27FC236}">
                  <a16:creationId xmlns:a16="http://schemas.microsoft.com/office/drawing/2014/main" id="{BB090826-9ADB-4F6D-9BC7-51BCEB613BC5}"/>
                </a:ext>
              </a:extLst>
            </p:cNvPr>
            <p:cNvSpPr txBox="1"/>
            <p:nvPr/>
          </p:nvSpPr>
          <p:spPr>
            <a:xfrm>
              <a:off x="3779762" y="4186542"/>
              <a:ext cx="1493037" cy="1077218"/>
            </a:xfrm>
            <a:prstGeom prst="rect">
              <a:avLst/>
            </a:prstGeom>
            <a:noFill/>
          </p:spPr>
          <p:txBody>
            <a:bodyPr wrap="square" rtlCol="0">
              <a:spAutoFit/>
            </a:bodyPr>
            <a:lstStyle/>
            <a:p>
              <a:pPr lvl="0" algn="ctr"/>
              <a:r>
                <a:rPr lang="en-FI" sz="1600" b="1">
                  <a:solidFill>
                    <a:schemeClr val="tx2"/>
                  </a:solidFill>
                </a:rPr>
                <a:t>STM</a:t>
              </a:r>
            </a:p>
            <a:p>
              <a:pPr algn="ctr"/>
              <a:r>
                <a:rPr lang="fi-FI" sz="1600" err="1"/>
                <a:t>The</a:t>
              </a:r>
              <a:r>
                <a:rPr lang="fi-FI" sz="1600"/>
                <a:t> </a:t>
              </a:r>
              <a:r>
                <a:rPr lang="fi-FI" sz="1600" err="1"/>
                <a:t>Ministry</a:t>
              </a:r>
              <a:r>
                <a:rPr lang="fi-FI" sz="1600"/>
                <a:t> of </a:t>
              </a:r>
            </a:p>
            <a:p>
              <a:pPr algn="ctr"/>
              <a:r>
                <a:rPr lang="fi-FI" sz="1600" err="1"/>
                <a:t>Social</a:t>
              </a:r>
              <a:r>
                <a:rPr lang="fi-FI" sz="1600"/>
                <a:t> </a:t>
              </a:r>
              <a:r>
                <a:rPr lang="fi-FI" sz="1600" err="1"/>
                <a:t>Affairs</a:t>
              </a:r>
              <a:r>
                <a:rPr lang="fi-FI" sz="1600"/>
                <a:t> </a:t>
              </a:r>
            </a:p>
            <a:p>
              <a:pPr algn="ctr"/>
              <a:r>
                <a:rPr lang="fi-FI" sz="1600"/>
                <a:t>and Health</a:t>
              </a:r>
              <a:endParaRPr lang="fi-FI" sz="1600">
                <a:cs typeface="Verdana"/>
              </a:endParaRPr>
            </a:p>
          </p:txBody>
        </p:sp>
        <p:sp>
          <p:nvSpPr>
            <p:cNvPr id="49" name="TextBox 36">
              <a:extLst>
                <a:ext uri="{FF2B5EF4-FFF2-40B4-BE49-F238E27FC236}">
                  <a16:creationId xmlns:a16="http://schemas.microsoft.com/office/drawing/2014/main" id="{F004C2FA-5C5F-4415-8AEB-B76E29946A52}"/>
                </a:ext>
              </a:extLst>
            </p:cNvPr>
            <p:cNvSpPr txBox="1"/>
            <p:nvPr/>
          </p:nvSpPr>
          <p:spPr>
            <a:xfrm>
              <a:off x="5550320" y="4265461"/>
              <a:ext cx="1887534" cy="830997"/>
            </a:xfrm>
            <a:prstGeom prst="rect">
              <a:avLst/>
            </a:prstGeom>
            <a:noFill/>
          </p:spPr>
          <p:txBody>
            <a:bodyPr wrap="square" rtlCol="0">
              <a:spAutoFit/>
            </a:bodyPr>
            <a:lstStyle/>
            <a:p>
              <a:pPr lvl="0" algn="ctr"/>
              <a:r>
                <a:rPr lang="en-FI" sz="1600" b="1">
                  <a:solidFill>
                    <a:schemeClr val="tx2"/>
                  </a:solidFill>
                </a:rPr>
                <a:t>ETK</a:t>
              </a:r>
            </a:p>
            <a:p>
              <a:pPr algn="ctr"/>
              <a:r>
                <a:rPr lang="fi-FI" sz="1600" err="1"/>
                <a:t>The</a:t>
              </a:r>
              <a:r>
                <a:rPr lang="fi-FI" sz="1600"/>
                <a:t> </a:t>
              </a:r>
              <a:r>
                <a:rPr lang="fi-FI" sz="1600" err="1"/>
                <a:t>Finnish</a:t>
              </a:r>
              <a:r>
                <a:rPr lang="fi-FI" sz="1600"/>
                <a:t> Centre for </a:t>
              </a:r>
              <a:r>
                <a:rPr lang="fi-FI" sz="1600" err="1"/>
                <a:t>Pensions</a:t>
              </a:r>
              <a:endParaRPr lang="fi-FI" sz="1600"/>
            </a:p>
          </p:txBody>
        </p:sp>
        <p:sp>
          <p:nvSpPr>
            <p:cNvPr id="50" name="TextBox 22">
              <a:extLst>
                <a:ext uri="{FF2B5EF4-FFF2-40B4-BE49-F238E27FC236}">
                  <a16:creationId xmlns:a16="http://schemas.microsoft.com/office/drawing/2014/main" id="{7096FD5C-52B0-4022-845F-B5480750E61D}"/>
                </a:ext>
              </a:extLst>
            </p:cNvPr>
            <p:cNvSpPr txBox="1"/>
            <p:nvPr/>
          </p:nvSpPr>
          <p:spPr>
            <a:xfrm>
              <a:off x="3761650" y="2454652"/>
              <a:ext cx="1452449" cy="590931"/>
            </a:xfrm>
            <a:prstGeom prst="rect">
              <a:avLst/>
            </a:prstGeom>
            <a:noFill/>
          </p:spPr>
          <p:txBody>
            <a:bodyPr wrap="none" rtlCol="0">
              <a:spAutoFit/>
            </a:bodyPr>
            <a:lstStyle/>
            <a:p>
              <a:pPr>
                <a:lnSpc>
                  <a:spcPct val="90000"/>
                </a:lnSpc>
              </a:pPr>
              <a:r>
                <a:rPr lang="fi-FI" b="1" err="1"/>
                <a:t>Result</a:t>
              </a:r>
              <a:r>
                <a:rPr lang="fi-FI" b="1"/>
                <a:t> of </a:t>
              </a:r>
              <a:r>
                <a:rPr lang="fi-FI" b="1" err="1"/>
                <a:t>the</a:t>
              </a:r>
              <a:r>
                <a:rPr lang="fi-FI" b="1"/>
                <a:t> </a:t>
              </a:r>
            </a:p>
            <a:p>
              <a:pPr>
                <a:lnSpc>
                  <a:spcPct val="90000"/>
                </a:lnSpc>
              </a:pPr>
              <a:r>
                <a:rPr lang="fi-FI" b="1" err="1"/>
                <a:t>negotiations</a:t>
              </a:r>
              <a:endParaRPr lang="en-FI" b="1"/>
            </a:p>
          </p:txBody>
        </p:sp>
        <p:cxnSp>
          <p:nvCxnSpPr>
            <p:cNvPr id="51" name="Straight Connector 28">
              <a:extLst>
                <a:ext uri="{FF2B5EF4-FFF2-40B4-BE49-F238E27FC236}">
                  <a16:creationId xmlns:a16="http://schemas.microsoft.com/office/drawing/2014/main" id="{1290CA08-A2EE-4CFE-897C-4EAD759BD8A6}"/>
                </a:ext>
                <a:ext uri="{C183D7F6-B498-43B3-948B-1728B52AA6E4}">
                  <adec:decorative xmlns:adec="http://schemas.microsoft.com/office/drawing/2017/decorative" val="0"/>
                </a:ext>
              </a:extLst>
            </p:cNvPr>
            <p:cNvCxnSpPr>
              <a:cxnSpLocks/>
            </p:cNvCxnSpPr>
            <p:nvPr/>
          </p:nvCxnSpPr>
          <p:spPr>
            <a:xfrm>
              <a:off x="3323692" y="275764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31">
              <a:extLst>
                <a:ext uri="{FF2B5EF4-FFF2-40B4-BE49-F238E27FC236}">
                  <a16:creationId xmlns:a16="http://schemas.microsoft.com/office/drawing/2014/main" id="{84CB6E11-ED18-495A-AE7C-406ADB0C0C16}"/>
                </a:ext>
                <a:ext uri="{C183D7F6-B498-43B3-948B-1728B52AA6E4}">
                  <adec:decorative xmlns:adec="http://schemas.microsoft.com/office/drawing/2017/decorative" val="0"/>
                </a:ext>
              </a:extLst>
            </p:cNvPr>
            <p:cNvCxnSpPr>
              <a:cxnSpLocks/>
            </p:cNvCxnSpPr>
            <p:nvPr/>
          </p:nvCxnSpPr>
          <p:spPr>
            <a:xfrm>
              <a:off x="5326228" y="275764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32">
              <a:extLst>
                <a:ext uri="{FF2B5EF4-FFF2-40B4-BE49-F238E27FC236}">
                  <a16:creationId xmlns:a16="http://schemas.microsoft.com/office/drawing/2014/main" id="{82D176BE-A759-49E1-9507-6B9746F0397B}"/>
                </a:ext>
                <a:ext uri="{C183D7F6-B498-43B3-948B-1728B52AA6E4}">
                  <adec:decorative xmlns:adec="http://schemas.microsoft.com/office/drawing/2017/decorative" val="0"/>
                </a:ext>
              </a:extLst>
            </p:cNvPr>
            <p:cNvCxnSpPr>
              <a:cxnSpLocks/>
            </p:cNvCxnSpPr>
            <p:nvPr/>
          </p:nvCxnSpPr>
          <p:spPr>
            <a:xfrm rot="16200000">
              <a:off x="4344038" y="3153865"/>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Triangle 38">
              <a:extLst>
                <a:ext uri="{FF2B5EF4-FFF2-40B4-BE49-F238E27FC236}">
                  <a16:creationId xmlns:a16="http://schemas.microsoft.com/office/drawing/2014/main" id="{7D14F718-C498-4291-B407-87B30FAE2498}"/>
                </a:ext>
                <a:ext uri="{C183D7F6-B498-43B3-948B-1728B52AA6E4}">
                  <adec:decorative xmlns:adec="http://schemas.microsoft.com/office/drawing/2017/decorative" val="0"/>
                </a:ext>
              </a:extLst>
            </p:cNvPr>
            <p:cNvSpPr/>
            <p:nvPr/>
          </p:nvSpPr>
          <p:spPr bwMode="black">
            <a:xfrm rot="5400000">
              <a:off x="7625401" y="1911149"/>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55" name="TextBox 40">
              <a:extLst>
                <a:ext uri="{FF2B5EF4-FFF2-40B4-BE49-F238E27FC236}">
                  <a16:creationId xmlns:a16="http://schemas.microsoft.com/office/drawing/2014/main" id="{59F18DB4-4507-4306-8550-91388038E22A}"/>
                </a:ext>
              </a:extLst>
            </p:cNvPr>
            <p:cNvSpPr txBox="1"/>
            <p:nvPr/>
          </p:nvSpPr>
          <p:spPr>
            <a:xfrm>
              <a:off x="8357172" y="1750534"/>
              <a:ext cx="1359090" cy="584775"/>
            </a:xfrm>
            <a:prstGeom prst="rect">
              <a:avLst/>
            </a:prstGeom>
            <a:noFill/>
          </p:spPr>
          <p:txBody>
            <a:bodyPr wrap="none" rtlCol="0">
              <a:spAutoFit/>
            </a:bodyPr>
            <a:lstStyle/>
            <a:p>
              <a:pPr lvl="0"/>
              <a:r>
                <a:rPr lang="en-FI" sz="1600" b="1">
                  <a:solidFill>
                    <a:schemeClr val="tx2"/>
                  </a:solidFill>
                </a:rPr>
                <a:t>STM</a:t>
              </a:r>
            </a:p>
            <a:p>
              <a:r>
                <a:rPr lang="fi-FI" sz="1600" err="1"/>
                <a:t>prepares</a:t>
              </a:r>
              <a:r>
                <a:rPr lang="fi-FI" sz="1600"/>
                <a:t> a </a:t>
              </a:r>
              <a:r>
                <a:rPr lang="fi-FI" sz="1600" err="1"/>
                <a:t>bill</a:t>
              </a:r>
              <a:endParaRPr lang="en-US" sz="1600">
                <a:latin typeface="Verdana" panose="020B0604030504040204" pitchFamily="34" charset="0"/>
                <a:ea typeface="Verdana" panose="020B0604030504040204" pitchFamily="34" charset="0"/>
                <a:cs typeface="Verdana" panose="020B0604030504040204" pitchFamily="34" charset="0"/>
              </a:endParaRPr>
            </a:p>
          </p:txBody>
        </p:sp>
        <p:sp>
          <p:nvSpPr>
            <p:cNvPr id="56" name="TextBox 43">
              <a:extLst>
                <a:ext uri="{FF2B5EF4-FFF2-40B4-BE49-F238E27FC236}">
                  <a16:creationId xmlns:a16="http://schemas.microsoft.com/office/drawing/2014/main" id="{FBBD3921-EBA7-4C8D-974B-8926ADC6C81B}"/>
                </a:ext>
              </a:extLst>
            </p:cNvPr>
            <p:cNvSpPr txBox="1"/>
            <p:nvPr/>
          </p:nvSpPr>
          <p:spPr>
            <a:xfrm>
              <a:off x="8357172" y="3097946"/>
              <a:ext cx="1466171" cy="584775"/>
            </a:xfrm>
            <a:prstGeom prst="rect">
              <a:avLst/>
            </a:prstGeom>
            <a:noFill/>
          </p:spPr>
          <p:txBody>
            <a:bodyPr wrap="none" rtlCol="0">
              <a:spAutoFit/>
            </a:bodyPr>
            <a:lstStyle/>
            <a:p>
              <a:pPr lvl="0"/>
              <a:r>
                <a:rPr lang="fi-FI" sz="1600" b="1" err="1">
                  <a:solidFill>
                    <a:schemeClr val="tx2"/>
                  </a:solidFill>
                </a:rPr>
                <a:t>Parlament</a:t>
              </a:r>
              <a:endParaRPr lang="en-FI" sz="1600" b="1">
                <a:solidFill>
                  <a:schemeClr val="tx2"/>
                </a:solidFill>
              </a:endParaRPr>
            </a:p>
            <a:p>
              <a:r>
                <a:rPr lang="fi-FI" sz="1600" err="1"/>
                <a:t>debates</a:t>
              </a:r>
              <a:r>
                <a:rPr lang="fi-FI" sz="1600"/>
                <a:t> </a:t>
              </a:r>
              <a:r>
                <a:rPr lang="fi-FI" sz="1600" err="1"/>
                <a:t>the</a:t>
              </a:r>
              <a:r>
                <a:rPr lang="fi-FI" sz="1600"/>
                <a:t> </a:t>
              </a:r>
              <a:r>
                <a:rPr lang="fi-FI" sz="1600" err="1"/>
                <a:t>bill</a:t>
              </a:r>
              <a:endParaRPr lang="fi-FI" sz="1600"/>
            </a:p>
          </p:txBody>
        </p:sp>
        <p:sp>
          <p:nvSpPr>
            <p:cNvPr id="57" name="TextBox 45">
              <a:extLst>
                <a:ext uri="{FF2B5EF4-FFF2-40B4-BE49-F238E27FC236}">
                  <a16:creationId xmlns:a16="http://schemas.microsoft.com/office/drawing/2014/main" id="{1BC62224-5DD4-45A9-B051-D8860C9336BA}"/>
                </a:ext>
              </a:extLst>
            </p:cNvPr>
            <p:cNvSpPr txBox="1"/>
            <p:nvPr/>
          </p:nvSpPr>
          <p:spPr>
            <a:xfrm>
              <a:off x="8357172" y="4568770"/>
              <a:ext cx="1374351" cy="584775"/>
            </a:xfrm>
            <a:prstGeom prst="rect">
              <a:avLst/>
            </a:prstGeom>
            <a:noFill/>
          </p:spPr>
          <p:txBody>
            <a:bodyPr wrap="none" rtlCol="0">
              <a:spAutoFit/>
            </a:bodyPr>
            <a:lstStyle/>
            <a:p>
              <a:pPr lvl="0"/>
              <a:r>
                <a:rPr lang="fi-FI" sz="1600" b="1" err="1">
                  <a:solidFill>
                    <a:schemeClr val="tx2"/>
                  </a:solidFill>
                </a:rPr>
                <a:t>The</a:t>
              </a:r>
              <a:r>
                <a:rPr lang="fi-FI" sz="1600" b="1">
                  <a:solidFill>
                    <a:schemeClr val="tx2"/>
                  </a:solidFill>
                </a:rPr>
                <a:t> p</a:t>
              </a:r>
              <a:r>
                <a:rPr lang="en-FI" sz="1600" b="1">
                  <a:solidFill>
                    <a:schemeClr val="tx2"/>
                  </a:solidFill>
                </a:rPr>
                <a:t>resident</a:t>
              </a:r>
            </a:p>
            <a:p>
              <a:r>
                <a:rPr lang="fi-FI" sz="1600" err="1"/>
                <a:t>ratifies</a:t>
              </a:r>
              <a:r>
                <a:rPr lang="fi-FI" sz="1600"/>
                <a:t> </a:t>
              </a:r>
              <a:r>
                <a:rPr lang="fi-FI" sz="1600" err="1"/>
                <a:t>the</a:t>
              </a:r>
              <a:r>
                <a:rPr lang="fi-FI" sz="1600"/>
                <a:t> </a:t>
              </a:r>
              <a:r>
                <a:rPr lang="fi-FI" sz="1600" err="1"/>
                <a:t>bill</a:t>
              </a:r>
              <a:endParaRPr lang="en-US" sz="1600">
                <a:latin typeface="Verdana" panose="020B0604030504040204" pitchFamily="34" charset="0"/>
                <a:ea typeface="Verdana" panose="020B0604030504040204" pitchFamily="34" charset="0"/>
                <a:cs typeface="Verdana" panose="020B0604030504040204" pitchFamily="34" charset="0"/>
              </a:endParaRPr>
            </a:p>
          </p:txBody>
        </p:sp>
        <p:sp>
          <p:nvSpPr>
            <p:cNvPr id="58" name="Triangle 46">
              <a:extLst>
                <a:ext uri="{FF2B5EF4-FFF2-40B4-BE49-F238E27FC236}">
                  <a16:creationId xmlns:a16="http://schemas.microsoft.com/office/drawing/2014/main" id="{19184B3D-41DB-4C77-A4E3-BEF869DFEAF7}"/>
                </a:ext>
                <a:ext uri="{C183D7F6-B498-43B3-948B-1728B52AA6E4}">
                  <adec:decorative xmlns:adec="http://schemas.microsoft.com/office/drawing/2017/decorative" val="1"/>
                </a:ext>
              </a:extLst>
            </p:cNvPr>
            <p:cNvSpPr/>
            <p:nvPr/>
          </p:nvSpPr>
          <p:spPr bwMode="black">
            <a:xfrm rot="10800000">
              <a:off x="9216813" y="2633790"/>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59" name="Triangle 48">
              <a:extLst>
                <a:ext uri="{FF2B5EF4-FFF2-40B4-BE49-F238E27FC236}">
                  <a16:creationId xmlns:a16="http://schemas.microsoft.com/office/drawing/2014/main" id="{B1E0EF8F-84A2-48B9-B6BA-E453C88170A6}"/>
                </a:ext>
                <a:ext uri="{C183D7F6-B498-43B3-948B-1728B52AA6E4}">
                  <adec:decorative xmlns:adec="http://schemas.microsoft.com/office/drawing/2017/decorative" val="1"/>
                </a:ext>
              </a:extLst>
            </p:cNvPr>
            <p:cNvSpPr/>
            <p:nvPr/>
          </p:nvSpPr>
          <p:spPr bwMode="black">
            <a:xfrm rot="10800000">
              <a:off x="9216813" y="4038352"/>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grpSp>
      <p:sp>
        <p:nvSpPr>
          <p:cNvPr id="2" name="Dian numeron paikkamerkki 1">
            <a:extLst>
              <a:ext uri="{FF2B5EF4-FFF2-40B4-BE49-F238E27FC236}">
                <a16:creationId xmlns:a16="http://schemas.microsoft.com/office/drawing/2014/main" id="{19961CC1-98D3-9C91-8F9E-A513E7BE908D}"/>
              </a:ext>
            </a:extLst>
          </p:cNvPr>
          <p:cNvSpPr>
            <a:spLocks noGrp="1"/>
          </p:cNvSpPr>
          <p:nvPr>
            <p:ph type="sldNum" sz="quarter" idx="12"/>
          </p:nvPr>
        </p:nvSpPr>
        <p:spPr/>
        <p:txBody>
          <a:bodyPr/>
          <a:lstStyle/>
          <a:p>
            <a:fld id="{BE2D8D75-17F6-474C-8CC8-AD93DCE1F39D}" type="slidenum">
              <a:rPr lang="fi-FI" smtClean="0"/>
              <a:t>8</a:t>
            </a:fld>
            <a:endParaRPr lang="fi-FI"/>
          </a:p>
        </p:txBody>
      </p:sp>
    </p:spTree>
    <p:extLst>
      <p:ext uri="{BB962C8B-B14F-4D97-AF65-F5344CB8AC3E}">
        <p14:creationId xmlns:p14="http://schemas.microsoft.com/office/powerpoint/2010/main" val="295582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ED4892-1C69-47D9-A014-9C4D4D0B1AC3}"/>
              </a:ext>
            </a:extLst>
          </p:cNvPr>
          <p:cNvSpPr>
            <a:spLocks noGrp="1"/>
          </p:cNvSpPr>
          <p:nvPr>
            <p:ph type="title"/>
          </p:nvPr>
        </p:nvSpPr>
        <p:spPr/>
        <p:txBody>
          <a:bodyPr/>
          <a:lstStyle/>
          <a:p>
            <a:r>
              <a:rPr lang="fi-FI" err="1"/>
              <a:t>Determining</a:t>
            </a:r>
            <a:r>
              <a:rPr lang="fi-FI"/>
              <a:t> </a:t>
            </a:r>
            <a:r>
              <a:rPr lang="fi-FI" err="1"/>
              <a:t>the</a:t>
            </a:r>
            <a:r>
              <a:rPr lang="fi-FI"/>
              <a:t> Pension</a:t>
            </a:r>
            <a:br>
              <a:rPr lang="fi-FI"/>
            </a:br>
            <a:endParaRPr lang="fi-FI"/>
          </a:p>
        </p:txBody>
      </p:sp>
      <p:sp>
        <p:nvSpPr>
          <p:cNvPr id="3" name="Tekstin paikkamerkki 2">
            <a:extLst>
              <a:ext uri="{FF2B5EF4-FFF2-40B4-BE49-F238E27FC236}">
                <a16:creationId xmlns:a16="http://schemas.microsoft.com/office/drawing/2014/main" id="{D1FD017E-85D2-4F7A-BF06-A8004C09577C}"/>
              </a:ext>
            </a:extLst>
          </p:cNvPr>
          <p:cNvSpPr>
            <a:spLocks noGrp="1"/>
          </p:cNvSpPr>
          <p:nvPr>
            <p:ph type="body" sz="quarter" idx="10"/>
          </p:nvPr>
        </p:nvSpPr>
        <p:spPr/>
        <p:txBody>
          <a:bodyPr/>
          <a:lstStyle/>
          <a:p>
            <a:r>
              <a:rPr lang="fi-FI"/>
              <a:t>2</a:t>
            </a:r>
          </a:p>
        </p:txBody>
      </p:sp>
      <p:sp>
        <p:nvSpPr>
          <p:cNvPr id="4" name="Dian numeron paikkamerkki 3">
            <a:extLst>
              <a:ext uri="{FF2B5EF4-FFF2-40B4-BE49-F238E27FC236}">
                <a16:creationId xmlns:a16="http://schemas.microsoft.com/office/drawing/2014/main" id="{1C3659F4-9E07-E110-8470-07A0DBE9BC06}"/>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944509489"/>
      </p:ext>
    </p:extLst>
  </p:cSld>
  <p:clrMapOvr>
    <a:masterClrMapping/>
  </p:clrMapOvr>
</p:sld>
</file>

<file path=ppt/theme/theme1.xml><?xml version="1.0" encoding="utf-8"?>
<a:theme xmlns:a="http://schemas.openxmlformats.org/drawingml/2006/main" name="Office-teema">
  <a:themeElements>
    <a:clrScheme name="ETKvärit2024">
      <a:dk1>
        <a:srgbClr val="000000"/>
      </a:dk1>
      <a:lt1>
        <a:sysClr val="window" lastClr="FFFFFF"/>
      </a:lt1>
      <a:dk2>
        <a:srgbClr val="03407C"/>
      </a:dk2>
      <a:lt2>
        <a:srgbClr val="D9F4FE"/>
      </a:lt2>
      <a:accent1>
        <a:srgbClr val="03407C"/>
      </a:accent1>
      <a:accent2>
        <a:srgbClr val="058AFF"/>
      </a:accent2>
      <a:accent3>
        <a:srgbClr val="6C99C1"/>
      </a:accent3>
      <a:accent4>
        <a:srgbClr val="00A385"/>
      </a:accent4>
      <a:accent5>
        <a:srgbClr val="057893"/>
      </a:accent5>
      <a:accent6>
        <a:srgbClr val="F05400"/>
      </a:accent6>
      <a:hlink>
        <a:srgbClr val="058AFF"/>
      </a:hlink>
      <a:folHlink>
        <a:srgbClr val="6C99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1" id="{6D13CB41-69FA-493C-A03B-BEA71B64D142}" vid="{12263ABC-004B-48F5-A3E2-931A80E41CF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blank</Template>
  <TotalTime>0</TotalTime>
  <Words>1621</Words>
  <Application>Microsoft Office PowerPoint</Application>
  <PresentationFormat>Laajakuva</PresentationFormat>
  <Paragraphs>388</Paragraphs>
  <Slides>42</Slides>
  <Notes>34</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42</vt:i4>
      </vt:variant>
    </vt:vector>
  </HeadingPairs>
  <TitlesOfParts>
    <vt:vector size="47" baseType="lpstr">
      <vt:lpstr>Aptos</vt:lpstr>
      <vt:lpstr>Arial</vt:lpstr>
      <vt:lpstr>Calibri</vt:lpstr>
      <vt:lpstr>Verdana</vt:lpstr>
      <vt:lpstr>Office-teema</vt:lpstr>
      <vt:lpstr>Earnings-related Pension System in Graphs and Figures</vt:lpstr>
      <vt:lpstr>Pension System and Governance </vt:lpstr>
      <vt:lpstr>Social security insurance in 2023 46,4 bnEUR </vt:lpstr>
      <vt:lpstr>Pension insurance in Finland in 2023 </vt:lpstr>
      <vt:lpstr>Basic pension provision </vt:lpstr>
      <vt:lpstr>Total pension in 2025 </vt:lpstr>
      <vt:lpstr>Execution in Earnings-related Pension System </vt:lpstr>
      <vt:lpstr>Preparation and coming into force of  earnings-related pension acts </vt:lpstr>
      <vt:lpstr>Determining the Pension </vt:lpstr>
      <vt:lpstr>Basic pension provision </vt:lpstr>
      <vt:lpstr>Total pension in 2025 </vt:lpstr>
      <vt:lpstr>Total pension in 2025, including housing allowance </vt:lpstr>
      <vt:lpstr>Pension accrues from work </vt:lpstr>
      <vt:lpstr>Retirement age rises by birth group </vt:lpstr>
      <vt:lpstr>Age limits of earnings-related pension benefits </vt:lpstr>
      <vt:lpstr>Index adjustments secure pension level </vt:lpstr>
      <vt:lpstr>Pension Level </vt:lpstr>
      <vt:lpstr>Average total pension on 31 Dec. 2024 </vt:lpstr>
      <vt:lpstr>Distribution of total pension received in one’s own right  of persons residing in Finland 31 Dec. 2024 </vt:lpstr>
      <vt:lpstr>Average total pension and its ratio to average  earnings in 2000–2024 </vt:lpstr>
      <vt:lpstr>Average total pension relative to average earnings in 2010–2090, % </vt:lpstr>
      <vt:lpstr>Pension Expenditure </vt:lpstr>
      <vt:lpstr>Pension expenditure, per cent of GDP  in 2010–2090 </vt:lpstr>
      <vt:lpstr>Pension expenditure and contribution rates in proportion to the wage sum under the Employees Pensions Act (TyEL) in 1962–2090 </vt:lpstr>
      <vt:lpstr>Insured for Earnings-related Pension Benefits </vt:lpstr>
      <vt:lpstr>Distribution of population in terms of work and earnings-related pension per 31 Dec. 2023 </vt:lpstr>
      <vt:lpstr>Insured persons in employment or self employment  on 31 Dec. 2023, by pension act </vt:lpstr>
      <vt:lpstr>Pension Recipients </vt:lpstr>
      <vt:lpstr>Pension recipients by pension structure  in 2001–2024 </vt:lpstr>
      <vt:lpstr>Total population and pension recipients  on 31 Dec. 2024 </vt:lpstr>
      <vt:lpstr>Retirees on Earnings-related Pensions and Effective  Retirement Age </vt:lpstr>
      <vt:lpstr>New retirees on an earnings-related pension  in 2024, aged 50–68 </vt:lpstr>
      <vt:lpstr>Effective retirement age in earnings-related pension  scheme in 2000–2024 </vt:lpstr>
      <vt:lpstr>Expected effective retirement age in earnings-related  pension scheme in 1996–2024 </vt:lpstr>
      <vt:lpstr>Expected effective retirement age in 1996–2050: realization, target and projection </vt:lpstr>
      <vt:lpstr>Financing of Earnings-related Pensions </vt:lpstr>
      <vt:lpstr>Financing of pensions, by pension act</vt:lpstr>
      <vt:lpstr>Money flows of earnings-related pension scheme 2024</vt:lpstr>
      <vt:lpstr>Earnings-related pension contribution rates in 2025</vt:lpstr>
      <vt:lpstr>Average TEL-/TyEL contribution in 1962-2025</vt:lpstr>
      <vt:lpstr>Earnings-related pension contribution rates</vt:lpstr>
      <vt:lpstr>Pension assets and ratio of pension assets to GDP in 2010-2024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Earnings-related Pension System in Graphs and Figures</dc:title>
  <dc:creator/>
  <cp:lastModifiedBy/>
  <cp:revision>1</cp:revision>
  <dcterms:created xsi:type="dcterms:W3CDTF">2025-07-01T11:25:49Z</dcterms:created>
  <dcterms:modified xsi:type="dcterms:W3CDTF">2025-07-01T11:26:22Z</dcterms:modified>
</cp:coreProperties>
</file>