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97" d="100"/>
          <a:sy n="97" d="100"/>
        </p:scale>
        <p:origin x="102" y="28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7/1/2025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135388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31061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1.7.2025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1.7.2025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1.7.2025</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2025</a:t>
            </a:r>
            <a:br>
              <a:rPr lang="fi-FI" sz="3200" dirty="0"/>
            </a:br>
            <a:endParaRPr lang="fi-FI" sz="3200" dirty="0"/>
          </a:p>
        </p:txBody>
      </p:sp>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5" name="Kuva 4" descr="Totalpension år 2025.&#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1C378D8D-96F7-A8E6-6B57-4E74D053176B}"/>
              </a:ext>
            </a:extLst>
          </p:cNvPr>
          <p:cNvPicPr>
            <a:picLocks noChangeAspect="1"/>
          </p:cNvPicPr>
          <p:nvPr/>
        </p:nvPicPr>
        <p:blipFill>
          <a:blip r:embed="rId3"/>
          <a:stretch>
            <a:fillRect/>
          </a:stretch>
        </p:blipFill>
        <p:spPr>
          <a:xfrm>
            <a:off x="1645835" y="1205536"/>
            <a:ext cx="9030960" cy="5249008"/>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2025, </a:t>
            </a:r>
            <a:r>
              <a:rPr lang="fi-FI" sz="3200" dirty="0" err="1"/>
              <a:t>inkl</a:t>
            </a:r>
            <a:r>
              <a:rPr lang="fi-FI" sz="3200" dirty="0"/>
              <a:t>. </a:t>
            </a:r>
            <a:r>
              <a:rPr lang="fi-FI" sz="3200" dirty="0" err="1"/>
              <a:t>bostadsbidrag</a:t>
            </a:r>
            <a:br>
              <a:rPr lang="fi-FI" sz="3200" dirty="0"/>
            </a:br>
            <a:endParaRPr lang="fi-FI" sz="3200" dirty="0"/>
          </a:p>
        </p:txBody>
      </p:sp>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6" name="Kuva 5" descr="Arbetspension, folkpension, garantipension och bostadsbidrag år 2025.&#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23F116F9-93BF-D8DE-888A-3C07A7F908F7}"/>
              </a:ext>
            </a:extLst>
          </p:cNvPr>
          <p:cNvPicPr>
            <a:picLocks noChangeAspect="1"/>
          </p:cNvPicPr>
          <p:nvPr/>
        </p:nvPicPr>
        <p:blipFill>
          <a:blip r:embed="rId3"/>
          <a:stretch>
            <a:fillRect/>
          </a:stretch>
        </p:blipFill>
        <p:spPr>
          <a:xfrm>
            <a:off x="1871073" y="1250237"/>
            <a:ext cx="8449854" cy="5106113"/>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a:latin typeface="+mn-lt"/>
                        </a:rPr>
                        <a:t>0–20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2153662"/>
              </p:ext>
            </p:extLst>
          </p:nvPr>
        </p:nvGraphicFramePr>
        <p:xfrm>
          <a:off x="1415479" y="4365104"/>
          <a:ext cx="7868479" cy="1483360"/>
        </p:xfrm>
        <a:graphic>
          <a:graphicData uri="http://schemas.openxmlformats.org/drawingml/2006/table">
            <a:tbl>
              <a:tblPr firstRow="1" bandRow="1">
                <a:tableStyleId>{5C22544A-7EE6-4342-B048-85BDC9FD1C3A}</a:tableStyleId>
              </a:tblPr>
              <a:tblGrid>
                <a:gridCol w="2235124">
                  <a:extLst>
                    <a:ext uri="{9D8B030D-6E8A-4147-A177-3AD203B41FA5}">
                      <a16:colId xmlns:a16="http://schemas.microsoft.com/office/drawing/2014/main" val="20000"/>
                    </a:ext>
                  </a:extLst>
                </a:gridCol>
                <a:gridCol w="1126671">
                  <a:extLst>
                    <a:ext uri="{9D8B030D-6E8A-4147-A177-3AD203B41FA5}">
                      <a16:colId xmlns:a16="http://schemas.microsoft.com/office/drawing/2014/main" val="20003"/>
                    </a:ext>
                  </a:extLst>
                </a:gridCol>
                <a:gridCol w="1126671">
                  <a:extLst>
                    <a:ext uri="{9D8B030D-6E8A-4147-A177-3AD203B41FA5}">
                      <a16:colId xmlns:a16="http://schemas.microsoft.com/office/drawing/2014/main" val="1324164066"/>
                    </a:ext>
                  </a:extLst>
                </a:gridCol>
                <a:gridCol w="1126671">
                  <a:extLst>
                    <a:ext uri="{9D8B030D-6E8A-4147-A177-3AD203B41FA5}">
                      <a16:colId xmlns:a16="http://schemas.microsoft.com/office/drawing/2014/main" val="3485759309"/>
                    </a:ext>
                  </a:extLst>
                </a:gridCol>
                <a:gridCol w="1126671">
                  <a:extLst>
                    <a:ext uri="{9D8B030D-6E8A-4147-A177-3AD203B41FA5}">
                      <a16:colId xmlns:a16="http://schemas.microsoft.com/office/drawing/2014/main" val="2443337118"/>
                    </a:ext>
                  </a:extLst>
                </a:gridCol>
                <a:gridCol w="1126671">
                  <a:extLst>
                    <a:ext uri="{9D8B030D-6E8A-4147-A177-3AD203B41FA5}">
                      <a16:colId xmlns:a16="http://schemas.microsoft.com/office/drawing/2014/main" val="1550399472"/>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a:t>2025</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2,2 %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1,3 %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a:t>1,0 %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0"/>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31.12.2024</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4247435"/>
              </p:ext>
            </p:extLst>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2 349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1 893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2 100</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2 200</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1 729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1 943</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128</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151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140</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684</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825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1 510</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31.12.2024</a:t>
            </a:r>
            <a:br>
              <a:rPr lang="fi-FI" sz="3200" dirty="0"/>
            </a:br>
            <a:endParaRPr lang="fi-FI" sz="3200" dirty="0"/>
          </a:p>
        </p:txBody>
      </p:sp>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10" name="Kuva 9" descr="Figuren visar fördelningen av pensionstagarnas totalpension efter kön. Klassintervallen är 300 euro. Kvinnornas fördelning är snedare än männens och med betoning på fördelningens nedre del.">
            <a:extLst>
              <a:ext uri="{FF2B5EF4-FFF2-40B4-BE49-F238E27FC236}">
                <a16:creationId xmlns:a16="http://schemas.microsoft.com/office/drawing/2014/main" id="{2BA06BF8-9913-0F3B-7E8E-FAE0E79DBB09}"/>
              </a:ext>
            </a:extLst>
          </p:cNvPr>
          <p:cNvPicPr>
            <a:picLocks noChangeAspect="1"/>
          </p:cNvPicPr>
          <p:nvPr/>
        </p:nvPicPr>
        <p:blipFill>
          <a:blip r:embed="rId3"/>
          <a:stretch>
            <a:fillRect/>
          </a:stretch>
        </p:blipFill>
        <p:spPr>
          <a:xfrm>
            <a:off x="2355117" y="1028253"/>
            <a:ext cx="7563407" cy="5328097"/>
          </a:xfrm>
          <a:prstGeom prst="rect">
            <a:avLst/>
          </a:prstGeom>
        </p:spPr>
      </p:pic>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0"/>
          </p:nvPr>
        </p:nvSpPr>
        <p:spPr/>
        <p:txBody>
          <a:bodyPr/>
          <a:lstStyle/>
          <a:p>
            <a:endParaRPr lang="fi-FI" dirty="0"/>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err="1"/>
              <a:t>åren</a:t>
            </a:r>
            <a:r>
              <a:rPr lang="fi-FI" sz="3200"/>
              <a:t> 2000–2024</a:t>
            </a:r>
            <a:br>
              <a:rPr lang="fi-FI" sz="3200" dirty="0"/>
            </a:br>
            <a:endParaRPr lang="fi-FI" sz="3200" dirty="0"/>
          </a:p>
        </p:txBody>
      </p:sp>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6" name="Kuva 5" descr="Ålderspensionstagarnas genomsnittliga totalpension har under granskningsperioden 2000–2024 stigit från cirka 1 500 euro till cirka 2 200 euro. Sjukpensionstagarnas medelpension har sjunkit från 1 450 euro till cirka 1 350 euro. Den genomsnittliga ålderspensionens förhållande till medelförtjänsten år 2024 var 56 procent och sjukpensionens förhållande var 35 procent.">
            <a:extLst>
              <a:ext uri="{FF2B5EF4-FFF2-40B4-BE49-F238E27FC236}">
                <a16:creationId xmlns:a16="http://schemas.microsoft.com/office/drawing/2014/main" id="{2832E989-D029-BC98-9F03-559785F4EE9D}"/>
              </a:ext>
            </a:extLst>
          </p:cNvPr>
          <p:cNvPicPr>
            <a:picLocks noChangeAspect="1"/>
          </p:cNvPicPr>
          <p:nvPr/>
        </p:nvPicPr>
        <p:blipFill>
          <a:blip r:embed="rId3"/>
          <a:stretch>
            <a:fillRect/>
          </a:stretch>
        </p:blipFill>
        <p:spPr>
          <a:xfrm>
            <a:off x="1735109" y="1097401"/>
            <a:ext cx="8461791" cy="4029048"/>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0"/>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0"/>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260648"/>
            <a:ext cx="11856640" cy="1332000"/>
          </a:xfrm>
        </p:spPr>
        <p:txBody>
          <a:bodyPr/>
          <a:lstStyle/>
          <a:p>
            <a:pPr algn="ctr"/>
            <a:r>
              <a:rPr lang="sv-SE" sz="3200"/>
              <a:t>Fördelningen av befolkningen i förhållande</a:t>
            </a:r>
            <a:br>
              <a:rPr lang="sv-SE" sz="3200"/>
            </a:br>
            <a:r>
              <a:rPr lang="sv-SE" sz="3200"/>
              <a:t>till arbete och arbetspension 31.12.2023</a:t>
            </a:r>
            <a:br>
              <a:rPr lang="fi-FI" sz="3200" dirty="0"/>
            </a:br>
            <a:endParaRPr lang="fi-FI" sz="3200" dirty="0"/>
          </a:p>
        </p:txBody>
      </p:sp>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6" name="Kuva 5" descr="Figuren innehåller en ålderspyramid av hela befolkningen efter kön i åldersklasser med 5 års intervall fördelad efter 17–68-åringar i arbete, pensionstagare och övrig befolkning 31.12.2023. Av männen var 1,25 miljoner i arbete och 630000 personer var i pension i slutet av år 2023. Av kvinnorna var 1,24 miljoner i arbete och 768000 personer i pension i slutet av år 2023. 899000 män och 821000 kvinnor var inte i arbete eller pension.">
            <a:extLst>
              <a:ext uri="{FF2B5EF4-FFF2-40B4-BE49-F238E27FC236}">
                <a16:creationId xmlns:a16="http://schemas.microsoft.com/office/drawing/2014/main" id="{1E1873C5-47B7-D2AC-DD5F-204E64D42858}"/>
              </a:ext>
            </a:extLst>
          </p:cNvPr>
          <p:cNvPicPr>
            <a:picLocks noChangeAspect="1"/>
          </p:cNvPicPr>
          <p:nvPr/>
        </p:nvPicPr>
        <p:blipFill>
          <a:blip r:embed="rId3"/>
          <a:stretch>
            <a:fillRect/>
          </a:stretch>
        </p:blipFill>
        <p:spPr>
          <a:xfrm>
            <a:off x="1764286" y="1292311"/>
            <a:ext cx="8886141" cy="5155185"/>
          </a:xfrm>
          <a:prstGeom prst="rect">
            <a:avLst/>
          </a:prstGeom>
        </p:spPr>
      </p:pic>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31.12.2023 </a:t>
            </a:r>
            <a:r>
              <a:rPr lang="fi-FI" sz="3200" dirty="0" err="1"/>
              <a:t>efter</a:t>
            </a:r>
            <a:r>
              <a:rPr lang="fi-FI" sz="3200" dirty="0"/>
              <a:t> </a:t>
            </a:r>
            <a:r>
              <a:rPr lang="fi-FI" sz="3200" dirty="0" err="1"/>
              <a:t>pensionslag</a:t>
            </a:r>
            <a:br>
              <a:rPr lang="fi-FI" sz="3200" dirty="0"/>
            </a:br>
            <a:endParaRPr lang="fi-FI" sz="3200" dirty="0"/>
          </a:p>
        </p:txBody>
      </p:sp>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6" name="Kuva 5" descr="Sammanlagt 2,5 miljoner personer arbetade som anställda eller företagare 31.12.2023. Största andelen arbetade inom ArPL, 1,6 miljoner personer. Inom OffPL på kommunsektorn arbetade 587000 personer.">
            <a:extLst>
              <a:ext uri="{FF2B5EF4-FFF2-40B4-BE49-F238E27FC236}">
                <a16:creationId xmlns:a16="http://schemas.microsoft.com/office/drawing/2014/main" id="{DA65F8DF-E92C-9D14-802A-46F3991A55ED}"/>
              </a:ext>
            </a:extLst>
          </p:cNvPr>
          <p:cNvPicPr>
            <a:picLocks noChangeAspect="1"/>
          </p:cNvPicPr>
          <p:nvPr/>
        </p:nvPicPr>
        <p:blipFill>
          <a:blip r:embed="rId3"/>
          <a:stretch>
            <a:fillRect/>
          </a:stretch>
        </p:blipFill>
        <p:spPr>
          <a:xfrm>
            <a:off x="1054360" y="1593967"/>
            <a:ext cx="10449332" cy="4762383"/>
          </a:xfrm>
          <a:prstGeom prst="rect">
            <a:avLst/>
          </a:prstGeom>
        </p:spPr>
      </p:pic>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0"/>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2001–2024</a:t>
            </a:r>
            <a:br>
              <a:rPr lang="fi-FI" sz="3200" dirty="0"/>
            </a:br>
            <a:endParaRPr lang="fi-FI" sz="3200" dirty="0"/>
          </a:p>
        </p:txBody>
      </p:sp>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6" name="Kuva 5" descr="I figuren har pensionstagarna indelats i dem som får endast arbetspension, dem som får både arbets- och FPA-pension och dem som får endast FPA-pension. Under granskningsperioden 2001–2024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4DD42A93-0F93-1E8E-8349-C6559284300F}"/>
              </a:ext>
            </a:extLst>
          </p:cNvPr>
          <p:cNvPicPr>
            <a:picLocks noChangeAspect="1"/>
          </p:cNvPicPr>
          <p:nvPr/>
        </p:nvPicPr>
        <p:blipFill>
          <a:blip r:embed="rId3"/>
          <a:stretch>
            <a:fillRect/>
          </a:stretch>
        </p:blipFill>
        <p:spPr>
          <a:xfrm>
            <a:off x="1838130" y="1483147"/>
            <a:ext cx="9351192" cy="4485598"/>
          </a:xfrm>
          <a:prstGeom prst="rect">
            <a:avLst/>
          </a:prstGeom>
        </p:spPr>
      </p:pic>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err="1"/>
              <a:t>år</a:t>
            </a:r>
            <a:r>
              <a:rPr lang="fi-FI" sz="3200"/>
              <a:t> 2023</a:t>
            </a:r>
            <a:br>
              <a:rPr lang="fi-FI" sz="3200"/>
            </a:br>
            <a:r>
              <a:rPr lang="fi-FI" sz="3200"/>
              <a:t>46,4 </a:t>
            </a:r>
            <a:r>
              <a:rPr lang="fi-FI" sz="3200" dirty="0"/>
              <a:t>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a:solidFill>
                  <a:schemeClr val="bg1"/>
                </a:solidFill>
                <a:cs typeface="Arial" charset="0"/>
              </a:rPr>
              <a:t>37,8 </a:t>
            </a:r>
            <a:r>
              <a:rPr lang="fi-FI" dirty="0">
                <a:solidFill>
                  <a:schemeClr val="bg1"/>
                </a:solidFill>
                <a:cs typeface="Arial" charset="0"/>
              </a:rPr>
              <a:t>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a:solidFill>
                  <a:schemeClr val="tx1"/>
                </a:solidFill>
                <a:cs typeface="Arial" charset="0"/>
              </a:rPr>
              <a:t>3,8 </a:t>
            </a:r>
            <a:r>
              <a:rPr lang="fi-FI" dirty="0">
                <a:solidFill>
                  <a:schemeClr val="tx1"/>
                </a:solidFill>
                <a:cs typeface="Arial" charset="0"/>
              </a:rPr>
              <a:t>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a:solidFill>
                  <a:schemeClr val="tx1"/>
                </a:solidFill>
              </a:rPr>
              <a:t> 4,3 </a:t>
            </a:r>
            <a:r>
              <a:rPr lang="fi-FI" dirty="0">
                <a:solidFill>
                  <a:schemeClr val="tx1"/>
                </a:solidFill>
              </a:rPr>
              <a:t>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a:solidFill>
                  <a:schemeClr val="tx1"/>
                </a:solidFill>
                <a:cs typeface="Arial" charset="0"/>
              </a:rPr>
              <a:t>34,1 </a:t>
            </a:r>
            <a:r>
              <a:rPr lang="fi-FI" dirty="0">
                <a:solidFill>
                  <a:schemeClr val="tx1"/>
                </a:solidFill>
                <a:cs typeface="Arial" charset="0"/>
              </a:rPr>
              <a:t>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a:solidFill>
                  <a:schemeClr val="tx1"/>
                </a:solidFill>
                <a:cs typeface="Arial" charset="0"/>
              </a:rPr>
              <a:t>2,6 </a:t>
            </a:r>
            <a:r>
              <a:rPr lang="fi-FI" dirty="0">
                <a:solidFill>
                  <a:schemeClr val="tx1"/>
                </a:solidFill>
                <a:cs typeface="Arial" charset="0"/>
              </a:rPr>
              <a:t>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a:solidFill>
                  <a:schemeClr val="tx1"/>
                </a:solidFill>
                <a:cs typeface="Arial" charset="0"/>
              </a:rPr>
              <a:t>1,1 </a:t>
            </a:r>
            <a:r>
              <a:rPr lang="fi-FI" dirty="0">
                <a:solidFill>
                  <a:schemeClr val="tx1"/>
                </a:solidFill>
                <a:cs typeface="Arial" charset="0"/>
              </a:rPr>
              <a:t>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a:xfrm>
            <a:off x="11320957" y="6443902"/>
            <a:ext cx="403145" cy="324000"/>
          </a:xfrm>
          <a:prstGeom prst="rect">
            <a:avLst/>
          </a:prstGeom>
        </p:spPr>
        <p:txBody>
          <a:bodyPr vert="horz" lIns="91440" tIns="45720" rIns="91440" bIns="45720" rtlCol="0" anchor="ctr"/>
          <a:lstStyle>
            <a:defPPr>
              <a:defRPr lang="fi-FI"/>
            </a:defPPr>
            <a:lvl1pPr marL="0" algn="l" defTabSz="914400" rtl="0" eaLnBrk="1" latinLnBrk="0" hangingPunct="1">
              <a:defRPr sz="1300" kern="1200">
                <a:solidFill>
                  <a:srgbClr val="0356B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9"/>
            <a:ext cx="11856640" cy="663708"/>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err="1"/>
              <a:t>pensionstagarna</a:t>
            </a:r>
            <a:r>
              <a:rPr lang="fi-FI" sz="3200"/>
              <a:t> 31.12.2024</a:t>
            </a:r>
            <a:br>
              <a:rPr lang="fi-FI" sz="3200" dirty="0"/>
            </a:br>
            <a:endParaRPr lang="fi-FI" sz="3200" dirty="0"/>
          </a:p>
        </p:txBody>
      </p:sp>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5" name="Kuva 4"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4E24D602-05EB-AE65-7E26-6BE9C0E90651}"/>
              </a:ext>
            </a:extLst>
          </p:cNvPr>
          <p:cNvPicPr>
            <a:picLocks noChangeAspect="1"/>
          </p:cNvPicPr>
          <p:nvPr/>
        </p:nvPicPr>
        <p:blipFill>
          <a:blip r:embed="rId3"/>
          <a:stretch>
            <a:fillRect/>
          </a:stretch>
        </p:blipFill>
        <p:spPr>
          <a:xfrm>
            <a:off x="1469998" y="1020202"/>
            <a:ext cx="8916644" cy="5249008"/>
          </a:xfrm>
          <a:prstGeom prst="rect">
            <a:avLst/>
          </a:prstGeom>
        </p:spPr>
      </p:pic>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0"/>
          </p:nvPr>
        </p:nvSpPr>
        <p:spPr/>
        <p:txBody>
          <a:bodyPr/>
          <a:lstStyle/>
          <a:p>
            <a:endParaRPr lang="fi-FI" dirty="0"/>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5" name="Kuva 4" descr="Man går klart oftast i arbetspension som 64-åring. År 2024 var antalet nypensionerade i den här åldern 27 000.">
            <a:extLst>
              <a:ext uri="{FF2B5EF4-FFF2-40B4-BE49-F238E27FC236}">
                <a16:creationId xmlns:a16="http://schemas.microsoft.com/office/drawing/2014/main" id="{3383DAD8-918D-36D9-11AA-782ABCB12C3C}"/>
              </a:ext>
            </a:extLst>
          </p:cNvPr>
          <p:cNvPicPr>
            <a:picLocks noChangeAspect="1"/>
          </p:cNvPicPr>
          <p:nvPr/>
        </p:nvPicPr>
        <p:blipFill>
          <a:blip r:embed="rId3"/>
          <a:stretch>
            <a:fillRect/>
          </a:stretch>
        </p:blipFill>
        <p:spPr>
          <a:xfrm>
            <a:off x="1707502" y="1456581"/>
            <a:ext cx="9125628" cy="4697014"/>
          </a:xfrm>
          <a:prstGeom prst="rect">
            <a:avLst/>
          </a:prstGeom>
        </p:spPr>
      </p:pic>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2000–2024</a:t>
            </a:r>
            <a:br>
              <a:rPr lang="fi-FI" sz="3200" dirty="0"/>
            </a:br>
            <a:endParaRPr lang="fi-FI" sz="3200" dirty="0"/>
          </a:p>
        </p:txBody>
      </p:sp>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7" name="Kuva 6" descr="Figuren visar den förväntade pensioneringsåldern och medelåldern och medianåldern för pen-sionsövergången inom arbetspensionssystemet. Under granskningsperioden 2000–2024 har alla mätare för åldern av pensionsövergångar stigit.  År 2024 var den förväntade pensioneringsåldern 63,1 år, medi-anen 64,5 år och medeltalet 61,3 år.">
            <a:extLst>
              <a:ext uri="{FF2B5EF4-FFF2-40B4-BE49-F238E27FC236}">
                <a16:creationId xmlns:a16="http://schemas.microsoft.com/office/drawing/2014/main" id="{605AF7CB-2D8D-D3EA-9EE1-318C8F8A20C1}"/>
              </a:ext>
            </a:extLst>
          </p:cNvPr>
          <p:cNvPicPr>
            <a:picLocks noChangeAspect="1"/>
          </p:cNvPicPr>
          <p:nvPr/>
        </p:nvPicPr>
        <p:blipFill>
          <a:blip r:embed="rId3"/>
          <a:stretch>
            <a:fillRect/>
          </a:stretch>
        </p:blipFill>
        <p:spPr>
          <a:xfrm>
            <a:off x="1498526" y="1412776"/>
            <a:ext cx="9194948" cy="4673631"/>
          </a:xfrm>
          <a:prstGeom prst="rect">
            <a:avLst/>
          </a:prstGeom>
        </p:spPr>
      </p:pic>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1996–2024</a:t>
            </a:r>
            <a:br>
              <a:rPr lang="fi-FI" sz="3200" dirty="0"/>
            </a:br>
            <a:endParaRPr lang="fi-FI" sz="3200" dirty="0"/>
          </a:p>
        </p:txBody>
      </p:sp>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5" name="Kuva 4" descr="I figuren visas den förväntade pensioneringsåldern för 25- och 50-åringar. Båda har stigit under granskningsperioden 1996–2024. År 2024 var den förväntade pensioneringsåldern 63,1 år för 25-åringar och 64,6 år för 50-åringar.">
            <a:extLst>
              <a:ext uri="{FF2B5EF4-FFF2-40B4-BE49-F238E27FC236}">
                <a16:creationId xmlns:a16="http://schemas.microsoft.com/office/drawing/2014/main" id="{872295FC-BC6E-656B-2252-DB0786C26289}"/>
              </a:ext>
            </a:extLst>
          </p:cNvPr>
          <p:cNvPicPr>
            <a:picLocks noChangeAspect="1"/>
          </p:cNvPicPr>
          <p:nvPr/>
        </p:nvPicPr>
        <p:blipFill>
          <a:blip r:embed="rId3"/>
          <a:stretch>
            <a:fillRect/>
          </a:stretch>
        </p:blipFill>
        <p:spPr>
          <a:xfrm>
            <a:off x="1341000" y="1380931"/>
            <a:ext cx="9602261" cy="4797119"/>
          </a:xfrm>
          <a:prstGeom prst="rect">
            <a:avLst/>
          </a:prstGeom>
        </p:spPr>
      </p:pic>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0"/>
          </p:nvPr>
        </p:nvSpPr>
        <p:spPr/>
        <p:txBody>
          <a:bodyPr/>
          <a:lstStyle/>
          <a:p>
            <a:r>
              <a:rPr lang="fi-FI" dirty="0"/>
              <a:t>8</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2024</a:t>
            </a:r>
            <a:endParaRPr lang="fi-FI" sz="3600" dirty="0"/>
          </a:p>
        </p:txBody>
      </p:sp>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6" name="Kuva 5" descr="Arbetspensionssystemets tillgångar ökade år 2024 med 19,5 miljarder euro och uppgick vid årets slut till 274,4 miljarder euro. År 2024 var placeringsavkastningen 23,4 miljarder euro, inkomsterna 32,9 miljarder euro och utgifterna 36,6 miljarder euro.">
            <a:extLst>
              <a:ext uri="{FF2B5EF4-FFF2-40B4-BE49-F238E27FC236}">
                <a16:creationId xmlns:a16="http://schemas.microsoft.com/office/drawing/2014/main" id="{175D9812-2E77-ABAF-6D19-52C222473CB6}"/>
              </a:ext>
            </a:extLst>
          </p:cNvPr>
          <p:cNvPicPr>
            <a:picLocks noChangeAspect="1"/>
          </p:cNvPicPr>
          <p:nvPr/>
        </p:nvPicPr>
        <p:blipFill>
          <a:blip r:embed="rId3"/>
          <a:stretch>
            <a:fillRect/>
          </a:stretch>
        </p:blipFill>
        <p:spPr>
          <a:xfrm>
            <a:off x="2202024" y="1312010"/>
            <a:ext cx="7992842" cy="4871484"/>
          </a:xfrm>
          <a:prstGeom prst="rect">
            <a:avLst/>
          </a:prstGeom>
        </p:spPr>
      </p:pic>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2025</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13,9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3734982"/>
              </p:ext>
            </p:extLst>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a:t>24,</a:t>
                      </a:r>
                      <a:r>
                        <a:rPr lang="fi-FI"/>
                        <a:t>85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a:t>2</a:t>
                      </a:r>
                      <a:r>
                        <a:rPr lang="fi-FI"/>
                        <a:t>6,75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a:t>24,</a:t>
                      </a:r>
                      <a:r>
                        <a:rPr lang="fi-FI"/>
                        <a:t>85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a:t>28,</a:t>
                      </a:r>
                      <a:r>
                        <a:rPr lang="fi-FI"/>
                        <a:t>96</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a:t>1</a:t>
                      </a:r>
                      <a:r>
                        <a:rPr lang="fi-FI"/>
                        <a:t>3,9</a:t>
                      </a:r>
                      <a:r>
                        <a:rPr lang="en-FI"/>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2023</a:t>
            </a:r>
            <a:br>
              <a:rPr lang="fi-FI" sz="3200" dirty="0"/>
            </a:br>
            <a:endParaRPr lang="fi-FI" sz="3200" dirty="0"/>
          </a:p>
        </p:txBody>
      </p:sp>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5" name="Kuva 4" descr="Arbetspension, folkpension, garantipension och bostadsbidrag år 2023.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E76CDA93-D8B4-FD40-99A3-7ADF49EE968F}"/>
              </a:ext>
            </a:extLst>
          </p:cNvPr>
          <p:cNvPicPr>
            <a:picLocks noChangeAspect="1"/>
          </p:cNvPicPr>
          <p:nvPr/>
        </p:nvPicPr>
        <p:blipFill>
          <a:blip r:embed="rId3"/>
          <a:stretch>
            <a:fillRect/>
          </a:stretch>
        </p:blipFill>
        <p:spPr>
          <a:xfrm>
            <a:off x="2043404" y="1054564"/>
            <a:ext cx="8306884" cy="5190649"/>
          </a:xfrm>
          <a:prstGeom prst="rect">
            <a:avLst/>
          </a:prstGeom>
        </p:spPr>
      </p:pic>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1962-2025</a:t>
            </a:r>
            <a:endParaRPr lang="fi-FI" dirty="0"/>
          </a:p>
        </p:txBody>
      </p:sp>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pic>
        <p:nvPicPr>
          <p:cNvPr id="6" name="Kuva 5"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3C21E949-8B42-B14B-6C48-7F9A4E25F1D3}"/>
              </a:ext>
            </a:extLst>
          </p:cNvPr>
          <p:cNvPicPr>
            <a:picLocks noChangeAspect="1"/>
          </p:cNvPicPr>
          <p:nvPr/>
        </p:nvPicPr>
        <p:blipFill>
          <a:blip r:embed="rId3"/>
          <a:stretch>
            <a:fillRect/>
          </a:stretch>
        </p:blipFill>
        <p:spPr>
          <a:xfrm>
            <a:off x="1129004" y="1370065"/>
            <a:ext cx="10305850" cy="4709472"/>
          </a:xfrm>
          <a:prstGeom prst="rect">
            <a:avLst/>
          </a:prstGeom>
        </p:spPr>
      </p:pic>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124785"/>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2010-2024</a:t>
            </a:r>
            <a:endParaRPr lang="fi-FI" sz="3200" dirty="0"/>
          </a:p>
        </p:txBody>
      </p:sp>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6" name="Kuva 5" descr="År 2024 arbetspensionsfondernas förhållande till bruttonationalprodukten var 98 procent.">
            <a:extLst>
              <a:ext uri="{FF2B5EF4-FFF2-40B4-BE49-F238E27FC236}">
                <a16:creationId xmlns:a16="http://schemas.microsoft.com/office/drawing/2014/main" id="{56A5D2AA-661E-E3E6-D277-9D4B385C0765}"/>
              </a:ext>
            </a:extLst>
          </p:cNvPr>
          <p:cNvPicPr>
            <a:picLocks noChangeAspect="1"/>
          </p:cNvPicPr>
          <p:nvPr/>
        </p:nvPicPr>
        <p:blipFill>
          <a:blip r:embed="rId3"/>
          <a:stretch>
            <a:fillRect/>
          </a:stretch>
        </p:blipFill>
        <p:spPr>
          <a:xfrm>
            <a:off x="936437" y="1484785"/>
            <a:ext cx="10128114" cy="4561452"/>
          </a:xfrm>
          <a:prstGeom prst="rect">
            <a:avLst/>
          </a:prstGeom>
        </p:spPr>
      </p:pic>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2025</a:t>
            </a:r>
            <a:br>
              <a:rPr lang="fi-FI" sz="3200" dirty="0"/>
            </a:br>
            <a:endParaRPr lang="fi-FI" sz="3200" dirty="0"/>
          </a:p>
        </p:txBody>
      </p:sp>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5" name="Kuva 4" descr="Totalpensionen år 2025.&#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0E98BB69-DB82-C85C-B5AF-45EA80CB6DD8}"/>
              </a:ext>
            </a:extLst>
          </p:cNvPr>
          <p:cNvPicPr>
            <a:picLocks noChangeAspect="1"/>
          </p:cNvPicPr>
          <p:nvPr/>
        </p:nvPicPr>
        <p:blipFill>
          <a:blip r:embed="rId3"/>
          <a:stretch>
            <a:fillRect/>
          </a:stretch>
        </p:blipFill>
        <p:spPr>
          <a:xfrm>
            <a:off x="1618625" y="1002553"/>
            <a:ext cx="8954750" cy="5353797"/>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5" name="Kuva 4">
            <a:extLst>
              <a:ext uri="{FF2B5EF4-FFF2-40B4-BE49-F238E27FC236}">
                <a16:creationId xmlns:a16="http://schemas.microsoft.com/office/drawing/2014/main" id="{832FED5E-D7C2-8A01-4909-157A437631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27610" y="1403859"/>
            <a:ext cx="6750092" cy="4333393"/>
          </a:xfrm>
          <a:prstGeom prst="rect">
            <a:avLst/>
          </a:prstGeom>
        </p:spPr>
      </p:pic>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0"/>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1316</Words>
  <Application>Microsoft Office PowerPoint</Application>
  <PresentationFormat>Laajakuva</PresentationFormat>
  <Paragraphs>374</Paragraphs>
  <Slides>42</Slides>
  <Notes>39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Arbetspensionssystemet  i bilder</vt:lpstr>
      <vt:lpstr>Pensionssystemet och  dess förvaltning </vt:lpstr>
      <vt:lpstr>Socialförsäkringen år 2023 46,4 md € </vt:lpstr>
      <vt:lpstr>Pensionsförsäkringen i Finland år 2023 </vt:lpstr>
      <vt:lpstr>Pensionstagarens grundtrygghet </vt:lpstr>
      <vt:lpstr>Totalpensionen år 2025 </vt:lpstr>
      <vt:lpstr>Arbetspensionsystemets verkställighet </vt:lpstr>
      <vt:lpstr>Beredningen och ikraftträdandet av  arbetspensionslagarna </vt:lpstr>
      <vt:lpstr>Hur pensionen bestäms </vt:lpstr>
      <vt:lpstr>Pensionstagarens grundtrygghet </vt:lpstr>
      <vt:lpstr>Totalpensionen år 2025 </vt:lpstr>
      <vt:lpstr>Totalpensionen år 2025,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31.12.2024 </vt:lpstr>
      <vt:lpstr>Fördelningen av totalpensionen för egenpensionstagare bosatta i Finland 31.12.2024 </vt:lpstr>
      <vt:lpstr>Genomsnittlig totalpension och dess förhållande till medelförtjänsten åren 2000–2024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31.12.2023 </vt:lpstr>
      <vt:lpstr>Arbetspensionsförsäkrade som arbetade som anställda eller företagare 31.12.2023 efter pensionslag </vt:lpstr>
      <vt:lpstr>Pensionstagarna</vt:lpstr>
      <vt:lpstr>Pensionstagarna efter pensionens struktur åren 2001–2024 </vt:lpstr>
      <vt:lpstr>Hela befolkningen och pensionstagarna 31.12.2024 </vt:lpstr>
      <vt:lpstr>Nya arbetspensionerade och pensioneringsåldern </vt:lpstr>
      <vt:lpstr>Nya 50–68-åriga arbetspensionerade år 2024 </vt:lpstr>
      <vt:lpstr>Pensioneringsålder för arbetspension  åren 2000–2024 </vt:lpstr>
      <vt:lpstr>Förväntad pensioneringsålder för arbetspension  åren 1996–2024 </vt:lpstr>
      <vt:lpstr>Förväntad pensioneringsålder åren 1996–2050: utfall, mål och prognos </vt:lpstr>
      <vt:lpstr>Finansieringen av arbetspensionerna </vt:lpstr>
      <vt:lpstr>Finansiering av pensioner enligt olika lagar</vt:lpstr>
      <vt:lpstr>Penningflöderna i arbetspensionssystemet år 2024</vt:lpstr>
      <vt:lpstr>Arbetspensionsavgifternas procentsatser år 2025</vt:lpstr>
      <vt:lpstr>Genomsnittlig APL-/ArPL-avgift åren 1962-2025</vt:lpstr>
      <vt:lpstr>Arbetspensionsavgift</vt:lpstr>
      <vt:lpstr>Arbetspensionsfonderna och deras förhållande till bruttonationalprodukten åren 2010-2024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dc:title>
  <dc:creator/>
  <cp:lastModifiedBy/>
  <cp:revision>1</cp:revision>
  <dcterms:created xsi:type="dcterms:W3CDTF">2025-07-01T12:15:55Z</dcterms:created>
  <dcterms:modified xsi:type="dcterms:W3CDTF">2025-07-01T12:16:16Z</dcterms:modified>
</cp:coreProperties>
</file>