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sldIdLst>
    <p:sldId id="258" r:id="rId2"/>
    <p:sldId id="270" r:id="rId3"/>
    <p:sldId id="352" r:id="rId4"/>
    <p:sldId id="260" r:id="rId5"/>
    <p:sldId id="261" r:id="rId6"/>
    <p:sldId id="321" r:id="rId7"/>
    <p:sldId id="331" r:id="rId8"/>
    <p:sldId id="264" r:id="rId9"/>
    <p:sldId id="265" r:id="rId10"/>
    <p:sldId id="266" r:id="rId11"/>
    <p:sldId id="322" r:id="rId12"/>
    <p:sldId id="323" r:id="rId13"/>
    <p:sldId id="271" r:id="rId14"/>
    <p:sldId id="272" r:id="rId15"/>
    <p:sldId id="273" r:id="rId16"/>
    <p:sldId id="353" r:id="rId17"/>
    <p:sldId id="269" r:id="rId18"/>
    <p:sldId id="275" r:id="rId19"/>
    <p:sldId id="276" r:id="rId20"/>
    <p:sldId id="277" r:id="rId21"/>
    <p:sldId id="278" r:id="rId22"/>
    <p:sldId id="279" r:id="rId23"/>
    <p:sldId id="282" r:id="rId24"/>
    <p:sldId id="283" r:id="rId25"/>
    <p:sldId id="284" r:id="rId26"/>
    <p:sldId id="288" r:id="rId27"/>
    <p:sldId id="289" r:id="rId28"/>
    <p:sldId id="290" r:id="rId29"/>
    <p:sldId id="285" r:id="rId30"/>
    <p:sldId id="286" r:id="rId31"/>
    <p:sldId id="292" r:id="rId32"/>
    <p:sldId id="296" r:id="rId33"/>
    <p:sldId id="297" r:id="rId34"/>
    <p:sldId id="298" r:id="rId35"/>
    <p:sldId id="299" r:id="rId36"/>
    <p:sldId id="305" r:id="rId37"/>
    <p:sldId id="306" r:id="rId38"/>
    <p:sldId id="307" r:id="rId39"/>
    <p:sldId id="308" r:id="rId40"/>
    <p:sldId id="309" r:id="rId41"/>
    <p:sldId id="332" r:id="rId42"/>
    <p:sldId id="31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5FA"/>
    <a:srgbClr val="057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5916" autoAdjust="0"/>
  </p:normalViewPr>
  <p:slideViewPr>
    <p:cSldViewPr snapToGrid="0">
      <p:cViewPr varScale="1">
        <p:scale>
          <a:sx n="103" d="100"/>
          <a:sy n="103" d="100"/>
        </p:scale>
        <p:origin x="150" y="51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D47A1-9A82-4C08-A332-ABD4AC5FD40F}" type="datetimeFigureOut">
              <a:rPr lang="en-US" smtClean="0"/>
              <a:t>4/16/2025</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B5763-46BE-44DC-B652-057637D79661}" type="slidenum">
              <a:rPr lang="en-US" smtClean="0"/>
              <a:t>‹#›</a:t>
            </a:fld>
            <a:endParaRPr lang="en-US"/>
          </a:p>
        </p:txBody>
      </p:sp>
    </p:spTree>
    <p:extLst>
      <p:ext uri="{BB962C8B-B14F-4D97-AF65-F5344CB8AC3E}">
        <p14:creationId xmlns:p14="http://schemas.microsoft.com/office/powerpoint/2010/main" val="314571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urn.fi/URN:NBN:fi-fe2020091469410"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3823989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10</a:t>
            </a:fld>
            <a:endParaRPr lang="fi-FI"/>
          </a:p>
        </p:txBody>
      </p:sp>
    </p:spTree>
    <p:extLst>
      <p:ext uri="{BB962C8B-B14F-4D97-AF65-F5344CB8AC3E}">
        <p14:creationId xmlns:p14="http://schemas.microsoft.com/office/powerpoint/2010/main" val="236528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854646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481811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403063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404070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251700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1658501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1419323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4248079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13189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1965348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a:t>
            </a:fld>
            <a:endParaRPr lang="fi-FI"/>
          </a:p>
        </p:txBody>
      </p:sp>
    </p:spTree>
    <p:extLst>
      <p:ext uri="{BB962C8B-B14F-4D97-AF65-F5344CB8AC3E}">
        <p14:creationId xmlns:p14="http://schemas.microsoft.com/office/powerpoint/2010/main" val="39191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059882"/>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4005640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4254455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22</a:t>
            </a:fld>
            <a:endParaRPr lang="fi-FI"/>
          </a:p>
        </p:txBody>
      </p:sp>
    </p:spTree>
    <p:extLst>
      <p:ext uri="{BB962C8B-B14F-4D97-AF65-F5344CB8AC3E}">
        <p14:creationId xmlns:p14="http://schemas.microsoft.com/office/powerpoint/2010/main" val="2449414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2012309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4200078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25</a:t>
            </a:fld>
            <a:endParaRPr lang="fi-FI"/>
          </a:p>
        </p:txBody>
      </p:sp>
    </p:spTree>
    <p:extLst>
      <p:ext uri="{BB962C8B-B14F-4D97-AF65-F5344CB8AC3E}">
        <p14:creationId xmlns:p14="http://schemas.microsoft.com/office/powerpoint/2010/main" val="159536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3969355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203898"/>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27</a:t>
            </a:fld>
            <a:endParaRPr lang="fi-FI"/>
          </a:p>
        </p:txBody>
      </p:sp>
    </p:spTree>
    <p:extLst>
      <p:ext uri="{BB962C8B-B14F-4D97-AF65-F5344CB8AC3E}">
        <p14:creationId xmlns:p14="http://schemas.microsoft.com/office/powerpoint/2010/main" val="3686683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28</a:t>
            </a:fld>
            <a:endParaRPr lang="fi-FI"/>
          </a:p>
        </p:txBody>
      </p:sp>
    </p:spTree>
    <p:extLst>
      <p:ext uri="{BB962C8B-B14F-4D97-AF65-F5344CB8AC3E}">
        <p14:creationId xmlns:p14="http://schemas.microsoft.com/office/powerpoint/2010/main" val="44153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1802828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a:t>
            </a:fld>
            <a:endParaRPr lang="fi-FI"/>
          </a:p>
        </p:txBody>
      </p:sp>
    </p:spTree>
    <p:extLst>
      <p:ext uri="{BB962C8B-B14F-4D97-AF65-F5344CB8AC3E}">
        <p14:creationId xmlns:p14="http://schemas.microsoft.com/office/powerpoint/2010/main" val="739267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30</a:t>
            </a:fld>
            <a:endParaRPr lang="fi-FI"/>
          </a:p>
        </p:txBody>
      </p:sp>
    </p:spTree>
    <p:extLst>
      <p:ext uri="{BB962C8B-B14F-4D97-AF65-F5344CB8AC3E}">
        <p14:creationId xmlns:p14="http://schemas.microsoft.com/office/powerpoint/2010/main" val="4202416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31</a:t>
            </a:fld>
            <a:endParaRPr lang="fi-FI"/>
          </a:p>
        </p:txBody>
      </p:sp>
    </p:spTree>
    <p:extLst>
      <p:ext uri="{BB962C8B-B14F-4D97-AF65-F5344CB8AC3E}">
        <p14:creationId xmlns:p14="http://schemas.microsoft.com/office/powerpoint/2010/main" val="1658540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4158236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1608" y="4278660"/>
            <a:ext cx="5486400" cy="4635946"/>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2833559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3181663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5"/>
          </p:nvPr>
        </p:nvSpPr>
        <p:spPr/>
        <p:txBody>
          <a:bodyPr/>
          <a:lstStyle/>
          <a:p>
            <a:fld id="{1DDDCE26-A6A5-404B-BE57-57D9F35F1DF3}" type="slidenum">
              <a:rPr lang="fi-FI" smtClean="0"/>
              <a:t>35</a:t>
            </a:fld>
            <a:endParaRPr lang="fi-FI"/>
          </a:p>
        </p:txBody>
      </p:sp>
      <p:sp>
        <p:nvSpPr>
          <p:cNvPr id="5" name="Tekstiruutu 4">
            <a:extLst>
              <a:ext uri="{FF2B5EF4-FFF2-40B4-BE49-F238E27FC236}">
                <a16:creationId xmlns:a16="http://schemas.microsoft.com/office/drawing/2014/main" id="{6C45E6DD-C0B9-4980-81BF-B9DBAED29E0D}"/>
              </a:ext>
            </a:extLst>
          </p:cNvPr>
          <p:cNvSpPr txBox="1"/>
          <p:nvPr/>
        </p:nvSpPr>
        <p:spPr>
          <a:xfrm flipH="1">
            <a:off x="2999656" y="3181510"/>
            <a:ext cx="1512168" cy="276999"/>
          </a:xfrm>
          <a:prstGeom prst="rect">
            <a:avLst/>
          </a:prstGeom>
          <a:noFill/>
        </p:spPr>
        <p:txBody>
          <a:bodyPr wrap="square" rtlCol="0">
            <a:spAutoFit/>
          </a:bodyPr>
          <a:lstStyle/>
          <a:p>
            <a:pPr algn="l"/>
            <a:r>
              <a:rPr lang="fi-FI" sz="1200" dirty="0">
                <a:hlinkClick r:id="rId3"/>
              </a:rPr>
              <a:t>Työeläkeindikaattorit</a:t>
            </a:r>
            <a:endParaRPr lang="fi-FI" sz="1200" dirty="0"/>
          </a:p>
        </p:txBody>
      </p:sp>
      <p:sp>
        <p:nvSpPr>
          <p:cNvPr id="6" name="Huomautusten paikkamerkki 5">
            <a:extLst>
              <a:ext uri="{FF2B5EF4-FFF2-40B4-BE49-F238E27FC236}">
                <a16:creationId xmlns:a16="http://schemas.microsoft.com/office/drawing/2014/main" id="{746F47AE-77E3-40D0-9D9B-5D7AF8006309}"/>
              </a:ext>
            </a:extLst>
          </p:cNvPr>
          <p:cNvSpPr txBox="1">
            <a:spLocks noGrp="1"/>
          </p:cNvSpPr>
          <p:nvPr>
            <p:ph type="body" idx="1"/>
          </p:nvPr>
        </p:nvSpPr>
        <p:spPr>
          <a:xfrm flipH="1">
            <a:off x="685800" y="4400550"/>
            <a:ext cx="5486400" cy="3600450"/>
          </a:xfrm>
          <a:prstGeom prst="rect">
            <a:avLst/>
          </a:prstGeom>
          <a:noFill/>
        </p:spPr>
        <p:txBody>
          <a:bodyPr wrap="square" rtlCol="0">
            <a:spAutoFit/>
          </a:bodyPr>
          <a:lstStyle/>
          <a:p>
            <a:pPr algn="l"/>
            <a:endParaRPr lang="fi-FI" sz="1200"/>
          </a:p>
        </p:txBody>
      </p:sp>
    </p:spTree>
    <p:extLst>
      <p:ext uri="{BB962C8B-B14F-4D97-AF65-F5344CB8AC3E}">
        <p14:creationId xmlns:p14="http://schemas.microsoft.com/office/powerpoint/2010/main" val="462800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36</a:t>
            </a:fld>
            <a:endParaRPr lang="fi-FI"/>
          </a:p>
        </p:txBody>
      </p:sp>
    </p:spTree>
    <p:extLst>
      <p:ext uri="{BB962C8B-B14F-4D97-AF65-F5344CB8AC3E}">
        <p14:creationId xmlns:p14="http://schemas.microsoft.com/office/powerpoint/2010/main" val="1662450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37</a:t>
            </a:fld>
            <a:endParaRPr lang="fi-FI"/>
          </a:p>
        </p:txBody>
      </p:sp>
    </p:spTree>
    <p:extLst>
      <p:ext uri="{BB962C8B-B14F-4D97-AF65-F5344CB8AC3E}">
        <p14:creationId xmlns:p14="http://schemas.microsoft.com/office/powerpoint/2010/main" val="2494441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70609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39</a:t>
            </a:fld>
            <a:endParaRPr lang="fi-FI"/>
          </a:p>
        </p:txBody>
      </p:sp>
    </p:spTree>
    <p:extLst>
      <p:ext uri="{BB962C8B-B14F-4D97-AF65-F5344CB8AC3E}">
        <p14:creationId xmlns:p14="http://schemas.microsoft.com/office/powerpoint/2010/main" val="1031210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581522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40</a:t>
            </a:fld>
            <a:endParaRPr lang="fi-FI"/>
          </a:p>
        </p:txBody>
      </p:sp>
    </p:spTree>
    <p:extLst>
      <p:ext uri="{BB962C8B-B14F-4D97-AF65-F5344CB8AC3E}">
        <p14:creationId xmlns:p14="http://schemas.microsoft.com/office/powerpoint/2010/main" val="1457988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42</a:t>
            </a:fld>
            <a:endParaRPr lang="fi-FI"/>
          </a:p>
        </p:txBody>
      </p:sp>
    </p:spTree>
    <p:extLst>
      <p:ext uri="{BB962C8B-B14F-4D97-AF65-F5344CB8AC3E}">
        <p14:creationId xmlns:p14="http://schemas.microsoft.com/office/powerpoint/2010/main" val="292568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2560944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219611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191127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1700655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9</a:t>
            </a:fld>
            <a:endParaRPr lang="fi-FI"/>
          </a:p>
        </p:txBody>
      </p:sp>
    </p:spTree>
    <p:extLst>
      <p:ext uri="{BB962C8B-B14F-4D97-AF65-F5344CB8AC3E}">
        <p14:creationId xmlns:p14="http://schemas.microsoft.com/office/powerpoint/2010/main" val="1143946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youtube.com/user/Elaketurvakeskus" TargetMode="External"/><Relationship Id="rId3" Type="http://schemas.openxmlformats.org/officeDocument/2006/relationships/hyperlink" Target="https://www.tyoelake.fi/" TargetMode="External"/><Relationship Id="rId7" Type="http://schemas.openxmlformats.org/officeDocument/2006/relationships/hyperlink" Target="https://x.com/ETKinfo" TargetMode="External"/><Relationship Id="rId12" Type="http://schemas.openxmlformats.org/officeDocument/2006/relationships/image" Target="../media/image13.png"/><Relationship Id="rId2" Type="http://schemas.openxmlformats.org/officeDocument/2006/relationships/hyperlink" Target="https://www.etk.fi/" TargetMode="External"/><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instagram.com/elaketurvakeskus/" TargetMode="External"/><Relationship Id="rId5" Type="http://schemas.openxmlformats.org/officeDocument/2006/relationships/hyperlink" Target="https://www.linkedin.com/company/finnish-centre-for-pensions/" TargetMode="External"/><Relationship Id="rId1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hyperlink" Target="https://www.telp.fi/" TargetMode="External"/><Relationship Id="rId9" Type="http://schemas.openxmlformats.org/officeDocument/2006/relationships/hyperlink" Target="https://www.facebook.com/kysytyoelakkeesta" TargetMode="External"/><Relationship Id="rId1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4470381" y="805"/>
            <a:ext cx="7722000"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7" name="Kuva 6">
            <a:extLst>
              <a:ext uri="{FF2B5EF4-FFF2-40B4-BE49-F238E27FC236}">
                <a16:creationId xmlns:a16="http://schemas.microsoft.com/office/drawing/2014/main" id="{AF72CB42-D5BC-8251-4240-DBBD817603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8" name="Kuva 7">
            <a:extLst>
              <a:ext uri="{FF2B5EF4-FFF2-40B4-BE49-F238E27FC236}">
                <a16:creationId xmlns:a16="http://schemas.microsoft.com/office/drawing/2014/main" id="{7B56BE9A-23B4-FB4D-E8B1-4BA50DCC671D}"/>
              </a:ext>
              <a:ext uri="{C183D7F6-B498-43B3-948B-1728B52AA6E4}">
                <adec:decorative xmlns:adec="http://schemas.microsoft.com/office/drawing/2017/decorative" val="1"/>
              </a:ext>
            </a:extLst>
          </p:cNvPr>
          <p:cNvPicPr preferRelativeResize="0">
            <a:picLocks noChangeAspect="1"/>
          </p:cNvPicPr>
          <p:nvPr userDrawn="1"/>
        </p:nvPicPr>
        <p:blipFill>
          <a:blip r:embed="rId3"/>
          <a:stretch>
            <a:fillRect/>
          </a:stretch>
        </p:blipFill>
        <p:spPr>
          <a:xfrm>
            <a:off x="-19" y="805"/>
            <a:ext cx="4471200" cy="5947200"/>
          </a:xfrm>
          <a:prstGeom prst="rect">
            <a:avLst/>
          </a:prstGeom>
        </p:spPr>
      </p:pic>
    </p:spTree>
    <p:extLst>
      <p:ext uri="{BB962C8B-B14F-4D97-AF65-F5344CB8AC3E}">
        <p14:creationId xmlns:p14="http://schemas.microsoft.com/office/powerpoint/2010/main" val="9497369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vaale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16.4.2025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229982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tumm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solidFill>
                  <a:schemeClr val="bg1"/>
                </a:solidFill>
              </a:defRPr>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16.4.2025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971584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kuva oikealla">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3CC8194F-74A5-6903-04E9-ADA7A7B3195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2576" y="0"/>
            <a:ext cx="6059424" cy="6858000"/>
          </a:xfrm>
          <a:prstGeom prst="rect">
            <a:avLst/>
          </a:prstGeom>
        </p:spPr>
      </p:pic>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199" y="293913"/>
            <a:ext cx="5119253"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1" y="1520328"/>
            <a:ext cx="5119253" cy="4656635"/>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16.4.2025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3973429" cy="365125"/>
          </a:xfrm>
        </p:spPr>
        <p:txBody>
          <a:bodyPr lIns="90000"/>
          <a:lstStyle/>
          <a:p>
            <a:r>
              <a:rPr lang="en-US"/>
              <a:t>Eläketurvakeskus</a:t>
            </a:r>
          </a:p>
        </p:txBody>
      </p:sp>
    </p:spTree>
    <p:extLst>
      <p:ext uri="{BB962C8B-B14F-4D97-AF65-F5344CB8AC3E}">
        <p14:creationId xmlns:p14="http://schemas.microsoft.com/office/powerpoint/2010/main" val="2627146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2828" y="293913"/>
            <a:ext cx="559536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2830" y="1520328"/>
            <a:ext cx="559536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pic>
        <p:nvPicPr>
          <p:cNvPr id="7" name="Kuva 6">
            <a:extLst>
              <a:ext uri="{FF2B5EF4-FFF2-40B4-BE49-F238E27FC236}">
                <a16:creationId xmlns:a16="http://schemas.microsoft.com/office/drawing/2014/main" id="{51E75394-1F67-F55F-0844-4F4B4FF27EA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6057900" cy="6858000"/>
          </a:xfrm>
          <a:prstGeom prst="rect">
            <a:avLst/>
          </a:prstGeom>
        </p:spPr>
      </p:pic>
    </p:spTree>
    <p:extLst>
      <p:ext uri="{BB962C8B-B14F-4D97-AF65-F5344CB8AC3E}">
        <p14:creationId xmlns:p14="http://schemas.microsoft.com/office/powerpoint/2010/main" val="982998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sisältö oma kuva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50580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505800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613410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16.4.2025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Tree>
    <p:extLst>
      <p:ext uri="{BB962C8B-B14F-4D97-AF65-F5344CB8AC3E}">
        <p14:creationId xmlns:p14="http://schemas.microsoft.com/office/powerpoint/2010/main" val="941757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oma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6010" y="293913"/>
            <a:ext cx="5600712"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6012" y="1520328"/>
            <a:ext cx="5600712"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16.4.2025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spTree>
    <p:extLst>
      <p:ext uri="{BB962C8B-B14F-4D97-AF65-F5344CB8AC3E}">
        <p14:creationId xmlns:p14="http://schemas.microsoft.com/office/powerpoint/2010/main" val="1094330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tx2"/>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294117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Kuvan paikkamerkki 7">
            <a:extLst>
              <a:ext uri="{FF2B5EF4-FFF2-40B4-BE49-F238E27FC236}">
                <a16:creationId xmlns:a16="http://schemas.microsoft.com/office/drawing/2014/main" id="{8E9FA2EF-D1B6-15D4-9502-9E239CA66733}"/>
              </a:ext>
              <a:ext uri="{C183D7F6-B498-43B3-948B-1728B52AA6E4}">
                <adec:decorative xmlns:adec="http://schemas.microsoft.com/office/drawing/2017/decorative" val="1"/>
              </a:ext>
            </a:extLst>
          </p:cNvPr>
          <p:cNvSpPr>
            <a:spLocks noGrp="1"/>
          </p:cNvSpPr>
          <p:nvPr>
            <p:ph type="pic" sz="quarter" idx="12" hasCustomPrompt="1"/>
          </p:nvPr>
        </p:nvSpPr>
        <p:spPr>
          <a:xfrm>
            <a:off x="969484" y="1894207"/>
            <a:ext cx="2160000" cy="2160000"/>
          </a:xfrm>
        </p:spPr>
        <p:txBody>
          <a:bodyPr>
            <a:normAutofit/>
          </a:bodyPr>
          <a:lstStyle>
            <a:lvl1pPr marL="0" indent="0">
              <a:spcBef>
                <a:spcPts val="0"/>
              </a:spcBef>
              <a:spcAft>
                <a:spcPts val="0"/>
              </a:spcAft>
              <a:buNone/>
              <a:defRPr sz="1400">
                <a:solidFill>
                  <a:schemeClr val="tx2"/>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123510270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bg1"/>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spTree>
    <p:extLst>
      <p:ext uri="{BB962C8B-B14F-4D97-AF65-F5344CB8AC3E}">
        <p14:creationId xmlns:p14="http://schemas.microsoft.com/office/powerpoint/2010/main" val="239697445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rm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Kuvan paikkamerkki 7">
            <a:extLst>
              <a:ext uri="{FF2B5EF4-FFF2-40B4-BE49-F238E27FC236}">
                <a16:creationId xmlns:a16="http://schemas.microsoft.com/office/drawing/2014/main" id="{4F50478A-25BA-5389-917A-BC7234B55489}"/>
              </a:ext>
              <a:ext uri="{C183D7F6-B498-43B3-948B-1728B52AA6E4}">
                <adec:decorative xmlns:adec="http://schemas.microsoft.com/office/drawing/2017/decorative" val="1"/>
              </a:ext>
            </a:extLst>
          </p:cNvPr>
          <p:cNvSpPr>
            <a:spLocks noGrp="1"/>
          </p:cNvSpPr>
          <p:nvPr>
            <p:ph type="pic" sz="quarter" idx="13" hasCustomPrompt="1"/>
          </p:nvPr>
        </p:nvSpPr>
        <p:spPr>
          <a:xfrm>
            <a:off x="969484" y="1894207"/>
            <a:ext cx="2160000" cy="2160000"/>
          </a:xfrm>
        </p:spPr>
        <p:txBody>
          <a:bodyPr>
            <a:normAutofit/>
          </a:bodyPr>
          <a:lstStyle>
            <a:lvl1pPr marL="0" indent="0">
              <a:spcBef>
                <a:spcPts val="0"/>
              </a:spcBef>
              <a:spcAft>
                <a:spcPts val="0"/>
              </a:spcAft>
              <a:buNone/>
              <a:defRPr sz="1400">
                <a:solidFill>
                  <a:schemeClr val="bg1"/>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387135480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Otsikkodia kuvio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4" name="Kuva 3">
            <a:extLst>
              <a:ext uri="{FF2B5EF4-FFF2-40B4-BE49-F238E27FC236}">
                <a16:creationId xmlns:a16="http://schemas.microsoft.com/office/drawing/2014/main" id="{7AEDE42F-CADA-685A-938E-0D545F9DB19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7" name="Kuva 6">
            <a:extLst>
              <a:ext uri="{FF2B5EF4-FFF2-40B4-BE49-F238E27FC236}">
                <a16:creationId xmlns:a16="http://schemas.microsoft.com/office/drawing/2014/main" id="{11E31CF5-4982-71B0-4B27-7CA83C519A5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07"/>
            <a:ext cx="3603048" cy="5950212"/>
          </a:xfrm>
          <a:prstGeom prst="rect">
            <a:avLst/>
          </a:prstGeom>
        </p:spPr>
      </p:pic>
    </p:spTree>
    <p:extLst>
      <p:ext uri="{BB962C8B-B14F-4D97-AF65-F5344CB8AC3E}">
        <p14:creationId xmlns:p14="http://schemas.microsoft.com/office/powerpoint/2010/main" val="198963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san ylätunniste lausee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2038121"/>
            <a:ext cx="10515600" cy="4164376"/>
          </a:xfrm>
        </p:spPr>
        <p:txBody>
          <a:bodyPr anchor="t">
            <a:noAutofit/>
          </a:bodyPr>
          <a:lstStyle>
            <a:lvl1pPr algn="ctr">
              <a:defRPr sz="3800" b="0" i="1">
                <a:solidFill>
                  <a:schemeClr val="bg1"/>
                </a:solidFill>
              </a:defRPr>
            </a:lvl1pPr>
          </a:lstStyle>
          <a:p>
            <a:r>
              <a:rPr lang="fi-FI"/>
              <a:t>Muokkaa ots. perustyyl. napsautt.</a:t>
            </a:r>
            <a:endParaRPr lang="en-US" dirty="0"/>
          </a:p>
        </p:txBody>
      </p:sp>
      <p:sp>
        <p:nvSpPr>
          <p:cNvPr id="4" name="Ellipsi 3">
            <a:extLst>
              <a:ext uri="{FF2B5EF4-FFF2-40B4-BE49-F238E27FC236}">
                <a16:creationId xmlns:a16="http://schemas.microsoft.com/office/drawing/2014/main" id="{F2969475-F99C-1A9A-E9DA-71FE46A02179}"/>
              </a:ext>
              <a:ext uri="{C183D7F6-B498-43B3-948B-1728B52AA6E4}">
                <adec:decorative xmlns:adec="http://schemas.microsoft.com/office/drawing/2017/decorative" val="1"/>
              </a:ext>
            </a:extLst>
          </p:cNvPr>
          <p:cNvSpPr/>
          <p:nvPr userDrawn="1"/>
        </p:nvSpPr>
        <p:spPr>
          <a:xfrm>
            <a:off x="5677853" y="854302"/>
            <a:ext cx="836295" cy="836295"/>
          </a:xfrm>
          <a:prstGeom prst="ellipse">
            <a:avLst/>
          </a:prstGeom>
          <a:solidFill>
            <a:srgbClr val="02B5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Kuva 4">
            <a:extLst>
              <a:ext uri="{FF2B5EF4-FFF2-40B4-BE49-F238E27FC236}">
                <a16:creationId xmlns:a16="http://schemas.microsoft.com/office/drawing/2014/main" id="{CBAE0255-3767-D7E5-4519-1163CD0831F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04047" y="880495"/>
            <a:ext cx="783907" cy="783907"/>
          </a:xfrm>
          <a:prstGeom prst="rect">
            <a:avLst/>
          </a:prstGeom>
        </p:spPr>
      </p:pic>
      <p:pic>
        <p:nvPicPr>
          <p:cNvPr id="11" name="Kuva 10">
            <a:extLst>
              <a:ext uri="{FF2B5EF4-FFF2-40B4-BE49-F238E27FC236}">
                <a16:creationId xmlns:a16="http://schemas.microsoft.com/office/drawing/2014/main" id="{56A7D135-B95D-372A-50DF-1830DDAA385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181214933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uko">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6" name="Kuva 5">
            <a:extLst>
              <a:ext uri="{FF2B5EF4-FFF2-40B4-BE49-F238E27FC236}">
                <a16:creationId xmlns:a16="http://schemas.microsoft.com/office/drawing/2014/main" id="{B818CCFD-A492-EAA2-CDDE-0B770BC2058F}"/>
              </a:ext>
              <a:ext uri="{C183D7F6-B498-43B3-948B-1728B52AA6E4}">
                <adec:decorative xmlns:adec="http://schemas.microsoft.com/office/drawing/2017/decorative" val="1"/>
              </a:ext>
            </a:extLst>
          </p:cNvPr>
          <p:cNvPicPr>
            <a:picLocks/>
          </p:cNvPicPr>
          <p:nvPr userDrawn="1"/>
        </p:nvPicPr>
        <p:blipFill>
          <a:blip r:embed="rId2"/>
          <a:srcRect t="21258" b="3528"/>
          <a:stretch/>
        </p:blipFill>
        <p:spPr>
          <a:xfrm>
            <a:off x="1409328" y="1238328"/>
            <a:ext cx="4381344" cy="4381344"/>
          </a:xfrm>
          <a:prstGeom prst="ellipse">
            <a:avLst/>
          </a:prstGeom>
        </p:spPr>
      </p:pic>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E165F67E-59FF-0F69-9589-F1B1EF687CAE}"/>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TAUKO</a:t>
            </a:r>
            <a:br>
              <a:rPr lang="fi-FI" dirty="0"/>
            </a:br>
            <a:endParaRPr lang="en-US" dirty="0"/>
          </a:p>
        </p:txBody>
      </p:sp>
    </p:spTree>
    <p:extLst>
      <p:ext uri="{BB962C8B-B14F-4D97-AF65-F5344CB8AC3E}">
        <p14:creationId xmlns:p14="http://schemas.microsoft.com/office/powerpoint/2010/main" val="3892022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tkin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351B54DC-A7B2-CA34-6878-EDD50130343A}"/>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HETKINEN</a:t>
            </a:r>
            <a:br>
              <a:rPr lang="fi-FI" dirty="0"/>
            </a:br>
            <a:endParaRPr lang="en-US" dirty="0"/>
          </a:p>
        </p:txBody>
      </p:sp>
      <p:pic>
        <p:nvPicPr>
          <p:cNvPr id="5" name="Kuva 4">
            <a:extLst>
              <a:ext uri="{FF2B5EF4-FFF2-40B4-BE49-F238E27FC236}">
                <a16:creationId xmlns:a16="http://schemas.microsoft.com/office/drawing/2014/main" id="{C84E876B-3558-FBCE-3230-04E15CE35F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9400" y="1238328"/>
            <a:ext cx="4381200" cy="4381200"/>
          </a:xfrm>
          <a:prstGeom prst="ellipse">
            <a:avLst/>
          </a:prstGeom>
        </p:spPr>
      </p:pic>
    </p:spTree>
    <p:extLst>
      <p:ext uri="{BB962C8B-B14F-4D97-AF65-F5344CB8AC3E}">
        <p14:creationId xmlns:p14="http://schemas.microsoft.com/office/powerpoint/2010/main" val="235172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iitos yhteystiedoi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2194256"/>
            <a:ext cx="2520000" cy="0"/>
          </a:xfrm>
          <a:prstGeom prst="line">
            <a:avLst/>
          </a:prstGeom>
          <a:ln w="57150">
            <a:solidFill>
              <a:srgbClr val="02B5FA"/>
            </a:solidFill>
          </a:ln>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17DA445D-F099-6BFA-4C84-E56B29E1FBA8}"/>
              </a:ext>
            </a:extLst>
          </p:cNvPr>
          <p:cNvSpPr txBox="1">
            <a:spLocks/>
          </p:cNvSpPr>
          <p:nvPr userDrawn="1"/>
        </p:nvSpPr>
        <p:spPr>
          <a:xfrm>
            <a:off x="6188764" y="1486051"/>
            <a:ext cx="5791200" cy="70820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800" b="1" kern="1200">
                <a:solidFill>
                  <a:schemeClr val="tx2"/>
                </a:solidFill>
                <a:latin typeface="+mj-lt"/>
                <a:ea typeface="+mj-ea"/>
                <a:cs typeface="Calibri" panose="020F0502020204030204" pitchFamily="34" charset="0"/>
              </a:defRPr>
            </a:lvl1pPr>
          </a:lstStyle>
          <a:p>
            <a:r>
              <a:rPr lang="fi-FI" dirty="0">
                <a:solidFill>
                  <a:schemeClr val="bg1"/>
                </a:solidFill>
              </a:rPr>
              <a:t>KIITOS!</a:t>
            </a:r>
            <a:endParaRPr lang="en-US" dirty="0">
              <a:solidFill>
                <a:schemeClr val="bg1"/>
              </a:solidFill>
            </a:endParaRPr>
          </a:p>
        </p:txBody>
      </p:sp>
      <p:sp>
        <p:nvSpPr>
          <p:cNvPr id="5" name="Tekstin paikkamerkki 4">
            <a:extLst>
              <a:ext uri="{FF2B5EF4-FFF2-40B4-BE49-F238E27FC236}">
                <a16:creationId xmlns:a16="http://schemas.microsoft.com/office/drawing/2014/main" id="{851B2C23-103C-B794-2F49-B2499CDA4845}"/>
              </a:ext>
            </a:extLst>
          </p:cNvPr>
          <p:cNvSpPr>
            <a:spLocks noGrp="1"/>
          </p:cNvSpPr>
          <p:nvPr>
            <p:ph type="body" sz="quarter" idx="10" hasCustomPrompt="1"/>
          </p:nvPr>
        </p:nvSpPr>
        <p:spPr>
          <a:xfrm>
            <a:off x="6188764" y="2336942"/>
            <a:ext cx="5791200" cy="507310"/>
          </a:xfrm>
        </p:spPr>
        <p:txBody>
          <a:bodyPr>
            <a:noAutofit/>
          </a:bodyPr>
          <a:lstStyle>
            <a:lvl1pPr marL="0" indent="0">
              <a:buFontTx/>
              <a:buNone/>
              <a:defRPr sz="2200">
                <a:solidFill>
                  <a:schemeClr val="bg1"/>
                </a:solidFill>
              </a:defRPr>
            </a:lvl1pPr>
            <a:lvl2pPr marL="432000" indent="0">
              <a:buFontTx/>
              <a:buNone/>
              <a:defRPr sz="2200">
                <a:solidFill>
                  <a:schemeClr val="bg1"/>
                </a:solidFill>
              </a:defRPr>
            </a:lvl2pPr>
            <a:lvl3pPr marL="720000" indent="0">
              <a:buFontTx/>
              <a:buNone/>
              <a:defRPr sz="2200">
                <a:solidFill>
                  <a:schemeClr val="bg1"/>
                </a:solidFill>
              </a:defRPr>
            </a:lvl3pPr>
            <a:lvl4pPr marL="1080000" indent="0">
              <a:buFontTx/>
              <a:buNone/>
              <a:defRPr sz="2200">
                <a:solidFill>
                  <a:schemeClr val="bg1"/>
                </a:solidFill>
              </a:defRPr>
            </a:lvl4pPr>
            <a:lvl5pPr marL="1440000" indent="0">
              <a:buFontTx/>
              <a:buNone/>
              <a:defRPr sz="2200">
                <a:solidFill>
                  <a:schemeClr val="bg1"/>
                </a:solidFill>
              </a:defRPr>
            </a:lvl5pPr>
          </a:lstStyle>
          <a:p>
            <a:pPr lvl="0"/>
            <a:r>
              <a:rPr lang="fi-FI" dirty="0"/>
              <a:t>Lisää s-posti </a:t>
            </a:r>
            <a:r>
              <a:rPr lang="fi-FI" dirty="0" err="1"/>
              <a:t>napsautt</a:t>
            </a:r>
            <a:r>
              <a:rPr lang="fi-FI" dirty="0"/>
              <a:t>. </a:t>
            </a:r>
            <a:r>
              <a:rPr lang="fi-FI" dirty="0" err="1"/>
              <a:t>etunimi.sukunimi</a:t>
            </a:r>
            <a:r>
              <a:rPr lang="fi-FI" dirty="0"/>
              <a:t>(at)etk.fi</a:t>
            </a:r>
            <a:endParaRPr lang="en-US" dirty="0"/>
          </a:p>
        </p:txBody>
      </p:sp>
      <p:sp>
        <p:nvSpPr>
          <p:cNvPr id="3" name="Tekstiruutu 2">
            <a:extLst>
              <a:ext uri="{FF2B5EF4-FFF2-40B4-BE49-F238E27FC236}">
                <a16:creationId xmlns:a16="http://schemas.microsoft.com/office/drawing/2014/main" id="{B30AA995-9441-AB0E-2395-F9AB1E2FDA57}"/>
              </a:ext>
            </a:extLst>
          </p:cNvPr>
          <p:cNvSpPr txBox="1"/>
          <p:nvPr userDrawn="1"/>
        </p:nvSpPr>
        <p:spPr>
          <a:xfrm>
            <a:off x="6188764" y="2863196"/>
            <a:ext cx="4387429" cy="18261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2"/>
              </a:rPr>
              <a:t>www.etk.fi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3"/>
              </a:rPr>
              <a:t>www.tyoelake.fi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4"/>
              </a:rPr>
              <a:t>www.telp.fi</a:t>
            </a:r>
            <a:endParaRPr kumimoji="0" lang="en-US"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indent="0">
              <a:buFont typeface="Arial" panose="020B0604020202020204" pitchFamily="34" charset="0"/>
              <a:buNone/>
            </a:pPr>
            <a:endParaRPr lang="en-US" dirty="0">
              <a:solidFill>
                <a:schemeClr val="bg1"/>
              </a:solidFill>
            </a:endParaRPr>
          </a:p>
        </p:txBody>
      </p:sp>
      <p:pic>
        <p:nvPicPr>
          <p:cNvPr id="13" name="Kuva 12" descr="LinkedIn-ikoni.">
            <a:hlinkClick r:id="rId5"/>
            <a:extLst>
              <a:ext uri="{FF2B5EF4-FFF2-40B4-BE49-F238E27FC236}">
                <a16:creationId xmlns:a16="http://schemas.microsoft.com/office/drawing/2014/main" id="{C0B9A2CA-7A39-5770-F915-48248192E908}"/>
              </a:ext>
            </a:extLst>
          </p:cNvPr>
          <p:cNvPicPr>
            <a:picLocks noChangeAspect="1"/>
          </p:cNvPicPr>
          <p:nvPr userDrawn="1"/>
        </p:nvPicPr>
        <p:blipFill>
          <a:blip r:embed="rId6"/>
          <a:stretch>
            <a:fillRect/>
          </a:stretch>
        </p:blipFill>
        <p:spPr>
          <a:xfrm>
            <a:off x="6266521" y="4617125"/>
            <a:ext cx="425569" cy="441114"/>
          </a:xfrm>
          <a:prstGeom prst="rect">
            <a:avLst/>
          </a:prstGeom>
        </p:spPr>
      </p:pic>
      <p:pic>
        <p:nvPicPr>
          <p:cNvPr id="12" name="Kuva 11" descr="X-ikoni.">
            <a:hlinkClick r:id="rId7"/>
            <a:extLst>
              <a:ext uri="{FF2B5EF4-FFF2-40B4-BE49-F238E27FC236}">
                <a16:creationId xmlns:a16="http://schemas.microsoft.com/office/drawing/2014/main" id="{48F958F7-5FD2-1C25-0256-08E6EA1C24A8}"/>
              </a:ext>
            </a:extLst>
          </p:cNvPr>
          <p:cNvPicPr>
            <a:picLocks noChangeAspect="1"/>
          </p:cNvPicPr>
          <p:nvPr userDrawn="1"/>
        </p:nvPicPr>
        <p:blipFill>
          <a:blip r:embed="rId8"/>
          <a:stretch>
            <a:fillRect/>
          </a:stretch>
        </p:blipFill>
        <p:spPr>
          <a:xfrm>
            <a:off x="6827917" y="4697744"/>
            <a:ext cx="353929" cy="366858"/>
          </a:xfrm>
          <a:prstGeom prst="rect">
            <a:avLst/>
          </a:prstGeom>
        </p:spPr>
      </p:pic>
      <p:pic>
        <p:nvPicPr>
          <p:cNvPr id="9" name="Kuva 8" descr="Facebook-ikoni.">
            <a:hlinkClick r:id="rId9"/>
            <a:extLst>
              <a:ext uri="{FF2B5EF4-FFF2-40B4-BE49-F238E27FC236}">
                <a16:creationId xmlns:a16="http://schemas.microsoft.com/office/drawing/2014/main" id="{84E1BB45-7787-9450-91EE-B28F6452991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253293" y="4696577"/>
            <a:ext cx="348916" cy="361662"/>
          </a:xfrm>
          <a:prstGeom prst="rect">
            <a:avLst/>
          </a:prstGeom>
        </p:spPr>
      </p:pic>
      <p:pic>
        <p:nvPicPr>
          <p:cNvPr id="10" name="Kuva 9" descr="Instagram-ikoni.">
            <a:hlinkClick r:id="rId11"/>
            <a:extLst>
              <a:ext uri="{FF2B5EF4-FFF2-40B4-BE49-F238E27FC236}">
                <a16:creationId xmlns:a16="http://schemas.microsoft.com/office/drawing/2014/main" id="{B172CE5F-760A-8D50-9781-35F56163C2E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01424" y="4680984"/>
            <a:ext cx="370099" cy="383619"/>
          </a:xfrm>
          <a:prstGeom prst="rect">
            <a:avLst/>
          </a:prstGeom>
        </p:spPr>
      </p:pic>
      <p:pic>
        <p:nvPicPr>
          <p:cNvPr id="11" name="Kuva 10" descr="Youtube-ikoni.">
            <a:hlinkClick r:id="rId13"/>
            <a:extLst>
              <a:ext uri="{FF2B5EF4-FFF2-40B4-BE49-F238E27FC236}">
                <a16:creationId xmlns:a16="http://schemas.microsoft.com/office/drawing/2014/main" id="{3B4F98FF-087C-419C-FA94-826F72A2008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27074" y="4701508"/>
            <a:ext cx="370099" cy="383619"/>
          </a:xfrm>
          <a:prstGeom prst="rect">
            <a:avLst/>
          </a:prstGeom>
        </p:spPr>
      </p:pic>
      <p:pic>
        <p:nvPicPr>
          <p:cNvPr id="14" name="Kuva 13">
            <a:extLst>
              <a:ext uri="{FF2B5EF4-FFF2-40B4-BE49-F238E27FC236}">
                <a16:creationId xmlns:a16="http://schemas.microsoft.com/office/drawing/2014/main" id="{55C3CB4B-BA95-B8E4-CC56-62F78BB9AE7B}"/>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43163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939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28.9.2020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fi-FI"/>
              <a:t>Eläketurvakeskus   |</a:t>
            </a:r>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dirty="0">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23019225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28.9.2020</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fi-FI"/>
              <a:t>Eläketurvakeskus   |</a:t>
            </a:r>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64810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 omall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rm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Kuvan paikkamerkki 5">
            <a:extLst>
              <a:ext uri="{FF2B5EF4-FFF2-40B4-BE49-F238E27FC236}">
                <a16:creationId xmlns:a16="http://schemas.microsoft.com/office/drawing/2014/main" id="{09EA0E1F-9BF7-DF39-9DBA-D0EA19D60A9C}"/>
              </a:ext>
              <a:ext uri="{C183D7F6-B498-43B3-948B-1728B52AA6E4}">
                <adec:decorative xmlns:adec="http://schemas.microsoft.com/office/drawing/2017/decorative" val="1"/>
              </a:ext>
            </a:extLst>
          </p:cNvPr>
          <p:cNvSpPr>
            <a:spLocks noGrp="1"/>
          </p:cNvSpPr>
          <p:nvPr>
            <p:ph type="pic" sz="quarter" idx="10"/>
          </p:nvPr>
        </p:nvSpPr>
        <p:spPr>
          <a:xfrm>
            <a:off x="-819" y="0"/>
            <a:ext cx="4471200" cy="5948005"/>
          </a:xfrm>
          <a:prstGeom prst="rect">
            <a:avLst/>
          </a:prstGeom>
          <a:solidFill>
            <a:schemeClr val="bg2"/>
          </a:solidFill>
          <a:ln>
            <a:noFill/>
          </a:ln>
        </p:spPr>
        <p:txBody>
          <a:bodyPr anchor="t"/>
          <a:lstStyle>
            <a:lvl1pPr marL="0" indent="0" algn="ctr">
              <a:buNone/>
              <a:defRPr sz="2000"/>
            </a:lvl1pPr>
          </a:lstStyle>
          <a:p>
            <a:r>
              <a:rPr lang="fi-FI"/>
              <a:t>Lisää kuva napsauttamalla kuvaketta</a:t>
            </a:r>
            <a:endParaRPr lang="en-GB" dirty="0"/>
          </a:p>
        </p:txBody>
      </p:sp>
      <p:pic>
        <p:nvPicPr>
          <p:cNvPr id="5" name="Kuva 4">
            <a:extLst>
              <a:ext uri="{FF2B5EF4-FFF2-40B4-BE49-F238E27FC236}">
                <a16:creationId xmlns:a16="http://schemas.microsoft.com/office/drawing/2014/main" id="{83D45B40-9506-EFDA-669A-865117ACE0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spTree>
    <p:extLst>
      <p:ext uri="{BB962C8B-B14F-4D97-AF65-F5344CB8AC3E}">
        <p14:creationId xmlns:p14="http://schemas.microsoft.com/office/powerpoint/2010/main" val="112648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10515600" cy="1138279"/>
          </a:xfrm>
        </p:spPr>
        <p:txBody>
          <a:bodyPr lIns="90000"/>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0" y="1520328"/>
            <a:ext cx="10515600" cy="4656635"/>
          </a:xfrm>
        </p:spPr>
        <p:txBody>
          <a:bodyPr lIns="90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16.4.2025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78279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Kuvio/taulukko otsiko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4"/>
            <a:ext cx="10515600" cy="688219"/>
          </a:xfrm>
        </p:spPr>
        <p:txBody>
          <a:bodyPr>
            <a:noAutofit/>
          </a:bodyPr>
          <a:lstStyle>
            <a:lvl1pPr algn="ctr">
              <a:defRPr sz="2200"/>
            </a:lvl1pPr>
          </a:lstStyle>
          <a:p>
            <a:r>
              <a:rPr lang="fi-FI" dirty="0"/>
              <a:t>Kuvio/taulukkodia - 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hasCustomPrompt="1"/>
          </p:nvPr>
        </p:nvSpPr>
        <p:spPr>
          <a:xfrm>
            <a:off x="838200" y="1083733"/>
            <a:ext cx="10515600" cy="5093231"/>
          </a:xfrm>
        </p:spPr>
        <p:txBody>
          <a:bodyPr>
            <a:noAutofit/>
          </a:bodyPr>
          <a:lstStyle>
            <a:lvl1pPr marL="0" indent="0">
              <a:buNone/>
              <a:defRPr sz="2200"/>
            </a:lvl1pPr>
          </a:lstStyle>
          <a:p>
            <a:pPr lvl="0"/>
            <a:r>
              <a:rPr lang="fi-FI" dirty="0"/>
              <a:t>Lisää kuvio tai taulukko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a:xfrm>
            <a:off x="838200" y="6356350"/>
            <a:ext cx="1034143" cy="365125"/>
          </a:xfrm>
        </p:spPr>
        <p:txBody>
          <a:bodyPr lIns="90000"/>
          <a:lstStyle/>
          <a:p>
            <a:fld id="{03DEFDC6-514E-4A65-A161-4AF9255B26E8}" type="datetime1">
              <a:rPr lang="fi-FI" smtClean="0"/>
              <a:t>16.4.2025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9383487" cy="365125"/>
          </a:xfrm>
        </p:spPr>
        <p:txBody>
          <a:bodyPr lIns="90000"/>
          <a:lstStyle/>
          <a:p>
            <a:r>
              <a:rPr lang="en-US"/>
              <a:t>Eläketurvakeskus</a:t>
            </a:r>
          </a:p>
        </p:txBody>
      </p:sp>
    </p:spTree>
    <p:extLst>
      <p:ext uri="{BB962C8B-B14F-4D97-AF65-F5344CB8AC3E}">
        <p14:creationId xmlns:p14="http://schemas.microsoft.com/office/powerpoint/2010/main" val="190248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59029B-A027-E569-9238-CDBA6D996FBF}"/>
              </a:ext>
            </a:extLst>
          </p:cNvPr>
          <p:cNvSpPr>
            <a:spLocks noGrp="1"/>
          </p:cNvSpPr>
          <p:nvPr>
            <p:ph type="title"/>
          </p:nvPr>
        </p:nvSpPr>
        <p:spPr/>
        <p:txBody>
          <a:bodyPr lIns="90000"/>
          <a:lstStyle/>
          <a:p>
            <a:r>
              <a:rPr lang="fi-FI"/>
              <a:t>Muokkaa ots. perustyyl. napsautt.</a:t>
            </a:r>
            <a:endParaRPr lang="en-US" dirty="0"/>
          </a:p>
        </p:txBody>
      </p:sp>
      <p:sp>
        <p:nvSpPr>
          <p:cNvPr id="3" name="Sisällön paikkamerkki 2">
            <a:extLst>
              <a:ext uri="{FF2B5EF4-FFF2-40B4-BE49-F238E27FC236}">
                <a16:creationId xmlns:a16="http://schemas.microsoft.com/office/drawing/2014/main" id="{25E1EE93-A876-1C86-DD7C-547C36B42FBD}"/>
              </a:ext>
            </a:extLst>
          </p:cNvPr>
          <p:cNvSpPr>
            <a:spLocks noGrp="1"/>
          </p:cNvSpPr>
          <p:nvPr>
            <p:ph sz="half" idx="1"/>
          </p:nvPr>
        </p:nvSpPr>
        <p:spPr>
          <a:xfrm>
            <a:off x="838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Sisällön paikkamerkki 3">
            <a:extLst>
              <a:ext uri="{FF2B5EF4-FFF2-40B4-BE49-F238E27FC236}">
                <a16:creationId xmlns:a16="http://schemas.microsoft.com/office/drawing/2014/main" id="{A258E14A-542B-073B-1FF8-14932F4F1628}"/>
              </a:ext>
            </a:extLst>
          </p:cNvPr>
          <p:cNvSpPr>
            <a:spLocks noGrp="1"/>
          </p:cNvSpPr>
          <p:nvPr>
            <p:ph sz="half" idx="2"/>
          </p:nvPr>
        </p:nvSpPr>
        <p:spPr>
          <a:xfrm>
            <a:off x="6172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ian numeron paikkamerkki 6">
            <a:extLst>
              <a:ext uri="{FF2B5EF4-FFF2-40B4-BE49-F238E27FC236}">
                <a16:creationId xmlns:a16="http://schemas.microsoft.com/office/drawing/2014/main" id="{413ABD5B-D47A-6934-D29C-E08C205E7B5B}"/>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5" name="Päivämäärän paikkamerkki 4">
            <a:extLst>
              <a:ext uri="{FF2B5EF4-FFF2-40B4-BE49-F238E27FC236}">
                <a16:creationId xmlns:a16="http://schemas.microsoft.com/office/drawing/2014/main" id="{CA2EFAE8-6C53-DFF1-B364-2AB0B6656584}"/>
              </a:ext>
              <a:ext uri="{C183D7F6-B498-43B3-948B-1728B52AA6E4}">
                <adec:decorative xmlns:adec="http://schemas.microsoft.com/office/drawing/2017/decorative" val="1"/>
              </a:ext>
            </a:extLst>
          </p:cNvPr>
          <p:cNvSpPr>
            <a:spLocks noGrp="1"/>
          </p:cNvSpPr>
          <p:nvPr>
            <p:ph type="dt" sz="half" idx="10"/>
          </p:nvPr>
        </p:nvSpPr>
        <p:spPr/>
        <p:txBody>
          <a:bodyPr lIns="90000"/>
          <a:lstStyle/>
          <a:p>
            <a:fld id="{7DB22B4B-7F40-4994-BFC2-538C8FB6082B}" type="datetime1">
              <a:rPr lang="fi-FI" smtClean="0"/>
              <a:t>16.4.2025</a:t>
            </a:fld>
            <a:endParaRPr lang="en-US"/>
          </a:p>
        </p:txBody>
      </p:sp>
      <p:sp>
        <p:nvSpPr>
          <p:cNvPr id="6" name="Alatunnisteen paikkamerkki 5">
            <a:extLst>
              <a:ext uri="{FF2B5EF4-FFF2-40B4-BE49-F238E27FC236}">
                <a16:creationId xmlns:a16="http://schemas.microsoft.com/office/drawing/2014/main" id="{697E4798-1956-3547-7CE9-23D3C19351FC}"/>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66628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8" y="1520328"/>
            <a:ext cx="5157787"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8" y="2505075"/>
            <a:ext cx="5157787"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kstin paikkamerkki 4">
            <a:extLst>
              <a:ext uri="{FF2B5EF4-FFF2-40B4-BE49-F238E27FC236}">
                <a16:creationId xmlns:a16="http://schemas.microsoft.com/office/drawing/2014/main" id="{EC57C11E-38F1-2C08-E3E0-44DA4731BF2E}"/>
              </a:ext>
            </a:extLst>
          </p:cNvPr>
          <p:cNvSpPr>
            <a:spLocks noGrp="1"/>
          </p:cNvSpPr>
          <p:nvPr>
            <p:ph type="body" sz="quarter" idx="3"/>
          </p:nvPr>
        </p:nvSpPr>
        <p:spPr>
          <a:xfrm>
            <a:off x="6172200" y="1520328"/>
            <a:ext cx="5183188"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F66E362-2FB0-C793-642E-5CC4DB09F6D4}"/>
              </a:ext>
            </a:extLst>
          </p:cNvPr>
          <p:cNvSpPr>
            <a:spLocks noGrp="1"/>
          </p:cNvSpPr>
          <p:nvPr>
            <p:ph sz="quarter" idx="4"/>
          </p:nvPr>
        </p:nvSpPr>
        <p:spPr>
          <a:xfrm>
            <a:off x="6172200" y="2505075"/>
            <a:ext cx="5183188"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199C5962-3FF5-49C6-9726-36D983148CC4}" type="datetime1">
              <a:rPr lang="fi-FI" smtClean="0"/>
              <a:t>16.4.2025</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09390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kolmella palst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lIns="90000"/>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9"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9"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2" name="Tekstin paikkamerkki 2">
            <a:extLst>
              <a:ext uri="{FF2B5EF4-FFF2-40B4-BE49-F238E27FC236}">
                <a16:creationId xmlns:a16="http://schemas.microsoft.com/office/drawing/2014/main" id="{66C1189D-15EA-C265-A785-E7BBA2B5F555}"/>
              </a:ext>
            </a:extLst>
          </p:cNvPr>
          <p:cNvSpPr>
            <a:spLocks noGrp="1"/>
          </p:cNvSpPr>
          <p:nvPr>
            <p:ph type="body" idx="13"/>
          </p:nvPr>
        </p:nvSpPr>
        <p:spPr>
          <a:xfrm>
            <a:off x="4400305"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Sisällön paikkamerkki 3">
            <a:extLst>
              <a:ext uri="{FF2B5EF4-FFF2-40B4-BE49-F238E27FC236}">
                <a16:creationId xmlns:a16="http://schemas.microsoft.com/office/drawing/2014/main" id="{77B9F8F6-E829-597A-53DA-D9259FCAFB2F}"/>
              </a:ext>
            </a:extLst>
          </p:cNvPr>
          <p:cNvSpPr>
            <a:spLocks noGrp="1"/>
          </p:cNvSpPr>
          <p:nvPr>
            <p:ph sz="half" idx="14"/>
          </p:nvPr>
        </p:nvSpPr>
        <p:spPr>
          <a:xfrm>
            <a:off x="4400305"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4" name="Tekstin paikkamerkki 2">
            <a:extLst>
              <a:ext uri="{FF2B5EF4-FFF2-40B4-BE49-F238E27FC236}">
                <a16:creationId xmlns:a16="http://schemas.microsoft.com/office/drawing/2014/main" id="{076B0AD4-1430-2DC0-A493-BD3744C444AD}"/>
              </a:ext>
            </a:extLst>
          </p:cNvPr>
          <p:cNvSpPr>
            <a:spLocks noGrp="1"/>
          </p:cNvSpPr>
          <p:nvPr>
            <p:ph type="body" idx="15"/>
          </p:nvPr>
        </p:nvSpPr>
        <p:spPr>
          <a:xfrm>
            <a:off x="7960821"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5" name="Sisällön paikkamerkki 3">
            <a:extLst>
              <a:ext uri="{FF2B5EF4-FFF2-40B4-BE49-F238E27FC236}">
                <a16:creationId xmlns:a16="http://schemas.microsoft.com/office/drawing/2014/main" id="{5C0BB510-1539-6BA2-446E-B9C57B705E25}"/>
              </a:ext>
            </a:extLst>
          </p:cNvPr>
          <p:cNvSpPr>
            <a:spLocks noGrp="1"/>
          </p:cNvSpPr>
          <p:nvPr>
            <p:ph sz="half" idx="16"/>
          </p:nvPr>
        </p:nvSpPr>
        <p:spPr>
          <a:xfrm>
            <a:off x="7960821"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199C5962-3FF5-49C6-9726-36D983148CC4}" type="datetime1">
              <a:rPr lang="fi-FI" smtClean="0"/>
              <a:t>16.4.2025</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7511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eroitu tekstili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1" name="Tekstin paikkamerkki 3">
            <a:extLst>
              <a:ext uri="{FF2B5EF4-FFF2-40B4-BE49-F238E27FC236}">
                <a16:creationId xmlns:a16="http://schemas.microsoft.com/office/drawing/2014/main" id="{CD060F3F-2348-AC6B-B83C-10ED180152F0}"/>
              </a:ext>
            </a:extLst>
          </p:cNvPr>
          <p:cNvSpPr>
            <a:spLocks noGrp="1"/>
          </p:cNvSpPr>
          <p:nvPr>
            <p:ph type="body" sz="half" idx="14" hasCustomPrompt="1"/>
          </p:nvPr>
        </p:nvSpPr>
        <p:spPr>
          <a:xfrm>
            <a:off x="915317" y="1726252"/>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12" name="Tekstin paikkamerkki 3">
            <a:extLst>
              <a:ext uri="{FF2B5EF4-FFF2-40B4-BE49-F238E27FC236}">
                <a16:creationId xmlns:a16="http://schemas.microsoft.com/office/drawing/2014/main" id="{8237B168-6387-40E3-A99A-8E529F2118D0}"/>
              </a:ext>
            </a:extLst>
          </p:cNvPr>
          <p:cNvSpPr>
            <a:spLocks noGrp="1"/>
          </p:cNvSpPr>
          <p:nvPr>
            <p:ph type="body" sz="half" idx="2"/>
          </p:nvPr>
        </p:nvSpPr>
        <p:spPr>
          <a:xfrm>
            <a:off x="1872344" y="1646748"/>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3" name="Tekstin paikkamerkki 3">
            <a:extLst>
              <a:ext uri="{FF2B5EF4-FFF2-40B4-BE49-F238E27FC236}">
                <a16:creationId xmlns:a16="http://schemas.microsoft.com/office/drawing/2014/main" id="{D43F2114-A8D7-BB2E-154C-A7E29B11728C}"/>
              </a:ext>
            </a:extLst>
          </p:cNvPr>
          <p:cNvSpPr>
            <a:spLocks noGrp="1"/>
          </p:cNvSpPr>
          <p:nvPr>
            <p:ph type="body" sz="half" idx="16" hasCustomPrompt="1"/>
          </p:nvPr>
        </p:nvSpPr>
        <p:spPr>
          <a:xfrm>
            <a:off x="915318" y="2751087"/>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2" name="Tekstin paikkamerkki 3">
            <a:extLst>
              <a:ext uri="{FF2B5EF4-FFF2-40B4-BE49-F238E27FC236}">
                <a16:creationId xmlns:a16="http://schemas.microsoft.com/office/drawing/2014/main" id="{3ED61836-42F6-59D8-EBD8-2EB9411FA280}"/>
              </a:ext>
            </a:extLst>
          </p:cNvPr>
          <p:cNvSpPr>
            <a:spLocks noGrp="1"/>
          </p:cNvSpPr>
          <p:nvPr>
            <p:ph type="body" sz="half" idx="15"/>
          </p:nvPr>
        </p:nvSpPr>
        <p:spPr>
          <a:xfrm>
            <a:off x="1872344" y="2666296"/>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5" name="Tekstin paikkamerkki 3">
            <a:extLst>
              <a:ext uri="{FF2B5EF4-FFF2-40B4-BE49-F238E27FC236}">
                <a16:creationId xmlns:a16="http://schemas.microsoft.com/office/drawing/2014/main" id="{442ADEEE-05D5-DB17-5EAE-08E28C7EFFE0}"/>
              </a:ext>
            </a:extLst>
          </p:cNvPr>
          <p:cNvSpPr>
            <a:spLocks noGrp="1"/>
          </p:cNvSpPr>
          <p:nvPr>
            <p:ph type="body" sz="half" idx="18" hasCustomPrompt="1"/>
          </p:nvPr>
        </p:nvSpPr>
        <p:spPr>
          <a:xfrm>
            <a:off x="915317" y="3760059"/>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4" name="Tekstin paikkamerkki 3">
            <a:extLst>
              <a:ext uri="{FF2B5EF4-FFF2-40B4-BE49-F238E27FC236}">
                <a16:creationId xmlns:a16="http://schemas.microsoft.com/office/drawing/2014/main" id="{E103DA8F-56E1-159B-5840-3739DEFDA064}"/>
              </a:ext>
            </a:extLst>
          </p:cNvPr>
          <p:cNvSpPr>
            <a:spLocks noGrp="1"/>
          </p:cNvSpPr>
          <p:nvPr>
            <p:ph type="body" sz="half" idx="17"/>
          </p:nvPr>
        </p:nvSpPr>
        <p:spPr>
          <a:xfrm>
            <a:off x="1872343" y="3685844"/>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7" name="Tekstin paikkamerkki 3">
            <a:extLst>
              <a:ext uri="{FF2B5EF4-FFF2-40B4-BE49-F238E27FC236}">
                <a16:creationId xmlns:a16="http://schemas.microsoft.com/office/drawing/2014/main" id="{72E53871-8E68-6490-F65E-CF940099B469}"/>
              </a:ext>
            </a:extLst>
          </p:cNvPr>
          <p:cNvSpPr>
            <a:spLocks noGrp="1"/>
          </p:cNvSpPr>
          <p:nvPr>
            <p:ph type="body" sz="half" idx="20" hasCustomPrompt="1"/>
          </p:nvPr>
        </p:nvSpPr>
        <p:spPr>
          <a:xfrm>
            <a:off x="915317" y="4779763"/>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6" name="Tekstin paikkamerkki 3">
            <a:extLst>
              <a:ext uri="{FF2B5EF4-FFF2-40B4-BE49-F238E27FC236}">
                <a16:creationId xmlns:a16="http://schemas.microsoft.com/office/drawing/2014/main" id="{4F5A26B8-C035-B6FE-ED51-7E640FB6F3F3}"/>
              </a:ext>
            </a:extLst>
          </p:cNvPr>
          <p:cNvSpPr>
            <a:spLocks noGrp="1"/>
          </p:cNvSpPr>
          <p:nvPr>
            <p:ph type="body" sz="half" idx="19"/>
          </p:nvPr>
        </p:nvSpPr>
        <p:spPr>
          <a:xfrm>
            <a:off x="1872343" y="4705391"/>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16.4.2025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1514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C0EA777-D658-EDE3-AC12-FE2FD9F91FEA}"/>
              </a:ext>
            </a:extLst>
          </p:cNvPr>
          <p:cNvSpPr>
            <a:spLocks noGrp="1"/>
          </p:cNvSpPr>
          <p:nvPr>
            <p:ph type="title"/>
          </p:nvPr>
        </p:nvSpPr>
        <p:spPr>
          <a:xfrm>
            <a:off x="838200" y="293913"/>
            <a:ext cx="10515600" cy="1138279"/>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Tekstin paikkamerkki 2">
            <a:extLst>
              <a:ext uri="{FF2B5EF4-FFF2-40B4-BE49-F238E27FC236}">
                <a16:creationId xmlns:a16="http://schemas.microsoft.com/office/drawing/2014/main" id="{A4DE4C81-6D29-E1D4-7874-794776962C3B}"/>
              </a:ext>
            </a:extLst>
          </p:cNvPr>
          <p:cNvSpPr>
            <a:spLocks noGrp="1"/>
          </p:cNvSpPr>
          <p:nvPr>
            <p:ph type="body" idx="1"/>
          </p:nvPr>
        </p:nvSpPr>
        <p:spPr>
          <a:xfrm>
            <a:off x="838200" y="1520328"/>
            <a:ext cx="10515600" cy="4656635"/>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6" name="Dian numeron paikkamerkki 5">
            <a:extLst>
              <a:ext uri="{FF2B5EF4-FFF2-40B4-BE49-F238E27FC236}">
                <a16:creationId xmlns:a16="http://schemas.microsoft.com/office/drawing/2014/main" id="{EF8C9552-F5D7-4739-9664-F4F3A101A1DE}"/>
              </a:ext>
              <a:ext uri="{C183D7F6-B498-43B3-948B-1728B52AA6E4}">
                <adec:decorative xmlns:adec="http://schemas.microsoft.com/office/drawing/2017/decorative" val="1"/>
              </a:ext>
            </a:extLst>
          </p:cNvPr>
          <p:cNvSpPr>
            <a:spLocks noGrp="1"/>
          </p:cNvSpPr>
          <p:nvPr>
            <p:ph type="sldNum" sz="quarter" idx="4"/>
          </p:nvPr>
        </p:nvSpPr>
        <p:spPr>
          <a:xfrm>
            <a:off x="185057" y="6356350"/>
            <a:ext cx="468086" cy="365125"/>
          </a:xfrm>
          <a:prstGeom prst="rect">
            <a:avLst/>
          </a:prstGeom>
        </p:spPr>
        <p:txBody>
          <a:bodyPr vert="horz" lIns="91440" tIns="45720" rIns="91440" bIns="45720" rtlCol="0" anchor="ctr"/>
          <a:lstStyle>
            <a:lvl1pPr algn="ctr">
              <a:defRPr sz="1200">
                <a:solidFill>
                  <a:schemeClr val="tx2"/>
                </a:solidFill>
              </a:defRPr>
            </a:lvl1pPr>
          </a:lstStyle>
          <a:p>
            <a:fld id="{26AF5941-12CE-4CF1-9A6D-84BEF94849A9}" type="slidenum">
              <a:rPr lang="en-US" smtClean="0"/>
              <a:pPr/>
              <a:t>‹#›</a:t>
            </a:fld>
            <a:endParaRPr lang="en-US"/>
          </a:p>
        </p:txBody>
      </p:sp>
      <p:sp>
        <p:nvSpPr>
          <p:cNvPr id="4" name="Päivämäärän paikkamerkki 3">
            <a:extLst>
              <a:ext uri="{FF2B5EF4-FFF2-40B4-BE49-F238E27FC236}">
                <a16:creationId xmlns:a16="http://schemas.microsoft.com/office/drawing/2014/main" id="{D8A42AA1-2C40-D48A-8B7E-514DD5DB2746}"/>
              </a:ext>
              <a:ext uri="{C183D7F6-B498-43B3-948B-1728B52AA6E4}">
                <adec:decorative xmlns:adec="http://schemas.microsoft.com/office/drawing/2017/decorative" val="1"/>
              </a:ext>
            </a:extLst>
          </p:cNvPr>
          <p:cNvSpPr>
            <a:spLocks noGrp="1"/>
          </p:cNvSpPr>
          <p:nvPr>
            <p:ph type="dt" sz="half" idx="2"/>
          </p:nvPr>
        </p:nvSpPr>
        <p:spPr>
          <a:xfrm>
            <a:off x="838200" y="6356350"/>
            <a:ext cx="1034143" cy="365125"/>
          </a:xfrm>
          <a:prstGeom prst="rect">
            <a:avLst/>
          </a:prstGeom>
        </p:spPr>
        <p:txBody>
          <a:bodyPr vert="horz" lIns="90000" tIns="45720" rIns="91440" bIns="45720" rtlCol="0" anchor="ctr"/>
          <a:lstStyle>
            <a:lvl1pPr algn="l">
              <a:defRPr sz="1200">
                <a:solidFill>
                  <a:schemeClr val="tx2"/>
                </a:solidFill>
              </a:defRPr>
            </a:lvl1pPr>
          </a:lstStyle>
          <a:p>
            <a:fld id="{EA9F6098-BC38-49FC-9E5B-44A1BEE2C7DF}" type="datetime1">
              <a:rPr lang="fi-FI" smtClean="0"/>
              <a:t>16.4.2025</a:t>
            </a:fld>
            <a:endParaRPr lang="en-US"/>
          </a:p>
        </p:txBody>
      </p:sp>
      <p:sp>
        <p:nvSpPr>
          <p:cNvPr id="5" name="Alatunnisteen paikkamerkki 4">
            <a:extLst>
              <a:ext uri="{FF2B5EF4-FFF2-40B4-BE49-F238E27FC236}">
                <a16:creationId xmlns:a16="http://schemas.microsoft.com/office/drawing/2014/main" id="{6931748A-E16D-4921-8D8F-0FBB3CAD13D6}"/>
              </a:ext>
              <a:ext uri="{C183D7F6-B498-43B3-948B-1728B52AA6E4}">
                <adec:decorative xmlns:adec="http://schemas.microsoft.com/office/drawing/2017/decorative" val="1"/>
              </a:ext>
            </a:extLst>
          </p:cNvPr>
          <p:cNvSpPr>
            <a:spLocks noGrp="1"/>
          </p:cNvSpPr>
          <p:nvPr>
            <p:ph type="ftr" sz="quarter" idx="3"/>
          </p:nvPr>
        </p:nvSpPr>
        <p:spPr>
          <a:xfrm>
            <a:off x="1970313" y="6356350"/>
            <a:ext cx="9383487" cy="365125"/>
          </a:xfrm>
          <a:prstGeom prst="rect">
            <a:avLst/>
          </a:prstGeom>
        </p:spPr>
        <p:txBody>
          <a:bodyPr vert="horz" lIns="90000" tIns="45720" rIns="0" bIns="45720" rtlCol="0" anchor="ctr"/>
          <a:lstStyle>
            <a:lvl1pPr algn="l">
              <a:defRPr sz="1200">
                <a:solidFill>
                  <a:schemeClr val="tx2"/>
                </a:solidFill>
              </a:defRPr>
            </a:lvl1pPr>
          </a:lstStyle>
          <a:p>
            <a:r>
              <a:rPr lang="en-US"/>
              <a:t>Eläketurvakeskus</a:t>
            </a:r>
          </a:p>
        </p:txBody>
      </p:sp>
      <p:pic>
        <p:nvPicPr>
          <p:cNvPr id="7" name="Kuva 6">
            <a:extLst>
              <a:ext uri="{FF2B5EF4-FFF2-40B4-BE49-F238E27FC236}">
                <a16:creationId xmlns:a16="http://schemas.microsoft.com/office/drawing/2014/main" id="{D0CC6BF7-F439-8A89-E2DB-B61DB2E198DE}"/>
              </a:ext>
              <a:ext uri="{C183D7F6-B498-43B3-948B-1728B52AA6E4}">
                <adec:decorative xmlns:adec="http://schemas.microsoft.com/office/drawing/2017/decorative" val="1"/>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8365895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52" r:id="rId6"/>
    <p:sldLayoutId id="2147483653"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51" r:id="rId16"/>
    <p:sldLayoutId id="2147483672" r:id="rId17"/>
    <p:sldLayoutId id="2147483671" r:id="rId18"/>
    <p:sldLayoutId id="2147483673" r:id="rId19"/>
    <p:sldLayoutId id="2147483674" r:id="rId20"/>
    <p:sldLayoutId id="2147483654" r:id="rId21"/>
    <p:sldLayoutId id="2147483675" r:id="rId22"/>
    <p:sldLayoutId id="2147483676" r:id="rId23"/>
    <p:sldLayoutId id="2147483655" r:id="rId24"/>
    <p:sldLayoutId id="2147483677" r:id="rId25"/>
    <p:sldLayoutId id="2147483678" r:id="rId26"/>
  </p:sldLayoutIdLst>
  <p:hf hdr="0"/>
  <p:txStyles>
    <p:titleStyle>
      <a:lvl1pPr algn="l" defTabSz="914400" rtl="0" eaLnBrk="1" latinLnBrk="0" hangingPunct="1">
        <a:lnSpc>
          <a:spcPct val="90000"/>
        </a:lnSpc>
        <a:spcBef>
          <a:spcPct val="0"/>
        </a:spcBef>
        <a:buNone/>
        <a:defRPr sz="3800" b="1" kern="1200">
          <a:solidFill>
            <a:schemeClr val="tx2"/>
          </a:solidFill>
          <a:latin typeface="+mj-lt"/>
          <a:ea typeface="+mj-ea"/>
          <a:cs typeface="Calibri" panose="020F0502020204030204" pitchFamily="34" charset="0"/>
        </a:defRPr>
      </a:lvl1pPr>
    </p:titleStyle>
    <p:bodyStyle>
      <a:lvl1pPr marL="216000" indent="-216000" algn="l" defTabSz="914400" rtl="0" eaLnBrk="1" latinLnBrk="0" hangingPunct="1">
        <a:lnSpc>
          <a:spcPct val="100000"/>
        </a:lnSpc>
        <a:spcBef>
          <a:spcPts val="1000"/>
        </a:spcBef>
        <a:spcAft>
          <a:spcPts val="0"/>
        </a:spcAft>
        <a:buClr>
          <a:schemeClr val="tx2"/>
        </a:buClr>
        <a:buFont typeface="Arial" panose="020B0604020202020204" pitchFamily="34" charset="0"/>
        <a:buChar char="•"/>
        <a:defRPr sz="2600" kern="1200">
          <a:solidFill>
            <a:schemeClr val="tx1"/>
          </a:solidFill>
          <a:latin typeface="+mn-lt"/>
          <a:ea typeface="+mn-ea"/>
          <a:cs typeface="Calibri" panose="020F0502020204030204" pitchFamily="34" charset="0"/>
        </a:defRPr>
      </a:lvl1pPr>
      <a:lvl2pPr marL="612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2pPr>
      <a:lvl3pPr marL="90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3pPr>
      <a:lvl4pPr marL="126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4pPr>
      <a:lvl5pPr marL="162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A05887F0-CBEC-40D0-9862-BAA28AA7C19A}"/>
              </a:ext>
              <a:ext uri="{C183D7F6-B498-43B3-948B-1728B52AA6E4}">
                <adec:decorative xmlns:adec="http://schemas.microsoft.com/office/drawing/2017/decorative" val="1"/>
              </a:ext>
            </a:extLst>
          </p:cNvPr>
          <p:cNvSpPr>
            <a:spLocks noGrp="1"/>
          </p:cNvSpPr>
          <p:nvPr>
            <p:ph type="ctrTitle"/>
          </p:nvPr>
        </p:nvSpPr>
        <p:spPr/>
        <p:txBody>
          <a:bodyPr/>
          <a:lstStyle/>
          <a:p>
            <a:r>
              <a:rPr lang="fi-FI" dirty="0"/>
              <a:t>Työeläkejärjestelmä kuvina</a:t>
            </a:r>
          </a:p>
        </p:txBody>
      </p:sp>
      <p:sp>
        <p:nvSpPr>
          <p:cNvPr id="12" name="Alaotsikko 2">
            <a:extLst>
              <a:ext uri="{FF2B5EF4-FFF2-40B4-BE49-F238E27FC236}">
                <a16:creationId xmlns:a16="http://schemas.microsoft.com/office/drawing/2014/main" id="{4EFECA77-FE15-46F1-B2DE-486AEFB4C1FD}"/>
              </a:ext>
              <a:ext uri="{C183D7F6-B498-43B3-948B-1728B52AA6E4}">
                <adec:decorative xmlns:adec="http://schemas.microsoft.com/office/drawing/2017/decorative" val="1"/>
              </a:ext>
            </a:extLst>
          </p:cNvPr>
          <p:cNvSpPr>
            <a:spLocks noGrp="1"/>
          </p:cNvSpPr>
          <p:nvPr>
            <p:ph type="subTitle" idx="1"/>
          </p:nvPr>
        </p:nvSpPr>
        <p:spPr/>
        <p:txBody>
          <a:bodyPr/>
          <a:lstStyle/>
          <a:p>
            <a:r>
              <a:rPr lang="fi-FI" dirty="0"/>
              <a:t>Kuvapaketti sisältää keskeisiä tietoja työeläkejärjestelmästä </a:t>
            </a:r>
            <a:br>
              <a:rPr lang="fi-FI" dirty="0"/>
            </a:br>
            <a:r>
              <a:rPr lang="fi-FI" dirty="0"/>
              <a:t>ja sen toiminnasta</a:t>
            </a:r>
            <a:r>
              <a:rPr lang="fi-FI"/>
              <a:t>. </a:t>
            </a:r>
          </a:p>
          <a:p>
            <a:endParaRPr lang="fi-FI" dirty="0"/>
          </a:p>
          <a:p>
            <a:r>
              <a:rPr lang="fi-FI"/>
              <a:t>Päivitetty: 17.4.2025</a:t>
            </a:r>
            <a:endParaRPr lang="fi-FI" dirty="0"/>
          </a:p>
        </p:txBody>
      </p:sp>
      <p:sp>
        <p:nvSpPr>
          <p:cNvPr id="6" name="Dian numeron paikkamerkki 5">
            <a:extLst>
              <a:ext uri="{FF2B5EF4-FFF2-40B4-BE49-F238E27FC236}">
                <a16:creationId xmlns:a16="http://schemas.microsoft.com/office/drawing/2014/main" id="{0CF8AE2E-A109-4A41-B9AD-28477A502891}"/>
              </a:ext>
            </a:extLst>
          </p:cNvPr>
          <p:cNvSpPr>
            <a:spLocks noGrp="1"/>
          </p:cNvSpPr>
          <p:nvPr>
            <p:ph type="sldNum" sz="quarter" idx="4294967295"/>
          </p:nvPr>
        </p:nvSpPr>
        <p:spPr>
          <a:xfrm>
            <a:off x="11788775" y="6443663"/>
            <a:ext cx="403225" cy="323850"/>
          </a:xfrm>
          <a:prstGeom prst="rect">
            <a:avLst/>
          </a:prstGeom>
        </p:spPr>
        <p:txBody>
          <a:bodyPr vert="horz" lIns="91440" tIns="45720" rIns="91440" bIns="45720" rtlCol="0" anchor="ctr"/>
          <a:lstStyle>
            <a:defPPr>
              <a:defRPr lang="fi-FI"/>
            </a:defPPr>
            <a:lvl1pPr marL="0" algn="l" defTabSz="914400" rtl="0" eaLnBrk="1" latinLnBrk="0" hangingPunct="1">
              <a:defRPr sz="13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2D8D75-17F6-474C-8CC8-AD93DCE1F39D}" type="slidenum">
              <a:rPr lang="fi-FI" smtClean="0"/>
              <a:pPr/>
              <a:t>1</a:t>
            </a:fld>
            <a:endParaRPr lang="fi-FI"/>
          </a:p>
        </p:txBody>
      </p:sp>
    </p:spTree>
    <p:extLst>
      <p:ext uri="{BB962C8B-B14F-4D97-AF65-F5344CB8AC3E}">
        <p14:creationId xmlns:p14="http://schemas.microsoft.com/office/powerpoint/2010/main" val="4205873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151411D-A90F-4D55-AE53-D513AEC805BD}"/>
              </a:ext>
              <a:ext uri="{C183D7F6-B498-43B3-948B-1728B52AA6E4}">
                <adec:decorative xmlns:adec="http://schemas.microsoft.com/office/drawing/2017/decorative" val="1"/>
              </a:ext>
            </a:extLst>
          </p:cNvPr>
          <p:cNvSpPr>
            <a:spLocks noGrp="1"/>
          </p:cNvSpPr>
          <p:nvPr>
            <p:ph type="sldNum" sz="quarter" idx="12"/>
          </p:nvPr>
        </p:nvSpPr>
        <p:spPr/>
        <p:txBody>
          <a:bodyPr/>
          <a:lstStyle/>
          <a:p>
            <a:fld id="{BE2D8D75-17F6-474C-8CC8-AD93DCE1F39D}" type="slidenum">
              <a:rPr lang="fi-FI" smtClean="0"/>
              <a:t>10</a:t>
            </a:fld>
            <a:endParaRPr lang="fi-FI"/>
          </a:p>
        </p:txBody>
      </p:sp>
      <p:sp>
        <p:nvSpPr>
          <p:cNvPr id="21" name="Otsikko 6">
            <a:extLst>
              <a:ext uri="{FF2B5EF4-FFF2-40B4-BE49-F238E27FC236}">
                <a16:creationId xmlns:a16="http://schemas.microsoft.com/office/drawing/2014/main" id="{EAF2CB3C-CB27-4CA7-B0A2-C7439CDAD0BA}"/>
              </a:ext>
            </a:extLst>
          </p:cNvPr>
          <p:cNvSpPr>
            <a:spLocks noGrp="1"/>
          </p:cNvSpPr>
          <p:nvPr>
            <p:ph type="title"/>
          </p:nvPr>
        </p:nvSpPr>
        <p:spPr>
          <a:xfrm>
            <a:off x="0" y="807825"/>
            <a:ext cx="11856640" cy="836753"/>
          </a:xfrm>
        </p:spPr>
        <p:txBody>
          <a:bodyPr/>
          <a:lstStyle/>
          <a:p>
            <a:pPr algn="ctr"/>
            <a:r>
              <a:rPr lang="fi-FI" sz="3200" dirty="0"/>
              <a:t>Eläkkeensaajan perusturva</a:t>
            </a:r>
          </a:p>
        </p:txBody>
      </p:sp>
      <p:grpSp>
        <p:nvGrpSpPr>
          <p:cNvPr id="22" name="Ryhmä 21">
            <a:extLst>
              <a:ext uri="{FF2B5EF4-FFF2-40B4-BE49-F238E27FC236}">
                <a16:creationId xmlns:a16="http://schemas.microsoft.com/office/drawing/2014/main" id="{34617B42-0657-4BF0-993E-A8502D355FB2}"/>
              </a:ext>
              <a:ext uri="{C183D7F6-B498-43B3-948B-1728B52AA6E4}">
                <adec:decorative xmlns:adec="http://schemas.microsoft.com/office/drawing/2017/decorative" val="1"/>
              </a:ext>
            </a:extLst>
          </p:cNvPr>
          <p:cNvGrpSpPr/>
          <p:nvPr/>
        </p:nvGrpSpPr>
        <p:grpSpPr>
          <a:xfrm>
            <a:off x="551384" y="1700808"/>
            <a:ext cx="10641370" cy="2952328"/>
            <a:chOff x="551384" y="1952836"/>
            <a:chExt cx="10641370" cy="2952328"/>
          </a:xfrm>
        </p:grpSpPr>
        <p:sp>
          <p:nvSpPr>
            <p:cNvPr id="23" name="Rounded Rectangle 18">
              <a:extLst>
                <a:ext uri="{FF2B5EF4-FFF2-40B4-BE49-F238E27FC236}">
                  <a16:creationId xmlns:a16="http://schemas.microsoft.com/office/drawing/2014/main" id="{2B72F9A6-33FC-463A-A73F-54685AA81581}"/>
                </a:ext>
                <a:ext uri="{C183D7F6-B498-43B3-948B-1728B52AA6E4}">
                  <adec:decorative xmlns:adec="http://schemas.microsoft.com/office/drawing/2017/decorative" val="0"/>
                </a:ext>
              </a:extLst>
            </p:cNvPr>
            <p:cNvSpPr/>
            <p:nvPr/>
          </p:nvSpPr>
          <p:spPr bwMode="black">
            <a:xfrm>
              <a:off x="551384" y="1952836"/>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4" name="Rounded Rectangle 21">
              <a:extLst>
                <a:ext uri="{FF2B5EF4-FFF2-40B4-BE49-F238E27FC236}">
                  <a16:creationId xmlns:a16="http://schemas.microsoft.com/office/drawing/2014/main" id="{21C0D5D9-43B7-4390-9300-8E80F4AAD45D}"/>
                </a:ext>
                <a:ext uri="{C183D7F6-B498-43B3-948B-1728B52AA6E4}">
                  <adec:decorative xmlns:adec="http://schemas.microsoft.com/office/drawing/2017/decorative" val="1"/>
                </a:ext>
              </a:extLst>
            </p:cNvPr>
            <p:cNvSpPr/>
            <p:nvPr/>
          </p:nvSpPr>
          <p:spPr bwMode="black">
            <a:xfrm>
              <a:off x="1382718" y="2414157"/>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Työeläke</a:t>
              </a:r>
            </a:p>
            <a:p>
              <a:pPr algn="ctr"/>
              <a:r>
                <a:rPr lang="en-FI" dirty="0">
                  <a:solidFill>
                    <a:schemeClr val="tx1"/>
                  </a:solidFill>
                </a:rPr>
                <a:t>Saavutetun toimeentulon tason kohtuullinen säilyttäminen</a:t>
              </a:r>
            </a:p>
          </p:txBody>
        </p:sp>
        <p:sp>
          <p:nvSpPr>
            <p:cNvPr id="25" name="Cross 24">
              <a:extLst>
                <a:ext uri="{FF2B5EF4-FFF2-40B4-BE49-F238E27FC236}">
                  <a16:creationId xmlns:a16="http://schemas.microsoft.com/office/drawing/2014/main" id="{EA0836A4-1EC9-44C8-A2D7-9AA299B03A42}"/>
                </a:ext>
                <a:ext uri="{C183D7F6-B498-43B3-948B-1728B52AA6E4}">
                  <adec:decorative xmlns:adec="http://schemas.microsoft.com/office/drawing/2017/decorative" val="0"/>
                </a:ext>
              </a:extLst>
            </p:cNvPr>
            <p:cNvSpPr/>
            <p:nvPr/>
          </p:nvSpPr>
          <p:spPr bwMode="black">
            <a:xfrm>
              <a:off x="4007768" y="3234518"/>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6" name="Rounded Rectangle 22">
              <a:extLst>
                <a:ext uri="{FF2B5EF4-FFF2-40B4-BE49-F238E27FC236}">
                  <a16:creationId xmlns:a16="http://schemas.microsoft.com/office/drawing/2014/main" id="{19177253-2390-41AD-B856-40F1FD34C42F}"/>
                </a:ext>
                <a:ext uri="{C183D7F6-B498-43B3-948B-1728B52AA6E4}">
                  <adec:decorative xmlns:adec="http://schemas.microsoft.com/office/drawing/2017/decorative" val="0"/>
                </a:ext>
              </a:extLst>
            </p:cNvPr>
            <p:cNvSpPr/>
            <p:nvPr/>
          </p:nvSpPr>
          <p:spPr bwMode="black">
            <a:xfrm>
              <a:off x="4820399" y="2414157"/>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Kansaneläke </a:t>
              </a:r>
              <a:br>
                <a:rPr lang="en-FI" sz="2400" b="1" dirty="0">
                  <a:solidFill>
                    <a:schemeClr val="tx1"/>
                  </a:solidFill>
                </a:rPr>
              </a:br>
              <a:r>
                <a:rPr lang="en-FI" sz="2400" b="1" dirty="0">
                  <a:solidFill>
                    <a:schemeClr val="tx1"/>
                  </a:solidFill>
                </a:rPr>
                <a:t>ja takuueläke</a:t>
              </a:r>
            </a:p>
            <a:p>
              <a:pPr algn="ctr"/>
              <a:r>
                <a:rPr lang="en-FI" dirty="0">
                  <a:solidFill>
                    <a:schemeClr val="tx1"/>
                  </a:solidFill>
                </a:rPr>
                <a:t>Vähimmäis-toimeentulon turvaaminen</a:t>
              </a:r>
            </a:p>
          </p:txBody>
        </p:sp>
        <p:sp>
          <p:nvSpPr>
            <p:cNvPr id="27" name="Oval 23">
              <a:extLst>
                <a:ext uri="{FF2B5EF4-FFF2-40B4-BE49-F238E27FC236}">
                  <a16:creationId xmlns:a16="http://schemas.microsoft.com/office/drawing/2014/main" id="{AE9C54FA-E33E-4A78-8CD1-1E992E513C17}"/>
                </a:ext>
                <a:ext uri="{C183D7F6-B498-43B3-948B-1728B52AA6E4}">
                  <adec:decorative xmlns:adec="http://schemas.microsoft.com/office/drawing/2017/decorative" val="0"/>
                </a:ext>
              </a:extLst>
            </p:cNvPr>
            <p:cNvSpPr/>
            <p:nvPr/>
          </p:nvSpPr>
          <p:spPr bwMode="black">
            <a:xfrm>
              <a:off x="8270475" y="2414157"/>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400" b="1" dirty="0"/>
                <a:t>Kokonais-</a:t>
              </a:r>
            </a:p>
            <a:p>
              <a:pPr algn="ctr"/>
              <a:r>
                <a:rPr lang="en-FI" sz="2400" b="1" dirty="0"/>
                <a:t>eläke</a:t>
              </a:r>
              <a:endParaRPr lang="en-FI" sz="2400" dirty="0"/>
            </a:p>
          </p:txBody>
        </p:sp>
        <p:sp>
          <p:nvSpPr>
            <p:cNvPr id="28" name="Equals 25">
              <a:extLst>
                <a:ext uri="{FF2B5EF4-FFF2-40B4-BE49-F238E27FC236}">
                  <a16:creationId xmlns:a16="http://schemas.microsoft.com/office/drawing/2014/main" id="{AF43B276-B4E5-4428-A83A-BD593356F77F}"/>
                </a:ext>
                <a:ext uri="{C183D7F6-B498-43B3-948B-1728B52AA6E4}">
                  <adec:decorative xmlns:adec="http://schemas.microsoft.com/office/drawing/2017/decorative" val="0"/>
                </a:ext>
              </a:extLst>
            </p:cNvPr>
            <p:cNvSpPr/>
            <p:nvPr/>
          </p:nvSpPr>
          <p:spPr bwMode="black">
            <a:xfrm>
              <a:off x="7413571" y="3140968"/>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grpSp>
    </p:spTree>
    <p:extLst>
      <p:ext uri="{BB962C8B-B14F-4D97-AF65-F5344CB8AC3E}">
        <p14:creationId xmlns:p14="http://schemas.microsoft.com/office/powerpoint/2010/main" val="1882476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604690"/>
            <a:ext cx="11856640" cy="829324"/>
          </a:xfrm>
        </p:spPr>
        <p:txBody>
          <a:bodyPr/>
          <a:lstStyle/>
          <a:p>
            <a:pPr algn="ctr"/>
            <a:r>
              <a:rPr lang="fi-FI" sz="3200" dirty="0"/>
              <a:t>Kokonaiseläke </a:t>
            </a:r>
            <a:r>
              <a:rPr lang="fi-FI" sz="3200"/>
              <a:t>vuonna 2024</a:t>
            </a: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11</a:t>
            </a:fld>
            <a:endParaRPr lang="fi-FI"/>
          </a:p>
        </p:txBody>
      </p:sp>
      <p:pic>
        <p:nvPicPr>
          <p:cNvPr id="4" name="Kuva 3" descr="Kokonaiseläke vuonna 2024.&#10;Yksin asuva eläkkeensaaja, työeläkkeen oletetaan olevan 50 % palkasta. &#10;Kansaneläke ja takuueläke alkaa 65-vuotiaana&#10;Nettoeläke tarkoittaa käteen jäävää kokonaiseläkettä tuloverojen jälkeen olettaen, ettei henkilöllä ole muita tuloja.">
            <a:extLst>
              <a:ext uri="{FF2B5EF4-FFF2-40B4-BE49-F238E27FC236}">
                <a16:creationId xmlns:a16="http://schemas.microsoft.com/office/drawing/2014/main" id="{7818868D-A012-087B-0B35-7D98122DB74A}"/>
              </a:ext>
            </a:extLst>
          </p:cNvPr>
          <p:cNvPicPr>
            <a:picLocks noChangeAspect="1"/>
          </p:cNvPicPr>
          <p:nvPr/>
        </p:nvPicPr>
        <p:blipFill>
          <a:blip r:embed="rId3"/>
          <a:stretch>
            <a:fillRect/>
          </a:stretch>
        </p:blipFill>
        <p:spPr>
          <a:xfrm>
            <a:off x="2062162" y="1454655"/>
            <a:ext cx="8067675" cy="4819650"/>
          </a:xfrm>
          <a:prstGeom prst="rect">
            <a:avLst/>
          </a:prstGeom>
        </p:spPr>
      </p:pic>
    </p:spTree>
    <p:extLst>
      <p:ext uri="{BB962C8B-B14F-4D97-AF65-F5344CB8AC3E}">
        <p14:creationId xmlns:p14="http://schemas.microsoft.com/office/powerpoint/2010/main" val="636663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151411D-A90F-4D55-AE53-D513AEC805BD}"/>
              </a:ext>
              <a:ext uri="{C183D7F6-B498-43B3-948B-1728B52AA6E4}">
                <adec:decorative xmlns:adec="http://schemas.microsoft.com/office/drawing/2017/decorative" val="1"/>
              </a:ext>
            </a:extLst>
          </p:cNvPr>
          <p:cNvSpPr>
            <a:spLocks noGrp="1"/>
          </p:cNvSpPr>
          <p:nvPr>
            <p:ph type="sldNum" sz="quarter" idx="12"/>
          </p:nvPr>
        </p:nvSpPr>
        <p:spPr/>
        <p:txBody>
          <a:bodyPr/>
          <a:lstStyle/>
          <a:p>
            <a:fld id="{BE2D8D75-17F6-474C-8CC8-AD93DCE1F39D}" type="slidenum">
              <a:rPr lang="fi-FI" smtClean="0"/>
              <a:t>12</a:t>
            </a:fld>
            <a:endParaRPr lang="fi-FI"/>
          </a:p>
        </p:txBody>
      </p:sp>
      <p:sp>
        <p:nvSpPr>
          <p:cNvPr id="18" name="Otsikko 6">
            <a:extLst>
              <a:ext uri="{FF2B5EF4-FFF2-40B4-BE49-F238E27FC236}">
                <a16:creationId xmlns:a16="http://schemas.microsoft.com/office/drawing/2014/main" id="{9D9A77CD-C34A-4C5A-A914-9718AA0A5DE5}"/>
              </a:ext>
            </a:extLst>
          </p:cNvPr>
          <p:cNvSpPr>
            <a:spLocks noGrp="1"/>
          </p:cNvSpPr>
          <p:nvPr>
            <p:ph type="title"/>
          </p:nvPr>
        </p:nvSpPr>
        <p:spPr>
          <a:xfrm>
            <a:off x="0" y="404664"/>
            <a:ext cx="11856640" cy="604049"/>
          </a:xfrm>
        </p:spPr>
        <p:txBody>
          <a:bodyPr/>
          <a:lstStyle/>
          <a:p>
            <a:pPr algn="ctr"/>
            <a:r>
              <a:rPr lang="fi-FI" sz="3200" dirty="0"/>
              <a:t>Kokonaiseläke </a:t>
            </a:r>
            <a:r>
              <a:rPr lang="fi-FI" sz="3200"/>
              <a:t>vuonna 2024, </a:t>
            </a:r>
            <a:r>
              <a:rPr lang="fi-FI" sz="3200" dirty="0"/>
              <a:t>asumistuki mukana</a:t>
            </a:r>
          </a:p>
        </p:txBody>
      </p:sp>
      <p:pic>
        <p:nvPicPr>
          <p:cNvPr id="4" name="Kuva 3" descr="Työeläke, kansaneläke, takuueläke ja asumistuki vuonna 2024.&#10;Yksin asuva eläkkeensaaja, työeläkkeen oletetaan olevan 50 % palkasta. &#10;Kansaneläke ja takuueläke alkaa 65-vuotiaana.&#10;Nettoeläke tarkoittaa käteen jäävää kokonaiseläkettä tuloverojen jälkeen olettaen, ettei henkilöllä ole muita tuloja.">
            <a:extLst>
              <a:ext uri="{FF2B5EF4-FFF2-40B4-BE49-F238E27FC236}">
                <a16:creationId xmlns:a16="http://schemas.microsoft.com/office/drawing/2014/main" id="{8F29697D-AE6B-8630-C378-C36BF8FF5D08}"/>
              </a:ext>
            </a:extLst>
          </p:cNvPr>
          <p:cNvPicPr>
            <a:picLocks noChangeAspect="1"/>
          </p:cNvPicPr>
          <p:nvPr/>
        </p:nvPicPr>
        <p:blipFill>
          <a:blip r:embed="rId3"/>
          <a:stretch>
            <a:fillRect/>
          </a:stretch>
        </p:blipFill>
        <p:spPr>
          <a:xfrm>
            <a:off x="1703512" y="1196752"/>
            <a:ext cx="8475340" cy="4993686"/>
          </a:xfrm>
          <a:prstGeom prst="rect">
            <a:avLst/>
          </a:prstGeom>
        </p:spPr>
      </p:pic>
    </p:spTree>
    <p:extLst>
      <p:ext uri="{BB962C8B-B14F-4D97-AF65-F5344CB8AC3E}">
        <p14:creationId xmlns:p14="http://schemas.microsoft.com/office/powerpoint/2010/main" val="26254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695399" y="460106"/>
            <a:ext cx="9540000" cy="819228"/>
          </a:xfrm>
        </p:spPr>
        <p:txBody>
          <a:bodyPr/>
          <a:lstStyle/>
          <a:p>
            <a:r>
              <a:rPr lang="fi-FI" dirty="0"/>
              <a:t>Eläkettä karttuu ansioista</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13</a:t>
            </a:fld>
            <a:endParaRPr lang="fi-FI"/>
          </a:p>
        </p:txBody>
      </p:sp>
      <p:sp>
        <p:nvSpPr>
          <p:cNvPr id="47" name="Content Placeholder 3">
            <a:extLst>
              <a:ext uri="{FF2B5EF4-FFF2-40B4-BE49-F238E27FC236}">
                <a16:creationId xmlns:a16="http://schemas.microsoft.com/office/drawing/2014/main" id="{9CAAABCF-FA9F-4FD2-A973-864667D4F97B}"/>
              </a:ext>
            </a:extLst>
          </p:cNvPr>
          <p:cNvSpPr txBox="1">
            <a:spLocks/>
          </p:cNvSpPr>
          <p:nvPr/>
        </p:nvSpPr>
        <p:spPr>
          <a:xfrm>
            <a:off x="667843" y="1435511"/>
            <a:ext cx="9540000" cy="620888"/>
          </a:xfrm>
          <a:prstGeom prst="rect">
            <a:avLst/>
          </a:prstGeom>
        </p:spPr>
        <p:txBody>
          <a:bodyPr/>
          <a:lst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FI" b="1" dirty="0"/>
              <a:t>Eläkkeen karttuminen vuodesta 2017 alkaen</a:t>
            </a:r>
          </a:p>
        </p:txBody>
      </p:sp>
      <p:grpSp>
        <p:nvGrpSpPr>
          <p:cNvPr id="2" name="Ryhmä 1">
            <a:extLst>
              <a:ext uri="{FF2B5EF4-FFF2-40B4-BE49-F238E27FC236}">
                <a16:creationId xmlns:a16="http://schemas.microsoft.com/office/drawing/2014/main" id="{90D21470-3EDA-4A57-B1C6-9A6C5BC4D8B0}"/>
              </a:ext>
              <a:ext uri="{C183D7F6-B498-43B3-948B-1728B52AA6E4}">
                <adec:decorative xmlns:adec="http://schemas.microsoft.com/office/drawing/2017/decorative" val="1"/>
              </a:ext>
            </a:extLst>
          </p:cNvPr>
          <p:cNvGrpSpPr/>
          <p:nvPr/>
        </p:nvGrpSpPr>
        <p:grpSpPr>
          <a:xfrm>
            <a:off x="648016" y="2056399"/>
            <a:ext cx="9377354" cy="1872208"/>
            <a:chOff x="648016" y="2056399"/>
            <a:chExt cx="9377354" cy="1872208"/>
          </a:xfrm>
        </p:grpSpPr>
        <p:sp>
          <p:nvSpPr>
            <p:cNvPr id="48" name="Oval 12">
              <a:extLst>
                <a:ext uri="{FF2B5EF4-FFF2-40B4-BE49-F238E27FC236}">
                  <a16:creationId xmlns:a16="http://schemas.microsoft.com/office/drawing/2014/main" id="{8114D882-4DE5-465A-B42A-4B59C873E4E2}"/>
                </a:ext>
              </a:extLst>
            </p:cNvPr>
            <p:cNvSpPr/>
            <p:nvPr/>
          </p:nvSpPr>
          <p:spPr bwMode="black">
            <a:xfrm>
              <a:off x="648016"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Työansiot</a:t>
              </a:r>
              <a:endParaRPr lang="en-FI" sz="2000" dirty="0"/>
            </a:p>
          </p:txBody>
        </p:sp>
        <p:sp>
          <p:nvSpPr>
            <p:cNvPr id="49" name="Multiply 7" descr="kertaa.">
              <a:extLst>
                <a:ext uri="{FF2B5EF4-FFF2-40B4-BE49-F238E27FC236}">
                  <a16:creationId xmlns:a16="http://schemas.microsoft.com/office/drawing/2014/main" id="{6F820BF9-DBA9-496D-91FB-D12DA0AEC8B2}"/>
                </a:ext>
              </a:extLst>
            </p:cNvPr>
            <p:cNvSpPr/>
            <p:nvPr/>
          </p:nvSpPr>
          <p:spPr bwMode="black">
            <a:xfrm>
              <a:off x="2542326"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50" name="Oval 14">
              <a:extLst>
                <a:ext uri="{FF2B5EF4-FFF2-40B4-BE49-F238E27FC236}">
                  <a16:creationId xmlns:a16="http://schemas.microsoft.com/office/drawing/2014/main" id="{83C2677A-AC9F-4071-A574-67547E1058F1}"/>
                </a:ext>
              </a:extLst>
            </p:cNvPr>
            <p:cNvSpPr/>
            <p:nvPr/>
          </p:nvSpPr>
          <p:spPr bwMode="black">
            <a:xfrm>
              <a:off x="3131560"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Karttumis-</a:t>
              </a:r>
              <a:br>
                <a:rPr lang="en-FI" sz="2000" b="1" dirty="0"/>
              </a:br>
              <a:r>
                <a:rPr lang="en-FI" sz="2000" b="1" dirty="0"/>
                <a:t>prosentti</a:t>
              </a:r>
              <a:endParaRPr lang="en-FI" sz="2000" dirty="0"/>
            </a:p>
          </p:txBody>
        </p:sp>
        <p:sp>
          <p:nvSpPr>
            <p:cNvPr id="51" name="Multiply 15" descr="kertaa.">
              <a:extLst>
                <a:ext uri="{FF2B5EF4-FFF2-40B4-BE49-F238E27FC236}">
                  <a16:creationId xmlns:a16="http://schemas.microsoft.com/office/drawing/2014/main" id="{ED4026A0-AC23-4624-9CD8-8EB5CEE1FEF4}"/>
                </a:ext>
              </a:extLst>
            </p:cNvPr>
            <p:cNvSpPr/>
            <p:nvPr/>
          </p:nvSpPr>
          <p:spPr bwMode="black">
            <a:xfrm>
              <a:off x="5021319" y="264607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52" name="Oval 11">
              <a:extLst>
                <a:ext uri="{FF2B5EF4-FFF2-40B4-BE49-F238E27FC236}">
                  <a16:creationId xmlns:a16="http://schemas.microsoft.com/office/drawing/2014/main" id="{970B11D8-BF46-403F-ACF1-9F6E85282617}"/>
                </a:ext>
              </a:extLst>
            </p:cNvPr>
            <p:cNvSpPr/>
            <p:nvPr/>
          </p:nvSpPr>
          <p:spPr bwMode="black">
            <a:xfrm>
              <a:off x="5642361" y="2056399"/>
              <a:ext cx="1872208" cy="18722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Elinaika-</a:t>
              </a:r>
            </a:p>
            <a:p>
              <a:pPr algn="ctr"/>
              <a:r>
                <a:rPr lang="en-FI" sz="2000" b="1" dirty="0"/>
                <a:t>kerroin</a:t>
              </a:r>
              <a:endParaRPr lang="en-FI" sz="2000" dirty="0"/>
            </a:p>
          </p:txBody>
        </p:sp>
        <p:sp>
          <p:nvSpPr>
            <p:cNvPr id="53" name="Equals 16">
              <a:extLst>
                <a:ext uri="{FF2B5EF4-FFF2-40B4-BE49-F238E27FC236}">
                  <a16:creationId xmlns:a16="http://schemas.microsoft.com/office/drawing/2014/main" id="{A2C08700-43CB-4982-AE5F-68B5C2C46338}"/>
                </a:ext>
              </a:extLst>
            </p:cNvPr>
            <p:cNvSpPr/>
            <p:nvPr/>
          </p:nvSpPr>
          <p:spPr bwMode="black">
            <a:xfrm>
              <a:off x="7572430" y="2712398"/>
              <a:ext cx="495527" cy="43204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
          <p:nvSpPr>
            <p:cNvPr id="54" name="Oval 10" descr=".">
              <a:extLst>
                <a:ext uri="{FF2B5EF4-FFF2-40B4-BE49-F238E27FC236}">
                  <a16:creationId xmlns:a16="http://schemas.microsoft.com/office/drawing/2014/main" id="{2ACF756F-4214-4306-B644-E2C3EAC11F23}"/>
                </a:ext>
              </a:extLst>
            </p:cNvPr>
            <p:cNvSpPr/>
            <p:nvPr/>
          </p:nvSpPr>
          <p:spPr bwMode="black">
            <a:xfrm>
              <a:off x="8153162" y="2056399"/>
              <a:ext cx="1872208" cy="18722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000" b="1" dirty="0"/>
                <a:t>Työeläke</a:t>
              </a:r>
              <a:endParaRPr lang="en-FI" sz="2000" dirty="0"/>
            </a:p>
          </p:txBody>
        </p:sp>
      </p:grpSp>
      <p:sp>
        <p:nvSpPr>
          <p:cNvPr id="55" name="Content Placeholder 3">
            <a:extLst>
              <a:ext uri="{FF2B5EF4-FFF2-40B4-BE49-F238E27FC236}">
                <a16:creationId xmlns:a16="http://schemas.microsoft.com/office/drawing/2014/main" id="{62B977EE-DE9A-42C5-89BB-20CEE6CE9327}"/>
              </a:ext>
            </a:extLst>
          </p:cNvPr>
          <p:cNvSpPr txBox="1">
            <a:spLocks/>
          </p:cNvSpPr>
          <p:nvPr/>
        </p:nvSpPr>
        <p:spPr>
          <a:xfrm>
            <a:off x="695399" y="4084784"/>
            <a:ext cx="9540000" cy="2356908"/>
          </a:xfrm>
          <a:prstGeom prst="rect">
            <a:avLst/>
          </a:prstGeom>
        </p:spPr>
        <p:txBody>
          <a:bodyPr vert="horz" lIns="91440" tIns="45720" rIns="91440" bIns="45720" rtlCol="0">
            <a:noAutofit/>
          </a:bodyPr>
          <a:lst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a:lstStyle>
          <a:p>
            <a:r>
              <a:rPr lang="en-FI" sz="2400" dirty="0"/>
              <a:t>Eläkettä karttuu 1,5 % vuodessa.</a:t>
            </a:r>
          </a:p>
          <a:p>
            <a:r>
              <a:rPr lang="en-FI" sz="2400" dirty="0"/>
              <a:t>53–62-vuotiaille karttuu eläkettä 1,7 % vuoden 2025 loppuun</a:t>
            </a:r>
            <a:br>
              <a:rPr lang="en-FI" sz="2400" dirty="0"/>
            </a:br>
            <a:r>
              <a:rPr lang="en-FI" sz="2400" dirty="0"/>
              <a:t>(siirtymäajan karttuma).</a:t>
            </a:r>
          </a:p>
          <a:p>
            <a:r>
              <a:rPr lang="en-FI" sz="2400" dirty="0"/>
              <a:t>Eläkkeeseen lasketaan lykkäyskorotus 0,4 % /kk,</a:t>
            </a:r>
            <a:br>
              <a:rPr lang="en-FI" sz="2400" dirty="0"/>
            </a:br>
            <a:r>
              <a:rPr lang="en-FI" sz="2400" dirty="0"/>
              <a:t>jos eläke alkaa alimman vanhuuseläkeiän jälkeen.</a:t>
            </a:r>
          </a:p>
        </p:txBody>
      </p:sp>
    </p:spTree>
    <p:extLst>
      <p:ext uri="{BB962C8B-B14F-4D97-AF65-F5344CB8AC3E}">
        <p14:creationId xmlns:p14="http://schemas.microsoft.com/office/powerpoint/2010/main" val="358179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EB70E4-FD77-4FD5-9B5E-B991B806D1FB}"/>
              </a:ext>
            </a:extLst>
          </p:cNvPr>
          <p:cNvSpPr>
            <a:spLocks noGrp="1"/>
          </p:cNvSpPr>
          <p:nvPr>
            <p:ph type="title"/>
          </p:nvPr>
        </p:nvSpPr>
        <p:spPr>
          <a:xfrm>
            <a:off x="0" y="476672"/>
            <a:ext cx="11856640" cy="504056"/>
          </a:xfrm>
        </p:spPr>
        <p:txBody>
          <a:bodyPr/>
          <a:lstStyle/>
          <a:p>
            <a:pPr algn="ctr"/>
            <a:r>
              <a:rPr lang="fi-FI" sz="3200" dirty="0"/>
              <a:t>Vanhuuseläkeikä nousee ikäluokittain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14</a:t>
            </a:fld>
            <a:endParaRPr lang="fi-FI"/>
          </a:p>
        </p:txBody>
      </p:sp>
      <p:graphicFrame>
        <p:nvGraphicFramePr>
          <p:cNvPr id="9" name="Content Placeholder 6">
            <a:extLst>
              <a:ext uri="{FF2B5EF4-FFF2-40B4-BE49-F238E27FC236}">
                <a16:creationId xmlns:a16="http://schemas.microsoft.com/office/drawing/2014/main" id="{40A64F57-F5B7-4B30-BA44-FD76B87F8BF0}"/>
              </a:ext>
              <a:ext uri="{C183D7F6-B498-43B3-948B-1728B52AA6E4}">
                <adec:decorative xmlns:adec="http://schemas.microsoft.com/office/drawing/2017/decorative" val="0"/>
              </a:ext>
            </a:extLst>
          </p:cNvPr>
          <p:cNvGraphicFramePr>
            <a:graphicFrameLocks noGrp="1"/>
          </p:cNvGraphicFramePr>
          <p:nvPr>
            <p:ph idx="1"/>
          </p:nvPr>
        </p:nvGraphicFramePr>
        <p:xfrm>
          <a:off x="2703363" y="1412776"/>
          <a:ext cx="6449914" cy="4251960"/>
        </p:xfrm>
        <a:graphic>
          <a:graphicData uri="http://schemas.openxmlformats.org/drawingml/2006/table">
            <a:tbl>
              <a:tblPr firstRow="1" bandRow="1">
                <a:tableStyleId>{5C22544A-7EE6-4342-B048-85BDC9FD1C3A}</a:tableStyleId>
              </a:tblPr>
              <a:tblGrid>
                <a:gridCol w="1553369">
                  <a:extLst>
                    <a:ext uri="{9D8B030D-6E8A-4147-A177-3AD203B41FA5}">
                      <a16:colId xmlns:a16="http://schemas.microsoft.com/office/drawing/2014/main" val="1844876579"/>
                    </a:ext>
                  </a:extLst>
                </a:gridCol>
                <a:gridCol w="1872208">
                  <a:extLst>
                    <a:ext uri="{9D8B030D-6E8A-4147-A177-3AD203B41FA5}">
                      <a16:colId xmlns:a16="http://schemas.microsoft.com/office/drawing/2014/main" val="2161742765"/>
                    </a:ext>
                  </a:extLst>
                </a:gridCol>
                <a:gridCol w="3024337">
                  <a:extLst>
                    <a:ext uri="{9D8B030D-6E8A-4147-A177-3AD203B41FA5}">
                      <a16:colId xmlns:a16="http://schemas.microsoft.com/office/drawing/2014/main" val="3049916227"/>
                    </a:ext>
                  </a:extLst>
                </a:gridCol>
              </a:tblGrid>
              <a:tr h="370840">
                <a:tc>
                  <a:txBody>
                    <a:bodyPr/>
                    <a:lstStyle/>
                    <a:p>
                      <a:r>
                        <a:rPr lang="en-FI" dirty="0"/>
                        <a:t>Syntymävuosi</a:t>
                      </a:r>
                    </a:p>
                  </a:txBody>
                  <a:tcPr/>
                </a:tc>
                <a:tc>
                  <a:txBody>
                    <a:bodyPr/>
                    <a:lstStyle/>
                    <a:p>
                      <a:r>
                        <a:rPr lang="en-FI" dirty="0"/>
                        <a:t>Ikäluokan alin </a:t>
                      </a:r>
                    </a:p>
                    <a:p>
                      <a:r>
                        <a:rPr lang="en-FI" dirty="0"/>
                        <a:t>vanhuuseläkeikä</a:t>
                      </a:r>
                    </a:p>
                  </a:txBody>
                  <a:tcPr/>
                </a:tc>
                <a:tc>
                  <a:txBody>
                    <a:bodyPr/>
                    <a:lstStyle/>
                    <a:p>
                      <a:r>
                        <a:rPr lang="en-FI" dirty="0"/>
                        <a:t>Vakuuttamisvelvollisuuden</a:t>
                      </a:r>
                    </a:p>
                    <a:p>
                      <a:r>
                        <a:rPr lang="en-FI" dirty="0"/>
                        <a:t>ja eläkkeen karttumisen </a:t>
                      </a:r>
                    </a:p>
                    <a:p>
                      <a:r>
                        <a:rPr lang="en-FI" dirty="0"/>
                        <a:t>yläikäraja</a:t>
                      </a:r>
                    </a:p>
                  </a:txBody>
                  <a:tcPr/>
                </a:tc>
                <a:extLst>
                  <a:ext uri="{0D108BD9-81ED-4DB2-BD59-A6C34878D82A}">
                    <a16:rowId xmlns:a16="http://schemas.microsoft.com/office/drawing/2014/main" val="3734032635"/>
                  </a:ext>
                </a:extLst>
              </a:tr>
              <a:tr h="370840">
                <a:tc>
                  <a:txBody>
                    <a:bodyPr/>
                    <a:lstStyle/>
                    <a:p>
                      <a:r>
                        <a:rPr lang="en-FI" dirty="0"/>
                        <a:t>1954</a:t>
                      </a:r>
                    </a:p>
                  </a:txBody>
                  <a:tcPr marL="288000"/>
                </a:tc>
                <a:tc>
                  <a:txBody>
                    <a:bodyPr/>
                    <a:lstStyle/>
                    <a:p>
                      <a:pPr algn="l"/>
                      <a:r>
                        <a:rPr lang="en-FI" dirty="0"/>
                        <a:t>63 v</a:t>
                      </a:r>
                    </a:p>
                  </a:txBody>
                  <a:tcPr marL="503999"/>
                </a:tc>
                <a:tc>
                  <a:txBody>
                    <a:bodyPr/>
                    <a:lstStyle/>
                    <a:p>
                      <a:pPr algn="ctr"/>
                      <a:r>
                        <a:rPr lang="en-FI" dirty="0"/>
                        <a:t>68</a:t>
                      </a:r>
                    </a:p>
                  </a:txBody>
                  <a:tcPr/>
                </a:tc>
                <a:extLst>
                  <a:ext uri="{0D108BD9-81ED-4DB2-BD59-A6C34878D82A}">
                    <a16:rowId xmlns:a16="http://schemas.microsoft.com/office/drawing/2014/main" val="4241733033"/>
                  </a:ext>
                </a:extLst>
              </a:tr>
              <a:tr h="370840">
                <a:tc>
                  <a:txBody>
                    <a:bodyPr/>
                    <a:lstStyle/>
                    <a:p>
                      <a:r>
                        <a:rPr lang="en-FI" dirty="0"/>
                        <a:t>1955</a:t>
                      </a:r>
                    </a:p>
                  </a:txBody>
                  <a:tcPr marL="288000"/>
                </a:tc>
                <a:tc>
                  <a:txBody>
                    <a:bodyPr/>
                    <a:lstStyle/>
                    <a:p>
                      <a:pPr algn="l"/>
                      <a:r>
                        <a:rPr lang="en-FI" dirty="0"/>
                        <a:t>63 v 3 kk</a:t>
                      </a:r>
                    </a:p>
                  </a:txBody>
                  <a:tcPr marL="503999"/>
                </a:tc>
                <a:tc>
                  <a:txBody>
                    <a:bodyPr/>
                    <a:lstStyle/>
                    <a:p>
                      <a:pPr algn="ctr"/>
                      <a:r>
                        <a:rPr lang="en-FI" dirty="0"/>
                        <a:t>68</a:t>
                      </a:r>
                    </a:p>
                  </a:txBody>
                  <a:tcPr/>
                </a:tc>
                <a:extLst>
                  <a:ext uri="{0D108BD9-81ED-4DB2-BD59-A6C34878D82A}">
                    <a16:rowId xmlns:a16="http://schemas.microsoft.com/office/drawing/2014/main" val="683807339"/>
                  </a:ext>
                </a:extLst>
              </a:tr>
              <a:tr h="370840">
                <a:tc>
                  <a:txBody>
                    <a:bodyPr/>
                    <a:lstStyle/>
                    <a:p>
                      <a:r>
                        <a:rPr lang="en-FI" dirty="0"/>
                        <a:t>1956</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v 6 kk</a:t>
                      </a:r>
                    </a:p>
                  </a:txBody>
                  <a:tcPr marL="503999"/>
                </a:tc>
                <a:tc>
                  <a:txBody>
                    <a:bodyPr/>
                    <a:lstStyle/>
                    <a:p>
                      <a:pPr algn="ctr"/>
                      <a:r>
                        <a:rPr lang="en-FI" dirty="0"/>
                        <a:t>68</a:t>
                      </a:r>
                    </a:p>
                  </a:txBody>
                  <a:tcPr/>
                </a:tc>
                <a:extLst>
                  <a:ext uri="{0D108BD9-81ED-4DB2-BD59-A6C34878D82A}">
                    <a16:rowId xmlns:a16="http://schemas.microsoft.com/office/drawing/2014/main" val="2608703888"/>
                  </a:ext>
                </a:extLst>
              </a:tr>
              <a:tr h="370840">
                <a:tc>
                  <a:txBody>
                    <a:bodyPr/>
                    <a:lstStyle/>
                    <a:p>
                      <a:r>
                        <a:rPr lang="en-FI" dirty="0"/>
                        <a:t>1957</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63 v 9 kk</a:t>
                      </a:r>
                    </a:p>
                  </a:txBody>
                  <a:tcPr marL="503999"/>
                </a:tc>
                <a:tc>
                  <a:txBody>
                    <a:bodyPr/>
                    <a:lstStyle/>
                    <a:p>
                      <a:pPr algn="ctr"/>
                      <a:r>
                        <a:rPr lang="en-FI" dirty="0"/>
                        <a:t>68</a:t>
                      </a:r>
                    </a:p>
                  </a:txBody>
                  <a:tcPr/>
                </a:tc>
                <a:extLst>
                  <a:ext uri="{0D108BD9-81ED-4DB2-BD59-A6C34878D82A}">
                    <a16:rowId xmlns:a16="http://schemas.microsoft.com/office/drawing/2014/main" val="36336246"/>
                  </a:ext>
                </a:extLst>
              </a:tr>
              <a:tr h="370840">
                <a:tc>
                  <a:txBody>
                    <a:bodyPr/>
                    <a:lstStyle/>
                    <a:p>
                      <a:r>
                        <a:rPr lang="en-FI" dirty="0"/>
                        <a:t>1958</a:t>
                      </a:r>
                    </a:p>
                  </a:txBody>
                  <a:tcPr marL="288000"/>
                </a:tc>
                <a:tc>
                  <a:txBody>
                    <a:bodyPr/>
                    <a:lstStyle/>
                    <a:p>
                      <a:pPr algn="l"/>
                      <a:r>
                        <a:rPr lang="en-FI" dirty="0"/>
                        <a:t>64 v</a:t>
                      </a:r>
                    </a:p>
                  </a:txBody>
                  <a:tcPr marL="503999"/>
                </a:tc>
                <a:tc>
                  <a:txBody>
                    <a:bodyPr/>
                    <a:lstStyle/>
                    <a:p>
                      <a:pPr algn="ctr"/>
                      <a:r>
                        <a:rPr lang="en-FI" dirty="0"/>
                        <a:t>69</a:t>
                      </a:r>
                    </a:p>
                  </a:txBody>
                  <a:tcPr/>
                </a:tc>
                <a:extLst>
                  <a:ext uri="{0D108BD9-81ED-4DB2-BD59-A6C34878D82A}">
                    <a16:rowId xmlns:a16="http://schemas.microsoft.com/office/drawing/2014/main" val="3429435043"/>
                  </a:ext>
                </a:extLst>
              </a:tr>
              <a:tr h="370840">
                <a:tc>
                  <a:txBody>
                    <a:bodyPr/>
                    <a:lstStyle/>
                    <a:p>
                      <a:r>
                        <a:rPr lang="en-FI" dirty="0"/>
                        <a:t>1959</a:t>
                      </a:r>
                    </a:p>
                  </a:txBody>
                  <a:tcPr marL="288000"/>
                </a:tc>
                <a:tc>
                  <a:txBody>
                    <a:bodyPr/>
                    <a:lstStyle/>
                    <a:p>
                      <a:pPr algn="l"/>
                      <a:r>
                        <a:rPr lang="en-FI" dirty="0"/>
                        <a:t>64 v 3 kk</a:t>
                      </a:r>
                    </a:p>
                  </a:txBody>
                  <a:tcPr marL="503999"/>
                </a:tc>
                <a:tc>
                  <a:txBody>
                    <a:bodyPr/>
                    <a:lstStyle/>
                    <a:p>
                      <a:pPr algn="ctr"/>
                      <a:r>
                        <a:rPr lang="en-FI" dirty="0"/>
                        <a:t>69</a:t>
                      </a:r>
                    </a:p>
                  </a:txBody>
                  <a:tcPr/>
                </a:tc>
                <a:extLst>
                  <a:ext uri="{0D108BD9-81ED-4DB2-BD59-A6C34878D82A}">
                    <a16:rowId xmlns:a16="http://schemas.microsoft.com/office/drawing/2014/main" val="3454084548"/>
                  </a:ext>
                </a:extLst>
              </a:tr>
              <a:tr h="370840">
                <a:tc>
                  <a:txBody>
                    <a:bodyPr/>
                    <a:lstStyle/>
                    <a:p>
                      <a:r>
                        <a:rPr lang="en-FI" dirty="0"/>
                        <a:t>1960</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v 6 kk</a:t>
                      </a:r>
                    </a:p>
                  </a:txBody>
                  <a:tcPr marL="503999"/>
                </a:tc>
                <a:tc>
                  <a:txBody>
                    <a:bodyPr/>
                    <a:lstStyle/>
                    <a:p>
                      <a:pPr algn="ctr"/>
                      <a:r>
                        <a:rPr lang="en-FI" dirty="0"/>
                        <a:t>69</a:t>
                      </a:r>
                    </a:p>
                  </a:txBody>
                  <a:tcPr/>
                </a:tc>
                <a:extLst>
                  <a:ext uri="{0D108BD9-81ED-4DB2-BD59-A6C34878D82A}">
                    <a16:rowId xmlns:a16="http://schemas.microsoft.com/office/drawing/2014/main" val="1567019316"/>
                  </a:ext>
                </a:extLst>
              </a:tr>
              <a:tr h="370840">
                <a:tc>
                  <a:txBody>
                    <a:bodyPr/>
                    <a:lstStyle/>
                    <a:p>
                      <a:r>
                        <a:rPr lang="en-FI" dirty="0"/>
                        <a:t>1961</a:t>
                      </a:r>
                    </a:p>
                  </a:txBody>
                  <a:tcPr marL="28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dirty="0"/>
                        <a:t>64 v 9 kk</a:t>
                      </a:r>
                    </a:p>
                  </a:txBody>
                  <a:tcPr marL="503999"/>
                </a:tc>
                <a:tc>
                  <a:txBody>
                    <a:bodyPr/>
                    <a:lstStyle/>
                    <a:p>
                      <a:pPr algn="ctr"/>
                      <a:r>
                        <a:rPr lang="en-FI" dirty="0"/>
                        <a:t>69</a:t>
                      </a:r>
                    </a:p>
                  </a:txBody>
                  <a:tcPr/>
                </a:tc>
                <a:extLst>
                  <a:ext uri="{0D108BD9-81ED-4DB2-BD59-A6C34878D82A}">
                    <a16:rowId xmlns:a16="http://schemas.microsoft.com/office/drawing/2014/main" val="795668811"/>
                  </a:ext>
                </a:extLst>
              </a:tr>
              <a:tr h="370840">
                <a:tc>
                  <a:txBody>
                    <a:bodyPr/>
                    <a:lstStyle/>
                    <a:p>
                      <a:r>
                        <a:rPr lang="en-FI" dirty="0"/>
                        <a:t>1962–1964</a:t>
                      </a:r>
                    </a:p>
                  </a:txBody>
                  <a:tcPr marL="288000"/>
                </a:tc>
                <a:tc>
                  <a:txBody>
                    <a:bodyPr/>
                    <a:lstStyle/>
                    <a:p>
                      <a:pPr algn="l"/>
                      <a:r>
                        <a:rPr lang="en-FI" dirty="0"/>
                        <a:t>65 v</a:t>
                      </a:r>
                    </a:p>
                  </a:txBody>
                  <a:tcPr marL="503999"/>
                </a:tc>
                <a:tc>
                  <a:txBody>
                    <a:bodyPr/>
                    <a:lstStyle/>
                    <a:p>
                      <a:pPr algn="ctr"/>
                      <a:r>
                        <a:rPr lang="en-FI" dirty="0"/>
                        <a:t>70</a:t>
                      </a:r>
                    </a:p>
                  </a:txBody>
                  <a:tcPr/>
                </a:tc>
                <a:extLst>
                  <a:ext uri="{0D108BD9-81ED-4DB2-BD59-A6C34878D82A}">
                    <a16:rowId xmlns:a16="http://schemas.microsoft.com/office/drawing/2014/main" val="2278616152"/>
                  </a:ext>
                </a:extLst>
              </a:tr>
            </a:tbl>
          </a:graphicData>
        </a:graphic>
      </p:graphicFrame>
    </p:spTree>
    <p:extLst>
      <p:ext uri="{BB962C8B-B14F-4D97-AF65-F5344CB8AC3E}">
        <p14:creationId xmlns:p14="http://schemas.microsoft.com/office/powerpoint/2010/main" val="96019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2282" y="103096"/>
            <a:ext cx="11856640" cy="692737"/>
          </a:xfrm>
        </p:spPr>
        <p:txBody>
          <a:bodyPr/>
          <a:lstStyle/>
          <a:p>
            <a:pPr algn="ctr"/>
            <a:r>
              <a:rPr lang="fi-FI" sz="3200" dirty="0"/>
              <a:t>Työeläke-etuuksien ikärajat</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15</a:t>
            </a:fld>
            <a:endParaRPr lang="fi-FI"/>
          </a:p>
        </p:txBody>
      </p:sp>
      <p:graphicFrame>
        <p:nvGraphicFramePr>
          <p:cNvPr id="9" name="Content Placeholder 6">
            <a:extLst>
              <a:ext uri="{FF2B5EF4-FFF2-40B4-BE49-F238E27FC236}">
                <a16:creationId xmlns:a16="http://schemas.microsoft.com/office/drawing/2014/main" id="{B05BFB99-53A0-45B3-A67F-8A257DFB4623}"/>
              </a:ext>
              <a:ext uri="{C183D7F6-B498-43B3-948B-1728B52AA6E4}">
                <adec:decorative xmlns:adec="http://schemas.microsoft.com/office/drawing/2017/decorative" val="0"/>
              </a:ext>
            </a:extLst>
          </p:cNvPr>
          <p:cNvGraphicFramePr>
            <a:graphicFrameLocks/>
          </p:cNvGraphicFramePr>
          <p:nvPr/>
        </p:nvGraphicFramePr>
        <p:xfrm>
          <a:off x="1744610" y="795833"/>
          <a:ext cx="8751152" cy="557628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1844876579"/>
                    </a:ext>
                  </a:extLst>
                </a:gridCol>
                <a:gridCol w="1406335">
                  <a:extLst>
                    <a:ext uri="{9D8B030D-6E8A-4147-A177-3AD203B41FA5}">
                      <a16:colId xmlns:a16="http://schemas.microsoft.com/office/drawing/2014/main" val="2161742765"/>
                    </a:ext>
                  </a:extLst>
                </a:gridCol>
                <a:gridCol w="5040561">
                  <a:extLst>
                    <a:ext uri="{9D8B030D-6E8A-4147-A177-3AD203B41FA5}">
                      <a16:colId xmlns:a16="http://schemas.microsoft.com/office/drawing/2014/main" val="3049916227"/>
                    </a:ext>
                  </a:extLst>
                </a:gridCol>
              </a:tblGrid>
              <a:tr h="370840">
                <a:tc>
                  <a:txBody>
                    <a:bodyPr/>
                    <a:lstStyle/>
                    <a:p>
                      <a:pPr algn="l"/>
                      <a:r>
                        <a:rPr lang="en-FI" sz="1600" dirty="0"/>
                        <a:t>Etuuslaji</a:t>
                      </a:r>
                    </a:p>
                  </a:txBody>
                  <a:tcPr marL="72000" marR="72000" marT="36000" marB="36000"/>
                </a:tc>
                <a:tc>
                  <a:txBody>
                    <a:bodyPr/>
                    <a:lstStyle/>
                    <a:p>
                      <a:pPr algn="l"/>
                      <a:r>
                        <a:rPr lang="en-FI" sz="1600" dirty="0"/>
                        <a:t>Syntymävuosi</a:t>
                      </a:r>
                    </a:p>
                  </a:txBody>
                  <a:tcPr marL="72000" marR="72000" marT="36000" marB="36000"/>
                </a:tc>
                <a:tc>
                  <a:txBody>
                    <a:bodyPr/>
                    <a:lstStyle/>
                    <a:p>
                      <a:pPr algn="l"/>
                      <a:r>
                        <a:rPr lang="en-FI" sz="1600" dirty="0"/>
                        <a:t>Oikeus eläkkeeseen ikävälillä</a:t>
                      </a:r>
                    </a:p>
                  </a:txBody>
                  <a:tcPr marL="72000" marR="72000" marT="36000" marB="36000"/>
                </a:tc>
                <a:extLst>
                  <a:ext uri="{0D108BD9-81ED-4DB2-BD59-A6C34878D82A}">
                    <a16:rowId xmlns:a16="http://schemas.microsoft.com/office/drawing/2014/main" val="3734032635"/>
                  </a:ext>
                </a:extLst>
              </a:tr>
              <a:tr h="370840">
                <a:tc>
                  <a:txBody>
                    <a:bodyPr/>
                    <a:lstStyle/>
                    <a:p>
                      <a:pPr algn="l"/>
                      <a:r>
                        <a:rPr lang="en-FI" sz="1600" dirty="0"/>
                        <a:t>Vanhuuseläke</a:t>
                      </a:r>
                    </a:p>
                  </a:txBody>
                  <a:tcPr marL="108000" marR="72000" marT="36000" marB="36000"/>
                </a:tc>
                <a:tc>
                  <a:txBody>
                    <a:bodyPr/>
                    <a:lstStyle/>
                    <a:p>
                      <a:pPr algn="l"/>
                      <a:endParaRPr lang="en-FI" sz="1600" dirty="0"/>
                    </a:p>
                  </a:txBody>
                  <a:tcPr marL="72000" marR="72000" marT="36000" marB="36000"/>
                </a:tc>
                <a:tc>
                  <a:txBody>
                    <a:bodyPr/>
                    <a:lstStyle/>
                    <a:p>
                      <a:pPr algn="l"/>
                      <a:r>
                        <a:rPr lang="en-FI" sz="1600" dirty="0"/>
                        <a:t>Ikäluokan alimmasta eläkeiästä</a:t>
                      </a:r>
                    </a:p>
                  </a:txBody>
                  <a:tcPr marL="108000" marR="72000" marT="36000" marB="36000"/>
                </a:tc>
                <a:extLst>
                  <a:ext uri="{0D108BD9-81ED-4DB2-BD59-A6C34878D82A}">
                    <a16:rowId xmlns:a16="http://schemas.microsoft.com/office/drawing/2014/main" val="3328882509"/>
                  </a:ext>
                </a:extLst>
              </a:tr>
              <a:tr h="370840">
                <a:tc>
                  <a:txBody>
                    <a:bodyPr/>
                    <a:lstStyle/>
                    <a:p>
                      <a:pPr algn="l"/>
                      <a:r>
                        <a:rPr lang="en-FI" sz="1600" dirty="0"/>
                        <a:t>Osittainen varhennettu vanhuuseläke</a:t>
                      </a:r>
                    </a:p>
                  </a:txBody>
                  <a:tcPr marL="108000" marR="72000" marT="36000" marB="36000">
                    <a:solidFill>
                      <a:srgbClr val="E7E9F3"/>
                    </a:solidFill>
                  </a:tcPr>
                </a:tc>
                <a:tc>
                  <a:txBody>
                    <a:bodyPr/>
                    <a:lstStyle/>
                    <a:p>
                      <a:pPr algn="l"/>
                      <a:r>
                        <a:rPr lang="en-FI" sz="1600" dirty="0"/>
                        <a:t>1949–1963</a:t>
                      </a:r>
                    </a:p>
                  </a:txBody>
                  <a:tcPr marL="72000" marR="72000" marT="36000" marB="36000">
                    <a:solidFill>
                      <a:srgbClr val="E7E9F3"/>
                    </a:solidFill>
                  </a:tcPr>
                </a:tc>
                <a:tc>
                  <a:txBody>
                    <a:bodyPr/>
                    <a:lstStyle/>
                    <a:p>
                      <a:pPr algn="l"/>
                      <a:r>
                        <a:rPr lang="en-FI" sz="1600" dirty="0"/>
                        <a:t>61–</a:t>
                      </a:r>
                    </a:p>
                  </a:txBody>
                  <a:tcPr marL="108000" marR="72000" marT="36000" marB="36000">
                    <a:solidFill>
                      <a:srgbClr val="E7E9F3"/>
                    </a:solidFill>
                  </a:tcPr>
                </a:tc>
                <a:extLst>
                  <a:ext uri="{0D108BD9-81ED-4DB2-BD59-A6C34878D82A}">
                    <a16:rowId xmlns:a16="http://schemas.microsoft.com/office/drawing/2014/main" val="4241733033"/>
                  </a:ext>
                </a:extLst>
              </a:tr>
              <a:tr h="370840">
                <a:tc>
                  <a:txBody>
                    <a:bodyPr/>
                    <a:lstStyle/>
                    <a:p>
                      <a:pPr algn="l"/>
                      <a:endParaRPr lang="en-FI" sz="1600" dirty="0"/>
                    </a:p>
                  </a:txBody>
                  <a:tcPr marL="108000" marR="72000" marT="36000" marB="36000">
                    <a:solidFill>
                      <a:srgbClr val="E7E9F3"/>
                    </a:solidFill>
                  </a:tcPr>
                </a:tc>
                <a:tc>
                  <a:txBody>
                    <a:bodyPr/>
                    <a:lstStyle/>
                    <a:p>
                      <a:pPr algn="l"/>
                      <a:r>
                        <a:rPr lang="en-FI" sz="1600" dirty="0"/>
                        <a:t>1964</a:t>
                      </a:r>
                    </a:p>
                  </a:txBody>
                  <a:tcPr marL="72000" marR="72000" marT="36000" marB="36000">
                    <a:solidFill>
                      <a:srgbClr val="E7E9F3"/>
                    </a:solidFill>
                  </a:tcPr>
                </a:tc>
                <a:tc>
                  <a:txBody>
                    <a:bodyPr/>
                    <a:lstStyle/>
                    <a:p>
                      <a:pPr algn="l"/>
                      <a:r>
                        <a:rPr lang="en-FI" sz="1600" dirty="0"/>
                        <a:t>62–</a:t>
                      </a:r>
                    </a:p>
                  </a:txBody>
                  <a:tcPr marL="108000" marR="72000" marT="36000" marB="36000">
                    <a:solidFill>
                      <a:srgbClr val="E7E9F3"/>
                    </a:solidFill>
                  </a:tcPr>
                </a:tc>
                <a:extLst>
                  <a:ext uri="{0D108BD9-81ED-4DB2-BD59-A6C34878D82A}">
                    <a16:rowId xmlns:a16="http://schemas.microsoft.com/office/drawing/2014/main" val="683807339"/>
                  </a:ext>
                </a:extLst>
              </a:tr>
              <a:tr h="370840">
                <a:tc>
                  <a:txBody>
                    <a:bodyPr/>
                    <a:lstStyle/>
                    <a:p>
                      <a:pPr algn="l"/>
                      <a:endParaRPr lang="en-FI" sz="1600" dirty="0"/>
                    </a:p>
                  </a:txBody>
                  <a:tcPr marL="108000" marR="72000" marT="36000" marB="36000">
                    <a:solidFill>
                      <a:srgbClr val="E7E9F3"/>
                    </a:solidFill>
                  </a:tcPr>
                </a:tc>
                <a:tc>
                  <a:txBody>
                    <a:bodyPr/>
                    <a:lstStyle/>
                    <a:p>
                      <a:pPr algn="l"/>
                      <a:r>
                        <a:rPr lang="en-FI" sz="1600" dirty="0"/>
                        <a:t>1965–</a:t>
                      </a:r>
                    </a:p>
                  </a:txBody>
                  <a:tcPr marL="72000" marR="72000" marT="36000" marB="36000">
                    <a:solidFill>
                      <a:srgbClr val="E7E9F3"/>
                    </a:solidFill>
                  </a:tcPr>
                </a:tc>
                <a:tc>
                  <a:txBody>
                    <a:bodyPr/>
                    <a:lstStyle/>
                    <a:p>
                      <a:pPr algn="l"/>
                      <a:r>
                        <a:rPr lang="en-FI" sz="1600" dirty="0"/>
                        <a:t>3 vuotta vanhuuseläkeikää alemmasta iästä (muuttuu elinajanodotteen mukaan)</a:t>
                      </a:r>
                    </a:p>
                  </a:txBody>
                  <a:tcPr marL="108000" marR="72000" marT="36000" marB="36000">
                    <a:solidFill>
                      <a:srgbClr val="E7E9F3"/>
                    </a:solidFill>
                  </a:tcPr>
                </a:tc>
                <a:extLst>
                  <a:ext uri="{0D108BD9-81ED-4DB2-BD59-A6C34878D82A}">
                    <a16:rowId xmlns:a16="http://schemas.microsoft.com/office/drawing/2014/main" val="1795922782"/>
                  </a:ext>
                </a:extLst>
              </a:tr>
              <a:tr h="370840">
                <a:tc>
                  <a:txBody>
                    <a:bodyPr/>
                    <a:lstStyle/>
                    <a:p>
                      <a:pPr algn="l"/>
                      <a:r>
                        <a:rPr lang="en-FI" sz="1600" dirty="0"/>
                        <a:t>Työkyvyttömyyseläke</a:t>
                      </a:r>
                    </a:p>
                    <a:p>
                      <a:pPr algn="l"/>
                      <a:r>
                        <a:rPr lang="en-FI" sz="1600" dirty="0"/>
                        <a:t>(täysi tai osaeläke)</a:t>
                      </a:r>
                    </a:p>
                  </a:txBody>
                  <a:tcPr marL="108000" marR="72000" marT="36000" marB="36000">
                    <a:solidFill>
                      <a:srgbClr val="CBD1E5"/>
                    </a:solidFill>
                  </a:tcPr>
                </a:tc>
                <a:tc>
                  <a:txBody>
                    <a:bodyPr/>
                    <a:lstStyle/>
                    <a:p>
                      <a:pPr algn="l"/>
                      <a:endParaRPr lang="en-FI" sz="1600" dirty="0"/>
                    </a:p>
                  </a:txBody>
                  <a:tcPr marL="72000" marR="72000" marT="36000" marB="36000"/>
                </a:tc>
                <a:tc>
                  <a:txBody>
                    <a:bodyPr/>
                    <a:lstStyle/>
                    <a:p>
                      <a:pPr algn="l"/>
                      <a:r>
                        <a:rPr lang="en-FI" sz="1600" dirty="0"/>
                        <a:t>17– ikäluokan alin eläkeikä</a:t>
                      </a:r>
                    </a:p>
                  </a:txBody>
                  <a:tcPr marL="108000" marR="72000" marT="36000" marB="36000"/>
                </a:tc>
                <a:extLst>
                  <a:ext uri="{0D108BD9-81ED-4DB2-BD59-A6C34878D82A}">
                    <a16:rowId xmlns:a16="http://schemas.microsoft.com/office/drawing/2014/main" val="2786637639"/>
                  </a:ext>
                </a:extLst>
              </a:tr>
              <a:tr h="370840">
                <a:tc>
                  <a:txBody>
                    <a:bodyPr/>
                    <a:lstStyle/>
                    <a:p>
                      <a:pPr algn="l"/>
                      <a:r>
                        <a:rPr lang="en-FI" sz="1600" dirty="0"/>
                        <a:t>Työuraeläke</a:t>
                      </a:r>
                    </a:p>
                  </a:txBody>
                  <a:tcPr marL="108000" marR="72000" marT="36000" marB="36000">
                    <a:solidFill>
                      <a:srgbClr val="E7E9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sz="1600" dirty="0"/>
                        <a:t>1955–1964</a:t>
                      </a:r>
                    </a:p>
                  </a:txBody>
                  <a:tcPr marL="72000" marR="72000" marT="36000" marB="36000">
                    <a:solidFill>
                      <a:srgbClr val="E7E9F3"/>
                    </a:solidFill>
                  </a:tcPr>
                </a:tc>
                <a:tc>
                  <a:txBody>
                    <a:bodyPr/>
                    <a:lstStyle/>
                    <a:p>
                      <a:pPr algn="l"/>
                      <a:r>
                        <a:rPr lang="en-FI" sz="1600" dirty="0"/>
                        <a:t>63– ikäluokan alin eläkeikä</a:t>
                      </a:r>
                    </a:p>
                  </a:txBody>
                  <a:tcPr marL="108000" marR="72000" marT="36000" marB="36000">
                    <a:solidFill>
                      <a:srgbClr val="E7E9F3"/>
                    </a:solidFill>
                  </a:tcPr>
                </a:tc>
                <a:extLst>
                  <a:ext uri="{0D108BD9-81ED-4DB2-BD59-A6C34878D82A}">
                    <a16:rowId xmlns:a16="http://schemas.microsoft.com/office/drawing/2014/main" val="2608703888"/>
                  </a:ext>
                </a:extLst>
              </a:tr>
              <a:tr h="370840">
                <a:tc>
                  <a:txBody>
                    <a:bodyPr/>
                    <a:lstStyle/>
                    <a:p>
                      <a:pPr algn="l"/>
                      <a:endParaRPr lang="en-FI" sz="1600" dirty="0"/>
                    </a:p>
                  </a:txBody>
                  <a:tcPr marL="108000" marR="72000" marT="36000" marB="36000">
                    <a:solidFill>
                      <a:srgbClr val="E7E9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I" sz="1600" dirty="0"/>
                        <a:t>1965–</a:t>
                      </a:r>
                    </a:p>
                  </a:txBody>
                  <a:tcPr marL="72000" marR="72000" marT="36000" marB="36000">
                    <a:solidFill>
                      <a:srgbClr val="E7E9F3"/>
                    </a:solidFill>
                  </a:tcPr>
                </a:tc>
                <a:tc>
                  <a:txBody>
                    <a:bodyPr/>
                    <a:lstStyle/>
                    <a:p>
                      <a:pPr algn="l"/>
                      <a:r>
                        <a:rPr lang="en-FI" sz="1600" dirty="0"/>
                        <a:t>2 vuotta vanhuuseläkeikää alemmasta iästä (muuttuu elinajanodotteen mukaan) ikäluokan alimpaan eläkeikään</a:t>
                      </a:r>
                    </a:p>
                  </a:txBody>
                  <a:tcPr marL="108000" marR="72000" marT="36000" marB="36000">
                    <a:solidFill>
                      <a:srgbClr val="E7E9F3"/>
                    </a:solidFill>
                  </a:tcPr>
                </a:tc>
                <a:extLst>
                  <a:ext uri="{0D108BD9-81ED-4DB2-BD59-A6C34878D82A}">
                    <a16:rowId xmlns:a16="http://schemas.microsoft.com/office/drawing/2014/main" val="36336246"/>
                  </a:ext>
                </a:extLst>
              </a:tr>
              <a:tr h="370840">
                <a:tc>
                  <a:txBody>
                    <a:bodyPr/>
                    <a:lstStyle/>
                    <a:p>
                      <a:pPr algn="l"/>
                      <a:r>
                        <a:rPr lang="en-FI" sz="1600" dirty="0"/>
                        <a:t>Perhe-eläke</a:t>
                      </a:r>
                    </a:p>
                  </a:txBody>
                  <a:tcPr marL="108000" marR="72000" marT="36000" marB="36000">
                    <a:solidFill>
                      <a:srgbClr val="CBD1E5"/>
                    </a:solidFill>
                  </a:tcPr>
                </a:tc>
                <a:tc>
                  <a:txBody>
                    <a:bodyPr/>
                    <a:lstStyle/>
                    <a:p>
                      <a:pPr algn="l"/>
                      <a:endParaRPr lang="en-FI" sz="1600" dirty="0"/>
                    </a:p>
                  </a:txBody>
                  <a:tcPr marL="72000" marR="72000" marT="36000" marB="36000">
                    <a:solidFill>
                      <a:srgbClr val="CBD1E5"/>
                    </a:solidFill>
                  </a:tcPr>
                </a:tc>
                <a:tc>
                  <a:txBody>
                    <a:bodyPr/>
                    <a:lstStyle/>
                    <a:p>
                      <a:pPr algn="l"/>
                      <a:endParaRPr lang="en-FI" sz="1600" dirty="0"/>
                    </a:p>
                  </a:txBody>
                  <a:tcPr marL="108000" marR="72000" marT="36000" marB="36000">
                    <a:solidFill>
                      <a:srgbClr val="CBD1E5"/>
                    </a:solidFill>
                  </a:tcPr>
                </a:tc>
                <a:extLst>
                  <a:ext uri="{0D108BD9-81ED-4DB2-BD59-A6C34878D82A}">
                    <a16:rowId xmlns:a16="http://schemas.microsoft.com/office/drawing/2014/main" val="3429435043"/>
                  </a:ext>
                </a:extLst>
              </a:tr>
              <a:tr h="370840">
                <a:tc>
                  <a:txBody>
                    <a:bodyPr/>
                    <a:lstStyle/>
                    <a:p>
                      <a:pPr algn="l"/>
                      <a:r>
                        <a:rPr lang="en-FI" sz="1600" dirty="0"/>
                        <a:t>- Lapsi</a:t>
                      </a:r>
                    </a:p>
                  </a:txBody>
                  <a:tcPr marL="108000" marR="72000" marT="36000" marB="36000">
                    <a:solidFill>
                      <a:srgbClr val="CBD1E5"/>
                    </a:solidFill>
                  </a:tcPr>
                </a:tc>
                <a:tc>
                  <a:txBody>
                    <a:bodyPr/>
                    <a:lstStyle/>
                    <a:p>
                      <a:pPr algn="l"/>
                      <a:endParaRPr lang="en-FI" sz="1600" dirty="0"/>
                    </a:p>
                  </a:txBody>
                  <a:tcPr marL="72000" marR="72000" marT="36000" marB="36000">
                    <a:solidFill>
                      <a:srgbClr val="CBD1E5"/>
                    </a:solidFill>
                  </a:tcPr>
                </a:tc>
                <a:tc>
                  <a:txBody>
                    <a:bodyPr/>
                    <a:lstStyle/>
                    <a:p>
                      <a:pPr algn="l"/>
                      <a:r>
                        <a:rPr lang="en-FI" sz="1600"/>
                        <a:t>0–</a:t>
                      </a:r>
                      <a:r>
                        <a:rPr lang="fi-FI" sz="1600"/>
                        <a:t>20</a:t>
                      </a:r>
                      <a:endParaRPr lang="en-FI" sz="1600" dirty="0"/>
                    </a:p>
                  </a:txBody>
                  <a:tcPr marL="108000" marR="72000" marT="36000" marB="36000">
                    <a:solidFill>
                      <a:srgbClr val="CBD1E5"/>
                    </a:solidFill>
                  </a:tcPr>
                </a:tc>
                <a:extLst>
                  <a:ext uri="{0D108BD9-81ED-4DB2-BD59-A6C34878D82A}">
                    <a16:rowId xmlns:a16="http://schemas.microsoft.com/office/drawing/2014/main" val="3454084548"/>
                  </a:ext>
                </a:extLst>
              </a:tr>
              <a:tr h="370840">
                <a:tc>
                  <a:txBody>
                    <a:bodyPr/>
                    <a:lstStyle/>
                    <a:p>
                      <a:pPr algn="l"/>
                      <a:r>
                        <a:rPr lang="en-FI" sz="1600" dirty="0"/>
                        <a:t>- Leski</a:t>
                      </a:r>
                    </a:p>
                  </a:txBody>
                  <a:tcPr marL="108000" marR="72000" marT="36000" marB="36000">
                    <a:solidFill>
                      <a:srgbClr val="CBD1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FI" sz="1600" dirty="0"/>
                    </a:p>
                  </a:txBody>
                  <a:tcPr marL="72000" marR="72000" marT="36000" marB="36000">
                    <a:solidFill>
                      <a:srgbClr val="CBD1E5"/>
                    </a:solidFill>
                  </a:tcPr>
                </a:tc>
                <a:tc>
                  <a:txBody>
                    <a:bodyPr/>
                    <a:lstStyle/>
                    <a:p>
                      <a:pPr algn="l"/>
                      <a:r>
                        <a:rPr lang="en-GB" sz="1600" dirty="0"/>
                        <a:t>e</a:t>
                      </a:r>
                      <a:r>
                        <a:rPr lang="en-FI" sz="1600" dirty="0"/>
                        <a:t>i ikärajaa</a:t>
                      </a:r>
                    </a:p>
                  </a:txBody>
                  <a:tcPr marL="108000" marR="72000" marT="36000" marB="36000">
                    <a:solidFill>
                      <a:srgbClr val="CBD1E5"/>
                    </a:solidFill>
                  </a:tcPr>
                </a:tc>
                <a:extLst>
                  <a:ext uri="{0D108BD9-81ED-4DB2-BD59-A6C34878D82A}">
                    <a16:rowId xmlns:a16="http://schemas.microsoft.com/office/drawing/2014/main" val="1567019316"/>
                  </a:ext>
                </a:extLst>
              </a:tr>
              <a:tr h="370840">
                <a:tc>
                  <a:txBody>
                    <a:bodyPr/>
                    <a:lstStyle/>
                    <a:p>
                      <a:pPr algn="l"/>
                      <a:r>
                        <a:rPr lang="en-FI" sz="1600" dirty="0"/>
                        <a:t>- Leski, ei lapsia</a:t>
                      </a:r>
                    </a:p>
                  </a:txBody>
                  <a:tcPr marL="108000" marR="72000" marT="36000" marB="36000">
                    <a:solidFill>
                      <a:srgbClr val="CBD1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FI" sz="1600" dirty="0"/>
                    </a:p>
                  </a:txBody>
                  <a:tcPr marL="72000" marR="72000" marT="36000" marB="36000">
                    <a:solidFill>
                      <a:srgbClr val="CBD1E5"/>
                    </a:solidFill>
                  </a:tcPr>
                </a:tc>
                <a:tc>
                  <a:txBody>
                    <a:bodyPr/>
                    <a:lstStyle/>
                    <a:p>
                      <a:pPr algn="l"/>
                      <a:r>
                        <a:rPr lang="en-FI" sz="1600" dirty="0"/>
                        <a:t>50–</a:t>
                      </a:r>
                    </a:p>
                  </a:txBody>
                  <a:tcPr marL="108000" marR="72000" marT="36000" marB="36000">
                    <a:solidFill>
                      <a:srgbClr val="CBD1E5"/>
                    </a:solidFill>
                  </a:tcPr>
                </a:tc>
                <a:extLst>
                  <a:ext uri="{0D108BD9-81ED-4DB2-BD59-A6C34878D82A}">
                    <a16:rowId xmlns:a16="http://schemas.microsoft.com/office/drawing/2014/main" val="795668811"/>
                  </a:ext>
                </a:extLst>
              </a:tr>
              <a:tr h="370840">
                <a:tc>
                  <a:txBody>
                    <a:bodyPr/>
                    <a:lstStyle/>
                    <a:p>
                      <a:pPr algn="l"/>
                      <a:r>
                        <a:rPr lang="en-FI" sz="1600" dirty="0"/>
                        <a:t>Ammatillinen kuntoutus</a:t>
                      </a:r>
                    </a:p>
                  </a:txBody>
                  <a:tcPr marL="108000" marR="72000" marT="36000" marB="36000">
                    <a:solidFill>
                      <a:srgbClr val="E7E9F3"/>
                    </a:solidFill>
                  </a:tcPr>
                </a:tc>
                <a:tc>
                  <a:txBody>
                    <a:bodyPr/>
                    <a:lstStyle/>
                    <a:p>
                      <a:pPr algn="l"/>
                      <a:endParaRPr lang="en-FI" sz="1600" dirty="0"/>
                    </a:p>
                  </a:txBody>
                  <a:tcPr marL="72000" marR="72000" marT="36000" marB="36000"/>
                </a:tc>
                <a:tc>
                  <a:txBody>
                    <a:bodyPr/>
                    <a:lstStyle/>
                    <a:p>
                      <a:pPr algn="l"/>
                      <a:r>
                        <a:rPr lang="en-FI" sz="1600" dirty="0"/>
                        <a:t>17– ikäluokan alin eläkeikä</a:t>
                      </a:r>
                    </a:p>
                  </a:txBody>
                  <a:tcPr marL="108000" marR="72000" marT="36000" marB="36000"/>
                </a:tc>
                <a:extLst>
                  <a:ext uri="{0D108BD9-81ED-4DB2-BD59-A6C34878D82A}">
                    <a16:rowId xmlns:a16="http://schemas.microsoft.com/office/drawing/2014/main" val="2278616152"/>
                  </a:ext>
                </a:extLst>
              </a:tr>
            </a:tbl>
          </a:graphicData>
        </a:graphic>
      </p:graphicFrame>
    </p:spTree>
    <p:extLst>
      <p:ext uri="{BB962C8B-B14F-4D97-AF65-F5344CB8AC3E}">
        <p14:creationId xmlns:p14="http://schemas.microsoft.com/office/powerpoint/2010/main" val="86186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16</a:t>
            </a:fld>
            <a:endParaRPr lang="fi-FI"/>
          </a:p>
        </p:txBody>
      </p:sp>
      <p:sp>
        <p:nvSpPr>
          <p:cNvPr id="14" name="Otsikko 1">
            <a:extLst>
              <a:ext uri="{FF2B5EF4-FFF2-40B4-BE49-F238E27FC236}">
                <a16:creationId xmlns:a16="http://schemas.microsoft.com/office/drawing/2014/main" id="{DFC71514-8FB4-484E-B0F0-C219F9AD45B3}"/>
              </a:ext>
            </a:extLst>
          </p:cNvPr>
          <p:cNvSpPr>
            <a:spLocks noGrp="1"/>
          </p:cNvSpPr>
          <p:nvPr>
            <p:ph type="title"/>
          </p:nvPr>
        </p:nvSpPr>
        <p:spPr>
          <a:xfrm>
            <a:off x="828000" y="359999"/>
            <a:ext cx="9540000" cy="891001"/>
          </a:xfrm>
        </p:spPr>
        <p:txBody>
          <a:bodyPr/>
          <a:lstStyle/>
          <a:p>
            <a:r>
              <a:rPr lang="fi-FI" dirty="0"/>
              <a:t>Indeksitarkistukset turvaavat eläketason</a:t>
            </a:r>
            <a:endParaRPr lang="en-US" dirty="0"/>
          </a:p>
        </p:txBody>
      </p:sp>
      <p:sp>
        <p:nvSpPr>
          <p:cNvPr id="15" name="Content Placeholder 4">
            <a:extLst>
              <a:ext uri="{FF2B5EF4-FFF2-40B4-BE49-F238E27FC236}">
                <a16:creationId xmlns:a16="http://schemas.microsoft.com/office/drawing/2014/main" id="{7CDBC81A-8C8A-4CF0-B405-72D8EA329024}"/>
              </a:ext>
            </a:extLst>
          </p:cNvPr>
          <p:cNvSpPr txBox="1">
            <a:spLocks/>
          </p:cNvSpPr>
          <p:nvPr/>
        </p:nvSpPr>
        <p:spPr>
          <a:xfrm>
            <a:off x="828000" y="1251000"/>
            <a:ext cx="9540000" cy="2826072"/>
          </a:xfrm>
          <a:prstGeom prst="rect">
            <a:avLst/>
          </a:prstGeom>
        </p:spPr>
        <p:txBody>
          <a:bodyPr/>
          <a:lstStyle>
            <a:lvl1pPr marL="216000" indent="-216000" algn="l" defTabSz="914400" rtl="0" eaLnBrk="1" latinLnBrk="0" hangingPunct="1">
              <a:lnSpc>
                <a:spcPct val="100000"/>
              </a:lnSpc>
              <a:spcBef>
                <a:spcPts val="0"/>
              </a:spcBef>
              <a:spcAft>
                <a:spcPts val="1200"/>
              </a:spcAft>
              <a:buClr>
                <a:srgbClr val="0356B5"/>
              </a:buClr>
              <a:buFont typeface="Arial" panose="020B0604020202020204" pitchFamily="34" charset="0"/>
              <a:buChar char="•"/>
              <a:defRPr sz="2600" kern="1200">
                <a:solidFill>
                  <a:schemeClr val="tx1"/>
                </a:solidFill>
                <a:latin typeface="+mn-lt"/>
                <a:ea typeface="+mn-ea"/>
                <a:cs typeface="+mn-cs"/>
              </a:defRPr>
            </a:lvl1pPr>
            <a:lvl2pPr marL="72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2pPr>
            <a:lvl3pPr marL="1080000" indent="-216000" algn="l" defTabSz="914400" rtl="0" eaLnBrk="1" latinLnBrk="0" hangingPunct="1">
              <a:lnSpc>
                <a:spcPct val="100000"/>
              </a:lnSpc>
              <a:spcBef>
                <a:spcPts val="0"/>
              </a:spcBef>
              <a:spcAft>
                <a:spcPts val="600"/>
              </a:spcAft>
              <a:buClrTx/>
              <a:buSzPct val="100000"/>
              <a:buFont typeface="Calibri" panose="020F0502020204030204" pitchFamily="34" charset="0"/>
              <a:buChar char="◦"/>
              <a:defRPr sz="2200" kern="1200">
                <a:solidFill>
                  <a:schemeClr val="tx1"/>
                </a:solidFill>
                <a:latin typeface="+mn-lt"/>
                <a:ea typeface="+mn-ea"/>
                <a:cs typeface="+mn-cs"/>
              </a:defRPr>
            </a:lvl3pPr>
            <a:lvl4pPr marL="1440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4pPr>
            <a:lvl5pPr marL="1980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5pPr>
            <a:lvl6pPr marL="2412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6pPr>
            <a:lvl7pPr marL="2844000" indent="-216000" algn="l" defTabSz="914400" rtl="0" eaLnBrk="1" latinLnBrk="0" hangingPunct="1">
              <a:lnSpc>
                <a:spcPct val="100000"/>
              </a:lnSpc>
              <a:spcBef>
                <a:spcPts val="0"/>
              </a:spcBef>
              <a:spcAft>
                <a:spcPts val="600"/>
              </a:spcAft>
              <a:buClr>
                <a:srgbClr val="0356B5"/>
              </a:buClr>
              <a:buFont typeface="Arial" panose="020B0604020202020204" pitchFamily="34" charset="0"/>
              <a:buChar char="•"/>
              <a:defRPr sz="2200" kern="1200">
                <a:solidFill>
                  <a:schemeClr val="tx1"/>
                </a:solidFill>
                <a:latin typeface="+mn-lt"/>
                <a:ea typeface="+mn-ea"/>
                <a:cs typeface="+mn-cs"/>
              </a:defRPr>
            </a:lvl7pPr>
            <a:lvl8pPr marL="3312000" indent="-288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8pPr>
            <a:lvl9pPr marL="3780000" indent="-216000" algn="l" defTabSz="914400" rtl="0" eaLnBrk="1" latinLnBrk="0" hangingPunct="1">
              <a:lnSpc>
                <a:spcPct val="100000"/>
              </a:lnSpc>
              <a:spcBef>
                <a:spcPts val="0"/>
              </a:spcBef>
              <a:spcAft>
                <a:spcPts val="600"/>
              </a:spcAft>
              <a:buClrTx/>
              <a:buFont typeface="Calibri" panose="020F0502020204030204" pitchFamily="34" charset="0"/>
              <a:buChar char="◦"/>
              <a:defRPr sz="2200" kern="1200">
                <a:solidFill>
                  <a:schemeClr val="tx1"/>
                </a:solidFill>
                <a:latin typeface="+mn-lt"/>
                <a:ea typeface="+mn-ea"/>
                <a:cs typeface="+mn-cs"/>
              </a:defRPr>
            </a:lvl9pPr>
          </a:lstStyle>
          <a:p>
            <a:r>
              <a:rPr lang="en-FI" dirty="0"/>
              <a:t>Ansiot tarkistetaan eläkkeen alkamishetken tasolle palkkakertoimella</a:t>
            </a:r>
            <a:r>
              <a:rPr lang="fi-FI" dirty="0"/>
              <a:t>.</a:t>
            </a:r>
            <a:endParaRPr lang="en-FI" dirty="0"/>
          </a:p>
          <a:p>
            <a:r>
              <a:rPr lang="en-FI" dirty="0"/>
              <a:t>Maksussa olevat työeläkkeet tarkistetaan vuosittain työeläkeindeksillä</a:t>
            </a:r>
            <a:r>
              <a:rPr lang="fi-FI" dirty="0"/>
              <a:t>.</a:t>
            </a:r>
            <a:endParaRPr lang="en-FI" dirty="0"/>
          </a:p>
          <a:p>
            <a:r>
              <a:rPr lang="en-FI" dirty="0"/>
              <a:t>Kela tarkistaa maksussa olevat kansaneläkkeet vuosittain kansaeläkeindeksillä</a:t>
            </a:r>
            <a:r>
              <a:rPr lang="fi-FI" dirty="0"/>
              <a:t>.</a:t>
            </a:r>
            <a:endParaRPr lang="en-FI" dirty="0"/>
          </a:p>
        </p:txBody>
      </p:sp>
      <p:graphicFrame>
        <p:nvGraphicFramePr>
          <p:cNvPr id="16" name="Content Placeholder 6">
            <a:extLst>
              <a:ext uri="{FF2B5EF4-FFF2-40B4-BE49-F238E27FC236}">
                <a16:creationId xmlns:a16="http://schemas.microsoft.com/office/drawing/2014/main" id="{F84922B3-7A4C-4B3B-BDAE-A75B7A34DFAC}"/>
              </a:ext>
              <a:ext uri="{C183D7F6-B498-43B3-948B-1728B52AA6E4}">
                <adec:decorative xmlns:adec="http://schemas.microsoft.com/office/drawing/2017/decorative" val="1"/>
              </a:ext>
            </a:extLst>
          </p:cNvPr>
          <p:cNvGraphicFramePr>
            <a:graphicFrameLocks/>
          </p:cNvGraphicFramePr>
          <p:nvPr/>
        </p:nvGraphicFramePr>
        <p:xfrm>
          <a:off x="1164458" y="4356143"/>
          <a:ext cx="7739854" cy="1669308"/>
        </p:xfrm>
        <a:graphic>
          <a:graphicData uri="http://schemas.openxmlformats.org/drawingml/2006/table">
            <a:tbl>
              <a:tblPr firstRow="1" bandRow="1">
                <a:tableStyleId>{5C22544A-7EE6-4342-B048-85BDC9FD1C3A}</a:tableStyleId>
              </a:tblPr>
              <a:tblGrid>
                <a:gridCol w="2250244">
                  <a:extLst>
                    <a:ext uri="{9D8B030D-6E8A-4147-A177-3AD203B41FA5}">
                      <a16:colId xmlns:a16="http://schemas.microsoft.com/office/drawing/2014/main" val="1844876579"/>
                    </a:ext>
                  </a:extLst>
                </a:gridCol>
                <a:gridCol w="1097922">
                  <a:extLst>
                    <a:ext uri="{9D8B030D-6E8A-4147-A177-3AD203B41FA5}">
                      <a16:colId xmlns:a16="http://schemas.microsoft.com/office/drawing/2014/main" val="2161742765"/>
                    </a:ext>
                  </a:extLst>
                </a:gridCol>
                <a:gridCol w="1097922">
                  <a:extLst>
                    <a:ext uri="{9D8B030D-6E8A-4147-A177-3AD203B41FA5}">
                      <a16:colId xmlns:a16="http://schemas.microsoft.com/office/drawing/2014/main" val="3049916227"/>
                    </a:ext>
                  </a:extLst>
                </a:gridCol>
                <a:gridCol w="1097922">
                  <a:extLst>
                    <a:ext uri="{9D8B030D-6E8A-4147-A177-3AD203B41FA5}">
                      <a16:colId xmlns:a16="http://schemas.microsoft.com/office/drawing/2014/main" val="86575936"/>
                    </a:ext>
                  </a:extLst>
                </a:gridCol>
                <a:gridCol w="1097922">
                  <a:extLst>
                    <a:ext uri="{9D8B030D-6E8A-4147-A177-3AD203B41FA5}">
                      <a16:colId xmlns:a16="http://schemas.microsoft.com/office/drawing/2014/main" val="1751506522"/>
                    </a:ext>
                  </a:extLst>
                </a:gridCol>
                <a:gridCol w="1097922">
                  <a:extLst>
                    <a:ext uri="{9D8B030D-6E8A-4147-A177-3AD203B41FA5}">
                      <a16:colId xmlns:a16="http://schemas.microsoft.com/office/drawing/2014/main" val="838839308"/>
                    </a:ext>
                  </a:extLst>
                </a:gridCol>
              </a:tblGrid>
              <a:tr h="434929">
                <a:tc>
                  <a:txBody>
                    <a:bodyPr/>
                    <a:lstStyle/>
                    <a:p>
                      <a:pPr algn="l"/>
                      <a:r>
                        <a:rPr lang="en-FI" dirty="0"/>
                        <a:t>Indeksi</a:t>
                      </a:r>
                    </a:p>
                  </a:txBody>
                  <a:tcPr marL="180000" marR="72000"/>
                </a:tc>
                <a:tc>
                  <a:txBody>
                    <a:bodyPr/>
                    <a:lstStyle/>
                    <a:p>
                      <a:pPr algn="ctr"/>
                      <a:r>
                        <a:rPr lang="en-FI" dirty="0"/>
                        <a:t>20</a:t>
                      </a:r>
                      <a:r>
                        <a:rPr lang="fi-FI" dirty="0"/>
                        <a:t>20</a:t>
                      </a:r>
                      <a:endParaRPr lang="en-FI" dirty="0"/>
                    </a:p>
                  </a:txBody>
                  <a:tcPr marL="72000" marR="72000"/>
                </a:tc>
                <a:tc>
                  <a:txBody>
                    <a:bodyPr/>
                    <a:lstStyle/>
                    <a:p>
                      <a:pPr algn="ctr"/>
                      <a:r>
                        <a:rPr lang="en-FI" dirty="0"/>
                        <a:t>202</a:t>
                      </a:r>
                      <a:r>
                        <a:rPr lang="fi-FI" dirty="0"/>
                        <a:t>1</a:t>
                      </a:r>
                      <a:endParaRPr lang="en-FI" dirty="0"/>
                    </a:p>
                  </a:txBody>
                  <a:tcPr marL="72000" marR="72000"/>
                </a:tc>
                <a:tc>
                  <a:txBody>
                    <a:bodyPr/>
                    <a:lstStyle/>
                    <a:p>
                      <a:pPr algn="ctr"/>
                      <a:r>
                        <a:rPr lang="fi-FI" dirty="0"/>
                        <a:t>2022</a:t>
                      </a:r>
                      <a:endParaRPr lang="en-FI" dirty="0"/>
                    </a:p>
                  </a:txBody>
                  <a:tcPr marL="72000" marR="72000"/>
                </a:tc>
                <a:tc>
                  <a:txBody>
                    <a:bodyPr/>
                    <a:lstStyle/>
                    <a:p>
                      <a:pPr algn="ctr"/>
                      <a:r>
                        <a:rPr lang="fi-FI" dirty="0"/>
                        <a:t>2023</a:t>
                      </a:r>
                      <a:endParaRPr lang="en-FI" dirty="0"/>
                    </a:p>
                  </a:txBody>
                  <a:tcPr marL="72000" marR="72000"/>
                </a:tc>
                <a:tc>
                  <a:txBody>
                    <a:bodyPr/>
                    <a:lstStyle/>
                    <a:p>
                      <a:pPr algn="ctr"/>
                      <a:r>
                        <a:rPr lang="fi-FI" dirty="0"/>
                        <a:t>2024</a:t>
                      </a:r>
                      <a:endParaRPr lang="en-FI" dirty="0"/>
                    </a:p>
                  </a:txBody>
                  <a:tcPr marL="72000" marR="72000"/>
                </a:tc>
                <a:extLst>
                  <a:ext uri="{0D108BD9-81ED-4DB2-BD59-A6C34878D82A}">
                    <a16:rowId xmlns:a16="http://schemas.microsoft.com/office/drawing/2014/main" val="3734032635"/>
                  </a:ext>
                </a:extLst>
              </a:tr>
              <a:tr h="407642">
                <a:tc>
                  <a:txBody>
                    <a:bodyPr/>
                    <a:lstStyle/>
                    <a:p>
                      <a:pPr algn="l"/>
                      <a:r>
                        <a:rPr lang="en-FI" dirty="0"/>
                        <a:t>Palkkakerroin</a:t>
                      </a:r>
                    </a:p>
                  </a:txBody>
                  <a:tcPr marL="180000" marR="72000"/>
                </a:tc>
                <a:tc>
                  <a:txBody>
                    <a:bodyPr/>
                    <a:lstStyle/>
                    <a:p>
                      <a:pPr algn="r"/>
                      <a:r>
                        <a:rPr lang="fi-FI" dirty="0"/>
                        <a:t>2</a:t>
                      </a:r>
                      <a:r>
                        <a:rPr lang="en-FI" dirty="0"/>
                        <a:t>,</a:t>
                      </a:r>
                      <a:r>
                        <a:rPr lang="fi-FI" dirty="0"/>
                        <a:t>0</a:t>
                      </a:r>
                      <a:r>
                        <a:rPr lang="en-FI" dirty="0"/>
                        <a:t> %</a:t>
                      </a:r>
                    </a:p>
                  </a:txBody>
                  <a:tcPr marL="72000" marR="288000"/>
                </a:tc>
                <a:tc>
                  <a:txBody>
                    <a:bodyPr/>
                    <a:lstStyle/>
                    <a:p>
                      <a:pPr algn="r"/>
                      <a:r>
                        <a:rPr lang="fi-FI" dirty="0"/>
                        <a:t>1</a:t>
                      </a:r>
                      <a:r>
                        <a:rPr lang="en-FI" dirty="0"/>
                        <a:t>,</a:t>
                      </a:r>
                      <a:r>
                        <a:rPr lang="fi-FI" dirty="0"/>
                        <a:t>3</a:t>
                      </a:r>
                      <a:r>
                        <a:rPr lang="en-FI" dirty="0"/>
                        <a:t> %</a:t>
                      </a:r>
                    </a:p>
                  </a:txBody>
                  <a:tcPr marL="72000" marR="288000"/>
                </a:tc>
                <a:tc>
                  <a:txBody>
                    <a:bodyPr/>
                    <a:lstStyle/>
                    <a:p>
                      <a:pPr algn="r"/>
                      <a:r>
                        <a:rPr lang="fi-FI" dirty="0"/>
                        <a:t>2,5 %</a:t>
                      </a:r>
                      <a:endParaRPr lang="en-FI" dirty="0"/>
                    </a:p>
                  </a:txBody>
                  <a:tcPr marL="72000" marR="288000"/>
                </a:tc>
                <a:tc>
                  <a:txBody>
                    <a:bodyPr/>
                    <a:lstStyle/>
                    <a:p>
                      <a:pPr algn="r"/>
                      <a:r>
                        <a:rPr lang="fi-FI" dirty="0"/>
                        <a:t>3,8 %</a:t>
                      </a:r>
                      <a:endParaRPr lang="en-FI" dirty="0"/>
                    </a:p>
                  </a:txBody>
                  <a:tcPr marL="72000" marR="288000"/>
                </a:tc>
                <a:tc>
                  <a:txBody>
                    <a:bodyPr/>
                    <a:lstStyle/>
                    <a:p>
                      <a:pPr algn="r"/>
                      <a:r>
                        <a:rPr lang="fi-FI" dirty="0"/>
                        <a:t>5,1 %</a:t>
                      </a:r>
                      <a:endParaRPr lang="en-FI" dirty="0"/>
                    </a:p>
                  </a:txBody>
                  <a:tcPr marL="72000" marR="288000"/>
                </a:tc>
                <a:extLst>
                  <a:ext uri="{0D108BD9-81ED-4DB2-BD59-A6C34878D82A}">
                    <a16:rowId xmlns:a16="http://schemas.microsoft.com/office/drawing/2014/main" val="4241733033"/>
                  </a:ext>
                </a:extLst>
              </a:tr>
              <a:tr h="426904">
                <a:tc>
                  <a:txBody>
                    <a:bodyPr/>
                    <a:lstStyle/>
                    <a:p>
                      <a:pPr algn="l"/>
                      <a:r>
                        <a:rPr lang="en-FI" dirty="0"/>
                        <a:t>Työeläkeindeksi</a:t>
                      </a:r>
                    </a:p>
                  </a:txBody>
                  <a:tcPr marL="180000" marR="72000"/>
                </a:tc>
                <a:tc>
                  <a:txBody>
                    <a:bodyPr/>
                    <a:lstStyle/>
                    <a:p>
                      <a:pPr algn="r"/>
                      <a:r>
                        <a:rPr lang="en-FI" dirty="0"/>
                        <a:t>1,</a:t>
                      </a:r>
                      <a:r>
                        <a:rPr lang="fi-FI" dirty="0"/>
                        <a:t>2</a:t>
                      </a:r>
                      <a:r>
                        <a:rPr lang="en-FI" dirty="0"/>
                        <a:t> %</a:t>
                      </a:r>
                    </a:p>
                  </a:txBody>
                  <a:tcPr marL="72000" marR="288000"/>
                </a:tc>
                <a:tc>
                  <a:txBody>
                    <a:bodyPr/>
                    <a:lstStyle/>
                    <a:p>
                      <a:pPr algn="r"/>
                      <a:r>
                        <a:rPr lang="fi-FI" dirty="0"/>
                        <a:t>0</a:t>
                      </a:r>
                      <a:r>
                        <a:rPr lang="en-FI" dirty="0"/>
                        <a:t>,</a:t>
                      </a:r>
                      <a:r>
                        <a:rPr lang="fi-FI" dirty="0"/>
                        <a:t>5</a:t>
                      </a:r>
                      <a:r>
                        <a:rPr lang="en-FI" dirty="0"/>
                        <a:t> %</a:t>
                      </a:r>
                    </a:p>
                  </a:txBody>
                  <a:tcPr marL="72000" marR="288000"/>
                </a:tc>
                <a:tc>
                  <a:txBody>
                    <a:bodyPr/>
                    <a:lstStyle/>
                    <a:p>
                      <a:pPr algn="r"/>
                      <a:r>
                        <a:rPr lang="fi-FI" dirty="0"/>
                        <a:t>2,3 %</a:t>
                      </a:r>
                      <a:endParaRPr lang="en-FI" dirty="0"/>
                    </a:p>
                  </a:txBody>
                  <a:tcPr marL="72000" marR="288000"/>
                </a:tc>
                <a:tc>
                  <a:txBody>
                    <a:bodyPr/>
                    <a:lstStyle/>
                    <a:p>
                      <a:pPr algn="r"/>
                      <a:r>
                        <a:rPr lang="fi-FI" dirty="0"/>
                        <a:t>6,8 %</a:t>
                      </a:r>
                      <a:endParaRPr lang="en-FI" dirty="0"/>
                    </a:p>
                  </a:txBody>
                  <a:tcPr marL="72000" marR="288000"/>
                </a:tc>
                <a:tc>
                  <a:txBody>
                    <a:bodyPr/>
                    <a:lstStyle/>
                    <a:p>
                      <a:pPr algn="r"/>
                      <a:r>
                        <a:rPr lang="fi-FI" dirty="0"/>
                        <a:t>5,7 %</a:t>
                      </a:r>
                      <a:endParaRPr lang="en-FI" dirty="0"/>
                    </a:p>
                  </a:txBody>
                  <a:tcPr marL="72000" marR="288000"/>
                </a:tc>
                <a:extLst>
                  <a:ext uri="{0D108BD9-81ED-4DB2-BD59-A6C34878D82A}">
                    <a16:rowId xmlns:a16="http://schemas.microsoft.com/office/drawing/2014/main" val="683807339"/>
                  </a:ext>
                </a:extLst>
              </a:tr>
              <a:tr h="399833">
                <a:tc>
                  <a:txBody>
                    <a:bodyPr/>
                    <a:lstStyle/>
                    <a:p>
                      <a:pPr algn="l"/>
                      <a:r>
                        <a:rPr lang="en-FI" dirty="0"/>
                        <a:t>Kansaneläkeindeksi</a:t>
                      </a:r>
                    </a:p>
                  </a:txBody>
                  <a:tcPr marL="180000" marR="72000"/>
                </a:tc>
                <a:tc>
                  <a:txBody>
                    <a:bodyPr/>
                    <a:lstStyle/>
                    <a:p>
                      <a:pPr algn="r"/>
                      <a:r>
                        <a:rPr lang="fi-FI" dirty="0"/>
                        <a:t>1</a:t>
                      </a:r>
                      <a:r>
                        <a:rPr lang="en-FI" dirty="0"/>
                        <a:t>,0 %</a:t>
                      </a:r>
                    </a:p>
                  </a:txBody>
                  <a:tcPr marL="72000" marR="288000"/>
                </a:tc>
                <a:tc>
                  <a:txBody>
                    <a:bodyPr/>
                    <a:lstStyle/>
                    <a:p>
                      <a:pPr algn="r"/>
                      <a:r>
                        <a:rPr lang="fi-FI" dirty="0"/>
                        <a:t>0</a:t>
                      </a:r>
                      <a:r>
                        <a:rPr lang="en-FI" dirty="0"/>
                        <a:t>,</a:t>
                      </a:r>
                      <a:r>
                        <a:rPr lang="fi-FI" dirty="0"/>
                        <a:t>4</a:t>
                      </a:r>
                      <a:r>
                        <a:rPr lang="en-FI" dirty="0"/>
                        <a:t> %</a:t>
                      </a:r>
                    </a:p>
                  </a:txBody>
                  <a:tcPr marL="72000" marR="288000"/>
                </a:tc>
                <a:tc>
                  <a:txBody>
                    <a:bodyPr/>
                    <a:lstStyle/>
                    <a:p>
                      <a:pPr algn="r"/>
                      <a:r>
                        <a:rPr lang="fi-FI" dirty="0"/>
                        <a:t>2,1 %</a:t>
                      </a:r>
                      <a:endParaRPr lang="en-FI" dirty="0"/>
                    </a:p>
                  </a:txBody>
                  <a:tcPr marL="72000" marR="288000"/>
                </a:tc>
                <a:tc>
                  <a:txBody>
                    <a:bodyPr/>
                    <a:lstStyle/>
                    <a:p>
                      <a:pPr algn="r"/>
                      <a:r>
                        <a:rPr lang="fi-FI" dirty="0"/>
                        <a:t>7,8 %</a:t>
                      </a:r>
                      <a:endParaRPr lang="en-FI" dirty="0"/>
                    </a:p>
                  </a:txBody>
                  <a:tcPr marL="72000" marR="288000"/>
                </a:tc>
                <a:tc>
                  <a:txBody>
                    <a:bodyPr/>
                    <a:lstStyle/>
                    <a:p>
                      <a:pPr algn="r"/>
                      <a:r>
                        <a:rPr lang="fi-FI" dirty="0"/>
                        <a:t>5,9 %</a:t>
                      </a:r>
                      <a:endParaRPr lang="en-FI" dirty="0"/>
                    </a:p>
                  </a:txBody>
                  <a:tcPr marL="72000" marR="288000"/>
                </a:tc>
                <a:extLst>
                  <a:ext uri="{0D108BD9-81ED-4DB2-BD59-A6C34878D82A}">
                    <a16:rowId xmlns:a16="http://schemas.microsoft.com/office/drawing/2014/main" val="2608703888"/>
                  </a:ext>
                </a:extLst>
              </a:tr>
            </a:tbl>
          </a:graphicData>
        </a:graphic>
      </p:graphicFrame>
    </p:spTree>
    <p:extLst>
      <p:ext uri="{BB962C8B-B14F-4D97-AF65-F5344CB8AC3E}">
        <p14:creationId xmlns:p14="http://schemas.microsoft.com/office/powerpoint/2010/main" val="3581204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C7CA33-8A87-4CC9-B24B-50BED2793ECD}"/>
              </a:ext>
            </a:extLst>
          </p:cNvPr>
          <p:cNvSpPr>
            <a:spLocks noGrp="1"/>
          </p:cNvSpPr>
          <p:nvPr>
            <p:ph type="title"/>
          </p:nvPr>
        </p:nvSpPr>
        <p:spPr/>
        <p:txBody>
          <a:bodyPr/>
          <a:lstStyle/>
          <a:p>
            <a:r>
              <a:rPr lang="fi-FI" dirty="0"/>
              <a:t>Eläketaso</a:t>
            </a:r>
          </a:p>
        </p:txBody>
      </p:sp>
      <p:sp>
        <p:nvSpPr>
          <p:cNvPr id="3" name="Tekstin paikkamerkki 2">
            <a:extLst>
              <a:ext uri="{FF2B5EF4-FFF2-40B4-BE49-F238E27FC236}">
                <a16:creationId xmlns:a16="http://schemas.microsoft.com/office/drawing/2014/main" id="{B4975D90-3D44-47A4-83E0-EE265A483F53}"/>
              </a:ext>
              <a:ext uri="{C183D7F6-B498-43B3-948B-1728B52AA6E4}">
                <adec:decorative xmlns:adec="http://schemas.microsoft.com/office/drawing/2017/decorative" val="0"/>
              </a:ext>
            </a:extLst>
          </p:cNvPr>
          <p:cNvSpPr>
            <a:spLocks noGrp="1"/>
          </p:cNvSpPr>
          <p:nvPr>
            <p:ph type="body" sz="quarter" idx="10"/>
          </p:nvPr>
        </p:nvSpPr>
        <p:spPr/>
        <p:txBody>
          <a:bodyPr/>
          <a:lstStyle/>
          <a:p>
            <a:r>
              <a:rPr lang="fi-FI" dirty="0"/>
              <a:t>3</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1409161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513" y="662199"/>
            <a:ext cx="11784631" cy="836753"/>
          </a:xfrm>
        </p:spPr>
        <p:txBody>
          <a:bodyPr/>
          <a:lstStyle/>
          <a:p>
            <a:pPr algn="ctr"/>
            <a:r>
              <a:rPr lang="fi-FI" sz="3200" dirty="0"/>
              <a:t>Keskimääräinen </a:t>
            </a:r>
            <a:r>
              <a:rPr lang="fi-FI" sz="3200"/>
              <a:t>kokonaiseläke 31.12.2024</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18</a:t>
            </a:fld>
            <a:endParaRPr lang="fi-FI"/>
          </a:p>
        </p:txBody>
      </p:sp>
      <p:graphicFrame>
        <p:nvGraphicFramePr>
          <p:cNvPr id="3" name="Content Placeholder 6">
            <a:extLst>
              <a:ext uri="{FF2B5EF4-FFF2-40B4-BE49-F238E27FC236}">
                <a16:creationId xmlns:a16="http://schemas.microsoft.com/office/drawing/2014/main" id="{27604373-D6EA-EEE4-CC3E-DB2CD8EB136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904427349"/>
              </p:ext>
            </p:extLst>
          </p:nvPr>
        </p:nvGraphicFramePr>
        <p:xfrm>
          <a:off x="2063552" y="1628800"/>
          <a:ext cx="7803557" cy="2462440"/>
        </p:xfrm>
        <a:graphic>
          <a:graphicData uri="http://schemas.openxmlformats.org/drawingml/2006/table">
            <a:tbl>
              <a:tblPr firstRow="1" bandRow="1">
                <a:tableStyleId>{5C22544A-7EE6-4342-B048-85BDC9FD1C3A}</a:tableStyleId>
              </a:tblPr>
              <a:tblGrid>
                <a:gridCol w="3786257">
                  <a:extLst>
                    <a:ext uri="{9D8B030D-6E8A-4147-A177-3AD203B41FA5}">
                      <a16:colId xmlns:a16="http://schemas.microsoft.com/office/drawing/2014/main" val="1844876579"/>
                    </a:ext>
                  </a:extLst>
                </a:gridCol>
                <a:gridCol w="1339100">
                  <a:extLst>
                    <a:ext uri="{9D8B030D-6E8A-4147-A177-3AD203B41FA5}">
                      <a16:colId xmlns:a16="http://schemas.microsoft.com/office/drawing/2014/main" val="2161742765"/>
                    </a:ext>
                  </a:extLst>
                </a:gridCol>
                <a:gridCol w="1339100">
                  <a:extLst>
                    <a:ext uri="{9D8B030D-6E8A-4147-A177-3AD203B41FA5}">
                      <a16:colId xmlns:a16="http://schemas.microsoft.com/office/drawing/2014/main" val="3049916227"/>
                    </a:ext>
                  </a:extLst>
                </a:gridCol>
                <a:gridCol w="1339100">
                  <a:extLst>
                    <a:ext uri="{9D8B030D-6E8A-4147-A177-3AD203B41FA5}">
                      <a16:colId xmlns:a16="http://schemas.microsoft.com/office/drawing/2014/main" val="1011349287"/>
                    </a:ext>
                  </a:extLst>
                </a:gridCol>
              </a:tblGrid>
              <a:tr h="370840">
                <a:tc>
                  <a:txBody>
                    <a:bodyPr/>
                    <a:lstStyle/>
                    <a:p>
                      <a:pPr algn="ctr"/>
                      <a:endParaRPr lang="en-FI" dirty="0"/>
                    </a:p>
                  </a:txBody>
                  <a:tcPr/>
                </a:tc>
                <a:tc>
                  <a:txBody>
                    <a:bodyPr/>
                    <a:lstStyle/>
                    <a:p>
                      <a:pPr algn="ctr"/>
                      <a:r>
                        <a:rPr lang="en-FI" dirty="0"/>
                        <a:t>Miehet</a:t>
                      </a:r>
                    </a:p>
                  </a:txBody>
                  <a:tcPr/>
                </a:tc>
                <a:tc>
                  <a:txBody>
                    <a:bodyPr/>
                    <a:lstStyle/>
                    <a:p>
                      <a:pPr algn="ctr"/>
                      <a:r>
                        <a:rPr lang="en-FI" dirty="0"/>
                        <a:t>Naiset</a:t>
                      </a:r>
                    </a:p>
                  </a:txBody>
                  <a:tcPr/>
                </a:tc>
                <a:tc>
                  <a:txBody>
                    <a:bodyPr/>
                    <a:lstStyle/>
                    <a:p>
                      <a:pPr algn="ctr"/>
                      <a:r>
                        <a:rPr lang="en-FI" dirty="0"/>
                        <a:t>Kaikki</a:t>
                      </a:r>
                    </a:p>
                  </a:txBody>
                  <a:tcPr/>
                </a:tc>
                <a:extLst>
                  <a:ext uri="{0D108BD9-81ED-4DB2-BD59-A6C34878D82A}">
                    <a16:rowId xmlns:a16="http://schemas.microsoft.com/office/drawing/2014/main" val="3734032635"/>
                  </a:ext>
                </a:extLst>
              </a:tr>
              <a:tr h="370840">
                <a:tc>
                  <a:txBody>
                    <a:bodyPr/>
                    <a:lstStyle/>
                    <a:p>
                      <a:r>
                        <a:rPr lang="en-FI" dirty="0"/>
                        <a:t>Keskimääräinen kokonaiseläke €/kk</a:t>
                      </a:r>
                    </a:p>
                  </a:txBody>
                  <a:tcPr marL="108000" marT="72000" marB="72000"/>
                </a:tc>
                <a:tc>
                  <a:txBody>
                    <a:bodyPr/>
                    <a:lstStyle/>
                    <a:p>
                      <a:pPr algn="r"/>
                      <a:r>
                        <a:rPr lang="fi-FI"/>
                        <a:t>2</a:t>
                      </a:r>
                      <a:r>
                        <a:rPr lang="en-FI"/>
                        <a:t> </a:t>
                      </a:r>
                      <a:r>
                        <a:rPr lang="fi-FI"/>
                        <a:t>349</a:t>
                      </a:r>
                      <a:endParaRPr lang="en-FI" dirty="0"/>
                    </a:p>
                  </a:txBody>
                  <a:tcPr marL="36000" marR="288000" marT="72000" marB="72000"/>
                </a:tc>
                <a:tc>
                  <a:txBody>
                    <a:bodyPr/>
                    <a:lstStyle/>
                    <a:p>
                      <a:pPr algn="r"/>
                      <a:r>
                        <a:rPr lang="en-FI"/>
                        <a:t>1 </a:t>
                      </a:r>
                      <a:r>
                        <a:rPr lang="fi-FI"/>
                        <a:t>893</a:t>
                      </a:r>
                      <a:endParaRPr lang="en-FI" dirty="0"/>
                    </a:p>
                  </a:txBody>
                  <a:tcPr marL="36000" marR="288000" marT="72000" marB="72000"/>
                </a:tc>
                <a:tc>
                  <a:txBody>
                    <a:bodyPr/>
                    <a:lstStyle/>
                    <a:p>
                      <a:pPr algn="r"/>
                      <a:r>
                        <a:rPr lang="fi-FI"/>
                        <a:t>2</a:t>
                      </a:r>
                      <a:r>
                        <a:rPr lang="en-FI"/>
                        <a:t> </a:t>
                      </a:r>
                      <a:r>
                        <a:rPr lang="fi-FI"/>
                        <a:t>100</a:t>
                      </a:r>
                      <a:endParaRPr lang="en-FI" dirty="0"/>
                    </a:p>
                  </a:txBody>
                  <a:tcPr marL="72000" marR="216000" marT="72000" marB="72000"/>
                </a:tc>
                <a:extLst>
                  <a:ext uri="{0D108BD9-81ED-4DB2-BD59-A6C34878D82A}">
                    <a16:rowId xmlns:a16="http://schemas.microsoft.com/office/drawing/2014/main" val="4241733033"/>
                  </a:ext>
                </a:extLst>
              </a:tr>
              <a:tr h="370840">
                <a:tc>
                  <a:txBody>
                    <a:bodyPr/>
                    <a:lstStyle/>
                    <a:p>
                      <a:r>
                        <a:rPr lang="en-FI" dirty="0"/>
                        <a:t>- </a:t>
                      </a:r>
                      <a:r>
                        <a:rPr lang="en-GB" dirty="0"/>
                        <a:t>T</a:t>
                      </a:r>
                      <a:r>
                        <a:rPr lang="en-FI" dirty="0"/>
                        <a:t>yöeläkkeen osuus</a:t>
                      </a:r>
                    </a:p>
                  </a:txBody>
                  <a:tcPr marL="108000" marT="72000" marB="72000">
                    <a:solidFill>
                      <a:srgbClr val="E7E9F3"/>
                    </a:solidFill>
                  </a:tcPr>
                </a:tc>
                <a:tc>
                  <a:txBody>
                    <a:bodyPr/>
                    <a:lstStyle/>
                    <a:p>
                      <a:pPr algn="r"/>
                      <a:r>
                        <a:rPr lang="fi-FI"/>
                        <a:t>2</a:t>
                      </a:r>
                      <a:r>
                        <a:rPr lang="en-FI"/>
                        <a:t> </a:t>
                      </a:r>
                      <a:r>
                        <a:rPr lang="fi-FI"/>
                        <a:t>200</a:t>
                      </a:r>
                      <a:endParaRPr lang="en-FI" dirty="0"/>
                    </a:p>
                  </a:txBody>
                  <a:tcPr marL="36000" marR="288000" marT="72000" marB="72000">
                    <a:solidFill>
                      <a:srgbClr val="E7E9F3"/>
                    </a:solidFill>
                  </a:tcPr>
                </a:tc>
                <a:tc>
                  <a:txBody>
                    <a:bodyPr/>
                    <a:lstStyle/>
                    <a:p>
                      <a:pPr algn="r"/>
                      <a:r>
                        <a:rPr lang="en-FI"/>
                        <a:t>1 </a:t>
                      </a:r>
                      <a:r>
                        <a:rPr lang="fi-FI"/>
                        <a:t>729</a:t>
                      </a:r>
                      <a:endParaRPr lang="en-FI" dirty="0"/>
                    </a:p>
                  </a:txBody>
                  <a:tcPr marL="36000" marR="288000" marT="72000" marB="72000">
                    <a:solidFill>
                      <a:srgbClr val="E7E9F3"/>
                    </a:solidFill>
                  </a:tcPr>
                </a:tc>
                <a:tc>
                  <a:txBody>
                    <a:bodyPr/>
                    <a:lstStyle/>
                    <a:p>
                      <a:pPr algn="r"/>
                      <a:r>
                        <a:rPr lang="en-FI"/>
                        <a:t>1 </a:t>
                      </a:r>
                      <a:r>
                        <a:rPr lang="fi-FI"/>
                        <a:t>943</a:t>
                      </a:r>
                      <a:endParaRPr lang="en-FI" dirty="0"/>
                    </a:p>
                  </a:txBody>
                  <a:tcPr marL="72000" marR="216000" marT="72000" marB="72000">
                    <a:solidFill>
                      <a:srgbClr val="E7E9F3"/>
                    </a:solidFill>
                  </a:tcPr>
                </a:tc>
                <a:extLst>
                  <a:ext uri="{0D108BD9-81ED-4DB2-BD59-A6C34878D82A}">
                    <a16:rowId xmlns:a16="http://schemas.microsoft.com/office/drawing/2014/main" val="683807339"/>
                  </a:ext>
                </a:extLst>
              </a:tr>
              <a:tr h="370840">
                <a:tc>
                  <a:txBody>
                    <a:bodyPr/>
                    <a:lstStyle/>
                    <a:p>
                      <a:r>
                        <a:rPr lang="en-FI" dirty="0"/>
                        <a:t>- Kelan eläkkeen osuus</a:t>
                      </a:r>
                    </a:p>
                  </a:txBody>
                  <a:tcPr marL="108000" marT="72000" marB="72000">
                    <a:solidFill>
                      <a:srgbClr val="E7E9F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FI"/>
                        <a:t>1</a:t>
                      </a:r>
                      <a:r>
                        <a:rPr lang="fi-FI"/>
                        <a:t>28</a:t>
                      </a:r>
                      <a:endParaRPr lang="en-FI" dirty="0"/>
                    </a:p>
                  </a:txBody>
                  <a:tcPr marL="36000" marR="288000" marT="72000" marB="72000">
                    <a:solidFill>
                      <a:srgbClr val="E7E9F3"/>
                    </a:solidFill>
                  </a:tcPr>
                </a:tc>
                <a:tc>
                  <a:txBody>
                    <a:bodyPr/>
                    <a:lstStyle/>
                    <a:p>
                      <a:pPr algn="r"/>
                      <a:r>
                        <a:rPr lang="en-FI"/>
                        <a:t>1</a:t>
                      </a:r>
                      <a:r>
                        <a:rPr lang="fi-FI"/>
                        <a:t>51</a:t>
                      </a:r>
                      <a:endParaRPr lang="en-FI" dirty="0"/>
                    </a:p>
                  </a:txBody>
                  <a:tcPr marL="36000" marR="288000" marT="72000" marB="72000">
                    <a:solidFill>
                      <a:srgbClr val="E7E9F3"/>
                    </a:solidFill>
                  </a:tcPr>
                </a:tc>
                <a:tc>
                  <a:txBody>
                    <a:bodyPr/>
                    <a:lstStyle/>
                    <a:p>
                      <a:pPr algn="r"/>
                      <a:r>
                        <a:rPr lang="en-FI"/>
                        <a:t>1</a:t>
                      </a:r>
                      <a:r>
                        <a:rPr lang="fi-FI"/>
                        <a:t>40</a:t>
                      </a:r>
                      <a:endParaRPr lang="en-FI" dirty="0"/>
                    </a:p>
                  </a:txBody>
                  <a:tcPr marL="72000" marR="216000" marT="72000" marB="72000">
                    <a:solidFill>
                      <a:srgbClr val="E7E9F3"/>
                    </a:solidFill>
                  </a:tcPr>
                </a:tc>
                <a:extLst>
                  <a:ext uri="{0D108BD9-81ED-4DB2-BD59-A6C34878D82A}">
                    <a16:rowId xmlns:a16="http://schemas.microsoft.com/office/drawing/2014/main" val="2608703888"/>
                  </a:ext>
                </a:extLst>
              </a:tr>
              <a:tr h="370840">
                <a:tc>
                  <a:txBody>
                    <a:bodyPr/>
                    <a:lstStyle/>
                    <a:p>
                      <a:r>
                        <a:rPr lang="en-FI" dirty="0"/>
                        <a:t>- Erityisturvan eläkkeiden osuus*</a:t>
                      </a:r>
                    </a:p>
                  </a:txBody>
                  <a:tcPr marL="108000" marT="72000" marB="72000">
                    <a:solidFill>
                      <a:srgbClr val="E7E9F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FI"/>
                        <a:t>2</a:t>
                      </a:r>
                      <a:r>
                        <a:rPr lang="fi-FI"/>
                        <a:t>1</a:t>
                      </a:r>
                      <a:endParaRPr lang="en-FI" dirty="0"/>
                    </a:p>
                  </a:txBody>
                  <a:tcPr marL="36000" marR="288000" marT="72000" marB="72000">
                    <a:solidFill>
                      <a:srgbClr val="E7E9F3"/>
                    </a:solidFill>
                  </a:tcPr>
                </a:tc>
                <a:tc>
                  <a:txBody>
                    <a:bodyPr/>
                    <a:lstStyle/>
                    <a:p>
                      <a:pPr algn="r"/>
                      <a:r>
                        <a:rPr lang="en-FI"/>
                        <a:t>1</a:t>
                      </a:r>
                      <a:r>
                        <a:rPr lang="fi-FI"/>
                        <a:t>3</a:t>
                      </a:r>
                      <a:endParaRPr lang="en-FI" dirty="0"/>
                    </a:p>
                  </a:txBody>
                  <a:tcPr marL="36000" marR="288000" marT="72000" marB="72000">
                    <a:solidFill>
                      <a:srgbClr val="E7E9F3"/>
                    </a:solidFill>
                  </a:tcPr>
                </a:tc>
                <a:tc>
                  <a:txBody>
                    <a:bodyPr/>
                    <a:lstStyle/>
                    <a:p>
                      <a:pPr algn="r"/>
                      <a:r>
                        <a:rPr lang="en-FI"/>
                        <a:t>1</a:t>
                      </a:r>
                      <a:r>
                        <a:rPr lang="fi-FI"/>
                        <a:t>7</a:t>
                      </a:r>
                      <a:endParaRPr lang="en-FI" dirty="0"/>
                    </a:p>
                  </a:txBody>
                  <a:tcPr marL="72000" marR="216000" marT="72000" marB="72000">
                    <a:solidFill>
                      <a:srgbClr val="E7E9F3"/>
                    </a:solidFill>
                  </a:tcPr>
                </a:tc>
                <a:extLst>
                  <a:ext uri="{0D108BD9-81ED-4DB2-BD59-A6C34878D82A}">
                    <a16:rowId xmlns:a16="http://schemas.microsoft.com/office/drawing/2014/main" val="36336246"/>
                  </a:ext>
                </a:extLst>
              </a:tr>
              <a:tr h="370840">
                <a:tc>
                  <a:txBody>
                    <a:bodyPr/>
                    <a:lstStyle/>
                    <a:p>
                      <a:r>
                        <a:rPr lang="en-FI" dirty="0"/>
                        <a:t>Eläkkeensaajien lukumäärä</a:t>
                      </a:r>
                    </a:p>
                  </a:txBody>
                  <a:tcPr marL="108000" marT="72000" marB="72000"/>
                </a:tc>
                <a:tc>
                  <a:txBody>
                    <a:bodyPr/>
                    <a:lstStyle/>
                    <a:p>
                      <a:pPr algn="r"/>
                      <a:r>
                        <a:rPr lang="en-FI"/>
                        <a:t>6</a:t>
                      </a:r>
                      <a:r>
                        <a:rPr lang="fi-FI"/>
                        <a:t>84</a:t>
                      </a:r>
                      <a:r>
                        <a:rPr lang="en-FI"/>
                        <a:t> </a:t>
                      </a:r>
                      <a:r>
                        <a:rPr lang="en-FI" dirty="0"/>
                        <a:t>000</a:t>
                      </a:r>
                    </a:p>
                  </a:txBody>
                  <a:tcPr marL="36000" marR="288000" marT="72000" marB="72000"/>
                </a:tc>
                <a:tc>
                  <a:txBody>
                    <a:bodyPr/>
                    <a:lstStyle/>
                    <a:p>
                      <a:pPr algn="r"/>
                      <a:r>
                        <a:rPr lang="en-FI"/>
                        <a:t>8</a:t>
                      </a:r>
                      <a:r>
                        <a:rPr lang="fi-FI"/>
                        <a:t>2</a:t>
                      </a:r>
                      <a:r>
                        <a:rPr lang="fi-FI" dirty="0"/>
                        <a:t>5</a:t>
                      </a:r>
                      <a:r>
                        <a:rPr lang="en-FI"/>
                        <a:t> </a:t>
                      </a:r>
                      <a:r>
                        <a:rPr lang="en-FI" dirty="0"/>
                        <a:t>000</a:t>
                      </a:r>
                    </a:p>
                  </a:txBody>
                  <a:tcPr marL="36000" marR="288000" marT="72000" marB="72000"/>
                </a:tc>
                <a:tc>
                  <a:txBody>
                    <a:bodyPr/>
                    <a:lstStyle/>
                    <a:p>
                      <a:pPr algn="r"/>
                      <a:r>
                        <a:rPr lang="en-FI"/>
                        <a:t>1 </a:t>
                      </a:r>
                      <a:r>
                        <a:rPr lang="fi-FI"/>
                        <a:t>510</a:t>
                      </a:r>
                      <a:r>
                        <a:rPr lang="en-FI"/>
                        <a:t> </a:t>
                      </a:r>
                      <a:r>
                        <a:rPr lang="en-FI" dirty="0"/>
                        <a:t>000</a:t>
                      </a:r>
                    </a:p>
                  </a:txBody>
                  <a:tcPr marL="72000" marR="216000" marT="72000" marB="72000"/>
                </a:tc>
                <a:extLst>
                  <a:ext uri="{0D108BD9-81ED-4DB2-BD59-A6C34878D82A}">
                    <a16:rowId xmlns:a16="http://schemas.microsoft.com/office/drawing/2014/main" val="3429435043"/>
                  </a:ext>
                </a:extLst>
              </a:tr>
            </a:tbl>
          </a:graphicData>
        </a:graphic>
      </p:graphicFrame>
      <p:sp>
        <p:nvSpPr>
          <p:cNvPr id="4" name="TextBox 9">
            <a:extLst>
              <a:ext uri="{FF2B5EF4-FFF2-40B4-BE49-F238E27FC236}">
                <a16:creationId xmlns:a16="http://schemas.microsoft.com/office/drawing/2014/main" id="{308173C1-82FF-E3C5-E034-B06146A9EFD8}"/>
              </a:ext>
            </a:extLst>
          </p:cNvPr>
          <p:cNvSpPr txBox="1"/>
          <p:nvPr/>
        </p:nvSpPr>
        <p:spPr>
          <a:xfrm>
            <a:off x="1919537" y="4221088"/>
            <a:ext cx="7947572" cy="830997"/>
          </a:xfrm>
          <a:prstGeom prst="rect">
            <a:avLst/>
          </a:prstGeom>
          <a:noFill/>
        </p:spPr>
        <p:txBody>
          <a:bodyPr wrap="square" rtlCol="0">
            <a:spAutoFit/>
          </a:bodyPr>
          <a:lstStyle/>
          <a:p>
            <a:pPr marL="144463" indent="-144463" algn="l"/>
            <a:r>
              <a:rPr lang="en-FI" sz="1600" dirty="0"/>
              <a:t>*	Työtapaturma- ja ammattitautilaki, liikennevakuutuslaki, laki sotilastapaturman ja palvelus</a:t>
            </a:r>
            <a:r>
              <a:rPr lang="fi-FI" sz="1600" dirty="0"/>
              <a:t>-</a:t>
            </a:r>
            <a:r>
              <a:rPr lang="en-FI" sz="1600" dirty="0"/>
              <a:t>sairauden korvaamisesta, laki tapaturman ja palvelussairauden korvaamisesta kriisinhallinta</a:t>
            </a:r>
            <a:r>
              <a:rPr lang="fi-FI" sz="1600" dirty="0"/>
              <a:t>-</a:t>
            </a:r>
            <a:r>
              <a:rPr lang="en-FI" sz="1600" dirty="0"/>
              <a:t>tehtävissä ja sotilasvammalaki.</a:t>
            </a:r>
          </a:p>
        </p:txBody>
      </p:sp>
      <p:pic>
        <p:nvPicPr>
          <p:cNvPr id="7" name="Kuva 6">
            <a:extLst>
              <a:ext uri="{FF2B5EF4-FFF2-40B4-BE49-F238E27FC236}">
                <a16:creationId xmlns:a16="http://schemas.microsoft.com/office/drawing/2014/main" id="{68F7195C-BCCB-4808-03DF-205EEDA8ECA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94058" y="5214726"/>
            <a:ext cx="7934325" cy="981075"/>
          </a:xfrm>
          <a:prstGeom prst="rect">
            <a:avLst/>
          </a:prstGeom>
        </p:spPr>
      </p:pic>
    </p:spTree>
    <p:extLst>
      <p:ext uri="{BB962C8B-B14F-4D97-AF65-F5344CB8AC3E}">
        <p14:creationId xmlns:p14="http://schemas.microsoft.com/office/powerpoint/2010/main" val="3975511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7635" y="261948"/>
            <a:ext cx="11856639" cy="657759"/>
          </a:xfrm>
        </p:spPr>
        <p:txBody>
          <a:bodyPr/>
          <a:lstStyle/>
          <a:p>
            <a:pPr algn="ctr"/>
            <a:r>
              <a:rPr lang="fi-FI" sz="3200" dirty="0"/>
              <a:t>Eläkkeensaajien </a:t>
            </a:r>
            <a:r>
              <a:rPr lang="fi-FI" sz="3200"/>
              <a:t>kokonaiseläkejakauma 31.12.2024</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19</a:t>
            </a:fld>
            <a:endParaRPr lang="fi-FI"/>
          </a:p>
        </p:txBody>
      </p:sp>
      <p:pic>
        <p:nvPicPr>
          <p:cNvPr id="4" name="Kuva 3" descr="Kuviossa on eläkkeensaajien kokonaiseläkejakauma sukupuolen mukaan. Luokkaväli on 300 euroa. Naisten jakauma on vinompi kuin miesten painottuen jakauman alapäähän.">
            <a:extLst>
              <a:ext uri="{FF2B5EF4-FFF2-40B4-BE49-F238E27FC236}">
                <a16:creationId xmlns:a16="http://schemas.microsoft.com/office/drawing/2014/main" id="{C175369D-7CFA-9FF8-1A35-06EEAD62A044}"/>
              </a:ext>
            </a:extLst>
          </p:cNvPr>
          <p:cNvPicPr>
            <a:picLocks noChangeAspect="1"/>
          </p:cNvPicPr>
          <p:nvPr/>
        </p:nvPicPr>
        <p:blipFill>
          <a:blip r:embed="rId3"/>
          <a:stretch>
            <a:fillRect/>
          </a:stretch>
        </p:blipFill>
        <p:spPr>
          <a:xfrm>
            <a:off x="2330773" y="804045"/>
            <a:ext cx="7259541" cy="5656993"/>
          </a:xfrm>
          <a:prstGeom prst="rect">
            <a:avLst/>
          </a:prstGeom>
        </p:spPr>
      </p:pic>
    </p:spTree>
    <p:extLst>
      <p:ext uri="{BB962C8B-B14F-4D97-AF65-F5344CB8AC3E}">
        <p14:creationId xmlns:p14="http://schemas.microsoft.com/office/powerpoint/2010/main" val="239811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4C47F69-E7B8-40A8-AC87-9D55C69E5A88}"/>
              </a:ext>
            </a:extLst>
          </p:cNvPr>
          <p:cNvSpPr>
            <a:spLocks noGrp="1"/>
          </p:cNvSpPr>
          <p:nvPr>
            <p:ph type="title"/>
          </p:nvPr>
        </p:nvSpPr>
        <p:spPr/>
        <p:txBody>
          <a:bodyPr/>
          <a:lstStyle/>
          <a:p>
            <a:r>
              <a:rPr lang="fi-FI" dirty="0"/>
              <a:t>Eläkejärjestelmä </a:t>
            </a:r>
            <a:br>
              <a:rPr lang="fi-FI" dirty="0"/>
            </a:br>
            <a:r>
              <a:rPr lang="fi-FI" dirty="0"/>
              <a:t>ja sen hallinto</a:t>
            </a:r>
          </a:p>
        </p:txBody>
      </p:sp>
      <p:sp>
        <p:nvSpPr>
          <p:cNvPr id="3" name="Tekstin paikkamerkki 2">
            <a:extLst>
              <a:ext uri="{FF2B5EF4-FFF2-40B4-BE49-F238E27FC236}">
                <a16:creationId xmlns:a16="http://schemas.microsoft.com/office/drawing/2014/main" id="{01A82F91-3DFC-4409-B64A-489A25540552}"/>
              </a:ext>
            </a:extLst>
          </p:cNvPr>
          <p:cNvSpPr>
            <a:spLocks noGrp="1"/>
          </p:cNvSpPr>
          <p:nvPr>
            <p:ph type="body" sz="quarter" idx="10"/>
          </p:nvPr>
        </p:nvSpPr>
        <p:spPr/>
        <p:txBody>
          <a:bodyPr/>
          <a:lstStyle/>
          <a:p>
            <a:r>
              <a:rPr lang="fi-FI" dirty="0"/>
              <a:t>1</a:t>
            </a:r>
          </a:p>
        </p:txBody>
      </p:sp>
      <p:sp>
        <p:nvSpPr>
          <p:cNvPr id="6" name="Dian numeron paikkamerkki 5">
            <a:extLst>
              <a:ext uri="{FF2B5EF4-FFF2-40B4-BE49-F238E27FC236}">
                <a16:creationId xmlns:a16="http://schemas.microsoft.com/office/drawing/2014/main" id="{1C18AA48-4EE7-4BDF-AD2B-71CEAC77363D}"/>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a:t>
            </a:fld>
            <a:endParaRPr lang="fi-FI"/>
          </a:p>
        </p:txBody>
      </p:sp>
    </p:spTree>
    <p:extLst>
      <p:ext uri="{BB962C8B-B14F-4D97-AF65-F5344CB8AC3E}">
        <p14:creationId xmlns:p14="http://schemas.microsoft.com/office/powerpoint/2010/main" val="1578050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67680" y="276250"/>
            <a:ext cx="11856640" cy="1047844"/>
          </a:xfrm>
        </p:spPr>
        <p:txBody>
          <a:bodyPr/>
          <a:lstStyle/>
          <a:p>
            <a:pPr algn="ctr"/>
            <a:r>
              <a:rPr lang="fi-FI" sz="3200" dirty="0"/>
              <a:t>Keskimääräinen kokonaiseläke ja sen suhde keskiansioon </a:t>
            </a:r>
            <a:br>
              <a:rPr lang="fi-FI" sz="3200" dirty="0"/>
            </a:br>
            <a:r>
              <a:rPr lang="fi-FI" sz="3200"/>
              <a:t>vuosina 2000–2023</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20</a:t>
            </a:fld>
            <a:endParaRPr lang="fi-FI"/>
          </a:p>
        </p:txBody>
      </p:sp>
      <p:sp>
        <p:nvSpPr>
          <p:cNvPr id="3" name="Tekstiruutu 2">
            <a:extLst>
              <a:ext uri="{FF2B5EF4-FFF2-40B4-BE49-F238E27FC236}">
                <a16:creationId xmlns:a16="http://schemas.microsoft.com/office/drawing/2014/main" id="{F075C75E-152E-02FB-F483-3E51D1188D4C}"/>
              </a:ext>
            </a:extLst>
          </p:cNvPr>
          <p:cNvSpPr txBox="1"/>
          <p:nvPr/>
        </p:nvSpPr>
        <p:spPr>
          <a:xfrm>
            <a:off x="1857772" y="5673339"/>
            <a:ext cx="8856984" cy="932563"/>
          </a:xfrm>
          <a:prstGeom prst="rect">
            <a:avLst/>
          </a:prstGeom>
          <a:noFill/>
        </p:spPr>
        <p:txBody>
          <a:bodyPr wrap="square" rtlCol="0">
            <a:spAutoFit/>
          </a:bodyPr>
          <a:lstStyle/>
          <a:p>
            <a:r>
              <a:rPr lang="fi-FI" sz="1050"/>
              <a:t>Eläkkeensaajat: Suomessa asuvat työ- ja/tai kansaneläkejärjestelmästä vanhuus- tai työkyvyttömyyseläkettä saavat. Osittaista vanhuuseläkettä saavat eivät sisälly lukuihin.</a:t>
            </a:r>
          </a:p>
          <a:p>
            <a:pPr>
              <a:lnSpc>
                <a:spcPct val="20000"/>
              </a:lnSpc>
            </a:pPr>
            <a:endParaRPr lang="fi-FI" sz="1050"/>
          </a:p>
          <a:p>
            <a:r>
              <a:rPr lang="fi-FI" sz="1050"/>
              <a:t>Kokonaiseläke sisältää henkilön oman eläkkeen ja perhe-eläkkeen osuudet. Kokonaiseläke sisältää työ-, kansan- ja erityisturvan lakien mukaiset osuudet.</a:t>
            </a:r>
          </a:p>
          <a:p>
            <a:r>
              <a:rPr lang="fi-FI" sz="1050"/>
              <a:t>Kokonaiseläke on bruttoeläke.</a:t>
            </a:r>
          </a:p>
          <a:p>
            <a:r>
              <a:rPr lang="fi-FI" sz="1050"/>
              <a:t>Keskiansio perustuu Tilastokeskuksen tulonjakotilaston tietoon ammatissa toimivien keskimääräisistä palkka- ja yrittäjätuloista.</a:t>
            </a:r>
          </a:p>
        </p:txBody>
      </p:sp>
      <p:pic>
        <p:nvPicPr>
          <p:cNvPr id="7" name="Kuva 6" descr="Vanhuuseläkkeensaajien keskimääräinen kokonaiseläke on noussut tarkastelujaksolla 2000–2023 noin 1 400 eurosta yli 2 000 euroon. Työkyvyttömyyseläkkeensaajien keskieläke on laskenut noin 1 400 eurosta noin 1 300 euroon. Keskimääräisen vanhuuseläkkeen suhde keskiansioon vuonna 2023 oli 54 prosenttia ja työkyvyttömyyseläkkeen suhde oli 33 prosenttia.">
            <a:extLst>
              <a:ext uri="{FF2B5EF4-FFF2-40B4-BE49-F238E27FC236}">
                <a16:creationId xmlns:a16="http://schemas.microsoft.com/office/drawing/2014/main" id="{060CBD8B-1B22-7244-2814-ADFBFF8FE4F9}"/>
              </a:ext>
            </a:extLst>
          </p:cNvPr>
          <p:cNvPicPr>
            <a:picLocks noChangeAspect="1"/>
          </p:cNvPicPr>
          <p:nvPr/>
        </p:nvPicPr>
        <p:blipFill>
          <a:blip r:embed="rId3"/>
          <a:stretch>
            <a:fillRect/>
          </a:stretch>
        </p:blipFill>
        <p:spPr>
          <a:xfrm>
            <a:off x="1719262" y="1443037"/>
            <a:ext cx="8753475" cy="3971925"/>
          </a:xfrm>
          <a:prstGeom prst="rect">
            <a:avLst/>
          </a:prstGeom>
        </p:spPr>
      </p:pic>
    </p:spTree>
    <p:extLst>
      <p:ext uri="{BB962C8B-B14F-4D97-AF65-F5344CB8AC3E}">
        <p14:creationId xmlns:p14="http://schemas.microsoft.com/office/powerpoint/2010/main" val="4199847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21</a:t>
            </a:fld>
            <a:endParaRPr lang="fi-FI"/>
          </a:p>
        </p:txBody>
      </p:sp>
      <p:sp>
        <p:nvSpPr>
          <p:cNvPr id="11" name="Otsikko 1">
            <a:extLst>
              <a:ext uri="{FF2B5EF4-FFF2-40B4-BE49-F238E27FC236}">
                <a16:creationId xmlns:a16="http://schemas.microsoft.com/office/drawing/2014/main" id="{19DD6DC2-8E38-4231-8A3C-8D7EF9E8BEC0}"/>
              </a:ext>
            </a:extLst>
          </p:cNvPr>
          <p:cNvSpPr>
            <a:spLocks noGrp="1"/>
          </p:cNvSpPr>
          <p:nvPr>
            <p:ph type="title"/>
          </p:nvPr>
        </p:nvSpPr>
        <p:spPr>
          <a:xfrm>
            <a:off x="22870" y="272074"/>
            <a:ext cx="11856640" cy="1332000"/>
          </a:xfrm>
        </p:spPr>
        <p:txBody>
          <a:bodyPr/>
          <a:lstStyle/>
          <a:p>
            <a:pPr algn="ctr"/>
            <a:r>
              <a:rPr lang="fi-FI" sz="3200"/>
              <a:t>Keskimääräinen kokonaiseläke suhteessa keskiansioon</a:t>
            </a:r>
            <a:br>
              <a:rPr lang="fi-FI" sz="3200"/>
            </a:br>
            <a:r>
              <a:rPr lang="fi-FI" sz="3200"/>
              <a:t>vuosina 2010–2090, %</a:t>
            </a:r>
            <a:endParaRPr lang="fi-FI" sz="3200" dirty="0"/>
          </a:p>
        </p:txBody>
      </p:sp>
      <p:pic>
        <p:nvPicPr>
          <p:cNvPr id="3" name="Kuva 2" descr="Kuviossa on esitetty keskieläkkeen suhde keskiansioon vuosilta 2010–2090. Suhde nousee 2020-luvun puoliväliin asti, jolloin se on noin 55 prosenttia. Suhde laskee noin 46 prosenttiin vuoteen 2090 mennessä.">
            <a:extLst>
              <a:ext uri="{FF2B5EF4-FFF2-40B4-BE49-F238E27FC236}">
                <a16:creationId xmlns:a16="http://schemas.microsoft.com/office/drawing/2014/main" id="{0BBC381C-8964-CFC5-59BB-90B9AAA1FCE5}"/>
              </a:ext>
            </a:extLst>
          </p:cNvPr>
          <p:cNvPicPr>
            <a:picLocks noChangeAspect="1"/>
          </p:cNvPicPr>
          <p:nvPr/>
        </p:nvPicPr>
        <p:blipFill>
          <a:blip r:embed="rId3"/>
          <a:stretch>
            <a:fillRect/>
          </a:stretch>
        </p:blipFill>
        <p:spPr>
          <a:xfrm>
            <a:off x="1343472" y="1562908"/>
            <a:ext cx="9445699" cy="4706867"/>
          </a:xfrm>
          <a:prstGeom prst="rect">
            <a:avLst/>
          </a:prstGeom>
        </p:spPr>
      </p:pic>
    </p:spTree>
    <p:extLst>
      <p:ext uri="{BB962C8B-B14F-4D97-AF65-F5344CB8AC3E}">
        <p14:creationId xmlns:p14="http://schemas.microsoft.com/office/powerpoint/2010/main" val="2545630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13641B3-DCD8-4EAF-8497-61ECE3B46874}"/>
              </a:ext>
            </a:extLst>
          </p:cNvPr>
          <p:cNvSpPr>
            <a:spLocks noGrp="1"/>
          </p:cNvSpPr>
          <p:nvPr>
            <p:ph type="title"/>
          </p:nvPr>
        </p:nvSpPr>
        <p:spPr/>
        <p:txBody>
          <a:bodyPr/>
          <a:lstStyle/>
          <a:p>
            <a:r>
              <a:rPr lang="fi-FI" dirty="0"/>
              <a:t>Eläkemenot</a:t>
            </a:r>
          </a:p>
        </p:txBody>
      </p:sp>
      <p:sp>
        <p:nvSpPr>
          <p:cNvPr id="7" name="Tekstin paikkamerkki 6">
            <a:extLst>
              <a:ext uri="{FF2B5EF4-FFF2-40B4-BE49-F238E27FC236}">
                <a16:creationId xmlns:a16="http://schemas.microsoft.com/office/drawing/2014/main" id="{0CFF950F-68A9-46EE-A474-CCB4F2DF7E29}"/>
              </a:ext>
            </a:extLst>
          </p:cNvPr>
          <p:cNvSpPr>
            <a:spLocks noGrp="1"/>
          </p:cNvSpPr>
          <p:nvPr>
            <p:ph type="body" sz="quarter" idx="10"/>
          </p:nvPr>
        </p:nvSpPr>
        <p:spPr/>
        <p:txBody>
          <a:bodyPr/>
          <a:lstStyle/>
          <a:p>
            <a:r>
              <a:rPr lang="fi-FI" dirty="0"/>
              <a:t>4</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22</a:t>
            </a:fld>
            <a:endParaRPr lang="fi-FI"/>
          </a:p>
        </p:txBody>
      </p:sp>
    </p:spTree>
    <p:extLst>
      <p:ext uri="{BB962C8B-B14F-4D97-AF65-F5344CB8AC3E}">
        <p14:creationId xmlns:p14="http://schemas.microsoft.com/office/powerpoint/2010/main" val="3913809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descr="Kuviossa on esitetty pitkän aikavälin ennuste eläkemenojen suhteesta bruttokansantuotteeseen. Eläkemeno on jaettu  yksityisen sektorin, julkisen sektorin ja Kelan eläkkeisiin sekä VEKL:n,  ja erityisturvan lakien mukaan maksettaviin eläkkeisiin.">
            <a:extLst>
              <a:ext uri="{FF2B5EF4-FFF2-40B4-BE49-F238E27FC236}">
                <a16:creationId xmlns:a16="http://schemas.microsoft.com/office/drawing/2014/main" id="{C1C2BBEB-0BEB-48E1-8974-A7250F614EA8}"/>
              </a:ext>
            </a:extLst>
          </p:cNvPr>
          <p:cNvSpPr>
            <a:spLocks noGrp="1"/>
          </p:cNvSpPr>
          <p:nvPr>
            <p:ph type="title"/>
          </p:nvPr>
        </p:nvSpPr>
        <p:spPr>
          <a:xfrm>
            <a:off x="525463" y="140533"/>
            <a:ext cx="10795494" cy="1152128"/>
          </a:xfrm>
        </p:spPr>
        <p:txBody>
          <a:bodyPr/>
          <a:lstStyle/>
          <a:p>
            <a:pPr algn="ctr"/>
            <a:r>
              <a:rPr lang="fi-FI" sz="3200"/>
              <a:t>Lakisääteiset eläkemenot suhteessa </a:t>
            </a:r>
            <a:r>
              <a:rPr lang="fi-FI" sz="3200" dirty="0"/>
              <a:t>bruttokansantuotteeseen </a:t>
            </a:r>
            <a:br>
              <a:rPr lang="fi-FI" sz="3200" dirty="0"/>
            </a:br>
            <a:r>
              <a:rPr lang="fi-FI" sz="3200"/>
              <a:t>vuosina 2010–2090, %</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23</a:t>
            </a:fld>
            <a:endParaRPr lang="fi-FI"/>
          </a:p>
        </p:txBody>
      </p:sp>
      <p:pic>
        <p:nvPicPr>
          <p:cNvPr id="8" name="Kuva 7" descr="Kuviossa on esitetty pitkän aikavälin ennuste eläkemenojen suhteesta bruttokansantuotteeseen. Suhde pysyy vajaassa 14 prosentissa vuosina 2020-2035. Suhde laskee runsaaseen 12 prosenttiin vuosina 2035-2050 ja nousee yli 14 prosenttiin vuosina 2050-2085. Yksityisen sektorin työeläkkeiden osuus koko eläkemenosta kasvaa hieman vuosina 2020-2060.">
            <a:extLst>
              <a:ext uri="{FF2B5EF4-FFF2-40B4-BE49-F238E27FC236}">
                <a16:creationId xmlns:a16="http://schemas.microsoft.com/office/drawing/2014/main" id="{620B5DD7-DAFD-401B-9C36-A40054381D6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367938" y="1292661"/>
            <a:ext cx="9456124" cy="4741406"/>
          </a:xfrm>
          <a:prstGeom prst="rect">
            <a:avLst/>
          </a:prstGeom>
        </p:spPr>
      </p:pic>
      <p:sp>
        <p:nvSpPr>
          <p:cNvPr id="3" name="Tekstiruutu 2">
            <a:extLst>
              <a:ext uri="{FF2B5EF4-FFF2-40B4-BE49-F238E27FC236}">
                <a16:creationId xmlns:a16="http://schemas.microsoft.com/office/drawing/2014/main" id="{712A3433-A263-AAE0-0EA1-5F4E2601F84B}"/>
              </a:ext>
            </a:extLst>
          </p:cNvPr>
          <p:cNvSpPr txBox="1"/>
          <p:nvPr/>
        </p:nvSpPr>
        <p:spPr>
          <a:xfrm>
            <a:off x="3935760" y="6082682"/>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Tree>
    <p:extLst>
      <p:ext uri="{BB962C8B-B14F-4D97-AF65-F5344CB8AC3E}">
        <p14:creationId xmlns:p14="http://schemas.microsoft.com/office/powerpoint/2010/main" val="113444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311696" y="276097"/>
            <a:ext cx="11233248" cy="1065659"/>
          </a:xfrm>
        </p:spPr>
        <p:txBody>
          <a:bodyPr/>
          <a:lstStyle/>
          <a:p>
            <a:pPr algn="ctr"/>
            <a:r>
              <a:rPr lang="fi-FI" sz="3200" dirty="0" err="1"/>
              <a:t>TyEL:n</a:t>
            </a:r>
            <a:r>
              <a:rPr lang="fi-FI" sz="3200" dirty="0"/>
              <a:t> meno- ja maksuprosentti suhteessa palkkasummaan </a:t>
            </a:r>
            <a:br>
              <a:rPr lang="fi-FI" sz="3200" dirty="0"/>
            </a:br>
            <a:r>
              <a:rPr lang="fi-FI" sz="3200"/>
              <a:t>vuosina 1962–2090</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24</a:t>
            </a:fld>
            <a:endParaRPr lang="fi-FI"/>
          </a:p>
        </p:txBody>
      </p:sp>
      <p:pic>
        <p:nvPicPr>
          <p:cNvPr id="8" name="Kuva 7" descr="Kuviossa on esitetty pitkän aikavälin ennuste TYEL:n meno- ja maksuprosentin kehityksestä. Meno on kasvanut nollasta noin 27 prosenttiin vuosina 1962-2020. Meno kasvaa noin 36 prosenttiin vuosina 2020-2080. Maksu on kasvanut 3 prosentista vajaaseen 25 prosenttiin vuosina 1962-2020. Maksu kasvaa noin 26 prosenttiin vuosina 2020-2080. Maksu on ylittänyt menon vuoteen 2013 asti ja on sen jälkeen menoa matalampi.">
            <a:extLst>
              <a:ext uri="{FF2B5EF4-FFF2-40B4-BE49-F238E27FC236}">
                <a16:creationId xmlns:a16="http://schemas.microsoft.com/office/drawing/2014/main" id="{C67AAA1A-6FAE-46C9-BB81-8E9B7B827C5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748219" y="1463971"/>
            <a:ext cx="8360202" cy="4474223"/>
          </a:xfrm>
          <a:prstGeom prst="rect">
            <a:avLst/>
          </a:prstGeom>
        </p:spPr>
      </p:pic>
      <p:sp>
        <p:nvSpPr>
          <p:cNvPr id="3" name="Tekstiruutu 2">
            <a:extLst>
              <a:ext uri="{FF2B5EF4-FFF2-40B4-BE49-F238E27FC236}">
                <a16:creationId xmlns:a16="http://schemas.microsoft.com/office/drawing/2014/main" id="{5958CAA3-C18B-F0DC-DCF0-394117E246DB}"/>
              </a:ext>
            </a:extLst>
          </p:cNvPr>
          <p:cNvSpPr txBox="1"/>
          <p:nvPr/>
        </p:nvSpPr>
        <p:spPr>
          <a:xfrm>
            <a:off x="4151784" y="6044217"/>
            <a:ext cx="5040560" cy="523220"/>
          </a:xfrm>
          <a:prstGeom prst="rect">
            <a:avLst/>
          </a:prstGeom>
          <a:noFill/>
        </p:spPr>
        <p:txBody>
          <a:bodyPr wrap="square" rtlCol="0">
            <a:spAutoFit/>
          </a:bodyPr>
          <a:lstStyle/>
          <a:p>
            <a:pPr algn="l"/>
            <a:r>
              <a:rPr lang="fi-FI" sz="1400">
                <a:effectLst/>
                <a:latin typeface="Calibri" panose="020F0502020204030204" pitchFamily="34" charset="0"/>
                <a:ea typeface="Times New Roman" panose="02020603050405020304" pitchFamily="18" charset="0"/>
              </a:rPr>
              <a:t>Lähde: Lakisääteiset eläkkeet – pitkän aikavälin laskelmat 2022. Eläketurvakeskuksen raportteja 05/2022.</a:t>
            </a:r>
            <a:endParaRPr lang="fi-FI" sz="1400" dirty="0" err="1"/>
          </a:p>
        </p:txBody>
      </p:sp>
    </p:spTree>
    <p:extLst>
      <p:ext uri="{BB962C8B-B14F-4D97-AF65-F5344CB8AC3E}">
        <p14:creationId xmlns:p14="http://schemas.microsoft.com/office/powerpoint/2010/main" val="834626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99E8027-D9A1-4B73-9DAA-2D60F7F3C7DC}"/>
              </a:ext>
            </a:extLst>
          </p:cNvPr>
          <p:cNvSpPr>
            <a:spLocks noGrp="1"/>
          </p:cNvSpPr>
          <p:nvPr>
            <p:ph type="title"/>
          </p:nvPr>
        </p:nvSpPr>
        <p:spPr/>
        <p:txBody>
          <a:bodyPr/>
          <a:lstStyle/>
          <a:p>
            <a:r>
              <a:rPr lang="fi-FI" dirty="0"/>
              <a:t>Työeläkevakuutetut</a:t>
            </a:r>
          </a:p>
        </p:txBody>
      </p:sp>
      <p:sp>
        <p:nvSpPr>
          <p:cNvPr id="7" name="Tekstin paikkamerkki 6">
            <a:extLst>
              <a:ext uri="{FF2B5EF4-FFF2-40B4-BE49-F238E27FC236}">
                <a16:creationId xmlns:a16="http://schemas.microsoft.com/office/drawing/2014/main" id="{C35188E0-DEA4-4737-AD64-8F2E318F640D}"/>
              </a:ext>
            </a:extLst>
          </p:cNvPr>
          <p:cNvSpPr>
            <a:spLocks noGrp="1"/>
          </p:cNvSpPr>
          <p:nvPr>
            <p:ph type="body" sz="quarter" idx="10"/>
          </p:nvPr>
        </p:nvSpPr>
        <p:spPr/>
        <p:txBody>
          <a:bodyPr/>
          <a:lstStyle/>
          <a:p>
            <a:r>
              <a:rPr lang="fi-FI" dirty="0"/>
              <a:t>5</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25</a:t>
            </a:fld>
            <a:endParaRPr lang="fi-FI"/>
          </a:p>
        </p:txBody>
      </p:sp>
    </p:spTree>
    <p:extLst>
      <p:ext uri="{BB962C8B-B14F-4D97-AF65-F5344CB8AC3E}">
        <p14:creationId xmlns:p14="http://schemas.microsoft.com/office/powerpoint/2010/main" val="198037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26</a:t>
            </a:fld>
            <a:endParaRPr lang="fi-FI"/>
          </a:p>
        </p:txBody>
      </p:sp>
      <p:sp>
        <p:nvSpPr>
          <p:cNvPr id="6" name="Otsikko 1">
            <a:extLst>
              <a:ext uri="{FF2B5EF4-FFF2-40B4-BE49-F238E27FC236}">
                <a16:creationId xmlns:a16="http://schemas.microsoft.com/office/drawing/2014/main" id="{94CB8F59-6E7C-0D46-DC56-FD1CC2CEB0F5}"/>
              </a:ext>
            </a:extLst>
          </p:cNvPr>
          <p:cNvSpPr>
            <a:spLocks noGrp="1"/>
          </p:cNvSpPr>
          <p:nvPr>
            <p:ph type="title"/>
          </p:nvPr>
        </p:nvSpPr>
        <p:spPr>
          <a:xfrm>
            <a:off x="983432" y="188640"/>
            <a:ext cx="9539288" cy="1052413"/>
          </a:xfrm>
        </p:spPr>
        <p:txBody>
          <a:bodyPr/>
          <a:lstStyle/>
          <a:p>
            <a:pPr algn="ctr"/>
            <a:r>
              <a:rPr lang="fi-FI" sz="3200" dirty="0"/>
              <a:t>Koko väestö ja työeläkejärjestelmän </a:t>
            </a:r>
            <a:r>
              <a:rPr lang="fi-FI" sz="3200"/>
              <a:t>piiri 31.12.2023</a:t>
            </a:r>
            <a:br>
              <a:rPr lang="fi-FI" sz="3200" dirty="0"/>
            </a:br>
            <a:r>
              <a:rPr lang="fi-FI" sz="2400" dirty="0"/>
              <a:t>- Väestön jakautuminen työn ja työeläkkeen </a:t>
            </a:r>
            <a:r>
              <a:rPr lang="fi-FI" sz="2400"/>
              <a:t>suhteen 31.12.2023</a:t>
            </a:r>
            <a:endParaRPr lang="fi-FI" sz="3200" dirty="0">
              <a:solidFill>
                <a:srgbClr val="FF0000"/>
              </a:solidFill>
            </a:endParaRPr>
          </a:p>
        </p:txBody>
      </p:sp>
      <p:pic>
        <p:nvPicPr>
          <p:cNvPr id="3" name="Kuva 2" descr="Kuviossa on sukupuolen mukaan ikäpyramidi 5-vuotisikäluokituksella koko väestöstä jaoteltuna 31.12.2023 työssä olleisiin 17–68-vuotiaisiin, eläkkeellä olleisiin ja muuhun väestöön. Miehistä työssä oli 1,25 miljoonaa ja eläkkeellä oli 630000 henkilöä vuoden 2023 lopussa. Naisista työssä oli 1,24 miljoonaa ja eläkkeellä oli 768000 henkilöä vuoden 2023 lopussa. 899000 miestä ja 821000 naista ei ollut työssä eikä eläkkeellä.">
            <a:extLst>
              <a:ext uri="{FF2B5EF4-FFF2-40B4-BE49-F238E27FC236}">
                <a16:creationId xmlns:a16="http://schemas.microsoft.com/office/drawing/2014/main" id="{AF530ABC-1E79-157C-CFF9-5E082EEED035}"/>
              </a:ext>
            </a:extLst>
          </p:cNvPr>
          <p:cNvPicPr>
            <a:picLocks noChangeAspect="1"/>
          </p:cNvPicPr>
          <p:nvPr/>
        </p:nvPicPr>
        <p:blipFill>
          <a:blip r:embed="rId3"/>
          <a:stretch>
            <a:fillRect/>
          </a:stretch>
        </p:blipFill>
        <p:spPr>
          <a:xfrm>
            <a:off x="2297103" y="1385873"/>
            <a:ext cx="8156970" cy="4735794"/>
          </a:xfrm>
          <a:prstGeom prst="rect">
            <a:avLst/>
          </a:prstGeom>
        </p:spPr>
      </p:pic>
    </p:spTree>
    <p:extLst>
      <p:ext uri="{BB962C8B-B14F-4D97-AF65-F5344CB8AC3E}">
        <p14:creationId xmlns:p14="http://schemas.microsoft.com/office/powerpoint/2010/main" val="261720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27</a:t>
            </a:fld>
            <a:endParaRPr lang="fi-FI"/>
          </a:p>
        </p:txBody>
      </p:sp>
      <p:sp>
        <p:nvSpPr>
          <p:cNvPr id="7" name="Otsikko 1">
            <a:extLst>
              <a:ext uri="{FF2B5EF4-FFF2-40B4-BE49-F238E27FC236}">
                <a16:creationId xmlns:a16="http://schemas.microsoft.com/office/drawing/2014/main" id="{0221C92C-2B3D-6AAC-05C5-D1FBEC3BDC12}"/>
              </a:ext>
            </a:extLst>
          </p:cNvPr>
          <p:cNvSpPr>
            <a:spLocks noGrp="1"/>
          </p:cNvSpPr>
          <p:nvPr>
            <p:ph type="title"/>
          </p:nvPr>
        </p:nvSpPr>
        <p:spPr>
          <a:xfrm>
            <a:off x="839416" y="188641"/>
            <a:ext cx="9539288" cy="936104"/>
          </a:xfrm>
        </p:spPr>
        <p:txBody>
          <a:bodyPr/>
          <a:lstStyle/>
          <a:p>
            <a:pPr algn="ctr"/>
            <a:r>
              <a:rPr lang="fi-FI" sz="2800" dirty="0"/>
              <a:t>Työsuhteessa tai </a:t>
            </a:r>
            <a:r>
              <a:rPr lang="fi-FI" sz="2800"/>
              <a:t>yrittäjänä </a:t>
            </a:r>
            <a:r>
              <a:rPr lang="fi-FI" sz="2800">
                <a:solidFill>
                  <a:schemeClr val="tx2"/>
                </a:solidFill>
              </a:rPr>
              <a:t>31.12.2023 </a:t>
            </a:r>
            <a:r>
              <a:rPr lang="fi-FI" sz="2800" dirty="0">
                <a:solidFill>
                  <a:schemeClr val="tx2"/>
                </a:solidFill>
              </a:rPr>
              <a:t>työskennelleet työeläkevakuutetut työeläkelain mukaan</a:t>
            </a:r>
            <a:br>
              <a:rPr lang="fi-FI" sz="3600" dirty="0">
                <a:latin typeface="Verdana" panose="020B0604030504040204" pitchFamily="34" charset="0"/>
                <a:ea typeface="Verdana" panose="020B0604030504040204" pitchFamily="34" charset="0"/>
                <a:cs typeface="Verdana" panose="020B0604030504040204" pitchFamily="34" charset="0"/>
              </a:rPr>
            </a:br>
            <a:endParaRPr lang="fi-FI" sz="3600" dirty="0"/>
          </a:p>
        </p:txBody>
      </p:sp>
      <p:pic>
        <p:nvPicPr>
          <p:cNvPr id="3" name="Kuva 2" descr="Työsuhteessa tai yrittäjänä 31.12.2023 työskenteli yhteensä 2,5 miljoonaa henkilöä. TyEL:n piirissä työskenteli eniten, 1,6 miljoonaa henkilöä. JueL:n piirissä kunta-alalla työskenteli 587000 henkilöä.">
            <a:extLst>
              <a:ext uri="{FF2B5EF4-FFF2-40B4-BE49-F238E27FC236}">
                <a16:creationId xmlns:a16="http://schemas.microsoft.com/office/drawing/2014/main" id="{E2ADD85A-DE3B-601F-2D3B-BBF980EDC53B}"/>
              </a:ext>
            </a:extLst>
          </p:cNvPr>
          <p:cNvPicPr>
            <a:picLocks noChangeAspect="1"/>
          </p:cNvPicPr>
          <p:nvPr/>
        </p:nvPicPr>
        <p:blipFill>
          <a:blip r:embed="rId3"/>
          <a:stretch>
            <a:fillRect/>
          </a:stretch>
        </p:blipFill>
        <p:spPr>
          <a:xfrm>
            <a:off x="1359290" y="1568917"/>
            <a:ext cx="9921628" cy="4369870"/>
          </a:xfrm>
          <a:prstGeom prst="rect">
            <a:avLst/>
          </a:prstGeom>
        </p:spPr>
      </p:pic>
    </p:spTree>
    <p:extLst>
      <p:ext uri="{BB962C8B-B14F-4D97-AF65-F5344CB8AC3E}">
        <p14:creationId xmlns:p14="http://schemas.microsoft.com/office/powerpoint/2010/main" val="3629028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4BF5D9F7-30A2-43EF-B62C-F04B1525362A}"/>
              </a:ext>
            </a:extLst>
          </p:cNvPr>
          <p:cNvSpPr>
            <a:spLocks noGrp="1"/>
          </p:cNvSpPr>
          <p:nvPr>
            <p:ph type="title"/>
          </p:nvPr>
        </p:nvSpPr>
        <p:spPr/>
        <p:txBody>
          <a:bodyPr/>
          <a:lstStyle/>
          <a:p>
            <a:r>
              <a:rPr lang="fi-FI" dirty="0"/>
              <a:t>Eläkkeensaajat</a:t>
            </a:r>
          </a:p>
        </p:txBody>
      </p:sp>
      <p:sp>
        <p:nvSpPr>
          <p:cNvPr id="7" name="Tekstin paikkamerkki 6">
            <a:extLst>
              <a:ext uri="{FF2B5EF4-FFF2-40B4-BE49-F238E27FC236}">
                <a16:creationId xmlns:a16="http://schemas.microsoft.com/office/drawing/2014/main" id="{9A03845C-19DA-4A9F-9CE3-6FD1739D7D19}"/>
              </a:ext>
            </a:extLst>
          </p:cNvPr>
          <p:cNvSpPr>
            <a:spLocks noGrp="1"/>
          </p:cNvSpPr>
          <p:nvPr>
            <p:ph type="body" sz="quarter" idx="10"/>
          </p:nvPr>
        </p:nvSpPr>
        <p:spPr/>
        <p:txBody>
          <a:bodyPr/>
          <a:lstStyle/>
          <a:p>
            <a:r>
              <a:rPr lang="fi-FI" dirty="0"/>
              <a:t>6</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28</a:t>
            </a:fld>
            <a:endParaRPr lang="fi-FI"/>
          </a:p>
        </p:txBody>
      </p:sp>
    </p:spTree>
    <p:extLst>
      <p:ext uri="{BB962C8B-B14F-4D97-AF65-F5344CB8AC3E}">
        <p14:creationId xmlns:p14="http://schemas.microsoft.com/office/powerpoint/2010/main" val="2211283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4936" y="445474"/>
            <a:ext cx="11856640" cy="1207780"/>
          </a:xfrm>
        </p:spPr>
        <p:txBody>
          <a:bodyPr/>
          <a:lstStyle/>
          <a:p>
            <a:pPr algn="ctr"/>
            <a:r>
              <a:rPr lang="fi-FI" sz="3200" dirty="0"/>
              <a:t>Kaikki eläkkeensaajat eläkkeen rakenteen mukaan </a:t>
            </a:r>
            <a:br>
              <a:rPr lang="fi-FI" sz="3200" dirty="0"/>
            </a:br>
            <a:r>
              <a:rPr lang="fi-FI" sz="3200"/>
              <a:t>vuosina 2001–2023</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29</a:t>
            </a:fld>
            <a:endParaRPr lang="fi-FI"/>
          </a:p>
        </p:txBody>
      </p:sp>
      <p:pic>
        <p:nvPicPr>
          <p:cNvPr id="4" name="Kuva 3" descr="Kuviossa on eläkkeensaajat jaoteltu vain työeläkettä saaviin, sekä työ- että Kelan eläkettä saaviin ja vain Kelan eläkettä saaviin. Tarkastelujaksolla 2001–2023 vain työeläkettä saavien määrä on kasvanut, ja sekä työ- että Kelan eläkettä saavien määrä on pienentynyt. Vain Kelan eläkettä saavien määrä on pysynyt lähes samana.">
            <a:extLst>
              <a:ext uri="{FF2B5EF4-FFF2-40B4-BE49-F238E27FC236}">
                <a16:creationId xmlns:a16="http://schemas.microsoft.com/office/drawing/2014/main" id="{8D0192A9-3440-02DC-B336-7ACF52979F98}"/>
              </a:ext>
            </a:extLst>
          </p:cNvPr>
          <p:cNvPicPr>
            <a:picLocks noChangeAspect="1"/>
          </p:cNvPicPr>
          <p:nvPr/>
        </p:nvPicPr>
        <p:blipFill>
          <a:blip r:embed="rId3"/>
          <a:stretch>
            <a:fillRect/>
          </a:stretch>
        </p:blipFill>
        <p:spPr>
          <a:xfrm>
            <a:off x="1559496" y="1653254"/>
            <a:ext cx="9344586" cy="4414695"/>
          </a:xfrm>
          <a:prstGeom prst="rect">
            <a:avLst/>
          </a:prstGeom>
        </p:spPr>
      </p:pic>
    </p:spTree>
    <p:extLst>
      <p:ext uri="{BB962C8B-B14F-4D97-AF65-F5344CB8AC3E}">
        <p14:creationId xmlns:p14="http://schemas.microsoft.com/office/powerpoint/2010/main" val="83835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359999"/>
            <a:ext cx="11856640" cy="1332000"/>
          </a:xfrm>
        </p:spPr>
        <p:txBody>
          <a:bodyPr/>
          <a:lstStyle/>
          <a:p>
            <a:pPr algn="ctr"/>
            <a:r>
              <a:rPr lang="fi-FI" sz="3200" dirty="0"/>
              <a:t>Sosiaalivakuutus vuonna 2022</a:t>
            </a:r>
            <a:br>
              <a:rPr lang="fi-FI" sz="3200" dirty="0"/>
            </a:br>
            <a:r>
              <a:rPr lang="fi-FI" sz="3200" dirty="0"/>
              <a:t>44,4 mrd. €</a:t>
            </a:r>
            <a:br>
              <a:rPr lang="fi-FI" sz="3200" dirty="0"/>
            </a:b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3</a:t>
            </a:fld>
            <a:endParaRPr lang="fi-FI"/>
          </a:p>
        </p:txBody>
      </p:sp>
      <p:sp>
        <p:nvSpPr>
          <p:cNvPr id="18" name="Rounded Rectangle 37">
            <a:extLst>
              <a:ext uri="{FF2B5EF4-FFF2-40B4-BE49-F238E27FC236}">
                <a16:creationId xmlns:a16="http://schemas.microsoft.com/office/drawing/2014/main" id="{0639F87B-77D2-47F1-9C45-10A26019EBEE}"/>
              </a:ext>
              <a:ext uri="{C183D7F6-B498-43B3-948B-1728B52AA6E4}">
                <adec:decorative xmlns:adec="http://schemas.microsoft.com/office/drawing/2017/decorative" val="1"/>
              </a:ext>
            </a:extLst>
          </p:cNvPr>
          <p:cNvSpPr/>
          <p:nvPr/>
        </p:nvSpPr>
        <p:spPr bwMode="black">
          <a:xfrm>
            <a:off x="1271464" y="1700809"/>
            <a:ext cx="9144041" cy="4680519"/>
          </a:xfrm>
          <a:prstGeom prst="roundRect">
            <a:avLst>
              <a:gd name="adj" fmla="val 152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200" dirty="0"/>
              <a:t>        -</a:t>
            </a:r>
          </a:p>
        </p:txBody>
      </p:sp>
      <p:cxnSp>
        <p:nvCxnSpPr>
          <p:cNvPr id="19" name="Straight Connector 26">
            <a:extLst>
              <a:ext uri="{FF2B5EF4-FFF2-40B4-BE49-F238E27FC236}">
                <a16:creationId xmlns:a16="http://schemas.microsoft.com/office/drawing/2014/main" id="{EBE59C80-C443-4103-A85E-D69DE8BBB07E}"/>
              </a:ext>
              <a:ext uri="{C183D7F6-B498-43B3-948B-1728B52AA6E4}">
                <adec:decorative xmlns:adec="http://schemas.microsoft.com/office/drawing/2017/decorative" val="1"/>
              </a:ext>
            </a:extLst>
          </p:cNvPr>
          <p:cNvCxnSpPr>
            <a:cxnSpLocks/>
          </p:cNvCxnSpPr>
          <p:nvPr/>
        </p:nvCxnSpPr>
        <p:spPr>
          <a:xfrm>
            <a:off x="5848571" y="4404944"/>
            <a:ext cx="0" cy="60020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28">
            <a:extLst>
              <a:ext uri="{FF2B5EF4-FFF2-40B4-BE49-F238E27FC236}">
                <a16:creationId xmlns:a16="http://schemas.microsoft.com/office/drawing/2014/main" id="{E9A3F571-15BF-4D22-8C52-141F1222EDB6}"/>
              </a:ext>
              <a:ext uri="{C183D7F6-B498-43B3-948B-1728B52AA6E4}">
                <adec:decorative xmlns:adec="http://schemas.microsoft.com/office/drawing/2017/decorative" val="1"/>
              </a:ext>
            </a:extLst>
          </p:cNvPr>
          <p:cNvCxnSpPr>
            <a:cxnSpLocks/>
          </p:cNvCxnSpPr>
          <p:nvPr/>
        </p:nvCxnSpPr>
        <p:spPr>
          <a:xfrm>
            <a:off x="8635400" y="4741833"/>
            <a:ext cx="0" cy="3049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31">
            <a:extLst>
              <a:ext uri="{FF2B5EF4-FFF2-40B4-BE49-F238E27FC236}">
                <a16:creationId xmlns:a16="http://schemas.microsoft.com/office/drawing/2014/main" id="{7236EDD3-E1CC-46BC-90A8-DB1120600F4B}"/>
              </a:ext>
              <a:ext uri="{C183D7F6-B498-43B3-948B-1728B52AA6E4}">
                <adec:decorative xmlns:adec="http://schemas.microsoft.com/office/drawing/2017/decorative" val="1"/>
              </a:ext>
            </a:extLst>
          </p:cNvPr>
          <p:cNvCxnSpPr>
            <a:cxnSpLocks/>
          </p:cNvCxnSpPr>
          <p:nvPr/>
        </p:nvCxnSpPr>
        <p:spPr>
          <a:xfrm>
            <a:off x="3071664" y="4741833"/>
            <a:ext cx="0" cy="3049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32">
            <a:extLst>
              <a:ext uri="{FF2B5EF4-FFF2-40B4-BE49-F238E27FC236}">
                <a16:creationId xmlns:a16="http://schemas.microsoft.com/office/drawing/2014/main" id="{33576096-3F66-48DC-BECA-DD12622FBC9D}"/>
              </a:ext>
              <a:ext uri="{C183D7F6-B498-43B3-948B-1728B52AA6E4}">
                <adec:decorative xmlns:adec="http://schemas.microsoft.com/office/drawing/2017/decorative" val="1"/>
              </a:ext>
            </a:extLst>
          </p:cNvPr>
          <p:cNvCxnSpPr>
            <a:cxnSpLocks/>
          </p:cNvCxnSpPr>
          <p:nvPr/>
        </p:nvCxnSpPr>
        <p:spPr>
          <a:xfrm flipH="1">
            <a:off x="3071664" y="4746662"/>
            <a:ext cx="556373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Rounded Rectangle 12">
            <a:extLst>
              <a:ext uri="{FF2B5EF4-FFF2-40B4-BE49-F238E27FC236}">
                <a16:creationId xmlns:a16="http://schemas.microsoft.com/office/drawing/2014/main" id="{2EDA4C23-8DCA-437D-BE39-76741572112B}"/>
              </a:ext>
              <a:ext uri="{C183D7F6-B498-43B3-948B-1728B52AA6E4}">
                <adec:decorative xmlns:adec="http://schemas.microsoft.com/office/drawing/2017/decorative" val="0"/>
              </a:ext>
            </a:extLst>
          </p:cNvPr>
          <p:cNvSpPr/>
          <p:nvPr/>
        </p:nvSpPr>
        <p:spPr bwMode="black">
          <a:xfrm>
            <a:off x="3234800" y="2060849"/>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err="1">
                <a:solidFill>
                  <a:schemeClr val="tx1"/>
                </a:solidFill>
              </a:rPr>
              <a:t>Sairausvakuutus</a:t>
            </a:r>
            <a:endParaRPr lang="en-GB" dirty="0">
              <a:solidFill>
                <a:schemeClr val="tx1"/>
              </a:solidFill>
            </a:endParaRPr>
          </a:p>
          <a:p>
            <a:pPr lvl="0" algn="ctr"/>
            <a:r>
              <a:rPr lang="en-GB" dirty="0">
                <a:solidFill>
                  <a:schemeClr val="tx1"/>
                </a:solidFill>
              </a:rPr>
              <a:t>5,1 </a:t>
            </a:r>
            <a:r>
              <a:rPr lang="en-GB" dirty="0" err="1">
                <a:solidFill>
                  <a:schemeClr val="tx1"/>
                </a:solidFill>
              </a:rPr>
              <a:t>mrd</a:t>
            </a:r>
            <a:r>
              <a:rPr lang="en-GB" dirty="0">
                <a:solidFill>
                  <a:schemeClr val="tx1"/>
                </a:solidFill>
              </a:rPr>
              <a:t>. € </a:t>
            </a:r>
          </a:p>
        </p:txBody>
      </p:sp>
      <p:sp>
        <p:nvSpPr>
          <p:cNvPr id="24" name="Rounded Rectangle 13">
            <a:extLst>
              <a:ext uri="{FF2B5EF4-FFF2-40B4-BE49-F238E27FC236}">
                <a16:creationId xmlns:a16="http://schemas.microsoft.com/office/drawing/2014/main" id="{EB8FEFC7-1E8E-478A-B065-B23AEA62F035}"/>
              </a:ext>
              <a:ext uri="{C183D7F6-B498-43B3-948B-1728B52AA6E4}">
                <adec:decorative xmlns:adec="http://schemas.microsoft.com/office/drawing/2017/decorative" val="0"/>
              </a:ext>
            </a:extLst>
          </p:cNvPr>
          <p:cNvSpPr/>
          <p:nvPr/>
        </p:nvSpPr>
        <p:spPr bwMode="black">
          <a:xfrm>
            <a:off x="5971104" y="2060849"/>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Työntekijöiden</a:t>
            </a:r>
            <a:r>
              <a:rPr lang="en-GB" dirty="0">
                <a:solidFill>
                  <a:schemeClr val="tx1"/>
                </a:solidFill>
              </a:rPr>
              <a:t> </a:t>
            </a:r>
            <a:r>
              <a:rPr lang="en-GB" dirty="0" err="1">
                <a:solidFill>
                  <a:schemeClr val="tx1"/>
                </a:solidFill>
              </a:rPr>
              <a:t>ryhmähenkivakuutus</a:t>
            </a:r>
            <a:r>
              <a:rPr lang="en-GB" dirty="0">
                <a:solidFill>
                  <a:schemeClr val="tx1"/>
                </a:solidFill>
              </a:rPr>
              <a:t> 0,02 </a:t>
            </a:r>
            <a:r>
              <a:rPr lang="en-GB" dirty="0" err="1">
                <a:solidFill>
                  <a:schemeClr val="tx1"/>
                </a:solidFill>
              </a:rPr>
              <a:t>mrd</a:t>
            </a:r>
            <a:r>
              <a:rPr lang="en-GB" dirty="0">
                <a:solidFill>
                  <a:schemeClr val="tx1"/>
                </a:solidFill>
              </a:rPr>
              <a:t>. €</a:t>
            </a:r>
          </a:p>
        </p:txBody>
      </p:sp>
      <p:sp>
        <p:nvSpPr>
          <p:cNvPr id="25" name="Rounded Rectangle 17">
            <a:extLst>
              <a:ext uri="{FF2B5EF4-FFF2-40B4-BE49-F238E27FC236}">
                <a16:creationId xmlns:a16="http://schemas.microsoft.com/office/drawing/2014/main" id="{F51DBC7B-BB52-4EB5-98D4-CEADE51705AD}"/>
              </a:ext>
              <a:ext uri="{C183D7F6-B498-43B3-948B-1728B52AA6E4}">
                <adec:decorative xmlns:adec="http://schemas.microsoft.com/office/drawing/2017/decorative" val="0"/>
              </a:ext>
            </a:extLst>
          </p:cNvPr>
          <p:cNvSpPr/>
          <p:nvPr/>
        </p:nvSpPr>
        <p:spPr bwMode="black">
          <a:xfrm>
            <a:off x="1847528" y="3435636"/>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Tapaturmavakuutus</a:t>
            </a:r>
            <a:endParaRPr lang="en-GB" dirty="0">
              <a:solidFill>
                <a:schemeClr val="tx1"/>
              </a:solidFill>
            </a:endParaRPr>
          </a:p>
          <a:p>
            <a:pPr algn="ctr"/>
            <a:r>
              <a:rPr lang="en-GB" dirty="0">
                <a:solidFill>
                  <a:schemeClr val="tx1"/>
                </a:solidFill>
              </a:rPr>
              <a:t>0,5 </a:t>
            </a:r>
            <a:r>
              <a:rPr lang="en-GB" dirty="0" err="1">
                <a:solidFill>
                  <a:schemeClr val="tx1"/>
                </a:solidFill>
              </a:rPr>
              <a:t>mrd</a:t>
            </a:r>
            <a:r>
              <a:rPr lang="en-GB" dirty="0">
                <a:solidFill>
                  <a:schemeClr val="tx1"/>
                </a:solidFill>
              </a:rPr>
              <a:t>. €</a:t>
            </a:r>
          </a:p>
        </p:txBody>
      </p:sp>
      <p:sp>
        <p:nvSpPr>
          <p:cNvPr id="26" name="Rounded Rectangle 10">
            <a:extLst>
              <a:ext uri="{FF2B5EF4-FFF2-40B4-BE49-F238E27FC236}">
                <a16:creationId xmlns:a16="http://schemas.microsoft.com/office/drawing/2014/main" id="{4EB45D04-F8A7-4000-ABA5-ADFAE1077205}"/>
              </a:ext>
              <a:ext uri="{C183D7F6-B498-43B3-948B-1728B52AA6E4}">
                <adec:decorative xmlns:adec="http://schemas.microsoft.com/office/drawing/2017/decorative" val="0"/>
              </a:ext>
            </a:extLst>
          </p:cNvPr>
          <p:cNvSpPr/>
          <p:nvPr/>
        </p:nvSpPr>
        <p:spPr bwMode="black">
          <a:xfrm>
            <a:off x="4624435" y="3435636"/>
            <a:ext cx="2448272" cy="1058795"/>
          </a:xfrm>
          <a:prstGeom prst="roundRect">
            <a:avLst>
              <a:gd name="adj" fmla="val 79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dirty="0"/>
              <a:t>Eläkevakuutus</a:t>
            </a:r>
          </a:p>
          <a:p>
            <a:pPr algn="ctr"/>
            <a:r>
              <a:rPr lang="en-FI" dirty="0"/>
              <a:t>3</a:t>
            </a:r>
            <a:r>
              <a:rPr lang="fi-FI" dirty="0"/>
              <a:t>5</a:t>
            </a:r>
            <a:r>
              <a:rPr lang="en-FI" dirty="0"/>
              <a:t>,</a:t>
            </a:r>
            <a:r>
              <a:rPr lang="fi-FI" dirty="0"/>
              <a:t>2</a:t>
            </a:r>
            <a:r>
              <a:rPr lang="en-FI" dirty="0"/>
              <a:t> mrd. €</a:t>
            </a:r>
          </a:p>
        </p:txBody>
      </p:sp>
      <p:sp>
        <p:nvSpPr>
          <p:cNvPr id="27" name="Rounded Rectangle 18">
            <a:extLst>
              <a:ext uri="{FF2B5EF4-FFF2-40B4-BE49-F238E27FC236}">
                <a16:creationId xmlns:a16="http://schemas.microsoft.com/office/drawing/2014/main" id="{A22C1ABA-B794-4FA0-A627-4D1088DE715D}"/>
              </a:ext>
              <a:ext uri="{C183D7F6-B498-43B3-948B-1728B52AA6E4}">
                <adec:decorative xmlns:adec="http://schemas.microsoft.com/office/drawing/2017/decorative" val="0"/>
              </a:ext>
            </a:extLst>
          </p:cNvPr>
          <p:cNvSpPr/>
          <p:nvPr/>
        </p:nvSpPr>
        <p:spPr bwMode="black">
          <a:xfrm>
            <a:off x="7411264" y="3435636"/>
            <a:ext cx="2448272" cy="1058795"/>
          </a:xfrm>
          <a:prstGeom prst="roundRect">
            <a:avLst>
              <a:gd name="adj" fmla="val 7944"/>
            </a:avLst>
          </a:prstGeom>
          <a:solidFill>
            <a:schemeClr val="bg1"/>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Työttömyysvakuutus</a:t>
            </a:r>
            <a:r>
              <a:rPr lang="en-GB" dirty="0">
                <a:solidFill>
                  <a:schemeClr val="tx1"/>
                </a:solidFill>
              </a:rPr>
              <a:t> 3,6 </a:t>
            </a:r>
            <a:r>
              <a:rPr lang="en-GB" dirty="0" err="1">
                <a:solidFill>
                  <a:schemeClr val="tx1"/>
                </a:solidFill>
              </a:rPr>
              <a:t>mrd</a:t>
            </a:r>
            <a:r>
              <a:rPr lang="en-GB" dirty="0">
                <a:solidFill>
                  <a:schemeClr val="tx1"/>
                </a:solidFill>
              </a:rPr>
              <a:t>. €</a:t>
            </a:r>
          </a:p>
        </p:txBody>
      </p:sp>
      <p:sp>
        <p:nvSpPr>
          <p:cNvPr id="28" name="Rounded Rectangle 20">
            <a:extLst>
              <a:ext uri="{FF2B5EF4-FFF2-40B4-BE49-F238E27FC236}">
                <a16:creationId xmlns:a16="http://schemas.microsoft.com/office/drawing/2014/main" id="{F6E62716-2BDD-4BCF-BF7A-C347A1F45B84}"/>
              </a:ext>
              <a:ext uri="{C183D7F6-B498-43B3-948B-1728B52AA6E4}">
                <adec:decorative xmlns:adec="http://schemas.microsoft.com/office/drawing/2017/decorative" val="0"/>
              </a:ext>
            </a:extLst>
          </p:cNvPr>
          <p:cNvSpPr/>
          <p:nvPr/>
        </p:nvSpPr>
        <p:spPr bwMode="black">
          <a:xfrm>
            <a:off x="1847528"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Kansaneläke</a:t>
            </a:r>
            <a:endParaRPr lang="en-GB" dirty="0">
              <a:solidFill>
                <a:schemeClr val="tx1"/>
              </a:solidFill>
            </a:endParaRPr>
          </a:p>
          <a:p>
            <a:pPr algn="ctr"/>
            <a:r>
              <a:rPr lang="en-GB" dirty="0">
                <a:solidFill>
                  <a:schemeClr val="tx1"/>
                </a:solidFill>
              </a:rPr>
              <a:t>2,5 </a:t>
            </a:r>
            <a:r>
              <a:rPr lang="en-GB" dirty="0" err="1">
                <a:solidFill>
                  <a:schemeClr val="tx1"/>
                </a:solidFill>
              </a:rPr>
              <a:t>mrd</a:t>
            </a:r>
            <a:r>
              <a:rPr lang="en-GB" dirty="0">
                <a:solidFill>
                  <a:schemeClr val="tx1"/>
                </a:solidFill>
              </a:rPr>
              <a:t>. €</a:t>
            </a:r>
          </a:p>
        </p:txBody>
      </p:sp>
      <p:sp>
        <p:nvSpPr>
          <p:cNvPr id="29" name="Rounded Rectangle 19">
            <a:extLst>
              <a:ext uri="{FF2B5EF4-FFF2-40B4-BE49-F238E27FC236}">
                <a16:creationId xmlns:a16="http://schemas.microsoft.com/office/drawing/2014/main" id="{9447EE90-B2D0-45A3-8071-B84468E4A1E4}"/>
              </a:ext>
              <a:ext uri="{C183D7F6-B498-43B3-948B-1728B52AA6E4}">
                <adec:decorative xmlns:adec="http://schemas.microsoft.com/office/drawing/2017/decorative" val="0"/>
              </a:ext>
            </a:extLst>
          </p:cNvPr>
          <p:cNvSpPr/>
          <p:nvPr/>
        </p:nvSpPr>
        <p:spPr bwMode="black">
          <a:xfrm>
            <a:off x="4624435"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Työeläke</a:t>
            </a:r>
            <a:endParaRPr lang="en-GB" dirty="0">
              <a:solidFill>
                <a:schemeClr val="tx1"/>
              </a:solidFill>
            </a:endParaRPr>
          </a:p>
          <a:p>
            <a:pPr algn="ctr"/>
            <a:r>
              <a:rPr lang="en-GB" dirty="0">
                <a:solidFill>
                  <a:schemeClr val="tx1"/>
                </a:solidFill>
              </a:rPr>
              <a:t>31,4 </a:t>
            </a:r>
            <a:r>
              <a:rPr lang="en-GB" dirty="0" err="1">
                <a:solidFill>
                  <a:schemeClr val="tx1"/>
                </a:solidFill>
              </a:rPr>
              <a:t>mrd</a:t>
            </a:r>
            <a:r>
              <a:rPr lang="en-GB" dirty="0">
                <a:solidFill>
                  <a:schemeClr val="tx1"/>
                </a:solidFill>
              </a:rPr>
              <a:t>. €</a:t>
            </a:r>
          </a:p>
        </p:txBody>
      </p:sp>
      <p:sp>
        <p:nvSpPr>
          <p:cNvPr id="30" name="Rounded Rectangle 21">
            <a:extLst>
              <a:ext uri="{FF2B5EF4-FFF2-40B4-BE49-F238E27FC236}">
                <a16:creationId xmlns:a16="http://schemas.microsoft.com/office/drawing/2014/main" id="{83352C18-C7AE-4A73-8615-76A8B54CADFC}"/>
              </a:ext>
              <a:ext uri="{C183D7F6-B498-43B3-948B-1728B52AA6E4}">
                <adec:decorative xmlns:adec="http://schemas.microsoft.com/office/drawing/2017/decorative" val="0"/>
              </a:ext>
            </a:extLst>
          </p:cNvPr>
          <p:cNvSpPr/>
          <p:nvPr/>
        </p:nvSpPr>
        <p:spPr bwMode="black">
          <a:xfrm>
            <a:off x="7411264" y="4951920"/>
            <a:ext cx="2448272" cy="1058795"/>
          </a:xfrm>
          <a:prstGeom prst="roundRect">
            <a:avLst>
              <a:gd name="adj" fmla="val 7944"/>
            </a:avLst>
          </a:prstGeom>
          <a:solidFill>
            <a:srgbClr val="CCF1FE"/>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Muut</a:t>
            </a:r>
            <a:endParaRPr lang="en-GB" dirty="0">
              <a:solidFill>
                <a:schemeClr val="tx1"/>
              </a:solidFill>
            </a:endParaRPr>
          </a:p>
          <a:p>
            <a:pPr algn="ctr"/>
            <a:r>
              <a:rPr lang="en-GB" dirty="0">
                <a:solidFill>
                  <a:schemeClr val="tx1"/>
                </a:solidFill>
              </a:rPr>
              <a:t>1,3 </a:t>
            </a:r>
            <a:r>
              <a:rPr lang="en-GB" dirty="0" err="1">
                <a:solidFill>
                  <a:schemeClr val="tx1"/>
                </a:solidFill>
              </a:rPr>
              <a:t>mrd</a:t>
            </a:r>
            <a:r>
              <a:rPr lang="en-GB" dirty="0">
                <a:solidFill>
                  <a:schemeClr val="tx1"/>
                </a:solidFill>
              </a:rPr>
              <a:t>. €</a:t>
            </a:r>
          </a:p>
        </p:txBody>
      </p:sp>
    </p:spTree>
    <p:extLst>
      <p:ext uri="{BB962C8B-B14F-4D97-AF65-F5344CB8AC3E}">
        <p14:creationId xmlns:p14="http://schemas.microsoft.com/office/powerpoint/2010/main" val="2604170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329628"/>
            <a:ext cx="11856640" cy="620729"/>
          </a:xfrm>
        </p:spPr>
        <p:txBody>
          <a:bodyPr/>
          <a:lstStyle/>
          <a:p>
            <a:pPr algn="ctr"/>
            <a:r>
              <a:rPr lang="fi-FI" sz="3200" dirty="0"/>
              <a:t>Koko väestö ja </a:t>
            </a:r>
            <a:r>
              <a:rPr lang="fi-FI" sz="3200"/>
              <a:t>eläkkeensaajat 31.12.2023</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30</a:t>
            </a:fld>
            <a:endParaRPr lang="fi-FI"/>
          </a:p>
        </p:txBody>
      </p:sp>
      <p:pic>
        <p:nvPicPr>
          <p:cNvPr id="4" name="Kuva 3" descr="Kuviossa on sukupuolen mukaan ikäpyramidi 5-vuotisikäluokituksella koko väestöstä jaoteltuna eläkkeensaajiin ja muuhun väestöön.">
            <a:extLst>
              <a:ext uri="{FF2B5EF4-FFF2-40B4-BE49-F238E27FC236}">
                <a16:creationId xmlns:a16="http://schemas.microsoft.com/office/drawing/2014/main" id="{AC63ABCA-0857-7752-7BBB-85CBD1C3FF60}"/>
              </a:ext>
            </a:extLst>
          </p:cNvPr>
          <p:cNvPicPr>
            <a:picLocks noChangeAspect="1"/>
          </p:cNvPicPr>
          <p:nvPr/>
        </p:nvPicPr>
        <p:blipFill>
          <a:blip r:embed="rId3"/>
          <a:stretch>
            <a:fillRect/>
          </a:stretch>
        </p:blipFill>
        <p:spPr>
          <a:xfrm>
            <a:off x="2024743" y="1180656"/>
            <a:ext cx="7828384" cy="4822479"/>
          </a:xfrm>
          <a:prstGeom prst="rect">
            <a:avLst/>
          </a:prstGeom>
        </p:spPr>
      </p:pic>
    </p:spTree>
    <p:extLst>
      <p:ext uri="{BB962C8B-B14F-4D97-AF65-F5344CB8AC3E}">
        <p14:creationId xmlns:p14="http://schemas.microsoft.com/office/powerpoint/2010/main" val="1305418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1EE42D5F-7B70-487D-9ED6-AAAF1132F613}"/>
              </a:ext>
            </a:extLst>
          </p:cNvPr>
          <p:cNvSpPr>
            <a:spLocks noGrp="1"/>
          </p:cNvSpPr>
          <p:nvPr>
            <p:ph type="title"/>
          </p:nvPr>
        </p:nvSpPr>
        <p:spPr/>
        <p:txBody>
          <a:bodyPr/>
          <a:lstStyle/>
          <a:p>
            <a:r>
              <a:rPr lang="fi-FI" dirty="0"/>
              <a:t>Työeläkkeelle siirtyneet ja eläkkeellesiirtymisikä</a:t>
            </a:r>
          </a:p>
        </p:txBody>
      </p:sp>
      <p:sp>
        <p:nvSpPr>
          <p:cNvPr id="7" name="Tekstin paikkamerkki 6">
            <a:extLst>
              <a:ext uri="{FF2B5EF4-FFF2-40B4-BE49-F238E27FC236}">
                <a16:creationId xmlns:a16="http://schemas.microsoft.com/office/drawing/2014/main" id="{4DB9E3F6-AEC9-4154-BE4F-751AD8F23F58}"/>
              </a:ext>
            </a:extLst>
          </p:cNvPr>
          <p:cNvSpPr>
            <a:spLocks noGrp="1"/>
          </p:cNvSpPr>
          <p:nvPr>
            <p:ph type="body" sz="quarter" idx="10"/>
          </p:nvPr>
        </p:nvSpPr>
        <p:spPr/>
        <p:txBody>
          <a:bodyPr/>
          <a:lstStyle/>
          <a:p>
            <a:r>
              <a:rPr lang="fi-FI" dirty="0"/>
              <a:t>7</a:t>
            </a:r>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31</a:t>
            </a:fld>
            <a:endParaRPr lang="fi-FI"/>
          </a:p>
        </p:txBody>
      </p:sp>
    </p:spTree>
    <p:extLst>
      <p:ext uri="{BB962C8B-B14F-4D97-AF65-F5344CB8AC3E}">
        <p14:creationId xmlns:p14="http://schemas.microsoft.com/office/powerpoint/2010/main" val="3579433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497939"/>
            <a:ext cx="11856640" cy="768983"/>
          </a:xfrm>
        </p:spPr>
        <p:txBody>
          <a:bodyPr/>
          <a:lstStyle/>
          <a:p>
            <a:pPr algn="ctr"/>
            <a:r>
              <a:rPr lang="fi-FI" sz="3200" dirty="0"/>
              <a:t>Työeläkkeelle </a:t>
            </a:r>
            <a:r>
              <a:rPr lang="fi-FI" sz="3200"/>
              <a:t>vuonna 2023 </a:t>
            </a:r>
            <a:r>
              <a:rPr lang="fi-FI" sz="3200" dirty="0"/>
              <a:t>siirtyneet 50–68-vuotiaat</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32</a:t>
            </a:fld>
            <a:endParaRPr lang="fi-FI"/>
          </a:p>
        </p:txBody>
      </p:sp>
      <p:pic>
        <p:nvPicPr>
          <p:cNvPr id="6" name="Kuva 5" descr="Työeläkkeelle siirrytään selvästi eniten 64-vuotiaana. Vuonna 2023 tämän ikäisiä siirtyjiä oli 27 000.">
            <a:extLst>
              <a:ext uri="{FF2B5EF4-FFF2-40B4-BE49-F238E27FC236}">
                <a16:creationId xmlns:a16="http://schemas.microsoft.com/office/drawing/2014/main" id="{545DBE6F-FC2A-4FCA-70D5-FA4AE1C3B73A}"/>
              </a:ext>
            </a:extLst>
          </p:cNvPr>
          <p:cNvPicPr>
            <a:picLocks noChangeAspect="1"/>
          </p:cNvPicPr>
          <p:nvPr/>
        </p:nvPicPr>
        <p:blipFill>
          <a:blip r:embed="rId3"/>
          <a:stretch>
            <a:fillRect/>
          </a:stretch>
        </p:blipFill>
        <p:spPr>
          <a:xfrm>
            <a:off x="1528762" y="1512262"/>
            <a:ext cx="9134475" cy="4686300"/>
          </a:xfrm>
          <a:prstGeom prst="rect">
            <a:avLst/>
          </a:prstGeom>
        </p:spPr>
      </p:pic>
    </p:spTree>
    <p:extLst>
      <p:ext uri="{BB962C8B-B14F-4D97-AF65-F5344CB8AC3E}">
        <p14:creationId xmlns:p14="http://schemas.microsoft.com/office/powerpoint/2010/main" val="2516213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283377"/>
            <a:ext cx="11856639" cy="1130576"/>
          </a:xfrm>
        </p:spPr>
        <p:txBody>
          <a:bodyPr/>
          <a:lstStyle/>
          <a:p>
            <a:pPr algn="ctr"/>
            <a:r>
              <a:rPr lang="fi-FI" sz="3200" dirty="0"/>
              <a:t>Eläkkeellesiirtymisikä työeläkejärjestelmässä </a:t>
            </a:r>
            <a:br>
              <a:rPr lang="fi-FI" sz="3200" dirty="0"/>
            </a:br>
            <a:r>
              <a:rPr lang="fi-FI" sz="3200"/>
              <a:t>vuosina 2000–2024</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33</a:t>
            </a:fld>
            <a:endParaRPr lang="fi-FI"/>
          </a:p>
        </p:txBody>
      </p:sp>
      <p:pic>
        <p:nvPicPr>
          <p:cNvPr id="4" name="Kuva 3" descr="Kuviossa on esitetty työeläkejärjestelmän eläkkeellesiirtymisiän odote, keskiarvo ja mediaani. Tarkaste-lujaksolla 2000–2024 kaikki eläkkeellesiirtymisiän mittarit ovat nousseet.  Vuonna 2024 odote oli 63,1 vuotta, mediaani 64,5 vuotta ja keskiarvo 61,3 vuotta.">
            <a:extLst>
              <a:ext uri="{FF2B5EF4-FFF2-40B4-BE49-F238E27FC236}">
                <a16:creationId xmlns:a16="http://schemas.microsoft.com/office/drawing/2014/main" id="{5B2CC82D-3117-9780-497E-0FFC35E42250}"/>
              </a:ext>
            </a:extLst>
          </p:cNvPr>
          <p:cNvPicPr>
            <a:picLocks noChangeAspect="1"/>
          </p:cNvPicPr>
          <p:nvPr/>
        </p:nvPicPr>
        <p:blipFill>
          <a:blip r:embed="rId3"/>
          <a:stretch>
            <a:fillRect/>
          </a:stretch>
        </p:blipFill>
        <p:spPr>
          <a:xfrm>
            <a:off x="1793776" y="1729183"/>
            <a:ext cx="8604447" cy="4311936"/>
          </a:xfrm>
          <a:prstGeom prst="rect">
            <a:avLst/>
          </a:prstGeom>
        </p:spPr>
      </p:pic>
    </p:spTree>
    <p:extLst>
      <p:ext uri="{BB962C8B-B14F-4D97-AF65-F5344CB8AC3E}">
        <p14:creationId xmlns:p14="http://schemas.microsoft.com/office/powerpoint/2010/main" val="2227661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0" y="495457"/>
            <a:ext cx="11856640" cy="696385"/>
          </a:xfrm>
        </p:spPr>
        <p:txBody>
          <a:bodyPr/>
          <a:lstStyle/>
          <a:p>
            <a:pPr algn="ctr"/>
            <a:r>
              <a:rPr lang="fi-FI" sz="3200" dirty="0"/>
              <a:t>Työeläkkeellesiirtymisiän odote </a:t>
            </a:r>
            <a:r>
              <a:rPr lang="fi-FI" sz="3200"/>
              <a:t>vuosina 1996–2024</a:t>
            </a: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34</a:t>
            </a:fld>
            <a:endParaRPr lang="fi-FI"/>
          </a:p>
        </p:txBody>
      </p:sp>
      <p:pic>
        <p:nvPicPr>
          <p:cNvPr id="4" name="Kuva 3" descr="Kuviossa on esitetty työeläkkeellesiirtymisiän odote 25- ja 50-vuotiaalle. Molemmat odotteet ovat nousseet tarkastelujaksolla 1996–2024. Vuonna 2024 25-vuotiaan odote oli 63,1 vuotta ja 50-vuotiaan odote oli 64,6 vuotta.">
            <a:extLst>
              <a:ext uri="{FF2B5EF4-FFF2-40B4-BE49-F238E27FC236}">
                <a16:creationId xmlns:a16="http://schemas.microsoft.com/office/drawing/2014/main" id="{126D070F-16C8-A72E-4E41-A691BAC24CD3}"/>
              </a:ext>
            </a:extLst>
          </p:cNvPr>
          <p:cNvPicPr>
            <a:picLocks noChangeAspect="1"/>
          </p:cNvPicPr>
          <p:nvPr/>
        </p:nvPicPr>
        <p:blipFill>
          <a:blip r:embed="rId3"/>
          <a:stretch>
            <a:fillRect/>
          </a:stretch>
        </p:blipFill>
        <p:spPr>
          <a:xfrm>
            <a:off x="1967040" y="1476487"/>
            <a:ext cx="8585882" cy="4312063"/>
          </a:xfrm>
          <a:prstGeom prst="rect">
            <a:avLst/>
          </a:prstGeom>
        </p:spPr>
      </p:pic>
    </p:spTree>
    <p:extLst>
      <p:ext uri="{BB962C8B-B14F-4D97-AF65-F5344CB8AC3E}">
        <p14:creationId xmlns:p14="http://schemas.microsoft.com/office/powerpoint/2010/main" val="1866763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C2BBEB-0BEB-48E1-8974-A7250F614EA8}"/>
              </a:ext>
            </a:extLst>
          </p:cNvPr>
          <p:cNvSpPr>
            <a:spLocks noGrp="1"/>
          </p:cNvSpPr>
          <p:nvPr>
            <p:ph type="title"/>
          </p:nvPr>
        </p:nvSpPr>
        <p:spPr>
          <a:xfrm>
            <a:off x="11435" y="306234"/>
            <a:ext cx="11856640" cy="1034534"/>
          </a:xfrm>
        </p:spPr>
        <p:txBody>
          <a:bodyPr/>
          <a:lstStyle/>
          <a:p>
            <a:pPr algn="ctr"/>
            <a:r>
              <a:rPr lang="fi-FI" sz="3200" dirty="0"/>
              <a:t>Eläkkeellesiirtymisiän odote vuosina 1996–2050: </a:t>
            </a:r>
            <a:br>
              <a:rPr lang="fi-FI" sz="3200" dirty="0"/>
            </a:br>
            <a:r>
              <a:rPr lang="fi-FI" sz="3200" dirty="0"/>
              <a:t>toteuma, tavoite ja ennuste</a:t>
            </a:r>
            <a:br>
              <a:rPr lang="fi-FI" sz="3200" dirty="0"/>
            </a:br>
            <a:endParaRPr lang="fi-FI" sz="3200" dirty="0"/>
          </a:p>
        </p:txBody>
      </p:sp>
      <p:sp>
        <p:nvSpPr>
          <p:cNvPr id="5" name="Dian numeron paikkamerkki 4">
            <a:extLst>
              <a:ext uri="{FF2B5EF4-FFF2-40B4-BE49-F238E27FC236}">
                <a16:creationId xmlns:a16="http://schemas.microsoft.com/office/drawing/2014/main" id="{55694047-61E5-4E1F-9C79-DFE5B7EDD851}"/>
              </a:ext>
            </a:extLst>
          </p:cNvPr>
          <p:cNvSpPr>
            <a:spLocks noGrp="1"/>
          </p:cNvSpPr>
          <p:nvPr>
            <p:ph type="sldNum" sz="quarter" idx="12"/>
          </p:nvPr>
        </p:nvSpPr>
        <p:spPr/>
        <p:txBody>
          <a:bodyPr/>
          <a:lstStyle/>
          <a:p>
            <a:fld id="{BE2D8D75-17F6-474C-8CC8-AD93DCE1F39D}" type="slidenum">
              <a:rPr lang="fi-FI" smtClean="0"/>
              <a:t>35</a:t>
            </a:fld>
            <a:endParaRPr lang="fi-FI"/>
          </a:p>
        </p:txBody>
      </p:sp>
      <p:pic>
        <p:nvPicPr>
          <p:cNvPr id="6" name="Kuva 5" descr="Kuviossa on esitetty toteutunut 25-vuotiaan eläkkeellesiirtymisiän odote, hallituksen ja työmarkkinajärjestöjen sopima tavoite 62,4 vuotta vuonna 2025 ja Eläketurvakeskuksessa tehty vuoden 2017 työeläkeuudistuksen mukainen ennuste.">
            <a:extLst>
              <a:ext uri="{FF2B5EF4-FFF2-40B4-BE49-F238E27FC236}">
                <a16:creationId xmlns:a16="http://schemas.microsoft.com/office/drawing/2014/main" id="{CB481FB4-D85B-434E-99AA-91D572D27226}"/>
              </a:ext>
            </a:extLst>
          </p:cNvPr>
          <p:cNvPicPr>
            <a:picLocks noChangeAspect="1"/>
          </p:cNvPicPr>
          <p:nvPr/>
        </p:nvPicPr>
        <p:blipFill>
          <a:blip r:embed="rId3"/>
          <a:stretch>
            <a:fillRect/>
          </a:stretch>
        </p:blipFill>
        <p:spPr>
          <a:xfrm>
            <a:off x="1919536" y="1556792"/>
            <a:ext cx="7822800" cy="4622302"/>
          </a:xfrm>
          <a:prstGeom prst="rect">
            <a:avLst/>
          </a:prstGeom>
        </p:spPr>
      </p:pic>
    </p:spTree>
    <p:extLst>
      <p:ext uri="{BB962C8B-B14F-4D97-AF65-F5344CB8AC3E}">
        <p14:creationId xmlns:p14="http://schemas.microsoft.com/office/powerpoint/2010/main" val="3537705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D913144-D05E-421F-9772-4475BA835519}"/>
              </a:ext>
            </a:extLst>
          </p:cNvPr>
          <p:cNvSpPr>
            <a:spLocks noGrp="1"/>
          </p:cNvSpPr>
          <p:nvPr>
            <p:ph type="title"/>
          </p:nvPr>
        </p:nvSpPr>
        <p:spPr/>
        <p:txBody>
          <a:bodyPr/>
          <a:lstStyle/>
          <a:p>
            <a:r>
              <a:rPr lang="fi-FI" dirty="0"/>
              <a:t>Työeläkkeiden rahoitus</a:t>
            </a:r>
          </a:p>
        </p:txBody>
      </p:sp>
      <p:sp>
        <p:nvSpPr>
          <p:cNvPr id="7" name="Tekstin paikkamerkki 6">
            <a:extLst>
              <a:ext uri="{FF2B5EF4-FFF2-40B4-BE49-F238E27FC236}">
                <a16:creationId xmlns:a16="http://schemas.microsoft.com/office/drawing/2014/main" id="{76AF159D-F3E1-45B7-AABD-C0D08CFB76D5}"/>
              </a:ext>
            </a:extLst>
          </p:cNvPr>
          <p:cNvSpPr>
            <a:spLocks noGrp="1"/>
          </p:cNvSpPr>
          <p:nvPr>
            <p:ph type="body" sz="quarter" idx="10"/>
          </p:nvPr>
        </p:nvSpPr>
        <p:spPr/>
        <p:txBody>
          <a:bodyPr/>
          <a:lstStyle/>
          <a:p>
            <a:r>
              <a:rPr lang="fi-FI" dirty="0"/>
              <a:t>8</a:t>
            </a:r>
          </a:p>
        </p:txBody>
      </p:sp>
      <p:sp>
        <p:nvSpPr>
          <p:cNvPr id="5" name="Dian numeron paikkamerkki 4">
            <a:extLst>
              <a:ext uri="{FF2B5EF4-FFF2-40B4-BE49-F238E27FC236}">
                <a16:creationId xmlns:a16="http://schemas.microsoft.com/office/drawing/2014/main" id="{5D35633F-4BDA-44A3-8376-944F13260C6F}"/>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36</a:t>
            </a:fld>
            <a:endParaRPr lang="fi-FI"/>
          </a:p>
        </p:txBody>
      </p:sp>
    </p:spTree>
    <p:extLst>
      <p:ext uri="{BB962C8B-B14F-4D97-AF65-F5344CB8AC3E}">
        <p14:creationId xmlns:p14="http://schemas.microsoft.com/office/powerpoint/2010/main" val="3764261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Eläkkeiden rahoittajina toimivat eläkelaista riippuen työnantajat, työntekijät, yrittäjät, maatalousyrittäjät sekä valtio. Valtion varoista kustannetaan myös kansaneläkkeet sekä alle kolmivuotiaan lapsen hoidon tai opiskelun ajalta karttuvat VEKL-etuudet ja niihin liittyvät hoitokulut.">
            <a:extLst>
              <a:ext uri="{FF2B5EF4-FFF2-40B4-BE49-F238E27FC236}">
                <a16:creationId xmlns:a16="http://schemas.microsoft.com/office/drawing/2014/main" id="{06726283-6550-4F77-9375-CC98CC938DF7}"/>
              </a:ext>
            </a:extLst>
          </p:cNvPr>
          <p:cNvPicPr>
            <a:picLocks noChangeAspect="1"/>
          </p:cNvPicPr>
          <p:nvPr/>
        </p:nvPicPr>
        <p:blipFill>
          <a:blip r:embed="rId3"/>
          <a:stretch>
            <a:fillRect/>
          </a:stretch>
        </p:blipFill>
        <p:spPr>
          <a:xfrm>
            <a:off x="623392" y="1735584"/>
            <a:ext cx="4761389" cy="4170025"/>
          </a:xfrm>
          <a:prstGeom prst="rect">
            <a:avLst/>
          </a:prstGeom>
        </p:spPr>
      </p:pic>
      <p:sp>
        <p:nvSpPr>
          <p:cNvPr id="2" name="Otsikko 1">
            <a:extLst>
              <a:ext uri="{FF2B5EF4-FFF2-40B4-BE49-F238E27FC236}">
                <a16:creationId xmlns:a16="http://schemas.microsoft.com/office/drawing/2014/main" id="{C88E2E40-EAB9-4866-A392-DF6F13893928}"/>
              </a:ext>
            </a:extLst>
          </p:cNvPr>
          <p:cNvSpPr>
            <a:spLocks noGrp="1"/>
          </p:cNvSpPr>
          <p:nvPr>
            <p:ph type="title"/>
          </p:nvPr>
        </p:nvSpPr>
        <p:spPr>
          <a:xfrm>
            <a:off x="0" y="432547"/>
            <a:ext cx="11856640" cy="764745"/>
          </a:xfrm>
        </p:spPr>
        <p:txBody>
          <a:bodyPr/>
          <a:lstStyle/>
          <a:p>
            <a:pPr algn="ctr"/>
            <a:r>
              <a:rPr lang="fi-FI" sz="3200" dirty="0"/>
              <a:t>Eläkkeiden lakikohtainen rahoitus</a:t>
            </a:r>
          </a:p>
        </p:txBody>
      </p:sp>
      <p:sp>
        <p:nvSpPr>
          <p:cNvPr id="7" name="Tekstiruutu 6">
            <a:extLst>
              <a:ext uri="{FF2B5EF4-FFF2-40B4-BE49-F238E27FC236}">
                <a16:creationId xmlns:a16="http://schemas.microsoft.com/office/drawing/2014/main" id="{CCDACC8D-0724-F64C-DFBF-443B750609C4}"/>
              </a:ext>
            </a:extLst>
          </p:cNvPr>
          <p:cNvSpPr txBox="1"/>
          <p:nvPr/>
        </p:nvSpPr>
        <p:spPr>
          <a:xfrm>
            <a:off x="6096000" y="1901610"/>
            <a:ext cx="5040560" cy="3837974"/>
          </a:xfrm>
          <a:prstGeom prst="rect">
            <a:avLst/>
          </a:prstGeom>
          <a:noFill/>
        </p:spPr>
        <p:txBody>
          <a:bodyPr wrap="square" rtlCol="0">
            <a:spAutoFit/>
          </a:bodyPr>
          <a:lstStyle/>
          <a:p>
            <a:pPr marL="285750" indent="-285750" defTabSz="457206" fontAlgn="base">
              <a:spcBef>
                <a:spcPct val="30000"/>
              </a:spcBef>
              <a:spcAft>
                <a:spcPct val="0"/>
              </a:spcAft>
              <a:buFont typeface="Arial" panose="020B0604020202020204" pitchFamily="34" charset="0"/>
              <a:buChar char="•"/>
              <a:defRPr/>
            </a:pPr>
            <a:r>
              <a:rPr lang="fi-FI" dirty="0"/>
              <a:t>Lakisääteinen työeläketurva rahoitetaan Suomessa pääasiassa työnantajien, yrittäjien  ja maatalousyrittäjien sekä työntekijöiden maksamilla työeläkemaksuilla sekä kertyneillä eläkevaroilla ja niille saaduilla tuotoilla. </a:t>
            </a:r>
          </a:p>
          <a:p>
            <a:pPr marL="285750" indent="-285750" defTabSz="457206" fontAlgn="base">
              <a:spcBef>
                <a:spcPct val="30000"/>
              </a:spcBef>
              <a:spcAft>
                <a:spcPct val="0"/>
              </a:spcAft>
              <a:buFont typeface="Arial" panose="020B0604020202020204" pitchFamily="34" charset="0"/>
              <a:buChar char="•"/>
              <a:defRPr/>
            </a:pPr>
            <a:r>
              <a:rPr lang="fi-FI" dirty="0"/>
              <a:t>Osa eläkkeistä kustannetaan valtion maksuosuuksilla ja Työllisyysrahaston työeläkejärjestelmään maksamilla suorituksilla. </a:t>
            </a:r>
          </a:p>
          <a:p>
            <a:pPr marL="285750" indent="-285750">
              <a:buFont typeface="Arial" panose="020B0604020202020204" pitchFamily="34" charset="0"/>
              <a:buChar char="•"/>
            </a:pPr>
            <a:r>
              <a:rPr lang="fi-FI" dirty="0"/>
              <a:t>Valtion varoista kustannetaan myös alle kolmivuotiaan lapsen hoidon tai opiskelun ajalta karttuvat VEKL-etuudet ja niihin liittyvät hoitokulut. </a:t>
            </a:r>
          </a:p>
          <a:p>
            <a:pPr algn="l"/>
            <a:endParaRPr lang="fi-FI" sz="2200" dirty="0" err="1"/>
          </a:p>
        </p:txBody>
      </p:sp>
      <p:sp>
        <p:nvSpPr>
          <p:cNvPr id="3" name="Dian numeron paikkamerkki 2">
            <a:extLst>
              <a:ext uri="{FF2B5EF4-FFF2-40B4-BE49-F238E27FC236}">
                <a16:creationId xmlns:a16="http://schemas.microsoft.com/office/drawing/2014/main" id="{4C96427A-1D61-4E00-905A-43747D2743B5}"/>
              </a:ext>
            </a:extLst>
          </p:cNvPr>
          <p:cNvSpPr>
            <a:spLocks noGrp="1"/>
          </p:cNvSpPr>
          <p:nvPr>
            <p:ph type="sldNum" sz="quarter" idx="12"/>
          </p:nvPr>
        </p:nvSpPr>
        <p:spPr/>
        <p:txBody>
          <a:bodyPr/>
          <a:lstStyle/>
          <a:p>
            <a:fld id="{BE2D8D75-17F6-474C-8CC8-AD93DCE1F39D}" type="slidenum">
              <a:rPr lang="fi-FI" smtClean="0"/>
              <a:t>37</a:t>
            </a:fld>
            <a:endParaRPr lang="fi-FI"/>
          </a:p>
        </p:txBody>
      </p:sp>
    </p:spTree>
    <p:extLst>
      <p:ext uri="{BB962C8B-B14F-4D97-AF65-F5344CB8AC3E}">
        <p14:creationId xmlns:p14="http://schemas.microsoft.com/office/powerpoint/2010/main" val="267688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5D35633F-4BDA-44A3-8376-944F13260C6F}"/>
              </a:ext>
            </a:extLst>
          </p:cNvPr>
          <p:cNvSpPr>
            <a:spLocks noGrp="1"/>
          </p:cNvSpPr>
          <p:nvPr>
            <p:ph type="sldNum" sz="quarter" idx="12"/>
          </p:nvPr>
        </p:nvSpPr>
        <p:spPr/>
        <p:txBody>
          <a:bodyPr/>
          <a:lstStyle/>
          <a:p>
            <a:fld id="{BE2D8D75-17F6-474C-8CC8-AD93DCE1F39D}" type="slidenum">
              <a:rPr lang="fi-FI" smtClean="0"/>
              <a:t>38</a:t>
            </a:fld>
            <a:endParaRPr lang="fi-FI"/>
          </a:p>
        </p:txBody>
      </p:sp>
      <p:sp>
        <p:nvSpPr>
          <p:cNvPr id="6" name="Otsikko 1">
            <a:extLst>
              <a:ext uri="{FF2B5EF4-FFF2-40B4-BE49-F238E27FC236}">
                <a16:creationId xmlns:a16="http://schemas.microsoft.com/office/drawing/2014/main" id="{F2545A65-8B69-4457-9DE3-9591F1D23C70}"/>
              </a:ext>
            </a:extLst>
          </p:cNvPr>
          <p:cNvSpPr>
            <a:spLocks noGrp="1"/>
          </p:cNvSpPr>
          <p:nvPr>
            <p:ph type="title"/>
          </p:nvPr>
        </p:nvSpPr>
        <p:spPr>
          <a:xfrm>
            <a:off x="0" y="488386"/>
            <a:ext cx="11856640" cy="764745"/>
          </a:xfrm>
        </p:spPr>
        <p:txBody>
          <a:bodyPr/>
          <a:lstStyle/>
          <a:p>
            <a:pPr algn="ctr"/>
            <a:r>
              <a:rPr lang="fi-FI" sz="3200" dirty="0"/>
              <a:t>Työeläkejärjestelmän rahavirrat </a:t>
            </a:r>
            <a:r>
              <a:rPr lang="fi-FI" sz="3200"/>
              <a:t>vuonna 2023</a:t>
            </a:r>
            <a:endParaRPr lang="en-US" sz="3200" dirty="0"/>
          </a:p>
        </p:txBody>
      </p:sp>
      <p:pic>
        <p:nvPicPr>
          <p:cNvPr id="2" name="Kuva 1" descr="Vuonna 2023 eläkevarat kasvoivat 12,5 miljardilla eurolla ollen vuoden lopussa 254,9 miljardia euroa. Eläkkeitä maksettiin 34 miljardia euroa, työeläkemaksuja maksettiin 26,9 miljardia euroa ja sijoitustuottoja kertyi 15 miljardia euroa.">
            <a:extLst>
              <a:ext uri="{FF2B5EF4-FFF2-40B4-BE49-F238E27FC236}">
                <a16:creationId xmlns:a16="http://schemas.microsoft.com/office/drawing/2014/main" id="{F039CC68-7F1C-013D-FA04-5848C8BC78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17397" y="1085242"/>
            <a:ext cx="7821845" cy="5358472"/>
          </a:xfrm>
          <a:prstGeom prst="rect">
            <a:avLst/>
          </a:prstGeom>
        </p:spPr>
      </p:pic>
    </p:spTree>
    <p:extLst>
      <p:ext uri="{BB962C8B-B14F-4D97-AF65-F5344CB8AC3E}">
        <p14:creationId xmlns:p14="http://schemas.microsoft.com/office/powerpoint/2010/main" val="3627342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39</a:t>
            </a:fld>
            <a:endParaRPr lang="fi-FI"/>
          </a:p>
        </p:txBody>
      </p:sp>
      <p:sp>
        <p:nvSpPr>
          <p:cNvPr id="9" name="TextBox 11">
            <a:extLst>
              <a:ext uri="{FF2B5EF4-FFF2-40B4-BE49-F238E27FC236}">
                <a16:creationId xmlns:a16="http://schemas.microsoft.com/office/drawing/2014/main" id="{C5A6E6D5-8F71-49FA-AC7F-9C336DE08652}"/>
              </a:ext>
            </a:extLst>
          </p:cNvPr>
          <p:cNvSpPr txBox="1"/>
          <p:nvPr/>
        </p:nvSpPr>
        <p:spPr>
          <a:xfrm>
            <a:off x="2239819" y="5484170"/>
            <a:ext cx="7920880" cy="830997"/>
          </a:xfrm>
          <a:prstGeom prst="rect">
            <a:avLst/>
          </a:prstGeom>
          <a:noFill/>
        </p:spPr>
        <p:txBody>
          <a:bodyPr wrap="square" rtlCol="0">
            <a:spAutoFit/>
          </a:bodyPr>
          <a:lstStyle/>
          <a:p>
            <a:pPr marL="342900" indent="-342900" algn="l">
              <a:buAutoNum type="arabicParenR"/>
            </a:pPr>
            <a:r>
              <a:rPr lang="en-FI" sz="1600" dirty="0"/>
              <a:t>Vahvistetut YEL-maksut.</a:t>
            </a:r>
          </a:p>
          <a:p>
            <a:pPr marL="342900" indent="-342900" algn="l">
              <a:buAutoNum type="arabicParenR"/>
            </a:pPr>
            <a:r>
              <a:rPr lang="en-FI" sz="1600" dirty="0"/>
              <a:t>Maatalousyrittäjien keskimääräinen maksuprosentti </a:t>
            </a:r>
            <a:r>
              <a:rPr lang="en-FI" sz="1600"/>
              <a:t>on 1</a:t>
            </a:r>
            <a:r>
              <a:rPr lang="fi-FI" sz="1600"/>
              <a:t>4</a:t>
            </a:r>
            <a:r>
              <a:rPr lang="en-FI" sz="1600"/>
              <a:t>,</a:t>
            </a:r>
            <a:r>
              <a:rPr lang="fi-FI" sz="1600"/>
              <a:t>0</a:t>
            </a:r>
            <a:r>
              <a:rPr lang="en-FI" sz="1600"/>
              <a:t> </a:t>
            </a:r>
            <a:r>
              <a:rPr lang="en-FI" sz="1600" dirty="0"/>
              <a:t>ja apurahansaajien 13,</a:t>
            </a:r>
            <a:r>
              <a:rPr lang="fi-FI" sz="1600" dirty="0"/>
              <a:t>3</a:t>
            </a:r>
            <a:r>
              <a:rPr lang="en-FI" sz="1600" dirty="0"/>
              <a:t>.</a:t>
            </a:r>
          </a:p>
          <a:p>
            <a:pPr marL="342900" indent="-342900" algn="l">
              <a:buAutoNum type="arabicParenR"/>
            </a:pPr>
            <a:r>
              <a:rPr lang="en-FI" sz="1600" dirty="0"/>
              <a:t>Vahvistetut MYEL-prosentit.</a:t>
            </a:r>
          </a:p>
        </p:txBody>
      </p:sp>
      <p:sp>
        <p:nvSpPr>
          <p:cNvPr id="7" name="Otsikko 1">
            <a:extLst>
              <a:ext uri="{FF2B5EF4-FFF2-40B4-BE49-F238E27FC236}">
                <a16:creationId xmlns:a16="http://schemas.microsoft.com/office/drawing/2014/main" id="{94970E68-A37F-4285-BAB4-291A220B3487}"/>
              </a:ext>
            </a:extLst>
          </p:cNvPr>
          <p:cNvSpPr>
            <a:spLocks noGrp="1"/>
          </p:cNvSpPr>
          <p:nvPr>
            <p:ph type="title"/>
          </p:nvPr>
        </p:nvSpPr>
        <p:spPr>
          <a:xfrm>
            <a:off x="-32370" y="255350"/>
            <a:ext cx="11856640" cy="692737"/>
          </a:xfrm>
        </p:spPr>
        <p:txBody>
          <a:bodyPr/>
          <a:lstStyle/>
          <a:p>
            <a:pPr algn="ctr"/>
            <a:r>
              <a:rPr lang="fi-FI" sz="3200" dirty="0"/>
              <a:t>Työeläkemaksuprosentit </a:t>
            </a:r>
            <a:r>
              <a:rPr lang="fi-FI" sz="3200"/>
              <a:t>vuonna 2024</a:t>
            </a:r>
            <a:endParaRPr lang="en-US" sz="3200" dirty="0"/>
          </a:p>
        </p:txBody>
      </p:sp>
      <p:graphicFrame>
        <p:nvGraphicFramePr>
          <p:cNvPr id="3" name="Table 2">
            <a:extLst>
              <a:ext uri="{FF2B5EF4-FFF2-40B4-BE49-F238E27FC236}">
                <a16:creationId xmlns:a16="http://schemas.microsoft.com/office/drawing/2014/main" id="{8D90ED87-89FB-F16A-1AE9-7DD94E464EB5}"/>
              </a:ext>
              <a:ext uri="{C183D7F6-B498-43B3-948B-1728B52AA6E4}">
                <adec:decorative xmlns:adec="http://schemas.microsoft.com/office/drawing/2017/decorative" val="1"/>
              </a:ext>
            </a:extLst>
          </p:cNvPr>
          <p:cNvGraphicFramePr>
            <a:graphicFrameLocks noGrp="1"/>
          </p:cNvGraphicFramePr>
          <p:nvPr/>
        </p:nvGraphicFramePr>
        <p:xfrm>
          <a:off x="2239819" y="958331"/>
          <a:ext cx="7403891" cy="4526280"/>
        </p:xfrm>
        <a:graphic>
          <a:graphicData uri="http://schemas.openxmlformats.org/drawingml/2006/table">
            <a:tbl>
              <a:tblPr firstRow="1" bandRow="1">
                <a:tableStyleId>{5C22544A-7EE6-4342-B048-85BDC9FD1C3A}</a:tableStyleId>
              </a:tblPr>
              <a:tblGrid>
                <a:gridCol w="1994844">
                  <a:extLst>
                    <a:ext uri="{9D8B030D-6E8A-4147-A177-3AD203B41FA5}">
                      <a16:colId xmlns:a16="http://schemas.microsoft.com/office/drawing/2014/main" val="4161399589"/>
                    </a:ext>
                  </a:extLst>
                </a:gridCol>
                <a:gridCol w="1926510">
                  <a:extLst>
                    <a:ext uri="{9D8B030D-6E8A-4147-A177-3AD203B41FA5}">
                      <a16:colId xmlns:a16="http://schemas.microsoft.com/office/drawing/2014/main" val="299845288"/>
                    </a:ext>
                  </a:extLst>
                </a:gridCol>
                <a:gridCol w="1778317">
                  <a:extLst>
                    <a:ext uri="{9D8B030D-6E8A-4147-A177-3AD203B41FA5}">
                      <a16:colId xmlns:a16="http://schemas.microsoft.com/office/drawing/2014/main" val="4190950500"/>
                    </a:ext>
                  </a:extLst>
                </a:gridCol>
                <a:gridCol w="1704220">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en-FI" dirty="0"/>
                        <a:t>Maksukertymä </a:t>
                      </a:r>
                      <a:endParaRPr lang="fi-FI" dirty="0"/>
                    </a:p>
                    <a:p>
                      <a:r>
                        <a:rPr lang="en-FI" dirty="0"/>
                        <a:t>%</a:t>
                      </a:r>
                      <a:r>
                        <a:rPr lang="fi-FI" dirty="0"/>
                        <a:t> </a:t>
                      </a:r>
                      <a:r>
                        <a:rPr lang="en-GB" dirty="0"/>
                        <a:t>t</a:t>
                      </a:r>
                      <a:r>
                        <a:rPr lang="en-FI" dirty="0"/>
                        <a:t>yötulosta (arvio)</a:t>
                      </a:r>
                    </a:p>
                  </a:txBody>
                  <a:tcPr/>
                </a:tc>
                <a:tc>
                  <a:txBody>
                    <a:bodyPr/>
                    <a:lstStyle/>
                    <a:p>
                      <a:pPr algn="l"/>
                      <a:r>
                        <a:rPr lang="en-FI" dirty="0"/>
                        <a:t>Työntekijän</a:t>
                      </a:r>
                    </a:p>
                    <a:p>
                      <a:pPr algn="l"/>
                      <a:r>
                        <a:rPr lang="en-FI" dirty="0"/>
                        <a:t>maksuosuus %</a:t>
                      </a:r>
                    </a:p>
                    <a:p>
                      <a:pPr algn="l"/>
                      <a:r>
                        <a:rPr lang="en-FI" dirty="0"/>
                        <a:t>alle 53 v ja </a:t>
                      </a:r>
                    </a:p>
                    <a:p>
                      <a:pPr algn="l"/>
                      <a:r>
                        <a:rPr lang="en-GB" dirty="0"/>
                        <a:t>v</a:t>
                      </a:r>
                      <a:r>
                        <a:rPr lang="en-FI" dirty="0"/>
                        <a:t>ähintään 63 v</a:t>
                      </a:r>
                    </a:p>
                  </a:txBody>
                  <a:tcPr/>
                </a:tc>
                <a:tc>
                  <a:txBody>
                    <a:bodyPr/>
                    <a:lstStyle/>
                    <a:p>
                      <a:pPr algn="l"/>
                      <a:r>
                        <a:rPr lang="en-FI" dirty="0"/>
                        <a:t>Työntekijän</a:t>
                      </a:r>
                    </a:p>
                    <a:p>
                      <a:pPr algn="l"/>
                      <a:r>
                        <a:rPr lang="en-FI" dirty="0"/>
                        <a:t>maksuosuus %</a:t>
                      </a:r>
                    </a:p>
                    <a:p>
                      <a:pPr algn="l"/>
                      <a:r>
                        <a:rPr lang="fi-FI" dirty="0"/>
                        <a:t>53–62 v</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en-FI" dirty="0"/>
                        <a:t>Palkansaajat</a:t>
                      </a:r>
                    </a:p>
                  </a:txBody>
                  <a:tcPr marL="108000"/>
                </a:tc>
                <a:tc>
                  <a:txBody>
                    <a:bodyPr/>
                    <a:lstStyle/>
                    <a:p>
                      <a:endParaRPr lang="en-FI" dirty="0"/>
                    </a:p>
                  </a:txBody>
                  <a:tcPr/>
                </a:tc>
                <a:tc>
                  <a:txBody>
                    <a:bodyPr/>
                    <a:lstStyle/>
                    <a:p>
                      <a:endParaRPr lang="en-FI" dirty="0"/>
                    </a:p>
                  </a:txBody>
                  <a:tcPr/>
                </a:tc>
                <a:tc>
                  <a:txBody>
                    <a:bodyPr/>
                    <a:lstStyle/>
                    <a:p>
                      <a:endParaRPr lang="en-FI"/>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19,0</a:t>
                      </a:r>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(Keva)</a:t>
                      </a:r>
                    </a:p>
                  </a:txBody>
                  <a:tcPr marL="108000">
                    <a:solidFill>
                      <a:srgbClr val="E7E9F3"/>
                    </a:solidFill>
                  </a:tcPr>
                </a:tc>
                <a:tc>
                  <a:txBody>
                    <a:bodyPr/>
                    <a:lstStyle/>
                    <a:p>
                      <a:pPr algn="l"/>
                      <a:r>
                        <a:rPr lang="en-FI" dirty="0"/>
                        <a:t>2</a:t>
                      </a:r>
                      <a:r>
                        <a:rPr lang="fi-FI" dirty="0"/>
                        <a:t>7,15</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(valtio)</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7,15</a:t>
                      </a:r>
                    </a:p>
                  </a:txBody>
                  <a:tcPr>
                    <a:solidFill>
                      <a:srgbClr val="E7E9F3"/>
                    </a:solidFill>
                  </a:tcPr>
                </a:tc>
                <a:tc>
                  <a:txBody>
                    <a:bodyPr/>
                    <a:lstStyle/>
                    <a:p>
                      <a:pPr algn="ctr"/>
                      <a:r>
                        <a:rPr lang="en-FI" dirty="0"/>
                        <a:t>8,65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(kirkko)</a:t>
                      </a:r>
                    </a:p>
                  </a:txBody>
                  <a:tcPr marL="108000"/>
                </a:tc>
                <a:tc>
                  <a:txBody>
                    <a:bodyPr/>
                    <a:lstStyle/>
                    <a:p>
                      <a:pPr algn="l"/>
                      <a:r>
                        <a:rPr lang="en-FI" dirty="0"/>
                        <a:t>28,</a:t>
                      </a:r>
                      <a:r>
                        <a:rPr lang="fi-FI" dirty="0"/>
                        <a:t>97</a:t>
                      </a:r>
                      <a:endParaRPr lang="en-FI" dirty="0"/>
                    </a:p>
                  </a:txBody>
                  <a:tcPr marL="720000" marR="252000"/>
                </a:tc>
                <a:tc>
                  <a:txBody>
                    <a:bodyPr/>
                    <a:lstStyle/>
                    <a:p>
                      <a:pPr algn="ctr"/>
                      <a:r>
                        <a:rPr lang="en-FI" dirty="0"/>
                        <a:t>7,15</a:t>
                      </a:r>
                    </a:p>
                  </a:txBody>
                  <a:tcPr/>
                </a:tc>
                <a:tc>
                  <a:txBody>
                    <a:bodyPr/>
                    <a:lstStyle/>
                    <a:p>
                      <a:pPr algn="ctr"/>
                      <a:r>
                        <a:rPr lang="en-FI" dirty="0"/>
                        <a:t>8,65</a:t>
                      </a:r>
                    </a:p>
                  </a:txBody>
                  <a:tcPr/>
                </a:tc>
                <a:extLst>
                  <a:ext uri="{0D108BD9-81ED-4DB2-BD59-A6C34878D82A}">
                    <a16:rowId xmlns:a16="http://schemas.microsoft.com/office/drawing/2014/main" val="540306277"/>
                  </a:ext>
                </a:extLst>
              </a:tr>
              <a:tr h="370840">
                <a:tc>
                  <a:txBody>
                    <a:bodyPr/>
                    <a:lstStyle/>
                    <a:p>
                      <a:r>
                        <a:rPr lang="en-FI" dirty="0"/>
                        <a:t>Yrittäjät</a:t>
                      </a:r>
                    </a:p>
                  </a:txBody>
                  <a:tcPr marL="108000"/>
                </a:tc>
                <a:tc>
                  <a:txBody>
                    <a:bodyPr/>
                    <a:lstStyle/>
                    <a:p>
                      <a:pPr algn="l"/>
                      <a:endParaRPr lang="en-FI" dirty="0"/>
                    </a:p>
                  </a:txBody>
                  <a:tcPr marL="720000" marR="252000"/>
                </a:tc>
                <a:tc>
                  <a:txBody>
                    <a:bodyPr/>
                    <a:lstStyle/>
                    <a:p>
                      <a:pPr algn="ctr"/>
                      <a:endParaRPr lang="en-FI"/>
                    </a:p>
                  </a:txBody>
                  <a:tcPr/>
                </a:tc>
                <a:tc>
                  <a:txBody>
                    <a:bodyPr/>
                    <a:lstStyle/>
                    <a:p>
                      <a:pPr algn="ctr"/>
                      <a:endParaRPr lang="en-FI"/>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dirty="0"/>
                        <a:t>23,</a:t>
                      </a:r>
                      <a:r>
                        <a:rPr lang="fi-FI" dirty="0"/>
                        <a:t>2</a:t>
                      </a:r>
                      <a:endParaRPr lang="en-FI" dirty="0"/>
                    </a:p>
                  </a:txBody>
                  <a:tcPr marL="720000" marR="288000"/>
                </a:tc>
                <a:tc>
                  <a:txBody>
                    <a:bodyPr/>
                    <a:lstStyle/>
                    <a:p>
                      <a:pPr algn="ctr"/>
                      <a:r>
                        <a:rPr lang="en-FI" dirty="0"/>
                        <a:t>24,1 </a:t>
                      </a:r>
                      <a:r>
                        <a:rPr lang="en-FI" baseline="30000" dirty="0"/>
                        <a:t>1)</a:t>
                      </a:r>
                    </a:p>
                  </a:txBody>
                  <a:tcPr/>
                </a:tc>
                <a:tc>
                  <a:txBody>
                    <a:bodyPr/>
                    <a:lstStyle/>
                    <a:p>
                      <a:pPr algn="ctr"/>
                      <a:r>
                        <a:rPr lang="en-FI" dirty="0"/>
                        <a:t>25,6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dirty="0"/>
                        <a:t>1</a:t>
                      </a:r>
                      <a:r>
                        <a:rPr lang="fi-FI" dirty="0"/>
                        <a:t>4,0</a:t>
                      </a:r>
                      <a:r>
                        <a:rPr lang="en-FI" dirty="0"/>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Tree>
    <p:extLst>
      <p:ext uri="{BB962C8B-B14F-4D97-AF65-F5344CB8AC3E}">
        <p14:creationId xmlns:p14="http://schemas.microsoft.com/office/powerpoint/2010/main" val="115412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CEC745-1F4F-4F41-9034-C744F52CD2C2}"/>
              </a:ext>
            </a:extLst>
          </p:cNvPr>
          <p:cNvSpPr>
            <a:spLocks noGrp="1"/>
          </p:cNvSpPr>
          <p:nvPr>
            <p:ph type="title"/>
          </p:nvPr>
        </p:nvSpPr>
        <p:spPr>
          <a:xfrm>
            <a:off x="0" y="446849"/>
            <a:ext cx="11856640" cy="720080"/>
          </a:xfrm>
        </p:spPr>
        <p:txBody>
          <a:bodyPr/>
          <a:lstStyle/>
          <a:p>
            <a:pPr algn="ctr"/>
            <a:r>
              <a:rPr lang="fi-FI" sz="3200"/>
              <a:t>Eläkevakuutus Suomessa vuonna 2022</a:t>
            </a:r>
            <a:br>
              <a:rPr lang="fi-FI" sz="3200" dirty="0"/>
            </a:b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4</a:t>
            </a:fld>
            <a:endParaRPr lang="fi-FI"/>
          </a:p>
        </p:txBody>
      </p:sp>
      <p:pic>
        <p:nvPicPr>
          <p:cNvPr id="4" name="Kuva 3" descr="Työeläke, kansaneläke, takuueläke ja asumistuki vuonna 2022. Lakisääteinen työeläke suurin noin 30 miljardin euron maksutulolla ja eläkemenolla. Kansaneläkkeiden vastaavat summat noin 2,5 miljardia euroa. Lisäeläkkeillä ei isoa merkitystä Suomen järjestelmässä. Kansaneläkkeen maksutulossa mukana vain eläkkeet (ei esimerkiksi asumis- ja vammaistukia).">
            <a:extLst>
              <a:ext uri="{FF2B5EF4-FFF2-40B4-BE49-F238E27FC236}">
                <a16:creationId xmlns:a16="http://schemas.microsoft.com/office/drawing/2014/main" id="{A2DEF8A4-0CFB-B228-A8A2-27E2E71081BE}"/>
              </a:ext>
            </a:extLst>
          </p:cNvPr>
          <p:cNvPicPr>
            <a:picLocks noChangeAspect="1"/>
          </p:cNvPicPr>
          <p:nvPr/>
        </p:nvPicPr>
        <p:blipFill>
          <a:blip r:embed="rId3"/>
          <a:stretch>
            <a:fillRect/>
          </a:stretch>
        </p:blipFill>
        <p:spPr>
          <a:xfrm>
            <a:off x="1487488" y="1166929"/>
            <a:ext cx="9039225" cy="5057775"/>
          </a:xfrm>
          <a:prstGeom prst="rect">
            <a:avLst/>
          </a:prstGeom>
        </p:spPr>
      </p:pic>
    </p:spTree>
    <p:extLst>
      <p:ext uri="{BB962C8B-B14F-4D97-AF65-F5344CB8AC3E}">
        <p14:creationId xmlns:p14="http://schemas.microsoft.com/office/powerpoint/2010/main" val="2147224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40</a:t>
            </a:fld>
            <a:endParaRPr lang="fi-FI"/>
          </a:p>
        </p:txBody>
      </p:sp>
      <p:sp>
        <p:nvSpPr>
          <p:cNvPr id="6" name="Otsikko 5">
            <a:extLst>
              <a:ext uri="{FF2B5EF4-FFF2-40B4-BE49-F238E27FC236}">
                <a16:creationId xmlns:a16="http://schemas.microsoft.com/office/drawing/2014/main" id="{B384AD21-688B-4292-B3D0-A454984C4BF2}"/>
              </a:ext>
              <a:ext uri="{C183D7F6-B498-43B3-948B-1728B52AA6E4}">
                <adec:decorative xmlns:adec="http://schemas.microsoft.com/office/drawing/2017/decorative" val="1"/>
              </a:ext>
            </a:extLst>
          </p:cNvPr>
          <p:cNvSpPr>
            <a:spLocks noGrp="1"/>
          </p:cNvSpPr>
          <p:nvPr>
            <p:ph type="title"/>
          </p:nvPr>
        </p:nvSpPr>
        <p:spPr>
          <a:xfrm>
            <a:off x="0" y="386432"/>
            <a:ext cx="11856640" cy="692737"/>
          </a:xfrm>
        </p:spPr>
        <p:txBody>
          <a:bodyPr/>
          <a:lstStyle/>
          <a:p>
            <a:pPr algn="ctr"/>
            <a:r>
              <a:rPr lang="fi-FI" sz="3200" dirty="0"/>
              <a:t>Keskimääräinen TEL-/</a:t>
            </a:r>
            <a:r>
              <a:rPr lang="fi-FI" sz="3200" dirty="0" err="1"/>
              <a:t>TyEL</a:t>
            </a:r>
            <a:r>
              <a:rPr lang="fi-FI" sz="3200" dirty="0"/>
              <a:t>-maksu </a:t>
            </a:r>
            <a:r>
              <a:rPr lang="fi-FI" sz="3200"/>
              <a:t>vuosina 1962–2024</a:t>
            </a:r>
            <a:br>
              <a:rPr lang="fi-FI" sz="3200" dirty="0"/>
            </a:br>
            <a:endParaRPr lang="fi-FI" sz="3200" dirty="0"/>
          </a:p>
        </p:txBody>
      </p:sp>
      <p:pic>
        <p:nvPicPr>
          <p:cNvPr id="3" name="Kuva 2" descr="Vuosina 1962–1992 vain työnantajat maksoivat työeläkemaksua. Maksutaso oli aluksi matala, mutta se alkoi nousta 1970-luvulla. &#10;Vuonna 2020 työnantajan maksua alennettiin 2,6 prosenttiyksikköä 1.5.-31.12.2020 väliseksi ajaksi ko-ronaviruspandemian vuoksi. Maksun alennus peritään takaisin korottamalla työnantajan maksuosuutta vuosina 2022–2025.&#10;">
            <a:extLst>
              <a:ext uri="{FF2B5EF4-FFF2-40B4-BE49-F238E27FC236}">
                <a16:creationId xmlns:a16="http://schemas.microsoft.com/office/drawing/2014/main" id="{292AC41A-B0D9-3CE3-F536-57A809D7FD92}"/>
              </a:ext>
            </a:extLst>
          </p:cNvPr>
          <p:cNvPicPr>
            <a:picLocks noChangeAspect="1"/>
          </p:cNvPicPr>
          <p:nvPr/>
        </p:nvPicPr>
        <p:blipFill>
          <a:blip r:embed="rId3"/>
          <a:stretch>
            <a:fillRect/>
          </a:stretch>
        </p:blipFill>
        <p:spPr>
          <a:xfrm>
            <a:off x="767408" y="1261793"/>
            <a:ext cx="10432280" cy="4931284"/>
          </a:xfrm>
          <a:prstGeom prst="rect">
            <a:avLst/>
          </a:prstGeom>
        </p:spPr>
      </p:pic>
    </p:spTree>
    <p:extLst>
      <p:ext uri="{BB962C8B-B14F-4D97-AF65-F5344CB8AC3E}">
        <p14:creationId xmlns:p14="http://schemas.microsoft.com/office/powerpoint/2010/main" val="3792763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34317C-DD7A-8D5D-4D07-FE0397B6C6F8}"/>
              </a:ext>
            </a:extLst>
          </p:cNvPr>
          <p:cNvSpPr>
            <a:spLocks noGrp="1"/>
          </p:cNvSpPr>
          <p:nvPr>
            <p:ph type="title"/>
          </p:nvPr>
        </p:nvSpPr>
        <p:spPr/>
        <p:txBody>
          <a:bodyPr/>
          <a:lstStyle/>
          <a:p>
            <a:r>
              <a:rPr lang="fi-FI" dirty="0"/>
              <a:t>Työeläkemaksuprosentit</a:t>
            </a:r>
          </a:p>
        </p:txBody>
      </p:sp>
      <p:sp>
        <p:nvSpPr>
          <p:cNvPr id="3" name="Sisällön paikkamerkki 2">
            <a:extLst>
              <a:ext uri="{FF2B5EF4-FFF2-40B4-BE49-F238E27FC236}">
                <a16:creationId xmlns:a16="http://schemas.microsoft.com/office/drawing/2014/main" id="{A9D2BCAF-DB13-7F96-4E54-76D1997B6E2C}"/>
              </a:ext>
              <a:ext uri="{C183D7F6-B498-43B3-948B-1728B52AA6E4}">
                <adec:decorative xmlns:adec="http://schemas.microsoft.com/office/drawing/2017/decorative" val="1"/>
              </a:ext>
            </a:extLst>
          </p:cNvPr>
          <p:cNvSpPr>
            <a:spLocks noGrp="1"/>
          </p:cNvSpPr>
          <p:nvPr>
            <p:ph idx="1"/>
          </p:nvPr>
        </p:nvSpPr>
        <p:spPr/>
        <p:txBody>
          <a:bodyPr/>
          <a:lstStyle/>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Sosiaali- ja terveysministeriö vahvistaa vuosittain työeläkemaksuprosentit. </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Yrittäjille ja maatalousyrittäjille vahvistetut maksuprosentit ovat sidoksissa keskimääräiseen </a:t>
            </a:r>
            <a:r>
              <a:rPr kumimoji="0" lang="fi-FI" sz="1800" b="0" i="0" u="none" strike="noStrike" kern="1200" cap="none" spc="0" normalizeH="0" baseline="0" noProof="0" dirty="0" err="1">
                <a:ln>
                  <a:noFill/>
                </a:ln>
                <a:solidFill>
                  <a:prstClr val="black"/>
                </a:solidFill>
                <a:effectLst/>
                <a:uLnTx/>
                <a:uFillTx/>
                <a:latin typeface="Calibri"/>
                <a:ea typeface="+mn-ea"/>
                <a:cs typeface="+mn-cs"/>
              </a:rPr>
              <a:t>TyEL</a:t>
            </a:r>
            <a:r>
              <a:rPr kumimoji="0" lang="fi-FI" sz="1800" b="0" i="0" u="none" strike="noStrike" kern="1200" cap="none" spc="0" normalizeH="0" baseline="0" noProof="0" dirty="0">
                <a:ln>
                  <a:noFill/>
                </a:ln>
                <a:solidFill>
                  <a:prstClr val="black"/>
                </a:solidFill>
                <a:effectLst/>
                <a:uLnTx/>
                <a:uFillTx/>
                <a:latin typeface="Calibri"/>
                <a:ea typeface="+mn-ea"/>
                <a:cs typeface="+mn-cs"/>
              </a:rPr>
              <a:t>-maksuun. </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Yli 53-vuotiaan yrittäjän maksuprosentti tulee voimaan 53-vuotispäivää seuraavan vuoden alusta ja jatkuu sen kalenterivuoden loppuun, jona yrittäjä täyttää 63 vuotta.</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Aloittavan yrittäjän YEL-maksualennus on 22 prosenttia.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216000" marR="0" lvl="0" indent="-216000" algn="l" defTabSz="457206" rtl="0" eaLnBrk="1" fontAlgn="base" latinLnBrk="0" hangingPunct="1">
              <a:lnSpc>
                <a:spcPct val="85000"/>
              </a:lnSpc>
              <a:spcBef>
                <a:spcPct val="30000"/>
              </a:spcBef>
              <a:spcAft>
                <a:spcPct val="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Vuonna 2017 tehtiin ns. kilpailukykysopimuksen perusteella 0,2 prosenttiyksikön siirto työnantajan maksusta työntekijän maksuun.</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fi-FI" sz="1800" b="0" i="0" u="none" strike="noStrike" kern="1200" cap="none" spc="0" normalizeH="0" baseline="0" noProof="0" dirty="0">
                <a:ln>
                  <a:noFill/>
                </a:ln>
                <a:solidFill>
                  <a:prstClr val="black"/>
                </a:solidFill>
                <a:effectLst/>
                <a:uLnTx/>
                <a:uFillTx/>
                <a:latin typeface="Calibri"/>
                <a:ea typeface="+mn-ea"/>
                <a:cs typeface="+mn-cs"/>
              </a:rPr>
              <a:t>Vuonna 2020 työnantajan maksuosuutta alennettiin 2,6 prosenttiyksikköä koronapandemian vuoksi ajanjaksolle 1.5.-31.12.2020. Maksunalennus kompensoidaan korotetulla työnantajan maksulla vuosina 2022-2025.</a:t>
            </a:r>
          </a:p>
          <a:p>
            <a:pPr marL="0" indent="0">
              <a:buNone/>
            </a:pPr>
            <a:endParaRPr lang="fi-FI" dirty="0"/>
          </a:p>
        </p:txBody>
      </p:sp>
      <p:sp>
        <p:nvSpPr>
          <p:cNvPr id="4" name="Dian numeron paikkamerkki 3">
            <a:extLst>
              <a:ext uri="{FF2B5EF4-FFF2-40B4-BE49-F238E27FC236}">
                <a16:creationId xmlns:a16="http://schemas.microsoft.com/office/drawing/2014/main" id="{45DD9A69-089B-5D41-3EF5-BFD3FB9C201F}"/>
              </a:ext>
            </a:extLst>
          </p:cNvPr>
          <p:cNvSpPr>
            <a:spLocks noGrp="1"/>
          </p:cNvSpPr>
          <p:nvPr>
            <p:ph type="sldNum" sz="quarter" idx="12"/>
          </p:nvPr>
        </p:nvSpPr>
        <p:spPr/>
        <p:txBody>
          <a:bodyPr/>
          <a:lstStyle/>
          <a:p>
            <a:fld id="{BE2D8D75-17F6-474C-8CC8-AD93DCE1F39D}" type="slidenum">
              <a:rPr lang="fi-FI" smtClean="0"/>
              <a:t>41</a:t>
            </a:fld>
            <a:endParaRPr lang="fi-FI"/>
          </a:p>
        </p:txBody>
      </p:sp>
    </p:spTree>
    <p:extLst>
      <p:ext uri="{BB962C8B-B14F-4D97-AF65-F5344CB8AC3E}">
        <p14:creationId xmlns:p14="http://schemas.microsoft.com/office/powerpoint/2010/main" val="3606913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752558C6-8D94-4484-AC91-9AF82CA2AED9}"/>
              </a:ext>
            </a:extLst>
          </p:cNvPr>
          <p:cNvSpPr>
            <a:spLocks noGrp="1"/>
          </p:cNvSpPr>
          <p:nvPr>
            <p:ph type="sldNum" sz="quarter" idx="12"/>
          </p:nvPr>
        </p:nvSpPr>
        <p:spPr/>
        <p:txBody>
          <a:bodyPr/>
          <a:lstStyle/>
          <a:p>
            <a:fld id="{BE2D8D75-17F6-474C-8CC8-AD93DCE1F39D}" type="slidenum">
              <a:rPr lang="fi-FI" smtClean="0"/>
              <a:t>42</a:t>
            </a:fld>
            <a:endParaRPr lang="fi-FI"/>
          </a:p>
        </p:txBody>
      </p:sp>
      <p:sp>
        <p:nvSpPr>
          <p:cNvPr id="6" name="Otsikko 5">
            <a:extLst>
              <a:ext uri="{FF2B5EF4-FFF2-40B4-BE49-F238E27FC236}">
                <a16:creationId xmlns:a16="http://schemas.microsoft.com/office/drawing/2014/main" id="{B384AD21-688B-4292-B3D0-A454984C4BF2}"/>
              </a:ext>
            </a:extLst>
          </p:cNvPr>
          <p:cNvSpPr>
            <a:spLocks noGrp="1"/>
          </p:cNvSpPr>
          <p:nvPr>
            <p:ph type="title"/>
          </p:nvPr>
        </p:nvSpPr>
        <p:spPr>
          <a:xfrm>
            <a:off x="0" y="441420"/>
            <a:ext cx="11856640" cy="1053159"/>
          </a:xfrm>
        </p:spPr>
        <p:txBody>
          <a:bodyPr/>
          <a:lstStyle/>
          <a:p>
            <a:pPr algn="ctr"/>
            <a:r>
              <a:rPr lang="fi-FI" sz="3200" dirty="0"/>
              <a:t>Työeläkevarat ja niiden suhde bruttokansan-</a:t>
            </a:r>
            <a:br>
              <a:rPr lang="fi-FI" sz="3200" dirty="0"/>
            </a:br>
            <a:r>
              <a:rPr lang="fi-FI" sz="3200" dirty="0"/>
              <a:t>tuotteeseen </a:t>
            </a:r>
            <a:r>
              <a:rPr lang="fi-FI" sz="3200"/>
              <a:t>vuosina 2010–2023</a:t>
            </a:r>
            <a:endParaRPr lang="fi-FI" sz="3200" dirty="0"/>
          </a:p>
        </p:txBody>
      </p:sp>
      <p:pic>
        <p:nvPicPr>
          <p:cNvPr id="2" name="Kuva 1" descr="Työeläkevarojen suhde bruttokansantuotteeseen oli 92 prosenttia vuonna 2023. Trendi on ollut keskimäärin nouseva vuodesta 2010.">
            <a:extLst>
              <a:ext uri="{FF2B5EF4-FFF2-40B4-BE49-F238E27FC236}">
                <a16:creationId xmlns:a16="http://schemas.microsoft.com/office/drawing/2014/main" id="{8A37D232-F1B1-A5D8-082C-2A1C93BFE2C4}"/>
              </a:ext>
            </a:extLst>
          </p:cNvPr>
          <p:cNvPicPr>
            <a:picLocks noChangeAspect="1"/>
          </p:cNvPicPr>
          <p:nvPr/>
        </p:nvPicPr>
        <p:blipFill>
          <a:blip r:embed="rId3"/>
          <a:stretch>
            <a:fillRect/>
          </a:stretch>
        </p:blipFill>
        <p:spPr>
          <a:xfrm>
            <a:off x="2351584" y="1563502"/>
            <a:ext cx="7183261" cy="4828781"/>
          </a:xfrm>
          <a:prstGeom prst="rect">
            <a:avLst/>
          </a:prstGeom>
        </p:spPr>
      </p:pic>
    </p:spTree>
    <p:extLst>
      <p:ext uri="{BB962C8B-B14F-4D97-AF65-F5344CB8AC3E}">
        <p14:creationId xmlns:p14="http://schemas.microsoft.com/office/powerpoint/2010/main" val="3555266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714274"/>
            <a:ext cx="11856640" cy="836753"/>
          </a:xfrm>
        </p:spPr>
        <p:txBody>
          <a:bodyPr/>
          <a:lstStyle/>
          <a:p>
            <a:pPr algn="ctr"/>
            <a:r>
              <a:rPr lang="fi-FI" sz="3200" dirty="0"/>
              <a:t>Eläkkeensaajan perusturva</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5</a:t>
            </a:fld>
            <a:endParaRPr lang="fi-FI"/>
          </a:p>
        </p:txBody>
      </p:sp>
      <p:sp>
        <p:nvSpPr>
          <p:cNvPr id="24" name="Rounded Rectangle 18">
            <a:extLst>
              <a:ext uri="{FF2B5EF4-FFF2-40B4-BE49-F238E27FC236}">
                <a16:creationId xmlns:a16="http://schemas.microsoft.com/office/drawing/2014/main" id="{1500EA8F-C346-49B1-AF6B-C42E4AE216D3}"/>
              </a:ext>
              <a:ext uri="{C183D7F6-B498-43B3-948B-1728B52AA6E4}">
                <adec:decorative xmlns:adec="http://schemas.microsoft.com/office/drawing/2017/decorative" val="1"/>
              </a:ext>
            </a:extLst>
          </p:cNvPr>
          <p:cNvSpPr/>
          <p:nvPr/>
        </p:nvSpPr>
        <p:spPr bwMode="black">
          <a:xfrm>
            <a:off x="551384" y="1551027"/>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5" name="Rounded Rectangle 21" descr="&#10;">
            <a:extLst>
              <a:ext uri="{FF2B5EF4-FFF2-40B4-BE49-F238E27FC236}">
                <a16:creationId xmlns:a16="http://schemas.microsoft.com/office/drawing/2014/main" id="{BFC01F51-0C61-4E07-A82E-3189D7A52D0C}"/>
              </a:ext>
            </a:extLst>
          </p:cNvPr>
          <p:cNvSpPr/>
          <p:nvPr/>
        </p:nvSpPr>
        <p:spPr bwMode="black">
          <a:xfrm>
            <a:off x="1382718" y="2012348"/>
            <a:ext cx="2304256" cy="2016224"/>
          </a:xfrm>
          <a:prstGeom prst="roundRect">
            <a:avLst>
              <a:gd name="adj" fmla="val 34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Työeläke</a:t>
            </a:r>
          </a:p>
          <a:p>
            <a:pPr algn="ctr"/>
            <a:r>
              <a:rPr lang="en-FI" dirty="0">
                <a:solidFill>
                  <a:schemeClr val="tx1"/>
                </a:solidFill>
              </a:rPr>
              <a:t>Saavutetun toimeentulon tason kohtuullinen säilyttäminen</a:t>
            </a:r>
          </a:p>
        </p:txBody>
      </p:sp>
      <p:sp>
        <p:nvSpPr>
          <p:cNvPr id="26" name="Cross 24">
            <a:extLst>
              <a:ext uri="{FF2B5EF4-FFF2-40B4-BE49-F238E27FC236}">
                <a16:creationId xmlns:a16="http://schemas.microsoft.com/office/drawing/2014/main" id="{E87CD718-F954-40DF-AF3F-45DC713F8D99}"/>
              </a:ext>
              <a:ext uri="{C183D7F6-B498-43B3-948B-1728B52AA6E4}">
                <adec:decorative xmlns:adec="http://schemas.microsoft.com/office/drawing/2017/decorative" val="1"/>
              </a:ext>
            </a:extLst>
          </p:cNvPr>
          <p:cNvSpPr/>
          <p:nvPr/>
        </p:nvSpPr>
        <p:spPr bwMode="black">
          <a:xfrm>
            <a:off x="4007768" y="2832709"/>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27" name="Rounded Rectangle 22">
            <a:extLst>
              <a:ext uri="{FF2B5EF4-FFF2-40B4-BE49-F238E27FC236}">
                <a16:creationId xmlns:a16="http://schemas.microsoft.com/office/drawing/2014/main" id="{AC10D000-A787-437F-864F-BD450A05E452}"/>
              </a:ext>
              <a:ext uri="{C183D7F6-B498-43B3-948B-1728B52AA6E4}">
                <adec:decorative xmlns:adec="http://schemas.microsoft.com/office/drawing/2017/decorative" val="0"/>
              </a:ext>
            </a:extLst>
          </p:cNvPr>
          <p:cNvSpPr/>
          <p:nvPr/>
        </p:nvSpPr>
        <p:spPr bwMode="black">
          <a:xfrm>
            <a:off x="4820399" y="2012348"/>
            <a:ext cx="2304256" cy="2016224"/>
          </a:xfrm>
          <a:prstGeom prst="roundRect">
            <a:avLst>
              <a:gd name="adj" fmla="val 3463"/>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FI" sz="2400" b="1" dirty="0">
                <a:solidFill>
                  <a:schemeClr val="tx1"/>
                </a:solidFill>
              </a:rPr>
              <a:t>Kansaneläke </a:t>
            </a:r>
            <a:br>
              <a:rPr lang="en-FI" sz="2400" b="1" dirty="0">
                <a:solidFill>
                  <a:schemeClr val="tx1"/>
                </a:solidFill>
              </a:rPr>
            </a:br>
            <a:r>
              <a:rPr lang="en-FI" sz="2400" b="1" dirty="0">
                <a:solidFill>
                  <a:schemeClr val="tx1"/>
                </a:solidFill>
              </a:rPr>
              <a:t>ja takuueläke</a:t>
            </a:r>
          </a:p>
          <a:p>
            <a:pPr algn="ctr"/>
            <a:r>
              <a:rPr lang="en-FI" dirty="0">
                <a:solidFill>
                  <a:schemeClr val="tx1"/>
                </a:solidFill>
              </a:rPr>
              <a:t>Vähimmäis-toimeentulon turvaaminen</a:t>
            </a:r>
          </a:p>
        </p:txBody>
      </p:sp>
      <p:sp>
        <p:nvSpPr>
          <p:cNvPr id="28" name="Oval 23">
            <a:extLst>
              <a:ext uri="{FF2B5EF4-FFF2-40B4-BE49-F238E27FC236}">
                <a16:creationId xmlns:a16="http://schemas.microsoft.com/office/drawing/2014/main" id="{C69545C2-EED5-4317-AEDF-6C2537B4FE6A}"/>
              </a:ext>
              <a:ext uri="{C183D7F6-B498-43B3-948B-1728B52AA6E4}">
                <adec:decorative xmlns:adec="http://schemas.microsoft.com/office/drawing/2017/decorative" val="0"/>
              </a:ext>
            </a:extLst>
          </p:cNvPr>
          <p:cNvSpPr/>
          <p:nvPr/>
        </p:nvSpPr>
        <p:spPr bwMode="black">
          <a:xfrm>
            <a:off x="8270475" y="2012348"/>
            <a:ext cx="2151711" cy="2151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2400" b="1" dirty="0"/>
              <a:t>Kokonais-</a:t>
            </a:r>
          </a:p>
          <a:p>
            <a:pPr algn="ctr"/>
            <a:r>
              <a:rPr lang="en-FI" sz="2400" b="1" dirty="0"/>
              <a:t>eläke</a:t>
            </a:r>
            <a:endParaRPr lang="en-FI" sz="2400" dirty="0"/>
          </a:p>
        </p:txBody>
      </p:sp>
      <p:sp>
        <p:nvSpPr>
          <p:cNvPr id="29" name="Equals 25">
            <a:extLst>
              <a:ext uri="{FF2B5EF4-FFF2-40B4-BE49-F238E27FC236}">
                <a16:creationId xmlns:a16="http://schemas.microsoft.com/office/drawing/2014/main" id="{D3216EFD-3815-4A51-BEBF-E59C64387FE6}"/>
              </a:ext>
              <a:ext uri="{C183D7F6-B498-43B3-948B-1728B52AA6E4}">
                <adec:decorative xmlns:adec="http://schemas.microsoft.com/office/drawing/2017/decorative" val="1"/>
              </a:ext>
            </a:extLst>
          </p:cNvPr>
          <p:cNvSpPr/>
          <p:nvPr/>
        </p:nvSpPr>
        <p:spPr bwMode="black">
          <a:xfrm>
            <a:off x="7423010" y="2726002"/>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solidFill>
                <a:schemeClr val="tx1"/>
              </a:solidFill>
            </a:endParaRPr>
          </a:p>
        </p:txBody>
      </p:sp>
    </p:spTree>
    <p:extLst>
      <p:ext uri="{BB962C8B-B14F-4D97-AF65-F5344CB8AC3E}">
        <p14:creationId xmlns:p14="http://schemas.microsoft.com/office/powerpoint/2010/main" val="381020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485451"/>
            <a:ext cx="11856640" cy="829324"/>
          </a:xfrm>
        </p:spPr>
        <p:txBody>
          <a:bodyPr/>
          <a:lstStyle/>
          <a:p>
            <a:pPr algn="ctr"/>
            <a:r>
              <a:rPr lang="fi-FI" sz="3200" dirty="0"/>
              <a:t>Kokonaiseläke </a:t>
            </a:r>
            <a:r>
              <a:rPr lang="fi-FI" sz="3200"/>
              <a:t>vuonna 2024</a:t>
            </a:r>
            <a:endParaRPr lang="fi-FI" sz="3200"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6</a:t>
            </a:fld>
            <a:endParaRPr lang="fi-FI"/>
          </a:p>
        </p:txBody>
      </p:sp>
      <p:pic>
        <p:nvPicPr>
          <p:cNvPr id="2" name="Kuva 1" descr="Kokonaiseläke vuonna 2024.&#10;Yksin asuva eläkkeensaaja, työeläkkeen oletetaan olevan 50 % palkasta. &#10;Kansaneläke ja takuueläke alkaa 65-vuotiaana&#10;Nettoeläke tarkoittaa käteen jäävää kokonaiseläkettä tuloverojen jälkeen olettaen, ettei henkilöllä ole muita tuloja.">
            <a:extLst>
              <a:ext uri="{FF2B5EF4-FFF2-40B4-BE49-F238E27FC236}">
                <a16:creationId xmlns:a16="http://schemas.microsoft.com/office/drawing/2014/main" id="{B4476EEC-84C4-77C1-1461-E2E0E67D65FE}"/>
              </a:ext>
            </a:extLst>
          </p:cNvPr>
          <p:cNvPicPr>
            <a:picLocks noChangeAspect="1"/>
          </p:cNvPicPr>
          <p:nvPr/>
        </p:nvPicPr>
        <p:blipFill>
          <a:blip r:embed="rId3"/>
          <a:stretch>
            <a:fillRect/>
          </a:stretch>
        </p:blipFill>
        <p:spPr>
          <a:xfrm>
            <a:off x="2062162" y="1454655"/>
            <a:ext cx="8067675" cy="4819650"/>
          </a:xfrm>
          <a:prstGeom prst="rect">
            <a:avLst/>
          </a:prstGeom>
        </p:spPr>
      </p:pic>
    </p:spTree>
    <p:extLst>
      <p:ext uri="{BB962C8B-B14F-4D97-AF65-F5344CB8AC3E}">
        <p14:creationId xmlns:p14="http://schemas.microsoft.com/office/powerpoint/2010/main" val="298621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0" y="462145"/>
            <a:ext cx="11856639" cy="708391"/>
          </a:xfrm>
        </p:spPr>
        <p:txBody>
          <a:bodyPr/>
          <a:lstStyle/>
          <a:p>
            <a:pPr algn="ctr"/>
            <a:r>
              <a:rPr lang="fi-FI" sz="3200" dirty="0"/>
              <a:t>Työeläkejärjestelmän toimeenpano</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7</a:t>
            </a:fld>
            <a:endParaRPr lang="fi-FI"/>
          </a:p>
        </p:txBody>
      </p:sp>
      <p:pic>
        <p:nvPicPr>
          <p:cNvPr id="8" name="Kuva 7">
            <a:extLst>
              <a:ext uri="{FF2B5EF4-FFF2-40B4-BE49-F238E27FC236}">
                <a16:creationId xmlns:a16="http://schemas.microsoft.com/office/drawing/2014/main" id="{9A182B31-0BBF-155B-575C-B7A6154624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06425" y="1170536"/>
            <a:ext cx="7779150" cy="5092962"/>
          </a:xfrm>
          <a:prstGeom prst="rect">
            <a:avLst/>
          </a:prstGeom>
        </p:spPr>
      </p:pic>
    </p:spTree>
    <p:extLst>
      <p:ext uri="{BB962C8B-B14F-4D97-AF65-F5344CB8AC3E}">
        <p14:creationId xmlns:p14="http://schemas.microsoft.com/office/powerpoint/2010/main" val="92157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6B81DAA-EDF6-4EBA-849C-3CE59EC17ED4}"/>
              </a:ext>
            </a:extLst>
          </p:cNvPr>
          <p:cNvSpPr>
            <a:spLocks noGrp="1"/>
          </p:cNvSpPr>
          <p:nvPr>
            <p:ph type="title"/>
          </p:nvPr>
        </p:nvSpPr>
        <p:spPr>
          <a:xfrm>
            <a:off x="-6910" y="588367"/>
            <a:ext cx="11856640" cy="894617"/>
          </a:xfrm>
        </p:spPr>
        <p:txBody>
          <a:bodyPr/>
          <a:lstStyle/>
          <a:p>
            <a:pPr algn="ctr"/>
            <a:r>
              <a:rPr lang="fi-FI" sz="3200" dirty="0"/>
              <a:t>Työeläkelakien valmistelu ja voimaantulo</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8</a:t>
            </a:fld>
            <a:endParaRPr lang="fi-FI"/>
          </a:p>
        </p:txBody>
      </p:sp>
      <p:grpSp>
        <p:nvGrpSpPr>
          <p:cNvPr id="32" name="Ryhmä 31">
            <a:extLst>
              <a:ext uri="{FF2B5EF4-FFF2-40B4-BE49-F238E27FC236}">
                <a16:creationId xmlns:a16="http://schemas.microsoft.com/office/drawing/2014/main" id="{2951D6DC-21A9-4CED-9D33-719C0EAF286E}"/>
              </a:ext>
              <a:ext uri="{C183D7F6-B498-43B3-948B-1728B52AA6E4}">
                <adec:decorative xmlns:adec="http://schemas.microsoft.com/office/drawing/2017/decorative" val="1"/>
              </a:ext>
            </a:extLst>
          </p:cNvPr>
          <p:cNvGrpSpPr/>
          <p:nvPr/>
        </p:nvGrpSpPr>
        <p:grpSpPr>
          <a:xfrm>
            <a:off x="1271464" y="1675372"/>
            <a:ext cx="9289032" cy="3697845"/>
            <a:chOff x="1271464" y="1675372"/>
            <a:chExt cx="9289032" cy="3697845"/>
          </a:xfrm>
        </p:grpSpPr>
        <p:sp>
          <p:nvSpPr>
            <p:cNvPr id="33" name="Rounded Rectangle 37">
              <a:extLst>
                <a:ext uri="{FF2B5EF4-FFF2-40B4-BE49-F238E27FC236}">
                  <a16:creationId xmlns:a16="http://schemas.microsoft.com/office/drawing/2014/main" id="{7681C557-33A4-4D97-B0BC-E3F2F7B0282E}"/>
                </a:ext>
                <a:ext uri="{C183D7F6-B498-43B3-948B-1728B52AA6E4}">
                  <adec:decorative xmlns:adec="http://schemas.microsoft.com/office/drawing/2017/decorative" val="0"/>
                </a:ext>
              </a:extLst>
            </p:cNvPr>
            <p:cNvSpPr/>
            <p:nvPr/>
          </p:nvSpPr>
          <p:spPr bwMode="black">
            <a:xfrm>
              <a:off x="1271464" y="1675373"/>
              <a:ext cx="6048672" cy="3697844"/>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59" name="Rounded Rectangle 39">
              <a:extLst>
                <a:ext uri="{FF2B5EF4-FFF2-40B4-BE49-F238E27FC236}">
                  <a16:creationId xmlns:a16="http://schemas.microsoft.com/office/drawing/2014/main" id="{49A3D004-E7F9-4698-9A7C-107479DA0B31}"/>
                </a:ext>
                <a:ext uri="{C183D7F6-B498-43B3-948B-1728B52AA6E4}">
                  <adec:decorative xmlns:adec="http://schemas.microsoft.com/office/drawing/2017/decorative" val="0"/>
                </a:ext>
              </a:extLst>
            </p:cNvPr>
            <p:cNvSpPr/>
            <p:nvPr/>
          </p:nvSpPr>
          <p:spPr bwMode="black">
            <a:xfrm>
              <a:off x="7950483" y="1675372"/>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60" name="Rounded Rectangle 42">
              <a:extLst>
                <a:ext uri="{FF2B5EF4-FFF2-40B4-BE49-F238E27FC236}">
                  <a16:creationId xmlns:a16="http://schemas.microsoft.com/office/drawing/2014/main" id="{1DFEF315-3D95-4901-ABB0-8338DD46917E}"/>
                </a:ext>
                <a:ext uri="{C183D7F6-B498-43B3-948B-1728B52AA6E4}">
                  <adec:decorative xmlns:adec="http://schemas.microsoft.com/office/drawing/2017/decorative" val="0"/>
                </a:ext>
              </a:extLst>
            </p:cNvPr>
            <p:cNvSpPr/>
            <p:nvPr/>
          </p:nvSpPr>
          <p:spPr bwMode="black">
            <a:xfrm>
              <a:off x="7950483" y="3041834"/>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61" name="Rounded Rectangle 44">
              <a:extLst>
                <a:ext uri="{FF2B5EF4-FFF2-40B4-BE49-F238E27FC236}">
                  <a16:creationId xmlns:a16="http://schemas.microsoft.com/office/drawing/2014/main" id="{D7E91737-8351-4984-B611-3FC5CF05FCF3}"/>
                </a:ext>
                <a:ext uri="{C183D7F6-B498-43B3-948B-1728B52AA6E4}">
                  <adec:decorative xmlns:adec="http://schemas.microsoft.com/office/drawing/2017/decorative" val="0"/>
                </a:ext>
              </a:extLst>
            </p:cNvPr>
            <p:cNvSpPr/>
            <p:nvPr/>
          </p:nvSpPr>
          <p:spPr bwMode="black">
            <a:xfrm>
              <a:off x="7950483" y="440829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pic>
          <p:nvPicPr>
            <p:cNvPr id="62" name="Picture 14">
              <a:extLst>
                <a:ext uri="{FF2B5EF4-FFF2-40B4-BE49-F238E27FC236}">
                  <a16:creationId xmlns:a16="http://schemas.microsoft.com/office/drawing/2014/main" id="{B5C78FF7-3A59-4D73-8E31-74400C8292BA}"/>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871" y="1793248"/>
              <a:ext cx="759753" cy="759753"/>
            </a:xfrm>
            <a:prstGeom prst="rect">
              <a:avLst/>
            </a:prstGeom>
          </p:spPr>
        </p:pic>
        <p:pic>
          <p:nvPicPr>
            <p:cNvPr id="63" name="Picture 16">
              <a:extLst>
                <a:ext uri="{FF2B5EF4-FFF2-40B4-BE49-F238E27FC236}">
                  <a16:creationId xmlns:a16="http://schemas.microsoft.com/office/drawing/2014/main" id="{6B55D22F-BA8D-496D-84D8-D4DC961CD928}"/>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4545" y="4515612"/>
              <a:ext cx="702000" cy="702000"/>
            </a:xfrm>
            <a:prstGeom prst="rect">
              <a:avLst/>
            </a:prstGeom>
          </p:spPr>
        </p:pic>
        <p:pic>
          <p:nvPicPr>
            <p:cNvPr id="64" name="Picture 18">
              <a:extLst>
                <a:ext uri="{FF2B5EF4-FFF2-40B4-BE49-F238E27FC236}">
                  <a16:creationId xmlns:a16="http://schemas.microsoft.com/office/drawing/2014/main" id="{0D656213-CBAB-4CBB-BE6A-F724F42972B8}"/>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1811" y="1785770"/>
              <a:ext cx="703464" cy="703464"/>
            </a:xfrm>
            <a:prstGeom prst="rect">
              <a:avLst/>
            </a:prstGeom>
          </p:spPr>
        </p:pic>
        <p:pic>
          <p:nvPicPr>
            <p:cNvPr id="65" name="Picture 20">
              <a:extLst>
                <a:ext uri="{FF2B5EF4-FFF2-40B4-BE49-F238E27FC236}">
                  <a16:creationId xmlns:a16="http://schemas.microsoft.com/office/drawing/2014/main" id="{99B4D6D0-38C8-4703-9853-70D6914CEF12}"/>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4545" y="3165300"/>
              <a:ext cx="702000" cy="702000"/>
            </a:xfrm>
            <a:prstGeom prst="rect">
              <a:avLst/>
            </a:prstGeom>
          </p:spPr>
        </p:pic>
        <p:sp>
          <p:nvSpPr>
            <p:cNvPr id="66" name="Rounded Rectangle 12">
              <a:extLst>
                <a:ext uri="{FF2B5EF4-FFF2-40B4-BE49-F238E27FC236}">
                  <a16:creationId xmlns:a16="http://schemas.microsoft.com/office/drawing/2014/main" id="{C6A7E7AC-61F1-4606-B139-E4A908FA642B}"/>
                </a:ext>
              </a:extLst>
            </p:cNvPr>
            <p:cNvSpPr/>
            <p:nvPr/>
          </p:nvSpPr>
          <p:spPr bwMode="black">
            <a:xfrm>
              <a:off x="1433351"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b="1" dirty="0"/>
                <a:t>Työnantajat</a:t>
              </a:r>
            </a:p>
          </p:txBody>
        </p:sp>
        <p:sp>
          <p:nvSpPr>
            <p:cNvPr id="67" name="Rounded Rectangle 21">
              <a:extLst>
                <a:ext uri="{FF2B5EF4-FFF2-40B4-BE49-F238E27FC236}">
                  <a16:creationId xmlns:a16="http://schemas.microsoft.com/office/drawing/2014/main" id="{E18BDD16-DC47-4558-B9F7-6FF678FB15C0}"/>
                </a:ext>
              </a:extLst>
            </p:cNvPr>
            <p:cNvSpPr/>
            <p:nvPr/>
          </p:nvSpPr>
          <p:spPr bwMode="black">
            <a:xfrm>
              <a:off x="5519936" y="2553001"/>
              <a:ext cx="1656184"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b="1" dirty="0"/>
                <a:t>Työntekijät</a:t>
              </a:r>
            </a:p>
          </p:txBody>
        </p:sp>
        <p:sp>
          <p:nvSpPr>
            <p:cNvPr id="68" name="Rounded Rectangle 24">
              <a:extLst>
                <a:ext uri="{FF2B5EF4-FFF2-40B4-BE49-F238E27FC236}">
                  <a16:creationId xmlns:a16="http://schemas.microsoft.com/office/drawing/2014/main" id="{7EC771D3-456A-4DFE-987A-F7547BA732DA}"/>
                </a:ext>
              </a:extLst>
            </p:cNvPr>
            <p:cNvSpPr/>
            <p:nvPr/>
          </p:nvSpPr>
          <p:spPr bwMode="black">
            <a:xfrm>
              <a:off x="3448723" y="3342782"/>
              <a:ext cx="1692000" cy="5400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b="1" dirty="0"/>
                <a:t>Yrittäjät</a:t>
              </a:r>
            </a:p>
          </p:txBody>
        </p:sp>
        <p:sp>
          <p:nvSpPr>
            <p:cNvPr id="69" name="Rounded Rectangle 33">
              <a:extLst>
                <a:ext uri="{FF2B5EF4-FFF2-40B4-BE49-F238E27FC236}">
                  <a16:creationId xmlns:a16="http://schemas.microsoft.com/office/drawing/2014/main" id="{50F152E3-F120-4ED4-B0FF-B5F609D2CA2F}"/>
                </a:ext>
                <a:ext uri="{C183D7F6-B498-43B3-948B-1728B52AA6E4}">
                  <adec:decorative xmlns:adec="http://schemas.microsoft.com/office/drawing/2017/decorative" val="0"/>
                </a:ext>
              </a:extLst>
            </p:cNvPr>
            <p:cNvSpPr/>
            <p:nvPr/>
          </p:nvSpPr>
          <p:spPr bwMode="black">
            <a:xfrm>
              <a:off x="1440200" y="4217898"/>
              <a:ext cx="5735920" cy="986896"/>
            </a:xfrm>
            <a:prstGeom prst="roundRect">
              <a:avLst>
                <a:gd name="adj" fmla="val 53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dirty="0"/>
            </a:p>
          </p:txBody>
        </p:sp>
        <p:sp>
          <p:nvSpPr>
            <p:cNvPr id="70" name="TextBox 34">
              <a:extLst>
                <a:ext uri="{FF2B5EF4-FFF2-40B4-BE49-F238E27FC236}">
                  <a16:creationId xmlns:a16="http://schemas.microsoft.com/office/drawing/2014/main" id="{5CF2CBAD-64A8-492E-9403-001FFB00B300}"/>
                </a:ext>
              </a:extLst>
            </p:cNvPr>
            <p:cNvSpPr txBox="1"/>
            <p:nvPr/>
          </p:nvSpPr>
          <p:spPr>
            <a:xfrm>
              <a:off x="1487488" y="4281837"/>
              <a:ext cx="1618455" cy="584775"/>
            </a:xfrm>
            <a:prstGeom prst="rect">
              <a:avLst/>
            </a:prstGeom>
            <a:noFill/>
          </p:spPr>
          <p:txBody>
            <a:bodyPr wrap="none" rtlCol="0">
              <a:spAutoFit/>
            </a:bodyPr>
            <a:lstStyle/>
            <a:p>
              <a:pPr lvl="0" algn="ctr"/>
              <a:r>
                <a:rPr lang="en-FI" sz="1600" b="1" dirty="0">
                  <a:solidFill>
                    <a:schemeClr val="tx2"/>
                  </a:solidFill>
                </a:rPr>
                <a:t>TELA</a:t>
              </a:r>
            </a:p>
            <a:p>
              <a:pPr lvl="0" algn="ctr"/>
              <a:r>
                <a:rPr lang="en-FI" sz="1600" dirty="0"/>
                <a:t>Työeläkelaitokset</a:t>
              </a:r>
            </a:p>
          </p:txBody>
        </p:sp>
        <p:sp>
          <p:nvSpPr>
            <p:cNvPr id="71" name="TextBox 35">
              <a:extLst>
                <a:ext uri="{FF2B5EF4-FFF2-40B4-BE49-F238E27FC236}">
                  <a16:creationId xmlns:a16="http://schemas.microsoft.com/office/drawing/2014/main" id="{84C0284D-4EEB-4BE4-9F8A-8C3E137D7C62}"/>
                </a:ext>
              </a:extLst>
            </p:cNvPr>
            <p:cNvSpPr txBox="1"/>
            <p:nvPr/>
          </p:nvSpPr>
          <p:spPr>
            <a:xfrm>
              <a:off x="3420257" y="4281837"/>
              <a:ext cx="1775807" cy="861774"/>
            </a:xfrm>
            <a:prstGeom prst="rect">
              <a:avLst/>
            </a:prstGeom>
            <a:noFill/>
          </p:spPr>
          <p:txBody>
            <a:bodyPr wrap="none" rtlCol="0">
              <a:spAutoFit/>
            </a:bodyPr>
            <a:lstStyle/>
            <a:p>
              <a:pPr lvl="0" algn="ctr"/>
              <a:r>
                <a:rPr lang="en-FI" sz="1600" b="1" dirty="0">
                  <a:solidFill>
                    <a:schemeClr val="tx2"/>
                  </a:solidFill>
                </a:rPr>
                <a:t>STM</a:t>
              </a:r>
            </a:p>
            <a:p>
              <a:pPr lvl="0" algn="ctr"/>
              <a:r>
                <a:rPr lang="en-FI" sz="1600" dirty="0"/>
                <a:t>Sosiaali- ja terveys-</a:t>
              </a:r>
            </a:p>
            <a:p>
              <a:pPr lvl="0" algn="ctr"/>
              <a:r>
                <a:rPr lang="en-FI" sz="1600" dirty="0"/>
                <a:t>ministeriö</a:t>
              </a:r>
            </a:p>
          </p:txBody>
        </p:sp>
        <p:sp>
          <p:nvSpPr>
            <p:cNvPr id="72" name="TextBox 36">
              <a:extLst>
                <a:ext uri="{FF2B5EF4-FFF2-40B4-BE49-F238E27FC236}">
                  <a16:creationId xmlns:a16="http://schemas.microsoft.com/office/drawing/2014/main" id="{B5B8C7E6-CB2E-4EA3-98F3-2131B4E5AA5C}"/>
                </a:ext>
              </a:extLst>
            </p:cNvPr>
            <p:cNvSpPr txBox="1"/>
            <p:nvPr/>
          </p:nvSpPr>
          <p:spPr>
            <a:xfrm>
              <a:off x="5495431" y="4281837"/>
              <a:ext cx="1602938" cy="584775"/>
            </a:xfrm>
            <a:prstGeom prst="rect">
              <a:avLst/>
            </a:prstGeom>
            <a:noFill/>
          </p:spPr>
          <p:txBody>
            <a:bodyPr wrap="none" rtlCol="0">
              <a:spAutoFit/>
            </a:bodyPr>
            <a:lstStyle/>
            <a:p>
              <a:pPr lvl="0" algn="ctr"/>
              <a:r>
                <a:rPr lang="en-FI" sz="1600" b="1" dirty="0">
                  <a:solidFill>
                    <a:schemeClr val="tx2"/>
                  </a:solidFill>
                </a:rPr>
                <a:t>ETK</a:t>
              </a:r>
            </a:p>
            <a:p>
              <a:pPr lvl="0" algn="ctr"/>
              <a:r>
                <a:rPr lang="en-FI" sz="1600" dirty="0"/>
                <a:t>Eläketurvakeskus</a:t>
              </a:r>
            </a:p>
          </p:txBody>
        </p:sp>
        <p:sp>
          <p:nvSpPr>
            <p:cNvPr id="73" name="TextBox 22">
              <a:extLst>
                <a:ext uri="{FF2B5EF4-FFF2-40B4-BE49-F238E27FC236}">
                  <a16:creationId xmlns:a16="http://schemas.microsoft.com/office/drawing/2014/main" id="{DA6387C9-50F7-477E-BF4E-AFDD635A6062}"/>
                </a:ext>
              </a:extLst>
            </p:cNvPr>
            <p:cNvSpPr txBox="1"/>
            <p:nvPr/>
          </p:nvSpPr>
          <p:spPr>
            <a:xfrm>
              <a:off x="3429551" y="2638335"/>
              <a:ext cx="1730345" cy="369332"/>
            </a:xfrm>
            <a:prstGeom prst="rect">
              <a:avLst/>
            </a:prstGeom>
            <a:noFill/>
          </p:spPr>
          <p:txBody>
            <a:bodyPr wrap="none" rtlCol="0">
              <a:spAutoFit/>
            </a:bodyPr>
            <a:lstStyle/>
            <a:p>
              <a:r>
                <a:rPr lang="en-FI" b="1" dirty="0"/>
                <a:t>Neuvottelutulos</a:t>
              </a:r>
            </a:p>
          </p:txBody>
        </p:sp>
        <p:cxnSp>
          <p:nvCxnSpPr>
            <p:cNvPr id="74" name="Straight Connector 28">
              <a:extLst>
                <a:ext uri="{FF2B5EF4-FFF2-40B4-BE49-F238E27FC236}">
                  <a16:creationId xmlns:a16="http://schemas.microsoft.com/office/drawing/2014/main" id="{A8B4B614-EBDA-467B-9E6C-A75D73291CC7}"/>
                </a:ext>
                <a:ext uri="{C183D7F6-B498-43B3-948B-1728B52AA6E4}">
                  <adec:decorative xmlns:adec="http://schemas.microsoft.com/office/drawing/2017/decorative" val="0"/>
                </a:ext>
              </a:extLst>
            </p:cNvPr>
            <p:cNvCxnSpPr>
              <a:cxnSpLocks/>
            </p:cNvCxnSpPr>
            <p:nvPr/>
          </p:nvCxnSpPr>
          <p:spPr>
            <a:xfrm>
              <a:off x="3143672"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31">
              <a:extLst>
                <a:ext uri="{FF2B5EF4-FFF2-40B4-BE49-F238E27FC236}">
                  <a16:creationId xmlns:a16="http://schemas.microsoft.com/office/drawing/2014/main" id="{C79E3525-0099-4A03-9E91-FDD84D611A2D}"/>
                </a:ext>
                <a:ext uri="{C183D7F6-B498-43B3-948B-1728B52AA6E4}">
                  <adec:decorative xmlns:adec="http://schemas.microsoft.com/office/drawing/2017/decorative" val="0"/>
                </a:ext>
              </a:extLst>
            </p:cNvPr>
            <p:cNvCxnSpPr>
              <a:cxnSpLocks/>
            </p:cNvCxnSpPr>
            <p:nvPr/>
          </p:nvCxnSpPr>
          <p:spPr>
            <a:xfrm>
              <a:off x="5146208" y="2852936"/>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32">
              <a:extLst>
                <a:ext uri="{FF2B5EF4-FFF2-40B4-BE49-F238E27FC236}">
                  <a16:creationId xmlns:a16="http://schemas.microsoft.com/office/drawing/2014/main" id="{70F41544-0B41-43EA-B75B-2771A235F1A0}"/>
                </a:ext>
                <a:ext uri="{C183D7F6-B498-43B3-948B-1728B52AA6E4}">
                  <adec:decorative xmlns:adec="http://schemas.microsoft.com/office/drawing/2017/decorative" val="0"/>
                </a:ext>
              </a:extLst>
            </p:cNvPr>
            <p:cNvCxnSpPr>
              <a:cxnSpLocks/>
            </p:cNvCxnSpPr>
            <p:nvPr/>
          </p:nvCxnSpPr>
          <p:spPr>
            <a:xfrm rot="16200000">
              <a:off x="4164018" y="310631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77" name="Triangle 38">
              <a:extLst>
                <a:ext uri="{FF2B5EF4-FFF2-40B4-BE49-F238E27FC236}">
                  <a16:creationId xmlns:a16="http://schemas.microsoft.com/office/drawing/2014/main" id="{758E3B84-8542-437A-8A1B-A37600B8EE41}"/>
                </a:ext>
                <a:ext uri="{C183D7F6-B498-43B3-948B-1728B52AA6E4}">
                  <adec:decorative xmlns:adec="http://schemas.microsoft.com/office/drawing/2017/decorative" val="0"/>
                </a:ext>
              </a:extLst>
            </p:cNvPr>
            <p:cNvSpPr/>
            <p:nvPr/>
          </p:nvSpPr>
          <p:spPr bwMode="black">
            <a:xfrm rot="5400000">
              <a:off x="7445381" y="2006444"/>
              <a:ext cx="324000"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78" name="TextBox 40">
              <a:extLst>
                <a:ext uri="{FF2B5EF4-FFF2-40B4-BE49-F238E27FC236}">
                  <a16:creationId xmlns:a16="http://schemas.microsoft.com/office/drawing/2014/main" id="{0C7F8CEA-EB4E-4571-9980-947DA49C11A7}"/>
                </a:ext>
              </a:extLst>
            </p:cNvPr>
            <p:cNvSpPr txBox="1"/>
            <p:nvPr/>
          </p:nvSpPr>
          <p:spPr>
            <a:xfrm>
              <a:off x="8177152" y="1722004"/>
              <a:ext cx="1240724" cy="830997"/>
            </a:xfrm>
            <a:prstGeom prst="rect">
              <a:avLst/>
            </a:prstGeom>
            <a:noFill/>
          </p:spPr>
          <p:txBody>
            <a:bodyPr wrap="none" rtlCol="0">
              <a:spAutoFit/>
            </a:bodyPr>
            <a:lstStyle/>
            <a:p>
              <a:pPr lvl="0"/>
              <a:r>
                <a:rPr lang="en-FI" sz="1600" b="1" dirty="0">
                  <a:solidFill>
                    <a:schemeClr val="tx2"/>
                  </a:solidFill>
                </a:rPr>
                <a:t>STM</a:t>
              </a:r>
            </a:p>
            <a:p>
              <a:pPr lvl="0"/>
              <a:r>
                <a:rPr lang="en-GB" sz="1600" dirty="0"/>
                <a:t>v</a:t>
              </a:r>
              <a:r>
                <a:rPr lang="en-FI" sz="1600" dirty="0"/>
                <a:t>almistelee</a:t>
              </a:r>
            </a:p>
            <a:p>
              <a:pPr lvl="0"/>
              <a:r>
                <a:rPr lang="en-FI" sz="1600" dirty="0"/>
                <a:t>lakiesityksen</a:t>
              </a:r>
            </a:p>
          </p:txBody>
        </p:sp>
        <p:sp>
          <p:nvSpPr>
            <p:cNvPr id="79" name="TextBox 43">
              <a:extLst>
                <a:ext uri="{FF2B5EF4-FFF2-40B4-BE49-F238E27FC236}">
                  <a16:creationId xmlns:a16="http://schemas.microsoft.com/office/drawing/2014/main" id="{4F91E280-0A8E-46FC-B285-A62F30FE4298}"/>
                </a:ext>
              </a:extLst>
            </p:cNvPr>
            <p:cNvSpPr txBox="1"/>
            <p:nvPr/>
          </p:nvSpPr>
          <p:spPr>
            <a:xfrm>
              <a:off x="8177152" y="3088466"/>
              <a:ext cx="1068113" cy="830997"/>
            </a:xfrm>
            <a:prstGeom prst="rect">
              <a:avLst/>
            </a:prstGeom>
            <a:noFill/>
          </p:spPr>
          <p:txBody>
            <a:bodyPr wrap="none" rtlCol="0">
              <a:spAutoFit/>
            </a:bodyPr>
            <a:lstStyle/>
            <a:p>
              <a:pPr lvl="0"/>
              <a:r>
                <a:rPr lang="en-FI" sz="1600" b="1" dirty="0">
                  <a:solidFill>
                    <a:schemeClr val="tx2"/>
                  </a:solidFill>
                </a:rPr>
                <a:t>Eduskunta</a:t>
              </a:r>
            </a:p>
            <a:p>
              <a:pPr lvl="0"/>
              <a:r>
                <a:rPr lang="fi-FI" sz="1600" dirty="0"/>
                <a:t>käsittelee</a:t>
              </a:r>
              <a:endParaRPr lang="en-FI" sz="1600" dirty="0"/>
            </a:p>
            <a:p>
              <a:pPr lvl="0"/>
              <a:r>
                <a:rPr lang="en-FI" sz="1600" dirty="0"/>
                <a:t>esityksen</a:t>
              </a:r>
            </a:p>
          </p:txBody>
        </p:sp>
        <p:sp>
          <p:nvSpPr>
            <p:cNvPr id="80" name="TextBox 45">
              <a:extLst>
                <a:ext uri="{FF2B5EF4-FFF2-40B4-BE49-F238E27FC236}">
                  <a16:creationId xmlns:a16="http://schemas.microsoft.com/office/drawing/2014/main" id="{3298B9DD-616A-4398-B11D-B4BF468203E9}"/>
                </a:ext>
                <a:ext uri="{C183D7F6-B498-43B3-948B-1728B52AA6E4}">
                  <adec:decorative xmlns:adec="http://schemas.microsoft.com/office/drawing/2017/decorative" val="0"/>
                </a:ext>
              </a:extLst>
            </p:cNvPr>
            <p:cNvSpPr txBox="1"/>
            <p:nvPr/>
          </p:nvSpPr>
          <p:spPr>
            <a:xfrm>
              <a:off x="8177152" y="4597390"/>
              <a:ext cx="1300356" cy="584775"/>
            </a:xfrm>
            <a:prstGeom prst="rect">
              <a:avLst/>
            </a:prstGeom>
            <a:noFill/>
          </p:spPr>
          <p:txBody>
            <a:bodyPr wrap="none" rtlCol="0">
              <a:spAutoFit/>
            </a:bodyPr>
            <a:lstStyle/>
            <a:p>
              <a:pPr lvl="0"/>
              <a:r>
                <a:rPr lang="en-FI" sz="1600" b="1" dirty="0">
                  <a:solidFill>
                    <a:schemeClr val="tx2"/>
                  </a:solidFill>
                </a:rPr>
                <a:t>Presidentti</a:t>
              </a:r>
            </a:p>
            <a:p>
              <a:pPr lvl="0"/>
              <a:r>
                <a:rPr lang="fi-FI" sz="1600" dirty="0"/>
                <a:t>vahvistaa lain</a:t>
              </a:r>
              <a:endParaRPr lang="en-FI" sz="1600" dirty="0"/>
            </a:p>
          </p:txBody>
        </p:sp>
        <p:sp>
          <p:nvSpPr>
            <p:cNvPr id="81" name="Triangle 46">
              <a:extLst>
                <a:ext uri="{FF2B5EF4-FFF2-40B4-BE49-F238E27FC236}">
                  <a16:creationId xmlns:a16="http://schemas.microsoft.com/office/drawing/2014/main" id="{A38FC442-372B-4537-815B-1276DB24AE77}"/>
                </a:ext>
                <a:ext uri="{C183D7F6-B498-43B3-948B-1728B52AA6E4}">
                  <adec:decorative xmlns:adec="http://schemas.microsoft.com/office/drawing/2017/decorative" val="0"/>
                </a:ext>
              </a:extLst>
            </p:cNvPr>
            <p:cNvSpPr/>
            <p:nvPr/>
          </p:nvSpPr>
          <p:spPr bwMode="black">
            <a:xfrm rot="10800000">
              <a:off x="9036793" y="2710035"/>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sp>
          <p:nvSpPr>
            <p:cNvPr id="82" name="Triangle 48">
              <a:extLst>
                <a:ext uri="{FF2B5EF4-FFF2-40B4-BE49-F238E27FC236}">
                  <a16:creationId xmlns:a16="http://schemas.microsoft.com/office/drawing/2014/main" id="{6C35620E-DBC1-459B-A4DE-2B74A97322C3}"/>
                </a:ext>
                <a:ext uri="{C183D7F6-B498-43B3-948B-1728B52AA6E4}">
                  <adec:decorative xmlns:adec="http://schemas.microsoft.com/office/drawing/2017/decorative" val="0"/>
                </a:ext>
              </a:extLst>
            </p:cNvPr>
            <p:cNvSpPr/>
            <p:nvPr/>
          </p:nvSpPr>
          <p:spPr bwMode="black">
            <a:xfrm rot="10800000">
              <a:off x="9036793" y="4076497"/>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dirty="0" err="1"/>
            </a:p>
          </p:txBody>
        </p:sp>
      </p:grpSp>
    </p:spTree>
    <p:extLst>
      <p:ext uri="{BB962C8B-B14F-4D97-AF65-F5344CB8AC3E}">
        <p14:creationId xmlns:p14="http://schemas.microsoft.com/office/powerpoint/2010/main" val="43154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8BBAB3-D474-44EA-AB7D-3B859D834C51}"/>
              </a:ext>
            </a:extLst>
          </p:cNvPr>
          <p:cNvSpPr>
            <a:spLocks noGrp="1"/>
          </p:cNvSpPr>
          <p:nvPr>
            <p:ph type="title"/>
          </p:nvPr>
        </p:nvSpPr>
        <p:spPr/>
        <p:txBody>
          <a:bodyPr/>
          <a:lstStyle/>
          <a:p>
            <a:r>
              <a:rPr lang="fi-FI" dirty="0"/>
              <a:t>Eläkkeen määräytyminen</a:t>
            </a:r>
          </a:p>
        </p:txBody>
      </p:sp>
      <p:sp>
        <p:nvSpPr>
          <p:cNvPr id="3" name="Tekstin paikkamerkki 2">
            <a:extLst>
              <a:ext uri="{FF2B5EF4-FFF2-40B4-BE49-F238E27FC236}">
                <a16:creationId xmlns:a16="http://schemas.microsoft.com/office/drawing/2014/main" id="{DA04ED28-A859-4355-9B4D-CE8218AB9A58}"/>
              </a:ext>
            </a:extLst>
          </p:cNvPr>
          <p:cNvSpPr>
            <a:spLocks noGrp="1"/>
          </p:cNvSpPr>
          <p:nvPr>
            <p:ph type="body" sz="quarter" idx="10"/>
          </p:nvPr>
        </p:nvSpPr>
        <p:spPr/>
        <p:txBody>
          <a:bodyPr/>
          <a:lstStyle/>
          <a:p>
            <a:r>
              <a:rPr lang="fi-FI" dirty="0"/>
              <a:t>2</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9</a:t>
            </a:fld>
            <a:endParaRPr lang="fi-FI"/>
          </a:p>
        </p:txBody>
      </p:sp>
    </p:spTree>
    <p:extLst>
      <p:ext uri="{BB962C8B-B14F-4D97-AF65-F5344CB8AC3E}">
        <p14:creationId xmlns:p14="http://schemas.microsoft.com/office/powerpoint/2010/main" val="4034717321"/>
      </p:ext>
    </p:extLst>
  </p:cSld>
  <p:clrMapOvr>
    <a:masterClrMapping/>
  </p:clrMapOvr>
</p:sld>
</file>

<file path=ppt/theme/theme1.xml><?xml version="1.0" encoding="utf-8"?>
<a:theme xmlns:a="http://schemas.openxmlformats.org/drawingml/2006/main" name="Office-teema">
  <a:themeElements>
    <a:clrScheme name="ETKvärit2024">
      <a:dk1>
        <a:srgbClr val="000000"/>
      </a:dk1>
      <a:lt1>
        <a:sysClr val="window" lastClr="FFFFFF"/>
      </a:lt1>
      <a:dk2>
        <a:srgbClr val="03407C"/>
      </a:dk2>
      <a:lt2>
        <a:srgbClr val="D9F4FE"/>
      </a:lt2>
      <a:accent1>
        <a:srgbClr val="03407C"/>
      </a:accent1>
      <a:accent2>
        <a:srgbClr val="058AFF"/>
      </a:accent2>
      <a:accent3>
        <a:srgbClr val="6C99C1"/>
      </a:accent3>
      <a:accent4>
        <a:srgbClr val="00A385"/>
      </a:accent4>
      <a:accent5>
        <a:srgbClr val="057893"/>
      </a:accent5>
      <a:accent6>
        <a:srgbClr val="F05400"/>
      </a:accent6>
      <a:hlink>
        <a:srgbClr val="058AFF"/>
      </a:hlink>
      <a:folHlink>
        <a:srgbClr val="6C99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a:solidFill>
              <a:schemeClr val="tx2"/>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1" id="{6D13CB41-69FA-493C-A03B-BEA71B64D142}" vid="{12263ABC-004B-48F5-A3E2-931A80E41CF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blank</Template>
  <TotalTime>0</TotalTime>
  <Words>1071</Words>
  <Application>Microsoft Office PowerPoint</Application>
  <PresentationFormat>Laajakuva</PresentationFormat>
  <Paragraphs>363</Paragraphs>
  <Slides>42</Slides>
  <Notes>41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42</vt:i4>
      </vt:variant>
    </vt:vector>
  </HeadingPairs>
  <TitlesOfParts>
    <vt:vector size="47" baseType="lpstr">
      <vt:lpstr>Aptos</vt:lpstr>
      <vt:lpstr>Arial</vt:lpstr>
      <vt:lpstr>Calibri</vt:lpstr>
      <vt:lpstr>Verdana</vt:lpstr>
      <vt:lpstr>Office-teema</vt:lpstr>
      <vt:lpstr>Työeläkejärjestelmä kuvina</vt:lpstr>
      <vt:lpstr>Eläkejärjestelmä  ja sen hallinto</vt:lpstr>
      <vt:lpstr>Sosiaalivakuutus vuonna 2022 44,4 mrd. € </vt:lpstr>
      <vt:lpstr>Eläkevakuutus Suomessa vuonna 2022 </vt:lpstr>
      <vt:lpstr>Eläkkeensaajan perusturva</vt:lpstr>
      <vt:lpstr>Kokonaiseläke vuonna 2024</vt:lpstr>
      <vt:lpstr>Työeläkejärjestelmän toimeenpano</vt:lpstr>
      <vt:lpstr>Työeläkelakien valmistelu ja voimaantulo</vt:lpstr>
      <vt:lpstr>Eläkkeen määräytyminen</vt:lpstr>
      <vt:lpstr>Eläkkeensaajan perusturva</vt:lpstr>
      <vt:lpstr>Kokonaiseläke vuonna 2024</vt:lpstr>
      <vt:lpstr>Kokonaiseläke vuonna 2024, asumistuki mukana</vt:lpstr>
      <vt:lpstr>Eläkettä karttuu ansioista</vt:lpstr>
      <vt:lpstr>Vanhuuseläkeikä nousee ikäluokittain</vt:lpstr>
      <vt:lpstr>Työeläke-etuuksien ikärajat</vt:lpstr>
      <vt:lpstr>Indeksitarkistukset turvaavat eläketason</vt:lpstr>
      <vt:lpstr>Eläketaso</vt:lpstr>
      <vt:lpstr>Keskimääräinen kokonaiseläke 31.12.2024</vt:lpstr>
      <vt:lpstr>Eläkkeensaajien kokonaiseläkejakauma 31.12.2024</vt:lpstr>
      <vt:lpstr>Keskimääräinen kokonaiseläke ja sen suhde keskiansioon  vuosina 2000–2023</vt:lpstr>
      <vt:lpstr>Keskimääräinen kokonaiseläke suhteessa keskiansioon vuosina 2010–2090, %</vt:lpstr>
      <vt:lpstr>Eläkemenot</vt:lpstr>
      <vt:lpstr>Lakisääteiset eläkemenot suhteessa bruttokansantuotteeseen  vuosina 2010–2090, %</vt:lpstr>
      <vt:lpstr>TyEL:n meno- ja maksuprosentti suhteessa palkkasummaan  vuosina 1962–2090 </vt:lpstr>
      <vt:lpstr>Työeläkevakuutetut</vt:lpstr>
      <vt:lpstr>Koko väestö ja työeläkejärjestelmän piiri 31.12.2023 - Väestön jakautuminen työn ja työeläkkeen suhteen 31.12.2023</vt:lpstr>
      <vt:lpstr>Työsuhteessa tai yrittäjänä 31.12.2023 työskennelleet työeläkevakuutetut työeläkelain mukaan </vt:lpstr>
      <vt:lpstr>Eläkkeensaajat</vt:lpstr>
      <vt:lpstr>Kaikki eläkkeensaajat eläkkeen rakenteen mukaan  vuosina 2001–2023</vt:lpstr>
      <vt:lpstr>Koko väestö ja eläkkeensaajat 31.12.2023</vt:lpstr>
      <vt:lpstr>Työeläkkeelle siirtyneet ja eläkkeellesiirtymisikä</vt:lpstr>
      <vt:lpstr>Työeläkkeelle vuonna 2023 siirtyneet 50–68-vuotiaat </vt:lpstr>
      <vt:lpstr>Eläkkeellesiirtymisikä työeläkejärjestelmässä  vuosina 2000–2024</vt:lpstr>
      <vt:lpstr>Työeläkkeellesiirtymisiän odote vuosina 1996–2024</vt:lpstr>
      <vt:lpstr>Eläkkeellesiirtymisiän odote vuosina 1996–2050:  toteuma, tavoite ja ennuste </vt:lpstr>
      <vt:lpstr>Työeläkkeiden rahoitus</vt:lpstr>
      <vt:lpstr>Eläkkeiden lakikohtainen rahoitus</vt:lpstr>
      <vt:lpstr>Työeläkejärjestelmän rahavirrat vuonna 2023</vt:lpstr>
      <vt:lpstr>Työeläkemaksuprosentit vuonna 2024</vt:lpstr>
      <vt:lpstr>Keskimääräinen TEL-/TyEL-maksu vuosina 1962–2024 </vt:lpstr>
      <vt:lpstr>Työeläkemaksuprosentit</vt:lpstr>
      <vt:lpstr>Työeläkevarat ja niiden suhde bruttokansan- tuotteeseen vuosina 2010–2023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Työeläkejärjestelmä kuvina</dc:title>
  <dc:creator/>
  <cp:lastModifiedBy/>
  <cp:revision>1</cp:revision>
  <dcterms:created xsi:type="dcterms:W3CDTF">2025-04-16T11:45:59Z</dcterms:created>
  <dcterms:modified xsi:type="dcterms:W3CDTF">2025-04-16T11:46:30Z</dcterms:modified>
</cp:coreProperties>
</file>