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60" r:id="rId2"/>
    <p:sldId id="261" r:id="rId3"/>
    <p:sldId id="328" r:id="rId4"/>
    <p:sldId id="263" r:id="rId5"/>
    <p:sldId id="264" r:id="rId6"/>
    <p:sldId id="265" r:id="rId7"/>
    <p:sldId id="266" r:id="rId8"/>
    <p:sldId id="267" r:id="rId9"/>
    <p:sldId id="268" r:id="rId10"/>
    <p:sldId id="269" r:id="rId11"/>
    <p:sldId id="270" r:id="rId12"/>
    <p:sldId id="271" r:id="rId13"/>
    <p:sldId id="272" r:id="rId14"/>
    <p:sldId id="273" r:id="rId15"/>
    <p:sldId id="274" r:id="rId16"/>
    <p:sldId id="329" r:id="rId17"/>
    <p:sldId id="276" r:id="rId18"/>
    <p:sldId id="277" r:id="rId19"/>
    <p:sldId id="278" r:id="rId20"/>
    <p:sldId id="279" r:id="rId21"/>
    <p:sldId id="280" r:id="rId22"/>
    <p:sldId id="281" r:id="rId23"/>
    <p:sldId id="284" r:id="rId24"/>
    <p:sldId id="285" r:id="rId25"/>
    <p:sldId id="286" r:id="rId26"/>
    <p:sldId id="315" r:id="rId27"/>
    <p:sldId id="316" r:id="rId28"/>
    <p:sldId id="287" r:id="rId29"/>
    <p:sldId id="289" r:id="rId30"/>
    <p:sldId id="290" r:id="rId31"/>
    <p:sldId id="292" r:id="rId32"/>
    <p:sldId id="297" r:id="rId33"/>
    <p:sldId id="294" r:id="rId34"/>
    <p:sldId id="298" r:id="rId35"/>
    <p:sldId id="299" r:id="rId36"/>
    <p:sldId id="305" r:id="rId37"/>
    <p:sldId id="326" r:id="rId38"/>
    <p:sldId id="318" r:id="rId39"/>
    <p:sldId id="319" r:id="rId40"/>
    <p:sldId id="320" r:id="rId41"/>
    <p:sldId id="327" r:id="rId42"/>
    <p:sldId id="32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916" autoAdjust="0"/>
  </p:normalViewPr>
  <p:slideViewPr>
    <p:cSldViewPr snapToGrid="0">
      <p:cViewPr varScale="1">
        <p:scale>
          <a:sx n="97" d="100"/>
          <a:sy n="97" d="100"/>
        </p:scale>
        <p:origin x="102" y="63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4/16/2025</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tk.fi/en/julkaisu/pension-indicator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etk.fi/julkaisu/tyoelakeindikaattorit/" TargetMode="External"/><Relationship Id="rId4" Type="http://schemas.openxmlformats.org/officeDocument/2006/relationships/hyperlink" Target="http://www.etk.fi/en/service/home/770/publications?contentPath=en/julkaisut/reviews/pension_indicators_2014&amp;pageOffset=0&amp;firstTime=fals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281878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121393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985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96488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308428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15677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293663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390192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352683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292547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79667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279377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10168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172844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354082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600"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112454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92819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248230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15413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79359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059774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340401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65945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715144" y="4139952"/>
            <a:ext cx="5486400" cy="360045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2711588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685800" y="3923928"/>
            <a:ext cx="5486400" cy="432048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163257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2664602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hlinkClick r:id="rId3"/>
            <a:extLst>
              <a:ext uri="{FF2B5EF4-FFF2-40B4-BE49-F238E27FC236}">
                <a16:creationId xmlns:a16="http://schemas.microsoft.com/office/drawing/2014/main" id="{C5BA6774-3CA7-45C7-B805-D5A4B7CEA44E}"/>
              </a:ext>
            </a:extLst>
          </p:cNvPr>
          <p:cNvSpPr txBox="1"/>
          <p:nvPr/>
        </p:nvSpPr>
        <p:spPr>
          <a:xfrm>
            <a:off x="685800" y="4716016"/>
            <a:ext cx="2122215" cy="276999"/>
          </a:xfrm>
          <a:prstGeom prst="rect">
            <a:avLst/>
          </a:prstGeom>
          <a:noFill/>
        </p:spPr>
        <p:txBody>
          <a:bodyPr wrap="square" rtlCol="0">
            <a:spAutoFit/>
          </a:bodyPr>
          <a:lstStyle/>
          <a:p>
            <a:r>
              <a:rPr lang="fi-FI" sz="1200" dirty="0">
                <a:latin typeface="+mn-lt"/>
                <a:hlinkClick r:id="rId4"/>
              </a:rPr>
              <a:t>Pension </a:t>
            </a:r>
            <a:r>
              <a:rPr lang="fi-FI" sz="1200" dirty="0" err="1">
                <a:latin typeface="+mn-lt"/>
                <a:hlinkClick r:id="rId4"/>
              </a:rPr>
              <a:t>Indicators</a:t>
            </a:r>
            <a:endParaRPr lang="en-US" sz="1200" dirty="0">
              <a:latin typeface="+mn-lt"/>
            </a:endParaRPr>
          </a:p>
        </p:txBody>
      </p:sp>
      <p:sp>
        <p:nvSpPr>
          <p:cNvPr id="6" name="Tekstiruutu 5">
            <a:extLst>
              <a:ext uri="{FF2B5EF4-FFF2-40B4-BE49-F238E27FC236}">
                <a16:creationId xmlns:a16="http://schemas.microsoft.com/office/drawing/2014/main" id="{65AFDA26-410C-4404-B940-4E20DDB7D647}"/>
              </a:ext>
            </a:extLst>
          </p:cNvPr>
          <p:cNvSpPr txBox="1"/>
          <p:nvPr/>
        </p:nvSpPr>
        <p:spPr>
          <a:xfrm>
            <a:off x="685800" y="5017999"/>
            <a:ext cx="1495346" cy="276999"/>
          </a:xfrm>
          <a:prstGeom prst="rect">
            <a:avLst/>
          </a:prstGeom>
          <a:noFill/>
        </p:spPr>
        <p:txBody>
          <a:bodyPr wrap="none" rtlCol="0">
            <a:spAutoFit/>
          </a:bodyPr>
          <a:lstStyle/>
          <a:p>
            <a:r>
              <a:rPr lang="fi-FI" sz="1200" dirty="0">
                <a:latin typeface="Calibri" panose="020F0502020204030204" pitchFamily="34" charset="0"/>
                <a:hlinkClick r:id="rId5"/>
              </a:rPr>
              <a:t>Työeläkeindikaattorit</a:t>
            </a:r>
            <a:endParaRPr lang="en-US" sz="1200" dirty="0">
              <a:latin typeface="Calibri" panose="020F0502020204030204" pitchFamily="34" charset="0"/>
            </a:endParaRPr>
          </a:p>
        </p:txBody>
      </p:sp>
    </p:spTree>
    <p:extLst>
      <p:ext uri="{BB962C8B-B14F-4D97-AF65-F5344CB8AC3E}">
        <p14:creationId xmlns:p14="http://schemas.microsoft.com/office/powerpoint/2010/main" val="3285566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4261293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33488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1614592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82899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7415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82598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73733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42373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411705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94255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3144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544999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135388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20.6.2023</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Pensionsskyddscentralen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31061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7DB22B4B-7F40-4994-BFC2-538C8FB6082B}" type="datetime1">
              <a:rPr lang="fi-FI" smtClean="0"/>
              <a:t>16.4.2025</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16.4.2025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16.4.2025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EA9F6098-BC38-49FC-9E5B-44A1BEE2C7DF}" type="datetime1">
              <a:rPr lang="fi-FI" smtClean="0"/>
              <a:t>16.4.2025</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 id="2147483678" r:id="rId26"/>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dirty="0" err="1"/>
              <a:t>Arbetspensionssystemet</a:t>
            </a:r>
            <a:r>
              <a:rPr lang="fi-FI" dirty="0"/>
              <a:t> </a:t>
            </a:r>
            <a:br>
              <a:rPr lang="fi-FI" dirty="0"/>
            </a:br>
            <a:r>
              <a:rPr lang="fi-FI" dirty="0"/>
              <a:t>i </a:t>
            </a:r>
            <a:r>
              <a:rPr lang="fi-FI" dirty="0" err="1"/>
              <a:t>bilder</a:t>
            </a:r>
            <a:endParaRPr lang="fi-FI" dirty="0"/>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p:txBody>
          <a:bodyPr/>
          <a:lstStyle/>
          <a:p>
            <a:r>
              <a:rPr lang="fi-FI" dirty="0" err="1"/>
              <a:t>Bildserie</a:t>
            </a:r>
            <a:r>
              <a:rPr lang="fi-FI" dirty="0"/>
              <a:t> </a:t>
            </a:r>
            <a:r>
              <a:rPr lang="fi-FI" dirty="0" err="1"/>
              <a:t>med</a:t>
            </a:r>
            <a:r>
              <a:rPr lang="fi-FI" dirty="0"/>
              <a:t> </a:t>
            </a:r>
            <a:r>
              <a:rPr lang="fi-FI" dirty="0" err="1"/>
              <a:t>centrala</a:t>
            </a:r>
            <a:r>
              <a:rPr lang="fi-FI" dirty="0"/>
              <a:t> </a:t>
            </a:r>
            <a:r>
              <a:rPr lang="fi-FI" dirty="0" err="1"/>
              <a:t>uppgifter</a:t>
            </a:r>
            <a:r>
              <a:rPr lang="fi-FI" dirty="0"/>
              <a:t> </a:t>
            </a:r>
            <a:r>
              <a:rPr lang="fi-FI" dirty="0" err="1"/>
              <a:t>om</a:t>
            </a:r>
            <a:r>
              <a:rPr lang="fi-FI" dirty="0"/>
              <a:t> </a:t>
            </a:r>
            <a:r>
              <a:rPr lang="fi-FI" dirty="0" err="1"/>
              <a:t>arbetspensionssystemet</a:t>
            </a:r>
            <a:r>
              <a:rPr lang="fi-FI" dirty="0"/>
              <a:t> </a:t>
            </a:r>
            <a:r>
              <a:rPr lang="fi-FI" dirty="0" err="1"/>
              <a:t>och</a:t>
            </a:r>
            <a:r>
              <a:rPr lang="fi-FI" dirty="0"/>
              <a:t> </a:t>
            </a:r>
            <a:r>
              <a:rPr lang="fi-FI" dirty="0" err="1"/>
              <a:t>dess</a:t>
            </a:r>
            <a:r>
              <a:rPr lang="fi-FI" dirty="0"/>
              <a:t> funktion</a:t>
            </a:r>
          </a:p>
          <a:p>
            <a:r>
              <a:rPr lang="fi-FI"/>
              <a:t>Uppdaterad: 17.4.2025</a:t>
            </a:r>
            <a:endParaRPr lang="fi-FI" dirty="0"/>
          </a:p>
          <a:p>
            <a:endParaRPr lang="fi-FI" dirty="0"/>
          </a:p>
        </p:txBody>
      </p:sp>
      <p:sp>
        <p:nvSpPr>
          <p:cNvPr id="4" name="Dian numeron paikkamerkki 3">
            <a:extLst>
              <a:ext uri="{FF2B5EF4-FFF2-40B4-BE49-F238E27FC236}">
                <a16:creationId xmlns:a16="http://schemas.microsoft.com/office/drawing/2014/main" id="{12DDE20E-917D-F5E7-FDF6-D06D3FEF6192}"/>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13225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1E04C421-EAD0-4586-8274-22F69ABA9268}"/>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14" name="Ryhmä 13">
            <a:extLst>
              <a:ext uri="{FF2B5EF4-FFF2-40B4-BE49-F238E27FC236}">
                <a16:creationId xmlns:a16="http://schemas.microsoft.com/office/drawing/2014/main" id="{48FD77DF-7188-465C-93F4-0060E7B90472}"/>
              </a:ext>
              <a:ext uri="{C183D7F6-B498-43B3-948B-1728B52AA6E4}">
                <adec:decorative xmlns:adec="http://schemas.microsoft.com/office/drawing/2017/decorative" val="1"/>
              </a:ext>
            </a:extLst>
          </p:cNvPr>
          <p:cNvGrpSpPr/>
          <p:nvPr/>
        </p:nvGrpSpPr>
        <p:grpSpPr>
          <a:xfrm>
            <a:off x="571631" y="1772816"/>
            <a:ext cx="10641370" cy="2952328"/>
            <a:chOff x="551384" y="1952836"/>
            <a:chExt cx="10641370" cy="2952328"/>
          </a:xfrm>
        </p:grpSpPr>
        <p:sp>
          <p:nvSpPr>
            <p:cNvPr id="15" name="Rounded Rectangle 18">
              <a:extLst>
                <a:ext uri="{FF2B5EF4-FFF2-40B4-BE49-F238E27FC236}">
                  <a16:creationId xmlns:a16="http://schemas.microsoft.com/office/drawing/2014/main" id="{44F640D6-3BEB-4BF0-A4B4-54B97FBA47C0}"/>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6" name="Rounded Rectangle 21">
              <a:extLst>
                <a:ext uri="{FF2B5EF4-FFF2-40B4-BE49-F238E27FC236}">
                  <a16:creationId xmlns:a16="http://schemas.microsoft.com/office/drawing/2014/main" id="{742EABF6-96B0-43C7-AF28-2FF3B97C99F6}"/>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7" name="Cross 24">
              <a:extLst>
                <a:ext uri="{FF2B5EF4-FFF2-40B4-BE49-F238E27FC236}">
                  <a16:creationId xmlns:a16="http://schemas.microsoft.com/office/drawing/2014/main" id="{E075BBB2-CB81-40DE-9E99-5AF274625467}"/>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8" name="Rounded Rectangle 22">
              <a:extLst>
                <a:ext uri="{FF2B5EF4-FFF2-40B4-BE49-F238E27FC236}">
                  <a16:creationId xmlns:a16="http://schemas.microsoft.com/office/drawing/2014/main" id="{91AF8DE4-129A-484C-AB5F-44DC78C01A1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9" name="Oval 23">
              <a:extLst>
                <a:ext uri="{FF2B5EF4-FFF2-40B4-BE49-F238E27FC236}">
                  <a16:creationId xmlns:a16="http://schemas.microsoft.com/office/drawing/2014/main" id="{6507B7B2-7C19-4FF7-806F-BBC8D139A390}"/>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20" name="Equals 25">
              <a:extLst>
                <a:ext uri="{FF2B5EF4-FFF2-40B4-BE49-F238E27FC236}">
                  <a16:creationId xmlns:a16="http://schemas.microsoft.com/office/drawing/2014/main" id="{64CAF989-AD9A-4AA5-A6B9-D73C127AD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F5F8691B-57C2-664E-126E-2022FC2A8597}"/>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84885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DECE867D-29A1-4E8D-9F62-D569E2120E67}"/>
              </a:ext>
            </a:extLst>
          </p:cNvPr>
          <p:cNvSpPr>
            <a:spLocks noGrp="1"/>
          </p:cNvSpPr>
          <p:nvPr>
            <p:ph type="title"/>
          </p:nvPr>
        </p:nvSpPr>
        <p:spPr>
          <a:xfrm>
            <a:off x="4440" y="370690"/>
            <a:ext cx="11856640" cy="933039"/>
          </a:xfrm>
        </p:spPr>
        <p:txBody>
          <a:bodyPr/>
          <a:lstStyle/>
          <a:p>
            <a:pPr algn="ctr"/>
            <a:r>
              <a:rPr lang="fi-FI" sz="3200" dirty="0" err="1"/>
              <a:t>Totalpensionen</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36DCE3B4-84BD-F706-C08D-ACE6C1268C6B}"/>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4" name="Kuva 3" descr="Totalpension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1C3CCB75-2110-7032-EF93-0A0543F27A09}"/>
              </a:ext>
            </a:extLst>
          </p:cNvPr>
          <p:cNvPicPr>
            <a:picLocks noChangeAspect="1"/>
          </p:cNvPicPr>
          <p:nvPr/>
        </p:nvPicPr>
        <p:blipFill>
          <a:blip r:embed="rId3"/>
          <a:stretch>
            <a:fillRect/>
          </a:stretch>
        </p:blipFill>
        <p:spPr>
          <a:xfrm>
            <a:off x="1995662" y="1340768"/>
            <a:ext cx="8200676" cy="4691980"/>
          </a:xfrm>
          <a:prstGeom prst="rect">
            <a:avLst/>
          </a:prstGeom>
        </p:spPr>
      </p:pic>
    </p:spTree>
    <p:extLst>
      <p:ext uri="{BB962C8B-B14F-4D97-AF65-F5344CB8AC3E}">
        <p14:creationId xmlns:p14="http://schemas.microsoft.com/office/powerpoint/2010/main" val="233025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620729"/>
          </a:xfrm>
        </p:spPr>
        <p:txBody>
          <a:bodyPr/>
          <a:lstStyle/>
          <a:p>
            <a:pPr algn="ctr"/>
            <a:r>
              <a:rPr lang="fi-FI" sz="3200" dirty="0" err="1"/>
              <a:t>Totalpensionen</a:t>
            </a:r>
            <a:r>
              <a:rPr lang="fi-FI" sz="3200" dirty="0"/>
              <a:t> </a:t>
            </a:r>
            <a:r>
              <a:rPr lang="fi-FI" sz="3200" err="1"/>
              <a:t>år</a:t>
            </a:r>
            <a:r>
              <a:rPr lang="fi-FI" sz="3200"/>
              <a:t> 2024, </a:t>
            </a:r>
            <a:r>
              <a:rPr lang="fi-FI" sz="3200" dirty="0" err="1"/>
              <a:t>inkl</a:t>
            </a:r>
            <a:r>
              <a:rPr lang="fi-FI" sz="3200" dirty="0"/>
              <a:t>. </a:t>
            </a:r>
            <a:r>
              <a:rPr lang="fi-FI" sz="3200" dirty="0" err="1"/>
              <a:t>bostadsbidrag</a:t>
            </a:r>
            <a:br>
              <a:rPr lang="fi-FI" sz="3200" dirty="0"/>
            </a:br>
            <a:endParaRPr lang="fi-FI" sz="3200" dirty="0"/>
          </a:p>
        </p:txBody>
      </p:sp>
      <p:sp>
        <p:nvSpPr>
          <p:cNvPr id="3" name="Dian numeron paikkamerkki 2">
            <a:extLst>
              <a:ext uri="{FF2B5EF4-FFF2-40B4-BE49-F238E27FC236}">
                <a16:creationId xmlns:a16="http://schemas.microsoft.com/office/drawing/2014/main" id="{75DA2DA4-8AC0-49B2-646E-408DA8C92D84}"/>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5" name="Kuva 4" descr="Arbetspension, folkpension, garantipension och bostadsbidrag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AC8AA5DA-979B-139D-8235-86AD323A52BD}"/>
              </a:ext>
            </a:extLst>
          </p:cNvPr>
          <p:cNvPicPr>
            <a:picLocks noChangeAspect="1"/>
          </p:cNvPicPr>
          <p:nvPr/>
        </p:nvPicPr>
        <p:blipFill>
          <a:blip r:embed="rId3"/>
          <a:stretch>
            <a:fillRect/>
          </a:stretch>
        </p:blipFill>
        <p:spPr>
          <a:xfrm>
            <a:off x="1919536" y="1340768"/>
            <a:ext cx="8179453" cy="4687218"/>
          </a:xfrm>
          <a:prstGeom prst="rect">
            <a:avLst/>
          </a:prstGeom>
        </p:spPr>
      </p:pic>
    </p:spTree>
    <p:extLst>
      <p:ext uri="{BB962C8B-B14F-4D97-AF65-F5344CB8AC3E}">
        <p14:creationId xmlns:p14="http://schemas.microsoft.com/office/powerpoint/2010/main" val="401303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695399" y="373634"/>
            <a:ext cx="9540000" cy="620729"/>
          </a:xfrm>
        </p:spPr>
        <p:txBody>
          <a:bodyPr/>
          <a:lstStyle/>
          <a:p>
            <a:pPr algn="l"/>
            <a:r>
              <a:rPr lang="fi-FI" sz="4000" dirty="0"/>
              <a:t>Pension </a:t>
            </a:r>
            <a:r>
              <a:rPr lang="fi-FI" sz="4000" dirty="0" err="1"/>
              <a:t>tjänas</a:t>
            </a:r>
            <a:r>
              <a:rPr lang="fi-FI" sz="4000" dirty="0"/>
              <a:t> in för </a:t>
            </a:r>
            <a:r>
              <a:rPr lang="fi-FI" sz="4000" dirty="0" err="1"/>
              <a:t>inkomster</a:t>
            </a:r>
            <a:br>
              <a:rPr lang="fi-FI" sz="4000" dirty="0"/>
            </a:br>
            <a:endParaRPr lang="fi-FI" sz="4000" dirty="0"/>
          </a:p>
        </p:txBody>
      </p:sp>
      <p:sp>
        <p:nvSpPr>
          <p:cNvPr id="6" name="Content Placeholder 2">
            <a:extLst>
              <a:ext uri="{FF2B5EF4-FFF2-40B4-BE49-F238E27FC236}">
                <a16:creationId xmlns:a16="http://schemas.microsoft.com/office/drawing/2014/main" id="{5B6B95F1-00E8-4887-975F-933CFED3BCBA}"/>
              </a:ext>
            </a:extLst>
          </p:cNvPr>
          <p:cNvSpPr txBox="1">
            <a:spLocks/>
          </p:cNvSpPr>
          <p:nvPr/>
        </p:nvSpPr>
        <p:spPr>
          <a:xfrm>
            <a:off x="695399" y="1426393"/>
            <a:ext cx="8817513"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356B5"/>
              </a:buClr>
              <a:buNone/>
            </a:pPr>
            <a:r>
              <a:rPr lang="sv-SE" sz="2600" b="1" dirty="0">
                <a:latin typeface="+mn-lt"/>
              </a:rPr>
              <a:t>Pensionsintjäning från och med år 2017</a:t>
            </a:r>
            <a:endParaRPr lang="en-US" sz="2600" b="1" dirty="0">
              <a:latin typeface="+mn-lt"/>
            </a:endParaRPr>
          </a:p>
        </p:txBody>
      </p:sp>
      <p:sp>
        <p:nvSpPr>
          <p:cNvPr id="7" name="Content Placeholder 2">
            <a:extLst>
              <a:ext uri="{FF2B5EF4-FFF2-40B4-BE49-F238E27FC236}">
                <a16:creationId xmlns:a16="http://schemas.microsoft.com/office/drawing/2014/main" id="{5C30D230-A0E7-4317-9006-020489021D59}"/>
              </a:ext>
              <a:ext uri="{C183D7F6-B498-43B3-948B-1728B52AA6E4}">
                <adec:decorative xmlns:adec="http://schemas.microsoft.com/office/drawing/2017/decorative" val="1"/>
              </a:ext>
            </a:extLst>
          </p:cNvPr>
          <p:cNvSpPr txBox="1">
            <a:spLocks/>
          </p:cNvSpPr>
          <p:nvPr/>
        </p:nvSpPr>
        <p:spPr>
          <a:xfrm>
            <a:off x="551384" y="3971286"/>
            <a:ext cx="9361040" cy="249293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rgbClr val="0356B5"/>
              </a:buClr>
            </a:pPr>
            <a:r>
              <a:rPr lang="sv-SE" sz="2400" dirty="0">
                <a:latin typeface="+mn-lt"/>
              </a:rPr>
              <a:t>Pension tjänas in med 1,5 % om året.</a:t>
            </a:r>
          </a:p>
          <a:p>
            <a:pPr>
              <a:buClr>
                <a:srgbClr val="0356B5"/>
              </a:buClr>
            </a:pPr>
            <a:r>
              <a:rPr lang="sv-SE" sz="2400" dirty="0">
                <a:latin typeface="+mn-lt"/>
              </a:rPr>
              <a:t>53–62-åringar tjänar in pension med 1,7 % t.o.m. slutet av </a:t>
            </a:r>
            <a:br>
              <a:rPr lang="sv-SE" sz="2400" dirty="0">
                <a:latin typeface="+mn-lt"/>
              </a:rPr>
            </a:br>
            <a:r>
              <a:rPr lang="sv-SE" sz="2400" dirty="0">
                <a:latin typeface="+mn-lt"/>
              </a:rPr>
              <a:t>år 2025 (pensionstillväxt för övergångsperioden).</a:t>
            </a:r>
          </a:p>
          <a:p>
            <a:pPr>
              <a:buClr>
                <a:srgbClr val="0356B5"/>
              </a:buClr>
            </a:pPr>
            <a:r>
              <a:rPr lang="sv-SE" sz="2400" dirty="0">
                <a:latin typeface="+mn-lt"/>
              </a:rPr>
              <a:t>En uppskovsförhöjning räknas på pensionen, 0,4 % /månad, om pensionen börjar efter den lägsta pensionsåldern. </a:t>
            </a:r>
          </a:p>
        </p:txBody>
      </p:sp>
      <p:grpSp>
        <p:nvGrpSpPr>
          <p:cNvPr id="8" name="Ryhmä 7">
            <a:extLst>
              <a:ext uri="{FF2B5EF4-FFF2-40B4-BE49-F238E27FC236}">
                <a16:creationId xmlns:a16="http://schemas.microsoft.com/office/drawing/2014/main" id="{A51B29CF-4C38-4322-B163-CA62998CF259}"/>
              </a:ext>
              <a:ext uri="{C183D7F6-B498-43B3-948B-1728B52AA6E4}">
                <adec:decorative xmlns:adec="http://schemas.microsoft.com/office/drawing/2017/decorative" val="1"/>
              </a:ext>
            </a:extLst>
          </p:cNvPr>
          <p:cNvGrpSpPr/>
          <p:nvPr/>
        </p:nvGrpSpPr>
        <p:grpSpPr>
          <a:xfrm>
            <a:off x="1133014" y="1978313"/>
            <a:ext cx="9377354" cy="1872208"/>
            <a:chOff x="648016" y="2056399"/>
            <a:chExt cx="9377354" cy="1872208"/>
          </a:xfrm>
        </p:grpSpPr>
        <p:sp>
          <p:nvSpPr>
            <p:cNvPr id="9" name="Oval 12">
              <a:extLst>
                <a:ext uri="{FF2B5EF4-FFF2-40B4-BE49-F238E27FC236}">
                  <a16:creationId xmlns:a16="http://schemas.microsoft.com/office/drawing/2014/main" id="{5FFF4FEB-1CF1-4D0B-A1B0-E66C412C4AB6}"/>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a:t>
              </a:r>
              <a:r>
                <a:rPr lang="fi-FI" sz="2000" b="1" dirty="0"/>
                <a:t>-</a:t>
              </a:r>
            </a:p>
            <a:p>
              <a:pPr algn="ctr"/>
              <a:r>
                <a:rPr lang="fi-FI" sz="2000" b="1" dirty="0" err="1"/>
                <a:t>inkomster</a:t>
              </a:r>
              <a:endParaRPr lang="en-FI" sz="2000" dirty="0"/>
            </a:p>
          </p:txBody>
        </p:sp>
        <p:sp>
          <p:nvSpPr>
            <p:cNvPr id="10" name="Multiply 7">
              <a:extLst>
                <a:ext uri="{FF2B5EF4-FFF2-40B4-BE49-F238E27FC236}">
                  <a16:creationId xmlns:a16="http://schemas.microsoft.com/office/drawing/2014/main" id="{01C2C6D8-7C04-41FB-9E57-2E0584B9C02B}"/>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Oval 14">
              <a:extLst>
                <a:ext uri="{FF2B5EF4-FFF2-40B4-BE49-F238E27FC236}">
                  <a16:creationId xmlns:a16="http://schemas.microsoft.com/office/drawing/2014/main" id="{545C1220-3D9F-4F62-9C64-C154CB1B17FE}"/>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Intjänings</a:t>
              </a:r>
              <a:r>
                <a:rPr lang="fi-FI" sz="2000" b="1" dirty="0"/>
                <a:t>-</a:t>
              </a:r>
            </a:p>
            <a:p>
              <a:pPr algn="ctr"/>
              <a:r>
                <a:rPr lang="fi-FI" sz="2000" b="1" dirty="0" err="1"/>
                <a:t>procent</a:t>
              </a:r>
              <a:endParaRPr lang="en-FI" sz="2000" dirty="0"/>
            </a:p>
          </p:txBody>
        </p:sp>
        <p:sp>
          <p:nvSpPr>
            <p:cNvPr id="12" name="Multiply 15">
              <a:extLst>
                <a:ext uri="{FF2B5EF4-FFF2-40B4-BE49-F238E27FC236}">
                  <a16:creationId xmlns:a16="http://schemas.microsoft.com/office/drawing/2014/main" id="{FB0DC661-9B64-4CA9-AF55-2084B6D955CB}"/>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3" name="Oval 11">
              <a:extLst>
                <a:ext uri="{FF2B5EF4-FFF2-40B4-BE49-F238E27FC236}">
                  <a16:creationId xmlns:a16="http://schemas.microsoft.com/office/drawing/2014/main" id="{F013447F-DAFF-4CF1-BAF0-B757B494965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Livländgs</a:t>
              </a:r>
              <a:r>
                <a:rPr lang="fi-FI" sz="2000" b="1" dirty="0"/>
                <a:t>-</a:t>
              </a:r>
            </a:p>
            <a:p>
              <a:pPr algn="ctr"/>
              <a:r>
                <a:rPr lang="fi-FI" sz="2000" b="1" dirty="0" err="1"/>
                <a:t>koefficient</a:t>
              </a:r>
              <a:endParaRPr lang="en-FI" sz="2000" b="1" dirty="0"/>
            </a:p>
          </p:txBody>
        </p:sp>
        <p:sp>
          <p:nvSpPr>
            <p:cNvPr id="14" name="Equals 16" descr="On yhtä kuin.">
              <a:extLst>
                <a:ext uri="{FF2B5EF4-FFF2-40B4-BE49-F238E27FC236}">
                  <a16:creationId xmlns:a16="http://schemas.microsoft.com/office/drawing/2014/main" id="{F7058662-8E5E-4166-AEC0-B534CD44449C}"/>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15" name="Oval 10">
              <a:extLst>
                <a:ext uri="{FF2B5EF4-FFF2-40B4-BE49-F238E27FC236}">
                  <a16:creationId xmlns:a16="http://schemas.microsoft.com/office/drawing/2014/main" id="{E2608561-4E5F-4936-B70F-8067169C01C9}"/>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Arbets-pension</a:t>
              </a:r>
              <a:endParaRPr lang="en-FI" sz="2000" dirty="0"/>
            </a:p>
          </p:txBody>
        </p:sp>
      </p:grpSp>
      <p:sp>
        <p:nvSpPr>
          <p:cNvPr id="3" name="Dian numeron paikkamerkki 2">
            <a:extLst>
              <a:ext uri="{FF2B5EF4-FFF2-40B4-BE49-F238E27FC236}">
                <a16:creationId xmlns:a16="http://schemas.microsoft.com/office/drawing/2014/main" id="{21AC2D22-BB28-0E44-5016-8C324A624490}"/>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322325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4192" y="764704"/>
            <a:ext cx="11856640" cy="620729"/>
          </a:xfrm>
        </p:spPr>
        <p:txBody>
          <a:bodyPr/>
          <a:lstStyle/>
          <a:p>
            <a:pPr algn="ctr"/>
            <a:r>
              <a:rPr lang="fi-FI" sz="3200" dirty="0" err="1"/>
              <a:t>Pensionsåldern</a:t>
            </a:r>
            <a:r>
              <a:rPr lang="fi-FI" sz="3200" dirty="0"/>
              <a:t> </a:t>
            </a:r>
            <a:r>
              <a:rPr lang="fi-FI" sz="3200" dirty="0" err="1"/>
              <a:t>stiger</a:t>
            </a:r>
            <a:r>
              <a:rPr lang="fi-FI" sz="3200" dirty="0"/>
              <a:t> per </a:t>
            </a:r>
            <a:r>
              <a:rPr lang="fi-FI" sz="3200" dirty="0" err="1"/>
              <a:t>åldersklass</a:t>
            </a:r>
            <a:endParaRPr lang="fi-FI" sz="3200" dirty="0"/>
          </a:p>
        </p:txBody>
      </p:sp>
      <p:graphicFrame>
        <p:nvGraphicFramePr>
          <p:cNvPr id="6" name="Content Placeholder 6">
            <a:extLst>
              <a:ext uri="{FF2B5EF4-FFF2-40B4-BE49-F238E27FC236}">
                <a16:creationId xmlns:a16="http://schemas.microsoft.com/office/drawing/2014/main" id="{8FA8EDBD-1730-4634-9CAA-9F46D481DD3E}"/>
              </a:ext>
              <a:ext uri="{C183D7F6-B498-43B3-948B-1728B52AA6E4}">
                <adec:decorative xmlns:adec="http://schemas.microsoft.com/office/drawing/2017/decorative" val="1"/>
              </a:ext>
            </a:extLst>
          </p:cNvPr>
          <p:cNvGraphicFramePr>
            <a:graphicFrameLocks/>
          </p:cNvGraphicFramePr>
          <p:nvPr/>
        </p:nvGraphicFramePr>
        <p:xfrm>
          <a:off x="2699171" y="1628800"/>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fi-FI" dirty="0" err="1"/>
                        <a:t>Födelseår</a:t>
                      </a:r>
                      <a:endParaRPr lang="en-FI" dirty="0"/>
                    </a:p>
                  </a:txBody>
                  <a:tcPr/>
                </a:tc>
                <a:tc>
                  <a:txBody>
                    <a:bodyPr/>
                    <a:lstStyle/>
                    <a:p>
                      <a:r>
                        <a:rPr lang="fi-FI" sz="1800" b="1" kern="1200" dirty="0" err="1">
                          <a:solidFill>
                            <a:schemeClr val="lt1"/>
                          </a:solidFill>
                          <a:effectLst/>
                          <a:latin typeface="+mn-lt"/>
                          <a:ea typeface="+mn-ea"/>
                          <a:cs typeface="+mn-cs"/>
                        </a:rPr>
                        <a:t>Åldersklassens</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lägsta</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pensionsålder</a:t>
                      </a:r>
                      <a:endParaRPr lang="fi-FI" sz="1800" b="1" kern="1200" dirty="0">
                        <a:solidFill>
                          <a:schemeClr val="lt1"/>
                        </a:solidFill>
                        <a:effectLst/>
                        <a:latin typeface="+mn-lt"/>
                        <a:ea typeface="+mn-ea"/>
                        <a:cs typeface="+mn-cs"/>
                      </a:endParaRPr>
                    </a:p>
                  </a:txBody>
                  <a:tcPr/>
                </a:tc>
                <a:tc>
                  <a:txBody>
                    <a:bodyPr/>
                    <a:lstStyle/>
                    <a:p>
                      <a:r>
                        <a:rPr lang="fi-FI" sz="1800" b="1" kern="1200" dirty="0" err="1">
                          <a:solidFill>
                            <a:schemeClr val="lt1"/>
                          </a:solidFill>
                          <a:effectLst/>
                          <a:latin typeface="+mn-lt"/>
                          <a:ea typeface="+mn-ea"/>
                          <a:cs typeface="+mn-cs"/>
                        </a:rPr>
                        <a:t>Den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övre</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gränsen</a:t>
                      </a:r>
                      <a:r>
                        <a:rPr lang="fi-FI" sz="1800" b="1" kern="1200" dirty="0">
                          <a:solidFill>
                            <a:schemeClr val="lt1"/>
                          </a:solidFill>
                          <a:effectLst/>
                          <a:latin typeface="+mn-lt"/>
                          <a:ea typeface="+mn-ea"/>
                          <a:cs typeface="+mn-cs"/>
                        </a:rPr>
                        <a:t> för </a:t>
                      </a:r>
                      <a:r>
                        <a:rPr lang="fi-FI" sz="1800" b="1" kern="1200" dirty="0" err="1">
                          <a:solidFill>
                            <a:schemeClr val="lt1"/>
                          </a:solidFill>
                          <a:effectLst/>
                          <a:latin typeface="+mn-lt"/>
                          <a:ea typeface="+mn-ea"/>
                          <a:cs typeface="+mn-cs"/>
                        </a:rPr>
                        <a:t>försäkringsskyldigheten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och</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intjäningen</a:t>
                      </a:r>
                      <a:r>
                        <a:rPr lang="fi-FI" sz="1800" b="1" kern="1200" dirty="0">
                          <a:solidFill>
                            <a:schemeClr val="lt1"/>
                          </a:solidFill>
                          <a:effectLst/>
                          <a:latin typeface="+mn-lt"/>
                          <a:ea typeface="+mn-ea"/>
                          <a:cs typeface="+mn-cs"/>
                        </a:rPr>
                        <a:t> av </a:t>
                      </a:r>
                      <a:r>
                        <a:rPr lang="fi-FI" sz="1800" b="1" kern="1200" dirty="0" err="1">
                          <a:solidFill>
                            <a:schemeClr val="lt1"/>
                          </a:solidFill>
                          <a:effectLst/>
                          <a:latin typeface="+mn-lt"/>
                          <a:ea typeface="+mn-ea"/>
                          <a:cs typeface="+mn-cs"/>
                        </a:rPr>
                        <a:t>pension</a:t>
                      </a:r>
                      <a:endParaRPr lang="en-FI" dirty="0"/>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a:t>
                      </a:r>
                      <a:r>
                        <a:rPr lang="fi-FI" dirty="0" err="1"/>
                        <a:t>år</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a:t>
                      </a:r>
                      <a:r>
                        <a:rPr lang="fi-FI" dirty="0" err="1"/>
                        <a:t>år</a:t>
                      </a:r>
                      <a:r>
                        <a:rPr lang="en-FI" dirty="0"/>
                        <a:t> 3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6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9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a:t>
                      </a:r>
                      <a:r>
                        <a:rPr lang="fi-FI" dirty="0" err="1"/>
                        <a:t>år</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a:t>
                      </a:r>
                      <a:r>
                        <a:rPr lang="fi-FI" dirty="0" err="1"/>
                        <a:t>år</a:t>
                      </a:r>
                      <a:r>
                        <a:rPr lang="en-FI" dirty="0"/>
                        <a:t> 3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6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9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a:t>
                      </a:r>
                      <a:r>
                        <a:rPr lang="fi-FI" dirty="0" err="1"/>
                        <a:t>år</a:t>
                      </a:r>
                      <a:endParaRPr lang="en-FI" dirty="0"/>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
        <p:nvSpPr>
          <p:cNvPr id="3" name="Dian numeron paikkamerkki 2">
            <a:extLst>
              <a:ext uri="{FF2B5EF4-FFF2-40B4-BE49-F238E27FC236}">
                <a16:creationId xmlns:a16="http://schemas.microsoft.com/office/drawing/2014/main" id="{3862A8C4-6940-5664-04A0-5228B64ED31F}"/>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68438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77953"/>
            <a:ext cx="11856640" cy="548721"/>
          </a:xfrm>
        </p:spPr>
        <p:txBody>
          <a:bodyPr/>
          <a:lstStyle/>
          <a:p>
            <a:pPr algn="ctr"/>
            <a:r>
              <a:rPr lang="fi-FI" sz="3200" dirty="0" err="1"/>
              <a:t>Åldersgränserna</a:t>
            </a:r>
            <a:r>
              <a:rPr lang="fi-FI" sz="3200" dirty="0"/>
              <a:t> för </a:t>
            </a:r>
            <a:r>
              <a:rPr lang="fi-FI" sz="3200" dirty="0" err="1"/>
              <a:t>arbetspensionsförmånerna</a:t>
            </a:r>
            <a:endParaRPr lang="fi-FI" sz="3200" dirty="0"/>
          </a:p>
        </p:txBody>
      </p:sp>
      <p:graphicFrame>
        <p:nvGraphicFramePr>
          <p:cNvPr id="6" name="Taulukko 5">
            <a:extLst>
              <a:ext uri="{FF2B5EF4-FFF2-40B4-BE49-F238E27FC236}">
                <a16:creationId xmlns:a16="http://schemas.microsoft.com/office/drawing/2014/main" id="{B2A4D503-8169-4DE8-A62B-AE94623F002F}"/>
              </a:ext>
              <a:ext uri="{C183D7F6-B498-43B3-948B-1728B52AA6E4}">
                <adec:decorative xmlns:adec="http://schemas.microsoft.com/office/drawing/2017/decorative" val="1"/>
              </a:ext>
            </a:extLst>
          </p:cNvPr>
          <p:cNvGraphicFramePr>
            <a:graphicFrameLocks noGrp="1"/>
          </p:cNvGraphicFramePr>
          <p:nvPr/>
        </p:nvGraphicFramePr>
        <p:xfrm>
          <a:off x="1775520" y="844283"/>
          <a:ext cx="9078056" cy="5459517"/>
        </p:xfrm>
        <a:graphic>
          <a:graphicData uri="http://schemas.openxmlformats.org/drawingml/2006/table">
            <a:tbl>
              <a:tblPr firstRow="1" bandRow="1">
                <a:tableStyleId>{5C22544A-7EE6-4342-B048-85BDC9FD1C3A}</a:tableStyleId>
              </a:tblPr>
              <a:tblGrid>
                <a:gridCol w="3298000">
                  <a:extLst>
                    <a:ext uri="{9D8B030D-6E8A-4147-A177-3AD203B41FA5}">
                      <a16:colId xmlns:a16="http://schemas.microsoft.com/office/drawing/2014/main" val="20000"/>
                    </a:ext>
                  </a:extLst>
                </a:gridCol>
                <a:gridCol w="1276989">
                  <a:extLst>
                    <a:ext uri="{9D8B030D-6E8A-4147-A177-3AD203B41FA5}">
                      <a16:colId xmlns:a16="http://schemas.microsoft.com/office/drawing/2014/main" val="20001"/>
                    </a:ext>
                  </a:extLst>
                </a:gridCol>
                <a:gridCol w="4503067">
                  <a:extLst>
                    <a:ext uri="{9D8B030D-6E8A-4147-A177-3AD203B41FA5}">
                      <a16:colId xmlns:a16="http://schemas.microsoft.com/office/drawing/2014/main" val="20002"/>
                    </a:ext>
                  </a:extLst>
                </a:gridCol>
              </a:tblGrid>
              <a:tr h="336719">
                <a:tc>
                  <a:txBody>
                    <a:bodyPr/>
                    <a:lstStyle/>
                    <a:p>
                      <a:pPr algn="l"/>
                      <a:r>
                        <a:rPr lang="fi-FI" sz="1600" b="1" dirty="0" err="1">
                          <a:solidFill>
                            <a:schemeClr val="lt1"/>
                          </a:solidFill>
                          <a:latin typeface="+mn-lt"/>
                        </a:rPr>
                        <a:t>Förmånsslag</a:t>
                      </a:r>
                      <a:endParaRPr lang="fi-FI" sz="1600" b="1" dirty="0">
                        <a:solidFill>
                          <a:schemeClr val="bg1"/>
                        </a:solidFill>
                        <a:latin typeface="+mn-lt"/>
                      </a:endParaRPr>
                    </a:p>
                  </a:txBody>
                  <a:tcPr marL="112548" marR="112548" marT="56274" marB="56274" anchor="ct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US" sz="1600" dirty="0" err="1">
                          <a:effectLst/>
                          <a:latin typeface="+mn-lt"/>
                        </a:rPr>
                        <a:t>Födelseår</a:t>
                      </a:r>
                      <a:r>
                        <a:rPr lang="en-US" sz="1600" dirty="0">
                          <a:effectLst/>
                          <a:latin typeface="+mn-lt"/>
                        </a:rPr>
                        <a:t> </a:t>
                      </a:r>
                      <a:endParaRPr lang="fi-FI" sz="1600" b="1"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Pensionen möjlig i åldersintervallen</a:t>
                      </a:r>
                      <a:endParaRPr lang="sv-SE" sz="1600" b="1" noProof="0"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35690">
                <a:tc>
                  <a:txBody>
                    <a:bodyPr/>
                    <a:lstStyle/>
                    <a:p>
                      <a:pPr algn="l"/>
                      <a:r>
                        <a:rPr lang="fi-FI" sz="1600" dirty="0" err="1">
                          <a:latin typeface="+mn-lt"/>
                        </a:rPr>
                        <a:t>Ålderspension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l"/>
                      <a:endParaRPr lang="fi-FI" sz="1600" b="0" dirty="0">
                        <a:solidFill>
                          <a:schemeClr val="tx1"/>
                        </a:solidFill>
                        <a:latin typeface="+mn-lt"/>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Från och med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49595">
                <a:tc>
                  <a:txBody>
                    <a:bodyPr/>
                    <a:lstStyle/>
                    <a:p>
                      <a:pPr algn="l"/>
                      <a:r>
                        <a:rPr lang="en-US" sz="1600" dirty="0" err="1">
                          <a:latin typeface="+mn-lt"/>
                        </a:rPr>
                        <a:t>Partiell</a:t>
                      </a:r>
                      <a:r>
                        <a:rPr lang="en-US" sz="1600" dirty="0">
                          <a:latin typeface="+mn-lt"/>
                        </a:rPr>
                        <a:t> </a:t>
                      </a:r>
                      <a:r>
                        <a:rPr lang="en-US" sz="1600" dirty="0" err="1">
                          <a:latin typeface="+mn-lt"/>
                        </a:rPr>
                        <a:t>förtida</a:t>
                      </a:r>
                      <a:r>
                        <a:rPr lang="en-US" sz="1600" dirty="0">
                          <a:latin typeface="+mn-lt"/>
                        </a:rPr>
                        <a:t> </a:t>
                      </a:r>
                      <a:r>
                        <a:rPr lang="en-US" sz="1600" dirty="0" err="1">
                          <a:latin typeface="+mn-lt"/>
                        </a:rPr>
                        <a:t>ålderspension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1949–1963</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61–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16142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noProof="0" dirty="0">
                          <a:latin typeface="+mn-lt"/>
                        </a:rPr>
                        <a:t>62–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63155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1965– </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3 år innan den lägsta åldern för ålders-pension (ändras enligt den förväntade livslängden)</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316776">
                <a:tc>
                  <a:txBody>
                    <a:bodyPr/>
                    <a:lstStyle/>
                    <a:p>
                      <a:pPr algn="l"/>
                      <a:r>
                        <a:rPr lang="fi-FI" sz="1600" dirty="0" err="1">
                          <a:latin typeface="+mn-lt"/>
                        </a:rPr>
                        <a:t>Sjukpension</a:t>
                      </a:r>
                      <a:r>
                        <a:rPr lang="fi-FI" sz="1600" dirty="0">
                          <a:latin typeface="+mn-lt"/>
                        </a:rPr>
                        <a:t> (</a:t>
                      </a:r>
                      <a:r>
                        <a:rPr lang="fi-FI" sz="1600" dirty="0" err="1">
                          <a:latin typeface="+mn-lt"/>
                        </a:rPr>
                        <a:t>full</a:t>
                      </a:r>
                      <a:r>
                        <a:rPr lang="fi-FI" sz="1600" dirty="0">
                          <a:latin typeface="+mn-lt"/>
                        </a:rPr>
                        <a:t> </a:t>
                      </a:r>
                      <a:r>
                        <a:rPr lang="fi-FI" sz="1600" dirty="0" err="1">
                          <a:latin typeface="+mn-lt"/>
                        </a:rPr>
                        <a:t>eller</a:t>
                      </a:r>
                      <a:r>
                        <a:rPr lang="fi-FI" sz="1600" baseline="0" dirty="0">
                          <a:latin typeface="+mn-lt"/>
                        </a:rPr>
                        <a:t> </a:t>
                      </a:r>
                      <a:r>
                        <a:rPr lang="fi-FI" sz="1600" baseline="0" dirty="0" err="1">
                          <a:latin typeface="+mn-lt"/>
                        </a:rPr>
                        <a:t>partiell</a:t>
                      </a:r>
                      <a:r>
                        <a:rPr lang="fi-FI" sz="1600" dirty="0">
                          <a:latin typeface="+mn-lt"/>
                        </a:rPr>
                        <a:t>)</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372531">
                <a:tc>
                  <a:txBody>
                    <a:bodyPr/>
                    <a:lstStyle/>
                    <a:p>
                      <a:pPr algn="l"/>
                      <a:r>
                        <a:rPr lang="en-US" sz="1600" dirty="0" err="1">
                          <a:latin typeface="+mn-lt"/>
                        </a:rPr>
                        <a:t>Arbetslivspension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1955–1964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63–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777542">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1965–</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2 år innan den lägsta åldern för ålders-pension </a:t>
                      </a:r>
                      <a:r>
                        <a:rPr lang="sv-SE" sz="1600" noProof="0" dirty="0">
                          <a:latin typeface="+mn-lt"/>
                        </a:rPr>
                        <a:t>(ändras enligt den förväntade livslängden</a:t>
                      </a:r>
                      <a:r>
                        <a:rPr lang="sv-SE" sz="1600" baseline="0" noProof="0" dirty="0">
                          <a:latin typeface="+mn-lt"/>
                        </a:rPr>
                        <a:t>) t.o.m. åldersklassens lägsta pensionsålder</a:t>
                      </a:r>
                      <a:endParaRPr lang="sv-SE" sz="1600" noProof="0" dirty="0">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316776">
                <a:tc>
                  <a:txBody>
                    <a:bodyPr/>
                    <a:lstStyle/>
                    <a:p>
                      <a:pPr algn="l"/>
                      <a:r>
                        <a:rPr lang="fi-FI" sz="1600" dirty="0" err="1">
                          <a:latin typeface="+mn-lt"/>
                        </a:rPr>
                        <a:t>Familjepension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316776">
                <a:tc>
                  <a:txBody>
                    <a:bodyPr/>
                    <a:lstStyle/>
                    <a:p>
                      <a:pPr algn="l"/>
                      <a:r>
                        <a:rPr lang="fi-FI" sz="1600" dirty="0">
                          <a:latin typeface="+mn-lt"/>
                        </a:rPr>
                        <a:t>   - </a:t>
                      </a:r>
                      <a:r>
                        <a:rPr lang="fi-FI" sz="1600" dirty="0" err="1">
                          <a:latin typeface="+mn-lt"/>
                        </a:rPr>
                        <a:t>Barn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a:latin typeface="+mn-lt"/>
                        </a:rPr>
                        <a:t>0–20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547159">
                <a:tc>
                  <a:txBody>
                    <a:bodyPr/>
                    <a:lstStyle/>
                    <a:p>
                      <a:r>
                        <a:rPr lang="fi-FI" sz="1600" dirty="0">
                          <a:latin typeface="+mn-lt"/>
                        </a:rPr>
                        <a:t>   - </a:t>
                      </a:r>
                      <a:r>
                        <a:rPr lang="fi-FI" sz="1600" b="0" dirty="0" err="1">
                          <a:solidFill>
                            <a:schemeClr val="tx1"/>
                          </a:solidFill>
                          <a:latin typeface="+mn-lt"/>
                        </a:rPr>
                        <a:t>Efterlevande</a:t>
                      </a:r>
                      <a:r>
                        <a:rPr lang="fi-FI" sz="1600" b="0" dirty="0">
                          <a:solidFill>
                            <a:schemeClr val="tx1"/>
                          </a:solidFill>
                          <a:latin typeface="+mn-lt"/>
                        </a:rPr>
                        <a:t> </a:t>
                      </a:r>
                      <a:r>
                        <a:rPr lang="fi-FI" sz="1600" b="0" dirty="0" err="1">
                          <a:solidFill>
                            <a:schemeClr val="tx1"/>
                          </a:solidFill>
                          <a:latin typeface="+mn-lt"/>
                        </a:rPr>
                        <a:t>make</a:t>
                      </a:r>
                      <a:r>
                        <a:rPr lang="fi-FI" sz="1600" b="0" dirty="0">
                          <a:solidFill>
                            <a:schemeClr val="tx1"/>
                          </a:solidFill>
                          <a:latin typeface="+mn-lt"/>
                        </a:rPr>
                        <a:t> </a:t>
                      </a:r>
                      <a:r>
                        <a:rPr lang="fi-FI" sz="1600" b="0" dirty="0" err="1">
                          <a:solidFill>
                            <a:schemeClr val="tx1"/>
                          </a:solidFill>
                          <a:latin typeface="+mn-lt"/>
                        </a:rPr>
                        <a:t>med</a:t>
                      </a:r>
                      <a:r>
                        <a:rPr lang="fi-FI" sz="1600" b="0" dirty="0">
                          <a:solidFill>
                            <a:schemeClr val="tx1"/>
                          </a:solidFill>
                          <a:latin typeface="+mn-lt"/>
                        </a:rPr>
                        <a:t>    </a:t>
                      </a:r>
                      <a:br>
                        <a:rPr lang="fi-FI" sz="1600" b="0" dirty="0">
                          <a:solidFill>
                            <a:schemeClr val="tx1"/>
                          </a:solidFill>
                          <a:latin typeface="+mn-lt"/>
                        </a:rPr>
                      </a:br>
                      <a:r>
                        <a:rPr lang="fi-FI" sz="1600" b="0" dirty="0">
                          <a:solidFill>
                            <a:schemeClr val="tx1"/>
                          </a:solidFill>
                          <a:latin typeface="+mn-lt"/>
                        </a:rPr>
                        <a:t>     </a:t>
                      </a:r>
                      <a:r>
                        <a:rPr lang="fi-FI" sz="1600" b="0" dirty="0" err="1">
                          <a:solidFill>
                            <a:schemeClr val="tx1"/>
                          </a:solidFill>
                          <a:latin typeface="+mn-lt"/>
                        </a:rPr>
                        <a:t>gemensamma</a:t>
                      </a:r>
                      <a:r>
                        <a:rPr lang="fi-FI" sz="1600" b="0" baseline="0" dirty="0">
                          <a:solidFill>
                            <a:schemeClr val="tx1"/>
                          </a:solidFill>
                          <a:latin typeface="+mn-lt"/>
                        </a:rPr>
                        <a:t> </a:t>
                      </a:r>
                      <a:r>
                        <a:rPr lang="fi-FI" sz="1600" b="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ingen åldersgräns</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321075">
                <a:tc>
                  <a:txBody>
                    <a:bodyPr/>
                    <a:lstStyle/>
                    <a:p>
                      <a:pPr marL="0" indent="0">
                        <a:buFontTx/>
                        <a:buNone/>
                      </a:pPr>
                      <a:r>
                        <a:rPr lang="fi-FI" sz="1600" baseline="0" dirty="0">
                          <a:latin typeface="+mn-lt"/>
                        </a:rPr>
                        <a:t>   - </a:t>
                      </a:r>
                      <a:r>
                        <a:rPr lang="fi-FI" sz="1600" b="0" baseline="0" dirty="0" err="1">
                          <a:solidFill>
                            <a:schemeClr val="tx1"/>
                          </a:solidFill>
                          <a:latin typeface="+mn-lt"/>
                        </a:rPr>
                        <a:t>Efterlevande</a:t>
                      </a:r>
                      <a:r>
                        <a:rPr lang="fi-FI" sz="1600" b="0" baseline="0" dirty="0">
                          <a:solidFill>
                            <a:schemeClr val="tx1"/>
                          </a:solidFill>
                          <a:latin typeface="+mn-lt"/>
                        </a:rPr>
                        <a:t> </a:t>
                      </a:r>
                      <a:r>
                        <a:rPr lang="fi-FI" sz="1600" b="0" baseline="0" dirty="0" err="1">
                          <a:solidFill>
                            <a:schemeClr val="tx1"/>
                          </a:solidFill>
                          <a:latin typeface="+mn-lt"/>
                        </a:rPr>
                        <a:t>make</a:t>
                      </a:r>
                      <a:r>
                        <a:rPr lang="fi-FI" sz="1600" b="0" baseline="0" dirty="0">
                          <a:solidFill>
                            <a:schemeClr val="tx1"/>
                          </a:solidFill>
                          <a:latin typeface="+mn-lt"/>
                        </a:rPr>
                        <a:t>, </a:t>
                      </a:r>
                      <a:r>
                        <a:rPr lang="fi-FI" sz="1600" b="0" baseline="0" dirty="0" err="1">
                          <a:solidFill>
                            <a:schemeClr val="tx1"/>
                          </a:solidFill>
                          <a:latin typeface="+mn-lt"/>
                        </a:rPr>
                        <a:t>inga</a:t>
                      </a:r>
                      <a:r>
                        <a:rPr lang="fi-FI" sz="1600" b="0" baseline="0" dirty="0">
                          <a:solidFill>
                            <a:schemeClr val="tx1"/>
                          </a:solidFill>
                          <a:latin typeface="+mn-lt"/>
                        </a:rPr>
                        <a:t> </a:t>
                      </a:r>
                      <a:r>
                        <a:rPr lang="fi-FI" sz="1600" b="0" baseline="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50–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202657">
                <a:tc>
                  <a:txBody>
                    <a:bodyPr/>
                    <a:lstStyle/>
                    <a:p>
                      <a:r>
                        <a:rPr lang="fi-FI" sz="1600" b="0" dirty="0" err="1">
                          <a:solidFill>
                            <a:schemeClr val="tx1"/>
                          </a:solidFill>
                          <a:latin typeface="+mn-lt"/>
                        </a:rPr>
                        <a:t>Yrkesinriktad</a:t>
                      </a:r>
                      <a:r>
                        <a:rPr lang="fi-FI" sz="1600" b="0" baseline="0" dirty="0">
                          <a:solidFill>
                            <a:schemeClr val="tx1"/>
                          </a:solidFill>
                          <a:latin typeface="+mn-lt"/>
                        </a:rPr>
                        <a:t> </a:t>
                      </a:r>
                      <a:r>
                        <a:rPr lang="fi-FI" sz="1600" b="0" baseline="0" dirty="0" err="1">
                          <a:solidFill>
                            <a:schemeClr val="tx1"/>
                          </a:solidFill>
                          <a:latin typeface="+mn-lt"/>
                        </a:rPr>
                        <a:t>rehabilitering</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extLst>
                  <a:ext uri="{0D108BD9-81ED-4DB2-BD59-A6C34878D82A}">
                    <a16:rowId xmlns:a16="http://schemas.microsoft.com/office/drawing/2014/main" val="10012"/>
                  </a:ext>
                </a:extLst>
              </a:tr>
            </a:tbl>
          </a:graphicData>
        </a:graphic>
      </p:graphicFrame>
      <p:sp>
        <p:nvSpPr>
          <p:cNvPr id="3" name="Dian numeron paikkamerkki 2">
            <a:extLst>
              <a:ext uri="{FF2B5EF4-FFF2-40B4-BE49-F238E27FC236}">
                <a16:creationId xmlns:a16="http://schemas.microsoft.com/office/drawing/2014/main" id="{42E83661-4A22-8521-E6BE-903BBAD4D8A8}"/>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67202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955703" y="441716"/>
            <a:ext cx="9540000" cy="764745"/>
          </a:xfrm>
        </p:spPr>
        <p:txBody>
          <a:bodyPr/>
          <a:lstStyle/>
          <a:p>
            <a:pPr algn="l"/>
            <a:r>
              <a:rPr lang="fi-FI" sz="4000" dirty="0" err="1"/>
              <a:t>Indexjusteringarna</a:t>
            </a:r>
            <a:r>
              <a:rPr lang="fi-FI" sz="4000" dirty="0"/>
              <a:t> </a:t>
            </a:r>
            <a:r>
              <a:rPr lang="fi-FI" sz="4000" dirty="0" err="1"/>
              <a:t>tryggar</a:t>
            </a:r>
            <a:r>
              <a:rPr lang="fi-FI" sz="4000" dirty="0"/>
              <a:t> </a:t>
            </a:r>
            <a:r>
              <a:rPr lang="fi-FI" sz="4000" dirty="0" err="1"/>
              <a:t>pensionens</a:t>
            </a:r>
            <a:r>
              <a:rPr lang="fi-FI" sz="4000" dirty="0"/>
              <a:t> </a:t>
            </a:r>
            <a:r>
              <a:rPr lang="fi-FI" sz="4000" dirty="0" err="1"/>
              <a:t>nivå</a:t>
            </a:r>
            <a:endParaRPr lang="fi-FI" sz="4000" dirty="0"/>
          </a:p>
        </p:txBody>
      </p:sp>
      <p:sp>
        <p:nvSpPr>
          <p:cNvPr id="6" name="Suorakulmio 5">
            <a:extLst>
              <a:ext uri="{FF2B5EF4-FFF2-40B4-BE49-F238E27FC236}">
                <a16:creationId xmlns:a16="http://schemas.microsoft.com/office/drawing/2014/main" id="{7C4F1B0E-3E28-4561-A533-F754A27735FD}"/>
              </a:ext>
            </a:extLst>
          </p:cNvPr>
          <p:cNvSpPr/>
          <p:nvPr/>
        </p:nvSpPr>
        <p:spPr>
          <a:xfrm>
            <a:off x="955703" y="1359010"/>
            <a:ext cx="9412297" cy="2700996"/>
          </a:xfrm>
          <a:prstGeom prst="rect">
            <a:avLst/>
          </a:prstGeom>
        </p:spPr>
        <p:txBody>
          <a:bodyPr wrap="square">
            <a:spAutoFit/>
          </a:bodyPr>
          <a:lstStyle/>
          <a:p>
            <a:pPr marL="457200" indent="-457200">
              <a:lnSpc>
                <a:spcPct val="120000"/>
              </a:lnSpc>
              <a:buClr>
                <a:srgbClr val="0356B5"/>
              </a:buClr>
              <a:buSzPct val="100000"/>
              <a:buFont typeface="Arial" panose="020B0604020202020204" pitchFamily="34" charset="0"/>
              <a:buChar char="•"/>
              <a:defRPr/>
            </a:pPr>
            <a:r>
              <a:rPr lang="fi-FI" sz="2600" dirty="0" err="1"/>
              <a:t>Arbetsinkomsten</a:t>
            </a:r>
            <a:r>
              <a:rPr lang="fi-FI" sz="2600" dirty="0"/>
              <a:t> </a:t>
            </a:r>
            <a:r>
              <a:rPr lang="fi-FI" sz="2600" dirty="0" err="1"/>
              <a:t>justeras</a:t>
            </a:r>
            <a:r>
              <a:rPr lang="fi-FI" sz="2600" dirty="0"/>
              <a:t> </a:t>
            </a:r>
            <a:r>
              <a:rPr lang="fi-FI" sz="2600" dirty="0" err="1"/>
              <a:t>till</a:t>
            </a:r>
            <a:r>
              <a:rPr lang="fi-FI" sz="2600" dirty="0"/>
              <a:t> </a:t>
            </a:r>
            <a:r>
              <a:rPr lang="fi-FI" sz="2600" dirty="0" err="1"/>
              <a:t>pensioneringstidpunktens</a:t>
            </a:r>
            <a:r>
              <a:rPr lang="fi-FI" sz="2600" dirty="0"/>
              <a:t> </a:t>
            </a:r>
            <a:r>
              <a:rPr lang="fi-FI" sz="2600" dirty="0" err="1"/>
              <a:t>nivå</a:t>
            </a:r>
            <a:r>
              <a:rPr lang="fi-FI" sz="2600" dirty="0"/>
              <a:t> </a:t>
            </a:r>
            <a:r>
              <a:rPr lang="fi-FI" sz="2600" dirty="0" err="1"/>
              <a:t>med</a:t>
            </a:r>
            <a:r>
              <a:rPr lang="fi-FI" sz="2600" dirty="0"/>
              <a:t> </a:t>
            </a:r>
            <a:r>
              <a:rPr lang="fi-FI" sz="2600" dirty="0" err="1"/>
              <a:t>lönekoefficienten</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err="1"/>
              <a:t>Löpande</a:t>
            </a:r>
            <a:r>
              <a:rPr lang="fi-FI" sz="2600" dirty="0"/>
              <a:t> </a:t>
            </a:r>
            <a:r>
              <a:rPr lang="fi-FI" sz="2600" dirty="0" err="1"/>
              <a:t>pensioner</a:t>
            </a:r>
            <a:r>
              <a:rPr lang="fi-FI" sz="2600" dirty="0"/>
              <a:t> </a:t>
            </a:r>
            <a:r>
              <a:rPr lang="fi-FI" sz="2600" dirty="0" err="1"/>
              <a:t>justeras</a:t>
            </a:r>
            <a:r>
              <a:rPr lang="fi-FI" sz="2600" dirty="0"/>
              <a:t> </a:t>
            </a:r>
            <a:r>
              <a:rPr lang="fi-FI" sz="2600" dirty="0" err="1"/>
              <a:t>årligen</a:t>
            </a:r>
            <a:r>
              <a:rPr lang="fi-FI" sz="2600" dirty="0"/>
              <a:t> </a:t>
            </a:r>
            <a:r>
              <a:rPr lang="fi-FI" sz="2600" dirty="0" err="1"/>
              <a:t>med</a:t>
            </a:r>
            <a:r>
              <a:rPr lang="fi-FI" sz="2600" dirty="0"/>
              <a:t> </a:t>
            </a:r>
            <a:r>
              <a:rPr lang="fi-FI" sz="2600" dirty="0" err="1"/>
              <a:t>arbetspensionsindex</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a:t>FPA </a:t>
            </a:r>
            <a:r>
              <a:rPr lang="fi-FI" sz="2600" dirty="0" err="1"/>
              <a:t>justerar</a:t>
            </a:r>
            <a:r>
              <a:rPr lang="fi-FI" sz="2600" dirty="0"/>
              <a:t> </a:t>
            </a:r>
            <a:r>
              <a:rPr lang="fi-FI" sz="2600" dirty="0" err="1"/>
              <a:t>löpande</a:t>
            </a:r>
            <a:r>
              <a:rPr lang="fi-FI" sz="2600" dirty="0"/>
              <a:t> </a:t>
            </a:r>
            <a:r>
              <a:rPr lang="fi-FI" sz="2600" dirty="0" err="1"/>
              <a:t>folkpensioner</a:t>
            </a:r>
            <a:r>
              <a:rPr lang="fi-FI" sz="2600" dirty="0"/>
              <a:t> </a:t>
            </a:r>
            <a:r>
              <a:rPr lang="fi-FI" sz="2600" dirty="0" err="1"/>
              <a:t>årligen</a:t>
            </a:r>
            <a:r>
              <a:rPr lang="fi-FI" sz="2600" dirty="0"/>
              <a:t> </a:t>
            </a:r>
            <a:r>
              <a:rPr lang="fi-FI" sz="2600" dirty="0" err="1"/>
              <a:t>med</a:t>
            </a:r>
            <a:r>
              <a:rPr lang="fi-FI" sz="2600" dirty="0"/>
              <a:t> </a:t>
            </a:r>
            <a:r>
              <a:rPr lang="fi-FI" sz="2600" dirty="0" err="1"/>
              <a:t>folkpensionsindex</a:t>
            </a:r>
            <a:r>
              <a:rPr lang="fi-FI" sz="2600" dirty="0"/>
              <a:t>.</a:t>
            </a:r>
          </a:p>
        </p:txBody>
      </p:sp>
      <p:graphicFrame>
        <p:nvGraphicFramePr>
          <p:cNvPr id="8" name="Taulukko 7">
            <a:extLst>
              <a:ext uri="{FF2B5EF4-FFF2-40B4-BE49-F238E27FC236}">
                <a16:creationId xmlns:a16="http://schemas.microsoft.com/office/drawing/2014/main" id="{1E7E31AB-6CC2-4117-A140-713DAF05064D}"/>
              </a:ext>
              <a:ext uri="{C183D7F6-B498-43B3-948B-1728B52AA6E4}">
                <adec:decorative xmlns:adec="http://schemas.microsoft.com/office/drawing/2017/decorative" val="1"/>
              </a:ext>
            </a:extLst>
          </p:cNvPr>
          <p:cNvGraphicFramePr>
            <a:graphicFrameLocks noGrp="1"/>
          </p:cNvGraphicFramePr>
          <p:nvPr/>
        </p:nvGraphicFramePr>
        <p:xfrm>
          <a:off x="1415480" y="4365104"/>
          <a:ext cx="7704858" cy="14833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971726">
                  <a:extLst>
                    <a:ext uri="{9D8B030D-6E8A-4147-A177-3AD203B41FA5}">
                      <a16:colId xmlns:a16="http://schemas.microsoft.com/office/drawing/2014/main" val="20002"/>
                    </a:ext>
                  </a:extLst>
                </a:gridCol>
                <a:gridCol w="1125221">
                  <a:extLst>
                    <a:ext uri="{9D8B030D-6E8A-4147-A177-3AD203B41FA5}">
                      <a16:colId xmlns:a16="http://schemas.microsoft.com/office/drawing/2014/main" val="20003"/>
                    </a:ext>
                  </a:extLst>
                </a:gridCol>
                <a:gridCol w="1125221">
                  <a:extLst>
                    <a:ext uri="{9D8B030D-6E8A-4147-A177-3AD203B41FA5}">
                      <a16:colId xmlns:a16="http://schemas.microsoft.com/office/drawing/2014/main" val="1324164066"/>
                    </a:ext>
                  </a:extLst>
                </a:gridCol>
                <a:gridCol w="1125221">
                  <a:extLst>
                    <a:ext uri="{9D8B030D-6E8A-4147-A177-3AD203B41FA5}">
                      <a16:colId xmlns:a16="http://schemas.microsoft.com/office/drawing/2014/main" val="3485759309"/>
                    </a:ext>
                  </a:extLst>
                </a:gridCol>
                <a:gridCol w="1125221">
                  <a:extLst>
                    <a:ext uri="{9D8B030D-6E8A-4147-A177-3AD203B41FA5}">
                      <a16:colId xmlns:a16="http://schemas.microsoft.com/office/drawing/2014/main" val="2443337118"/>
                    </a:ext>
                  </a:extLst>
                </a:gridCol>
              </a:tblGrid>
              <a:tr h="370840">
                <a:tc>
                  <a:txBody>
                    <a:bodyPr/>
                    <a:lstStyle/>
                    <a:p>
                      <a:r>
                        <a:rPr lang="fi-FI" sz="1800" dirty="0">
                          <a:latin typeface="+mn-lt"/>
                        </a:rPr>
                        <a:t>Index</a:t>
                      </a:r>
                      <a:endParaRPr lang="en-US" sz="1800" dirty="0">
                        <a:latin typeface="+mn-lt"/>
                      </a:endParaRP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dirty="0" err="1">
                          <a:latin typeface="+mn-lt"/>
                        </a:rPr>
                        <a:t>Lönekoefficient</a:t>
                      </a:r>
                      <a:endParaRPr lang="en-US"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a:t>
                      </a:r>
                      <a:r>
                        <a:rPr lang="en-FI" dirty="0"/>
                        <a:t>,</a:t>
                      </a:r>
                      <a:r>
                        <a:rPr lang="fi-FI" dirty="0"/>
                        <a:t>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a:t>
                      </a:r>
                      <a:r>
                        <a:rPr lang="en-FI" dirty="0"/>
                        <a:t>,</a:t>
                      </a:r>
                      <a:r>
                        <a:rPr lang="fi-FI" dirty="0"/>
                        <a:t>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800" dirty="0" err="1">
                          <a:latin typeface="+mn-lt"/>
                        </a:rPr>
                        <a:t>Arbetspensionsindex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a:t>
                      </a:r>
                      <a:r>
                        <a:rPr lang="en-FI" dirty="0"/>
                        <a:t>,</a:t>
                      </a:r>
                      <a:r>
                        <a:rPr lang="fi-FI" dirty="0"/>
                        <a:t>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dirty="0" err="1">
                          <a:latin typeface="+mn-lt"/>
                        </a:rPr>
                        <a:t>Folkpensionsindex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a:t>
                      </a:r>
                      <a:r>
                        <a:rPr lang="en-FI" dirty="0"/>
                        <a:t>,</a:t>
                      </a:r>
                      <a:r>
                        <a:rPr lang="fi-FI" dirty="0"/>
                        <a:t>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Dian numeron paikkamerkki 2">
            <a:extLst>
              <a:ext uri="{FF2B5EF4-FFF2-40B4-BE49-F238E27FC236}">
                <a16:creationId xmlns:a16="http://schemas.microsoft.com/office/drawing/2014/main" id="{77BD7AF1-AC2B-9F00-A2BB-909EC2E10603}"/>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419048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75BE9D0-B3C9-4272-B749-4E0687AC5876}"/>
              </a:ext>
            </a:extLst>
          </p:cNvPr>
          <p:cNvSpPr>
            <a:spLocks noGrp="1"/>
          </p:cNvSpPr>
          <p:nvPr>
            <p:ph type="title"/>
          </p:nvPr>
        </p:nvSpPr>
        <p:spPr/>
        <p:txBody>
          <a:bodyPr/>
          <a:lstStyle/>
          <a:p>
            <a:r>
              <a:rPr lang="fi-FI" dirty="0" err="1"/>
              <a:t>Pensionsnivån</a:t>
            </a:r>
            <a:endParaRPr lang="fi-FI" dirty="0"/>
          </a:p>
        </p:txBody>
      </p:sp>
      <p:sp>
        <p:nvSpPr>
          <p:cNvPr id="7" name="Tekstin paikkamerkki 6">
            <a:extLst>
              <a:ext uri="{FF2B5EF4-FFF2-40B4-BE49-F238E27FC236}">
                <a16:creationId xmlns:a16="http://schemas.microsoft.com/office/drawing/2014/main" id="{8A889E0F-92C6-40A7-B100-8C268C3EF53C}"/>
              </a:ext>
            </a:extLst>
          </p:cNvPr>
          <p:cNvSpPr>
            <a:spLocks noGrp="1"/>
          </p:cNvSpPr>
          <p:nvPr>
            <p:ph type="body" sz="quarter" idx="10"/>
          </p:nvPr>
        </p:nvSpPr>
        <p:spPr/>
        <p:txBody>
          <a:bodyPr/>
          <a:lstStyle/>
          <a:p>
            <a:r>
              <a:rPr lang="fi-FI" dirty="0"/>
              <a:t>3</a:t>
            </a:r>
          </a:p>
        </p:txBody>
      </p:sp>
      <p:sp>
        <p:nvSpPr>
          <p:cNvPr id="2" name="Dian numeron paikkamerkki 1">
            <a:extLst>
              <a:ext uri="{FF2B5EF4-FFF2-40B4-BE49-F238E27FC236}">
                <a16:creationId xmlns:a16="http://schemas.microsoft.com/office/drawing/2014/main" id="{DA28E738-9313-7E95-04BD-B4DBB87FB9B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936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167679" y="267497"/>
            <a:ext cx="11856640" cy="764745"/>
          </a:xfrm>
        </p:spPr>
        <p:txBody>
          <a:bodyPr/>
          <a:lstStyle/>
          <a:p>
            <a:pPr algn="ctr"/>
            <a:r>
              <a:rPr lang="sv-FI" sz="3200" dirty="0"/>
              <a:t>Genomsnittlig</a:t>
            </a:r>
            <a:r>
              <a:rPr lang="fi-FI" sz="3200" dirty="0"/>
              <a:t> </a:t>
            </a:r>
            <a:r>
              <a:rPr lang="fi-FI" sz="3200" err="1"/>
              <a:t>totalpension</a:t>
            </a:r>
            <a:r>
              <a:rPr lang="fi-FI" sz="3200"/>
              <a:t> 31.12.2024</a:t>
            </a:r>
            <a:br>
              <a:rPr lang="fi-FI" sz="3200" dirty="0"/>
            </a:br>
            <a:endParaRPr lang="fi-FI" sz="3200" dirty="0"/>
          </a:p>
        </p:txBody>
      </p:sp>
      <p:graphicFrame>
        <p:nvGraphicFramePr>
          <p:cNvPr id="6" name="Taulukko 5">
            <a:extLst>
              <a:ext uri="{FF2B5EF4-FFF2-40B4-BE49-F238E27FC236}">
                <a16:creationId xmlns:a16="http://schemas.microsoft.com/office/drawing/2014/main" id="{86F7CDBE-C404-B9BC-1CC5-C4815B83A89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4247435"/>
              </p:ext>
            </p:extLst>
          </p:nvPr>
        </p:nvGraphicFramePr>
        <p:xfrm>
          <a:off x="1992237" y="1097401"/>
          <a:ext cx="7874533" cy="2907662"/>
        </p:xfrm>
        <a:graphic>
          <a:graphicData uri="http://schemas.openxmlformats.org/drawingml/2006/table">
            <a:tbl>
              <a:tblPr firstRow="1" bandRow="1">
                <a:tableStyleId>{5C22544A-7EE6-4342-B048-85BDC9FD1C3A}</a:tableStyleId>
              </a:tblPr>
              <a:tblGrid>
                <a:gridCol w="3895552">
                  <a:extLst>
                    <a:ext uri="{9D8B030D-6E8A-4147-A177-3AD203B41FA5}">
                      <a16:colId xmlns:a16="http://schemas.microsoft.com/office/drawing/2014/main" val="20000"/>
                    </a:ext>
                  </a:extLst>
                </a:gridCol>
                <a:gridCol w="1326327">
                  <a:extLst>
                    <a:ext uri="{9D8B030D-6E8A-4147-A177-3AD203B41FA5}">
                      <a16:colId xmlns:a16="http://schemas.microsoft.com/office/drawing/2014/main" val="20001"/>
                    </a:ext>
                  </a:extLst>
                </a:gridCol>
                <a:gridCol w="1326327">
                  <a:extLst>
                    <a:ext uri="{9D8B030D-6E8A-4147-A177-3AD203B41FA5}">
                      <a16:colId xmlns:a16="http://schemas.microsoft.com/office/drawing/2014/main" val="20002"/>
                    </a:ext>
                  </a:extLst>
                </a:gridCol>
                <a:gridCol w="1326327">
                  <a:extLst>
                    <a:ext uri="{9D8B030D-6E8A-4147-A177-3AD203B41FA5}">
                      <a16:colId xmlns:a16="http://schemas.microsoft.com/office/drawing/2014/main" val="20003"/>
                    </a:ext>
                  </a:extLst>
                </a:gridCol>
              </a:tblGrid>
              <a:tr h="392574">
                <a:tc>
                  <a:txBody>
                    <a:bodyPr/>
                    <a:lstStyle/>
                    <a:p>
                      <a:endParaRPr lang="fi-FI" sz="1800" dirty="0"/>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Män</a:t>
                      </a:r>
                      <a:endParaRPr lang="fi-FI" sz="1800" dirty="0"/>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Kvinnor</a:t>
                      </a:r>
                      <a:r>
                        <a:rPr lang="fi-FI" sz="1800" dirty="0"/>
                        <a:t> </a:t>
                      </a:r>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Samtliga</a:t>
                      </a:r>
                      <a:endParaRPr lang="fi-FI" sz="1800" dirty="0"/>
                    </a:p>
                  </a:txBody>
                  <a:tcPr marL="91451" marR="91451" marT="45732" marB="45732">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extLst>
                  <a:ext uri="{0D108BD9-81ED-4DB2-BD59-A6C34878D82A}">
                    <a16:rowId xmlns:a16="http://schemas.microsoft.com/office/drawing/2014/main" val="10000"/>
                  </a:ext>
                </a:extLst>
              </a:tr>
              <a:tr h="392574">
                <a:tc>
                  <a:txBody>
                    <a:bodyPr/>
                    <a:lstStyle/>
                    <a:p>
                      <a:r>
                        <a:rPr lang="fi-FI" sz="1800" dirty="0" err="1"/>
                        <a:t>Genomsnittlig</a:t>
                      </a:r>
                      <a:r>
                        <a:rPr lang="fi-FI" sz="1800" dirty="0"/>
                        <a:t> </a:t>
                      </a:r>
                      <a:r>
                        <a:rPr lang="fi-FI" sz="1800" dirty="0" err="1"/>
                        <a:t>totalpension</a:t>
                      </a:r>
                      <a:r>
                        <a:rPr lang="fi-FI" sz="1800" dirty="0"/>
                        <a:t> </a:t>
                      </a:r>
                      <a:r>
                        <a:rPr lang="fi-FI" sz="1800" baseline="0" dirty="0" err="1"/>
                        <a:t>€/mån</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2 349</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1 893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2 100</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extLst>
                  <a:ext uri="{0D108BD9-81ED-4DB2-BD59-A6C34878D82A}">
                    <a16:rowId xmlns:a16="http://schemas.microsoft.com/office/drawing/2014/main" val="10001"/>
                  </a:ext>
                </a:extLst>
              </a:tr>
              <a:tr h="392574">
                <a:tc>
                  <a:txBody>
                    <a:bodyPr/>
                    <a:lstStyle/>
                    <a:p>
                      <a:r>
                        <a:rPr lang="fi-FI" sz="1800" baseline="0" dirty="0"/>
                        <a:t> - </a:t>
                      </a:r>
                      <a:r>
                        <a:rPr lang="fi-FI" sz="1800" baseline="0" dirty="0" err="1"/>
                        <a:t>Arbetspensionens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2 200</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1 729</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1 943</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392574">
                <a:tc>
                  <a:txBody>
                    <a:bodyPr/>
                    <a:lstStyle/>
                    <a:p>
                      <a:r>
                        <a:rPr lang="fi-FI" sz="1800" baseline="0" dirty="0"/>
                        <a:t> - </a:t>
                      </a:r>
                      <a:r>
                        <a:rPr lang="fi-FI" sz="1800" baseline="0" dirty="0" err="1"/>
                        <a:t>FPA-pensionens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128</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151</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140</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741110">
                <a:tc>
                  <a:txBody>
                    <a:bodyPr/>
                    <a:lstStyle/>
                    <a:p>
                      <a:r>
                        <a:rPr lang="fi-FI" sz="1800" baseline="0" dirty="0"/>
                        <a:t> - </a:t>
                      </a:r>
                      <a:r>
                        <a:rPr lang="sv-SE" sz="1800" b="0" i="0" u="none" strike="noStrike" kern="1200" baseline="0" dirty="0">
                          <a:solidFill>
                            <a:schemeClr val="dk1"/>
                          </a:solidFill>
                          <a:latin typeface="+mn-lt"/>
                          <a:ea typeface="+mn-ea"/>
                          <a:cs typeface="+mn-cs"/>
                        </a:rPr>
                        <a:t>Pensioner för tryggheten med </a:t>
                      </a:r>
                      <a:br>
                        <a:rPr lang="sv-SE" sz="1800" b="0" i="0" u="none" strike="noStrike" kern="1200" baseline="0" dirty="0">
                          <a:solidFill>
                            <a:schemeClr val="dk1"/>
                          </a:solidFill>
                          <a:latin typeface="+mn-lt"/>
                          <a:ea typeface="+mn-ea"/>
                          <a:cs typeface="+mn-cs"/>
                        </a:rPr>
                      </a:br>
                      <a:r>
                        <a:rPr lang="sv-SE" sz="1800" b="0" i="0" u="none" strike="noStrike" kern="1200" baseline="0" dirty="0">
                          <a:solidFill>
                            <a:schemeClr val="dk1"/>
                          </a:solidFill>
                          <a:latin typeface="+mn-lt"/>
                          <a:ea typeface="+mn-ea"/>
                          <a:cs typeface="+mn-cs"/>
                        </a:rPr>
                        <a:t>   tanke på särskilda risker* 	</a:t>
                      </a:r>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21</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17</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596256">
                <a:tc>
                  <a:txBody>
                    <a:bodyPr/>
                    <a:lstStyle/>
                    <a:p>
                      <a:pPr>
                        <a:lnSpc>
                          <a:spcPct val="200000"/>
                        </a:lnSpc>
                      </a:pPr>
                      <a:r>
                        <a:rPr lang="fi-FI" sz="1800" dirty="0" err="1"/>
                        <a:t>Antalet</a:t>
                      </a:r>
                      <a:r>
                        <a:rPr lang="fi-FI" sz="1800" dirty="0"/>
                        <a:t> </a:t>
                      </a:r>
                      <a:r>
                        <a:rPr lang="fi-FI" sz="1800" dirty="0" err="1"/>
                        <a:t>pensionstagare</a:t>
                      </a:r>
                      <a:endParaRPr lang="fi-FI" sz="1800" dirty="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684</a:t>
                      </a:r>
                      <a:r>
                        <a:rPr lang="fi-FI" sz="1800" baseline="0"/>
                        <a:t>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baseline="0"/>
                        <a:t>825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1 510</a:t>
                      </a:r>
                      <a:r>
                        <a:rPr lang="fi-FI" sz="1800" baseline="0"/>
                        <a:t> </a:t>
                      </a:r>
                      <a:r>
                        <a:rPr lang="fi-FI" sz="1800" baseline="0" dirty="0"/>
                        <a:t>000</a:t>
                      </a:r>
                      <a:endParaRPr lang="fi-FI" sz="1800" dirty="0"/>
                    </a:p>
                  </a:txBody>
                  <a:tcPr marL="36000" marR="180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kstiruutu 7">
            <a:extLst>
              <a:ext uri="{FF2B5EF4-FFF2-40B4-BE49-F238E27FC236}">
                <a16:creationId xmlns:a16="http://schemas.microsoft.com/office/drawing/2014/main" id="{EAD6E4E6-414F-3293-E4B9-018B767E0FCA}"/>
              </a:ext>
            </a:extLst>
          </p:cNvPr>
          <p:cNvSpPr txBox="1"/>
          <p:nvPr/>
        </p:nvSpPr>
        <p:spPr>
          <a:xfrm>
            <a:off x="2063550" y="4070222"/>
            <a:ext cx="7874533" cy="1077218"/>
          </a:xfrm>
          <a:prstGeom prst="rect">
            <a:avLst/>
          </a:prstGeom>
          <a:noFill/>
        </p:spPr>
        <p:txBody>
          <a:bodyPr wrap="square" rtlCol="0">
            <a:spAutoFit/>
          </a:bodyPr>
          <a:lstStyle/>
          <a:p>
            <a:r>
              <a:rPr lang="fi-FI" sz="1600" dirty="0">
                <a:ea typeface="Verdana" panose="020B0604030504040204" pitchFamily="34" charset="0"/>
                <a:cs typeface="Verdana" panose="020B0604030504040204" pitchFamily="34" charset="0"/>
              </a:rPr>
              <a:t>*Lag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olycksfall</a:t>
            </a:r>
            <a:r>
              <a:rPr lang="fi-FI" sz="1600" dirty="0">
                <a:ea typeface="Verdana" panose="020B0604030504040204" pitchFamily="34" charset="0"/>
                <a:cs typeface="Verdana" panose="020B0604030504040204" pitchFamily="34" charset="0"/>
              </a:rPr>
              <a:t> i </a:t>
            </a:r>
            <a:r>
              <a:rPr lang="fi-FI" sz="1600" dirty="0" err="1">
                <a:ea typeface="Verdana" panose="020B0604030504040204" pitchFamily="34" charset="0"/>
                <a:cs typeface="Verdana" panose="020B0604030504040204" pitchFamily="34" charset="0"/>
              </a:rPr>
              <a:t>arbetet</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och</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yrkessjukdomar</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trafikförsäkringslag</a:t>
            </a:r>
            <a:r>
              <a:rPr lang="fi-FI" sz="1600" dirty="0">
                <a:ea typeface="Verdana" panose="020B0604030504040204" pitchFamily="34" charset="0"/>
                <a:cs typeface="Verdana" panose="020B0604030504040204" pitchFamily="34" charset="0"/>
              </a:rPr>
              <a:t>,</a:t>
            </a:r>
            <a:r>
              <a:rPr lang="sv-SE" sz="1600" dirty="0"/>
              <a:t> lag om ersättning för olycksfall i militärtjänst och tjänstgöringsrelaterad sjukdom, lag om ersättning för olycksfall och tjänstgöringsrelaterad sjukdom i krishanteringsuppdrag och </a:t>
            </a:r>
            <a:r>
              <a:rPr lang="fi-FI" sz="1600" dirty="0"/>
              <a:t>lag </a:t>
            </a:r>
            <a:r>
              <a:rPr lang="fi-FI" sz="1600" dirty="0" err="1"/>
              <a:t>om</a:t>
            </a:r>
            <a:r>
              <a:rPr lang="fi-FI" sz="1600" dirty="0"/>
              <a:t> </a:t>
            </a:r>
            <a:r>
              <a:rPr lang="fi-FI" sz="1600" dirty="0" err="1"/>
              <a:t>skada</a:t>
            </a:r>
            <a:r>
              <a:rPr lang="fi-FI" sz="1600" dirty="0"/>
              <a:t>, </a:t>
            </a:r>
            <a:r>
              <a:rPr lang="fi-FI" sz="1600" dirty="0" err="1"/>
              <a:t>ådragen</a:t>
            </a:r>
            <a:r>
              <a:rPr lang="fi-FI" sz="1600" dirty="0"/>
              <a:t> i </a:t>
            </a:r>
            <a:r>
              <a:rPr lang="fi-FI" sz="1600" dirty="0" err="1"/>
              <a:t>militärtjänst</a:t>
            </a:r>
            <a:r>
              <a:rPr lang="fi-FI" sz="1600" dirty="0">
                <a:ea typeface="Verdana" panose="020B0604030504040204" pitchFamily="34" charset="0"/>
                <a:cs typeface="Verdana" panose="020B0604030504040204" pitchFamily="34" charset="0"/>
              </a:rPr>
              <a:t>.</a:t>
            </a:r>
            <a:endParaRPr lang="en-US" sz="1600" dirty="0">
              <a:ea typeface="Verdana" panose="020B0604030504040204" pitchFamily="34" charset="0"/>
              <a:cs typeface="Verdana" panose="020B0604030504040204" pitchFamily="34" charset="0"/>
            </a:endParaRPr>
          </a:p>
        </p:txBody>
      </p:sp>
      <p:sp>
        <p:nvSpPr>
          <p:cNvPr id="3" name="Tekstiruutu 2">
            <a:extLst>
              <a:ext uri="{FF2B5EF4-FFF2-40B4-BE49-F238E27FC236}">
                <a16:creationId xmlns:a16="http://schemas.microsoft.com/office/drawing/2014/main" id="{F2A26BD6-D12C-EED4-2842-64F17A7AA447}"/>
              </a:ext>
            </a:extLst>
          </p:cNvPr>
          <p:cNvSpPr txBox="1"/>
          <p:nvPr/>
        </p:nvSpPr>
        <p:spPr>
          <a:xfrm>
            <a:off x="1943404" y="5505978"/>
            <a:ext cx="8305191" cy="1015663"/>
          </a:xfrm>
          <a:prstGeom prst="rect">
            <a:avLst/>
          </a:prstGeom>
          <a:noFill/>
        </p:spPr>
        <p:txBody>
          <a:bodyPr wrap="square" rtlCol="0">
            <a:spAutoFit/>
          </a:bodyPr>
          <a:lstStyle/>
          <a:p>
            <a:r>
              <a:rPr lang="fi-FI" sz="1200"/>
              <a:t>Pensionstagare: Personer som får ålderspension, sjukpension eller specialpension för lantbruksföretagare ur arbetspensionssystemet och/eller folkpensionssystemet och är bosatta i Finland.</a:t>
            </a:r>
            <a:r>
              <a:rPr lang="fi-FI" sz="1200">
                <a:solidFill>
                  <a:srgbClr val="FF0000"/>
                </a:solidFill>
              </a:rPr>
              <a:t> </a:t>
            </a:r>
            <a:r>
              <a:rPr lang="fi-FI" sz="1200"/>
              <a:t>De som får partiell ålderspension ingår inte i siffrorna. </a:t>
            </a:r>
          </a:p>
          <a:p>
            <a:r>
              <a:rPr lang="fi-FI" sz="1200"/>
              <a:t>Totalpensionen inbegriper personens egen pension och familjepension. </a:t>
            </a:r>
          </a:p>
          <a:p>
            <a:r>
              <a:rPr lang="fi-FI" sz="1200"/>
              <a:t>Totalpensionen avser bruttopension. </a:t>
            </a:r>
          </a:p>
        </p:txBody>
      </p:sp>
      <p:sp>
        <p:nvSpPr>
          <p:cNvPr id="4" name="Dian numeron paikkamerkki 3">
            <a:extLst>
              <a:ext uri="{FF2B5EF4-FFF2-40B4-BE49-F238E27FC236}">
                <a16:creationId xmlns:a16="http://schemas.microsoft.com/office/drawing/2014/main" id="{E5F3A552-5330-20CD-C0D6-FAB8D06B609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56947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90098"/>
            <a:ext cx="11856640" cy="938155"/>
          </a:xfrm>
        </p:spPr>
        <p:txBody>
          <a:bodyPr/>
          <a:lstStyle/>
          <a:p>
            <a:pPr algn="ctr"/>
            <a:r>
              <a:rPr lang="sv-SE" sz="3200"/>
              <a:t>Fördelningen av totalpensionen för egenpensionstagare</a:t>
            </a:r>
            <a:br>
              <a:rPr lang="sv-SE" sz="3200"/>
            </a:br>
            <a:r>
              <a:rPr lang="sv-SE" sz="3200"/>
              <a:t>bosatta i Finland 31.12.2024</a:t>
            </a:r>
            <a:br>
              <a:rPr lang="fi-FI" sz="3200" dirty="0"/>
            </a:br>
            <a:endParaRPr lang="fi-FI" sz="3200" dirty="0"/>
          </a:p>
        </p:txBody>
      </p:sp>
      <p:sp>
        <p:nvSpPr>
          <p:cNvPr id="3" name="Dian numeron paikkamerkki 2">
            <a:extLst>
              <a:ext uri="{FF2B5EF4-FFF2-40B4-BE49-F238E27FC236}">
                <a16:creationId xmlns:a16="http://schemas.microsoft.com/office/drawing/2014/main" id="{5456A38F-D6B8-46DD-F10D-299F21B9149B}"/>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10" name="Kuva 9" descr="Figuren visar fördelningen av pensionstagarnas totalpension efter kön. Klassintervallen är 300 euro. Kvinnornas fördelning är snedare än männens och med betoning på fördelningens nedre del.">
            <a:extLst>
              <a:ext uri="{FF2B5EF4-FFF2-40B4-BE49-F238E27FC236}">
                <a16:creationId xmlns:a16="http://schemas.microsoft.com/office/drawing/2014/main" id="{2BA06BF8-9913-0F3B-7E8E-FAE0E79DBB09}"/>
              </a:ext>
            </a:extLst>
          </p:cNvPr>
          <p:cNvPicPr>
            <a:picLocks noChangeAspect="1"/>
          </p:cNvPicPr>
          <p:nvPr/>
        </p:nvPicPr>
        <p:blipFill>
          <a:blip r:embed="rId3"/>
          <a:stretch>
            <a:fillRect/>
          </a:stretch>
        </p:blipFill>
        <p:spPr>
          <a:xfrm>
            <a:off x="2355117" y="1028253"/>
            <a:ext cx="7563407" cy="5328097"/>
          </a:xfrm>
          <a:prstGeom prst="rect">
            <a:avLst/>
          </a:prstGeom>
        </p:spPr>
      </p:pic>
    </p:spTree>
    <p:extLst>
      <p:ext uri="{BB962C8B-B14F-4D97-AF65-F5344CB8AC3E}">
        <p14:creationId xmlns:p14="http://schemas.microsoft.com/office/powerpoint/2010/main" val="168412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D5F485F-4683-4E9A-A9BA-3AC03CA9624D}"/>
              </a:ext>
            </a:extLst>
          </p:cNvPr>
          <p:cNvSpPr>
            <a:spLocks noGrp="1"/>
          </p:cNvSpPr>
          <p:nvPr>
            <p:ph type="title"/>
          </p:nvPr>
        </p:nvSpPr>
        <p:spPr/>
        <p:txBody>
          <a:bodyPr/>
          <a:lstStyle/>
          <a:p>
            <a:r>
              <a:rPr lang="fi-FI" dirty="0" err="1"/>
              <a:t>Pensionssystemet</a:t>
            </a:r>
            <a:r>
              <a:rPr lang="fi-FI" dirty="0"/>
              <a:t> </a:t>
            </a:r>
            <a:r>
              <a:rPr lang="fi-FI" dirty="0" err="1"/>
              <a:t>och</a:t>
            </a:r>
            <a:r>
              <a:rPr lang="fi-FI" dirty="0"/>
              <a:t> </a:t>
            </a:r>
            <a:br>
              <a:rPr lang="fi-FI" dirty="0"/>
            </a:br>
            <a:r>
              <a:rPr lang="fi-FI" dirty="0" err="1"/>
              <a:t>dess</a:t>
            </a:r>
            <a:r>
              <a:rPr lang="fi-FI" dirty="0"/>
              <a:t> </a:t>
            </a:r>
            <a:r>
              <a:rPr lang="fi-FI" dirty="0" err="1"/>
              <a:t>förvaltning</a:t>
            </a:r>
            <a:br>
              <a:rPr lang="fi-FI" dirty="0"/>
            </a:br>
            <a:endParaRPr lang="fi-FI" dirty="0"/>
          </a:p>
        </p:txBody>
      </p:sp>
      <p:sp>
        <p:nvSpPr>
          <p:cNvPr id="9" name="Tekstin paikkamerkki 8">
            <a:extLst>
              <a:ext uri="{FF2B5EF4-FFF2-40B4-BE49-F238E27FC236}">
                <a16:creationId xmlns:a16="http://schemas.microsoft.com/office/drawing/2014/main" id="{C749F813-640E-46A6-ACF1-CA809A4923F0}"/>
              </a:ext>
            </a:extLst>
          </p:cNvPr>
          <p:cNvSpPr>
            <a:spLocks noGrp="1"/>
          </p:cNvSpPr>
          <p:nvPr>
            <p:ph type="body" sz="quarter" idx="10"/>
          </p:nvPr>
        </p:nvSpPr>
        <p:spPr/>
        <p:txBody>
          <a:bodyPr/>
          <a:lstStyle/>
          <a:p>
            <a:endParaRPr lang="fi-FI" dirty="0"/>
          </a:p>
          <a:p>
            <a:r>
              <a:rPr lang="fi-FI" dirty="0"/>
              <a:t>1</a:t>
            </a:r>
          </a:p>
        </p:txBody>
      </p:sp>
      <p:sp>
        <p:nvSpPr>
          <p:cNvPr id="2" name="Dian numeron paikkamerkki 1">
            <a:extLst>
              <a:ext uri="{FF2B5EF4-FFF2-40B4-BE49-F238E27FC236}">
                <a16:creationId xmlns:a16="http://schemas.microsoft.com/office/drawing/2014/main" id="{2C6F153D-B671-66BD-57EA-78B66144EE10}"/>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34490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16632"/>
            <a:ext cx="11856640" cy="980769"/>
          </a:xfrm>
        </p:spPr>
        <p:txBody>
          <a:bodyPr/>
          <a:lstStyle/>
          <a:p>
            <a:pPr algn="ctr"/>
            <a:r>
              <a:rPr lang="fi-FI" sz="3200" dirty="0" err="1"/>
              <a:t>Genomsnittlig</a:t>
            </a:r>
            <a:r>
              <a:rPr lang="fi-FI" sz="3200" dirty="0"/>
              <a:t> </a:t>
            </a:r>
            <a:r>
              <a:rPr lang="fi-FI" sz="3200" dirty="0" err="1"/>
              <a:t>totalpension</a:t>
            </a:r>
            <a:r>
              <a:rPr lang="fi-FI" sz="3200" dirty="0"/>
              <a:t> </a:t>
            </a:r>
            <a:r>
              <a:rPr lang="fi-FI" sz="3200" dirty="0" err="1"/>
              <a:t>och</a:t>
            </a:r>
            <a:r>
              <a:rPr lang="fi-FI" sz="3200" dirty="0"/>
              <a:t> </a:t>
            </a:r>
            <a:r>
              <a:rPr lang="fi-FI" sz="3200" dirty="0" err="1"/>
              <a:t>dess</a:t>
            </a:r>
            <a:r>
              <a:rPr lang="fi-FI" sz="3200" dirty="0"/>
              <a:t> </a:t>
            </a:r>
            <a:r>
              <a:rPr lang="fi-FI" sz="3200" dirty="0" err="1"/>
              <a:t>förhållande</a:t>
            </a:r>
            <a:r>
              <a:rPr lang="fi-FI" sz="3200" dirty="0"/>
              <a:t> </a:t>
            </a:r>
            <a:r>
              <a:rPr lang="fi-FI" sz="3200" dirty="0" err="1"/>
              <a:t>till</a:t>
            </a:r>
            <a:r>
              <a:rPr lang="fi-FI" sz="3200" dirty="0"/>
              <a:t> medelförtjänsten </a:t>
            </a:r>
            <a:r>
              <a:rPr lang="fi-FI" sz="3200" err="1"/>
              <a:t>åren</a:t>
            </a:r>
            <a:r>
              <a:rPr lang="fi-FI" sz="3200"/>
              <a:t> 2000–2023</a:t>
            </a:r>
            <a:br>
              <a:rPr lang="fi-FI" sz="3200" dirty="0"/>
            </a:br>
            <a:endParaRPr lang="fi-FI" sz="3200" dirty="0"/>
          </a:p>
        </p:txBody>
      </p:sp>
      <p:sp>
        <p:nvSpPr>
          <p:cNvPr id="5" name="Tekstiruutu 4">
            <a:extLst>
              <a:ext uri="{FF2B5EF4-FFF2-40B4-BE49-F238E27FC236}">
                <a16:creationId xmlns:a16="http://schemas.microsoft.com/office/drawing/2014/main" id="{B946FF47-8A5F-45BC-CD3D-8B0D2B38A2FB}"/>
              </a:ext>
            </a:extLst>
          </p:cNvPr>
          <p:cNvSpPr txBox="1"/>
          <p:nvPr/>
        </p:nvSpPr>
        <p:spPr>
          <a:xfrm>
            <a:off x="1735109" y="5392101"/>
            <a:ext cx="8739087" cy="1277273"/>
          </a:xfrm>
          <a:prstGeom prst="rect">
            <a:avLst/>
          </a:prstGeom>
          <a:noFill/>
        </p:spPr>
        <p:txBody>
          <a:bodyPr wrap="square">
            <a:spAutoFit/>
          </a:bodyPr>
          <a:lstStyle/>
          <a:p>
            <a:r>
              <a:rPr lang="fi-FI" sz="1100"/>
              <a:t>Pensionstagare: Personer som får ålderspension eller sjukpension ur arbetspensions-systemet och/eller folkpensionssystemet och är bosatta i Finland. De som får partiell ålderspension ingår inte i siffrorna.</a:t>
            </a:r>
          </a:p>
          <a:p>
            <a:r>
              <a:rPr lang="fi-FI" sz="1100"/>
              <a:t>Totalpensionen inbegriper personens egen pension och familjepension. Totalpensionen inbegriper arbetspension, folkpension och </a:t>
            </a:r>
            <a:r>
              <a:rPr lang="sv-SE" sz="1100"/>
              <a:t>pensioner för tryggheten med tanke på särskilda risker</a:t>
            </a:r>
            <a:r>
              <a:rPr lang="fi-FI" sz="110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Totalpensionen avser bruttopension.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Medelinkomsten grundar sig på uppgiften om genomsnittliga löner och företagarin-komster bland förvärvsaktiva i Statistikcentralen sinkomstfördelningsstatistik.</a:t>
            </a:r>
            <a:endParaRPr lang="fi-FI" sz="1100"/>
          </a:p>
        </p:txBody>
      </p:sp>
      <p:sp>
        <p:nvSpPr>
          <p:cNvPr id="3" name="Dian numeron paikkamerkki 2">
            <a:extLst>
              <a:ext uri="{FF2B5EF4-FFF2-40B4-BE49-F238E27FC236}">
                <a16:creationId xmlns:a16="http://schemas.microsoft.com/office/drawing/2014/main" id="{30B87BA6-E573-2ED3-594B-2CB4E0FBA3D2}"/>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7" name="Kuva 6" descr="Ålderspensionstagarnas genomsnittliga totalpension har under granskningsperioden 2000–2023 stigit från cirka 1 400 euro till 2 000 euro. Sjukpensionstagarnas medelpension har sjunkit från 1 400 euro till cirka 1 300 euro. Den genomsnittliga ålderspensionens förhållande till medelförtjänsten år 2023 var 54 procent och sjukpensionens förhållande var 33 procent.">
            <a:extLst>
              <a:ext uri="{FF2B5EF4-FFF2-40B4-BE49-F238E27FC236}">
                <a16:creationId xmlns:a16="http://schemas.microsoft.com/office/drawing/2014/main" id="{9E40352E-273A-0A87-FB4C-A33C2CD80E21}"/>
              </a:ext>
            </a:extLst>
          </p:cNvPr>
          <p:cNvPicPr>
            <a:picLocks noChangeAspect="1"/>
          </p:cNvPicPr>
          <p:nvPr/>
        </p:nvPicPr>
        <p:blipFill>
          <a:blip r:embed="rId3"/>
          <a:stretch>
            <a:fillRect/>
          </a:stretch>
        </p:blipFill>
        <p:spPr>
          <a:xfrm>
            <a:off x="1451254" y="1196752"/>
            <a:ext cx="8954131" cy="4231523"/>
          </a:xfrm>
          <a:prstGeom prst="rect">
            <a:avLst/>
          </a:prstGeom>
        </p:spPr>
      </p:pic>
    </p:spTree>
    <p:extLst>
      <p:ext uri="{BB962C8B-B14F-4D97-AF65-F5344CB8AC3E}">
        <p14:creationId xmlns:p14="http://schemas.microsoft.com/office/powerpoint/2010/main" val="165675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908761"/>
          </a:xfrm>
        </p:spPr>
        <p:txBody>
          <a:bodyPr/>
          <a:lstStyle/>
          <a:p>
            <a:pPr algn="ctr"/>
            <a:r>
              <a:rPr lang="fi-FI" sz="2800" dirty="0" err="1"/>
              <a:t>Genomsnittlig</a:t>
            </a:r>
            <a:r>
              <a:rPr lang="fi-FI" sz="2800" dirty="0"/>
              <a:t> </a:t>
            </a:r>
            <a:r>
              <a:rPr lang="fi-FI" sz="2800" dirty="0" err="1"/>
              <a:t>totalpension</a:t>
            </a:r>
            <a:r>
              <a:rPr lang="fi-FI" sz="2800" dirty="0"/>
              <a:t> </a:t>
            </a:r>
            <a:r>
              <a:rPr lang="fi-FI" sz="2800" dirty="0" err="1"/>
              <a:t>och</a:t>
            </a:r>
            <a:r>
              <a:rPr lang="fi-FI" sz="2800" dirty="0"/>
              <a:t> </a:t>
            </a:r>
            <a:r>
              <a:rPr lang="fi-FI" sz="2800" dirty="0" err="1"/>
              <a:t>dess</a:t>
            </a:r>
            <a:r>
              <a:rPr lang="fi-FI" sz="2800" dirty="0"/>
              <a:t> </a:t>
            </a:r>
            <a:r>
              <a:rPr lang="fi-FI" sz="2800" dirty="0" err="1"/>
              <a:t>förhållande</a:t>
            </a:r>
            <a:r>
              <a:rPr lang="fi-FI" sz="2800" dirty="0"/>
              <a:t> </a:t>
            </a:r>
            <a:br>
              <a:rPr lang="fi-FI" sz="2800" dirty="0"/>
            </a:br>
            <a:r>
              <a:rPr lang="fi-FI" sz="2800" dirty="0" err="1"/>
              <a:t>till</a:t>
            </a:r>
            <a:r>
              <a:rPr lang="fi-FI" sz="2800" dirty="0"/>
              <a:t> </a:t>
            </a:r>
            <a:r>
              <a:rPr lang="fi-FI" sz="2800" dirty="0" err="1"/>
              <a:t>medelförtjänsten</a:t>
            </a:r>
            <a:r>
              <a:rPr lang="fi-FI" sz="2800" dirty="0"/>
              <a:t> </a:t>
            </a:r>
            <a:r>
              <a:rPr lang="fi-FI" sz="2800" err="1"/>
              <a:t>åren</a:t>
            </a:r>
            <a:r>
              <a:rPr lang="fi-FI" sz="2800"/>
              <a:t> 2010–2090, %</a:t>
            </a:r>
            <a:endParaRPr lang="fi-FI" sz="2800" dirty="0"/>
          </a:p>
        </p:txBody>
      </p:sp>
      <p:pic>
        <p:nvPicPr>
          <p:cNvPr id="4" name="Kuva 3" descr="Figuren visar medelpensionens förhållande till medelinkomsten åren 2010–2090. Förhållandet ökar till och med mitten av 2020-talet, då det är ca 55 procent. Förhållandet minskar till ca 46 procent före år 2090.">
            <a:extLst>
              <a:ext uri="{FF2B5EF4-FFF2-40B4-BE49-F238E27FC236}">
                <a16:creationId xmlns:a16="http://schemas.microsoft.com/office/drawing/2014/main" id="{FE9D0133-1F85-33C3-765E-100DB1D2FCB9}"/>
              </a:ext>
            </a:extLst>
          </p:cNvPr>
          <p:cNvPicPr>
            <a:picLocks noChangeAspect="1"/>
          </p:cNvPicPr>
          <p:nvPr/>
        </p:nvPicPr>
        <p:blipFill>
          <a:blip r:embed="rId3"/>
          <a:stretch>
            <a:fillRect/>
          </a:stretch>
        </p:blipFill>
        <p:spPr>
          <a:xfrm>
            <a:off x="1199456" y="1689697"/>
            <a:ext cx="9335987" cy="4772242"/>
          </a:xfrm>
          <a:prstGeom prst="rect">
            <a:avLst/>
          </a:prstGeom>
        </p:spPr>
      </p:pic>
      <p:sp>
        <p:nvSpPr>
          <p:cNvPr id="3" name="Dian numeron paikkamerkki 2">
            <a:extLst>
              <a:ext uri="{FF2B5EF4-FFF2-40B4-BE49-F238E27FC236}">
                <a16:creationId xmlns:a16="http://schemas.microsoft.com/office/drawing/2014/main" id="{1DEE03C5-785A-B40C-3E5A-17964053B99C}"/>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386133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428AA37-FA4F-4C98-ACD0-C4A458DA0ED2}"/>
              </a:ext>
            </a:extLst>
          </p:cNvPr>
          <p:cNvSpPr>
            <a:spLocks noGrp="1"/>
          </p:cNvSpPr>
          <p:nvPr>
            <p:ph type="title"/>
          </p:nvPr>
        </p:nvSpPr>
        <p:spPr/>
        <p:txBody>
          <a:bodyPr/>
          <a:lstStyle/>
          <a:p>
            <a:r>
              <a:rPr lang="fi-FI" dirty="0" err="1"/>
              <a:t>Pensionsutgiften</a:t>
            </a:r>
            <a:endParaRPr lang="fi-FI" dirty="0"/>
          </a:p>
        </p:txBody>
      </p:sp>
      <p:sp>
        <p:nvSpPr>
          <p:cNvPr id="7" name="Tekstin paikkamerkki 6">
            <a:extLst>
              <a:ext uri="{FF2B5EF4-FFF2-40B4-BE49-F238E27FC236}">
                <a16:creationId xmlns:a16="http://schemas.microsoft.com/office/drawing/2014/main" id="{E95F4382-2082-4657-B95A-3F23A5888E58}"/>
              </a:ext>
            </a:extLst>
          </p:cNvPr>
          <p:cNvSpPr>
            <a:spLocks noGrp="1"/>
          </p:cNvSpPr>
          <p:nvPr>
            <p:ph type="body" sz="quarter" idx="10"/>
          </p:nvPr>
        </p:nvSpPr>
        <p:spPr/>
        <p:txBody>
          <a:bodyPr/>
          <a:lstStyle/>
          <a:p>
            <a:r>
              <a:rPr lang="fi-FI" dirty="0"/>
              <a:t>4</a:t>
            </a:r>
          </a:p>
        </p:txBody>
      </p:sp>
      <p:sp>
        <p:nvSpPr>
          <p:cNvPr id="2" name="Dian numeron paikkamerkki 1">
            <a:extLst>
              <a:ext uri="{FF2B5EF4-FFF2-40B4-BE49-F238E27FC236}">
                <a16:creationId xmlns:a16="http://schemas.microsoft.com/office/drawing/2014/main" id="{D36353AC-BB9D-A9F7-9F51-A4B5C8844CBC}"/>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269984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784632" cy="1052777"/>
          </a:xfrm>
        </p:spPr>
        <p:txBody>
          <a:bodyPr/>
          <a:lstStyle/>
          <a:p>
            <a:pPr algn="ctr"/>
            <a:r>
              <a:rPr lang="fi-FI" sz="3200" dirty="0" err="1"/>
              <a:t>Pensionsutgifterna</a:t>
            </a:r>
            <a:r>
              <a:rPr lang="fi-FI" sz="3200" dirty="0"/>
              <a:t> i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br>
              <a:rPr lang="fi-FI" sz="3200" dirty="0"/>
            </a:br>
            <a:r>
              <a:rPr lang="fi-FI" sz="3200" err="1"/>
              <a:t>åren</a:t>
            </a:r>
            <a:r>
              <a:rPr lang="fi-FI" sz="3200"/>
              <a:t> 2010–2090, %</a:t>
            </a:r>
            <a:br>
              <a:rPr lang="fi-FI" sz="3200" dirty="0"/>
            </a:br>
            <a:endParaRPr lang="fi-FI" sz="3200" dirty="0"/>
          </a:p>
        </p:txBody>
      </p:sp>
      <p:pic>
        <p:nvPicPr>
          <p:cNvPr id="7" name="Kuva 6" descr="I figuren visas en långsiktsprognos av pensionsutgifterna i förhållande till bruttonationalprodukten. Förhållandet hålls vid knappa 14 procent åren 2020–2035. Det minskar till drygt 12 procent åren 2035–2050 och ökar till mer än 14 procent åren 2050–2085. Den andel som privata sektorns arbetspensioner utgör av hela pensionsutgiften ökar litet åren 2020–2060.">
            <a:extLst>
              <a:ext uri="{FF2B5EF4-FFF2-40B4-BE49-F238E27FC236}">
                <a16:creationId xmlns:a16="http://schemas.microsoft.com/office/drawing/2014/main" id="{E7973E36-A43B-49BA-B862-EAE5080F8DF1}"/>
              </a:ext>
            </a:extLst>
          </p:cNvPr>
          <p:cNvPicPr>
            <a:picLocks noChangeAspect="1"/>
          </p:cNvPicPr>
          <p:nvPr/>
        </p:nvPicPr>
        <p:blipFill>
          <a:blip r:embed="rId3"/>
          <a:stretch>
            <a:fillRect/>
          </a:stretch>
        </p:blipFill>
        <p:spPr>
          <a:xfrm>
            <a:off x="1415480" y="1556792"/>
            <a:ext cx="8878069" cy="4344395"/>
          </a:xfrm>
          <a:prstGeom prst="rect">
            <a:avLst/>
          </a:prstGeom>
        </p:spPr>
      </p:pic>
      <p:sp>
        <p:nvSpPr>
          <p:cNvPr id="3" name="Tekstiruutu 2">
            <a:extLst>
              <a:ext uri="{FF2B5EF4-FFF2-40B4-BE49-F238E27FC236}">
                <a16:creationId xmlns:a16="http://schemas.microsoft.com/office/drawing/2014/main" id="{980ABA4C-D4F3-4FE2-A14F-DB9A4D17D644}"/>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8641F4F6-2414-7454-E8FA-F42A013D59F1}"/>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154855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Utgifts</a:t>
            </a:r>
            <a:r>
              <a:rPr lang="fi-FI" sz="3200" dirty="0"/>
              <a:t>- </a:t>
            </a:r>
            <a:r>
              <a:rPr lang="fi-FI" sz="3200" dirty="0" err="1"/>
              <a:t>och</a:t>
            </a:r>
            <a:r>
              <a:rPr lang="fi-FI" sz="3200" dirty="0"/>
              <a:t> </a:t>
            </a:r>
            <a:r>
              <a:rPr lang="fi-FI" sz="3200" dirty="0" err="1"/>
              <a:t>avgiftsprocent</a:t>
            </a:r>
            <a:r>
              <a:rPr lang="fi-FI" sz="3200" dirty="0"/>
              <a:t> </a:t>
            </a:r>
            <a:r>
              <a:rPr lang="fi-FI" sz="3200" dirty="0" err="1"/>
              <a:t>enligt</a:t>
            </a:r>
            <a:r>
              <a:rPr lang="fi-FI" sz="3200" dirty="0"/>
              <a:t> </a:t>
            </a:r>
            <a:r>
              <a:rPr lang="fi-FI" sz="3200" dirty="0" err="1"/>
              <a:t>ArPL</a:t>
            </a:r>
            <a:r>
              <a:rPr lang="fi-FI" sz="3200" dirty="0"/>
              <a:t> i proportion </a:t>
            </a:r>
            <a:br>
              <a:rPr lang="fi-FI" sz="3200" dirty="0"/>
            </a:br>
            <a:r>
              <a:rPr lang="fi-FI" sz="3200" dirty="0" err="1"/>
              <a:t>till</a:t>
            </a:r>
            <a:r>
              <a:rPr lang="fi-FI" sz="3200" dirty="0"/>
              <a:t> </a:t>
            </a:r>
            <a:r>
              <a:rPr lang="fi-FI" sz="3200" dirty="0" err="1"/>
              <a:t>lönesumman</a:t>
            </a:r>
            <a:r>
              <a:rPr lang="fi-FI" sz="3200" dirty="0"/>
              <a:t> </a:t>
            </a:r>
            <a:r>
              <a:rPr lang="fi-FI" sz="3200" err="1"/>
              <a:t>åren</a:t>
            </a:r>
            <a:r>
              <a:rPr lang="fi-FI" sz="3200"/>
              <a:t> 1962–2090</a:t>
            </a:r>
            <a:br>
              <a:rPr lang="fi-FI" sz="3200" dirty="0"/>
            </a:br>
            <a:endParaRPr lang="fi-FI" sz="3200" dirty="0"/>
          </a:p>
        </p:txBody>
      </p:sp>
      <p:pic>
        <p:nvPicPr>
          <p:cNvPr id="7" name="Kuva 6" descr="I figuren visas långsiktsprognoserna av utvecklingen av utgifts- och avgiftsprocent enligt ArPL. Utgiften har ökat från noll till ca 27 procent åren 1962–2020. Utgiften ökar till ca 36 procent åren 2020–2080. Avgiften har ökat från 3 procent till något under 25 procent åren 1962–2020. Avgiften ökar till ca 26 procent åren 2020–2080. Avgiften har överstigit utgiften till år 2013 och är lägre än utgiften efter det.">
            <a:extLst>
              <a:ext uri="{FF2B5EF4-FFF2-40B4-BE49-F238E27FC236}">
                <a16:creationId xmlns:a16="http://schemas.microsoft.com/office/drawing/2014/main" id="{4D31F312-841E-4F17-B13C-2D3995AAF3C5}"/>
              </a:ext>
            </a:extLst>
          </p:cNvPr>
          <p:cNvPicPr>
            <a:picLocks noChangeAspect="1"/>
          </p:cNvPicPr>
          <p:nvPr/>
        </p:nvPicPr>
        <p:blipFill>
          <a:blip r:embed="rId3"/>
          <a:stretch>
            <a:fillRect/>
          </a:stretch>
        </p:blipFill>
        <p:spPr>
          <a:xfrm>
            <a:off x="1991544" y="1636709"/>
            <a:ext cx="7534944" cy="4247640"/>
          </a:xfrm>
          <a:prstGeom prst="rect">
            <a:avLst/>
          </a:prstGeom>
        </p:spPr>
      </p:pic>
      <p:sp>
        <p:nvSpPr>
          <p:cNvPr id="3" name="Tekstiruutu 2">
            <a:extLst>
              <a:ext uri="{FF2B5EF4-FFF2-40B4-BE49-F238E27FC236}">
                <a16:creationId xmlns:a16="http://schemas.microsoft.com/office/drawing/2014/main" id="{A3E4A651-B027-407C-64D9-75098D0A4CEF}"/>
              </a:ext>
            </a:extLst>
          </p:cNvPr>
          <p:cNvSpPr txBox="1"/>
          <p:nvPr/>
        </p:nvSpPr>
        <p:spPr>
          <a:xfrm>
            <a:off x="4151784" y="6110769"/>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674BD502-8085-02E6-9A21-3F5159340CF2}"/>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318388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06CF8F9-AD22-406C-8110-45421E6B83AD}"/>
              </a:ext>
            </a:extLst>
          </p:cNvPr>
          <p:cNvSpPr>
            <a:spLocks noGrp="1"/>
          </p:cNvSpPr>
          <p:nvPr>
            <p:ph type="title"/>
          </p:nvPr>
        </p:nvSpPr>
        <p:spPr/>
        <p:txBody>
          <a:bodyPr/>
          <a:lstStyle/>
          <a:p>
            <a:r>
              <a:rPr lang="fi-FI" dirty="0"/>
              <a:t>De </a:t>
            </a:r>
            <a:r>
              <a:rPr lang="fi-FI" dirty="0" err="1"/>
              <a:t>arbetspensionsförsäkrade</a:t>
            </a:r>
            <a:endParaRPr lang="fi-FI" dirty="0"/>
          </a:p>
        </p:txBody>
      </p:sp>
      <p:sp>
        <p:nvSpPr>
          <p:cNvPr id="7" name="Tekstin paikkamerkki 6">
            <a:extLst>
              <a:ext uri="{FF2B5EF4-FFF2-40B4-BE49-F238E27FC236}">
                <a16:creationId xmlns:a16="http://schemas.microsoft.com/office/drawing/2014/main" id="{EE80F64B-42D3-44C4-9B84-B4996609C201}"/>
              </a:ext>
            </a:extLst>
          </p:cNvPr>
          <p:cNvSpPr>
            <a:spLocks noGrp="1"/>
          </p:cNvSpPr>
          <p:nvPr>
            <p:ph type="body" sz="quarter" idx="10"/>
          </p:nvPr>
        </p:nvSpPr>
        <p:spPr/>
        <p:txBody>
          <a:bodyPr/>
          <a:lstStyle/>
          <a:p>
            <a:r>
              <a:rPr lang="fi-FI" dirty="0"/>
              <a:t>5</a:t>
            </a:r>
          </a:p>
        </p:txBody>
      </p:sp>
      <p:sp>
        <p:nvSpPr>
          <p:cNvPr id="2" name="Dian numeron paikkamerkki 1">
            <a:extLst>
              <a:ext uri="{FF2B5EF4-FFF2-40B4-BE49-F238E27FC236}">
                <a16:creationId xmlns:a16="http://schemas.microsoft.com/office/drawing/2014/main" id="{ADA28375-33D8-DDA1-B7F9-A9C5E25D572F}"/>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3558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260648"/>
            <a:ext cx="11856640" cy="1332000"/>
          </a:xfrm>
        </p:spPr>
        <p:txBody>
          <a:bodyPr/>
          <a:lstStyle/>
          <a:p>
            <a:pPr algn="ctr"/>
            <a:r>
              <a:rPr lang="sv-SE" sz="3200"/>
              <a:t>Fördelningen av befolkningen i förhållande</a:t>
            </a:r>
            <a:br>
              <a:rPr lang="sv-SE" sz="3200"/>
            </a:br>
            <a:r>
              <a:rPr lang="sv-SE" sz="3200"/>
              <a:t>till arbete och arbetspension 31.12.2023</a:t>
            </a:r>
            <a:br>
              <a:rPr lang="fi-FI" sz="3200" dirty="0"/>
            </a:br>
            <a:endParaRPr lang="fi-FI" sz="3200" dirty="0"/>
          </a:p>
        </p:txBody>
      </p:sp>
      <p:sp>
        <p:nvSpPr>
          <p:cNvPr id="3" name="Dian numeron paikkamerkki 2">
            <a:extLst>
              <a:ext uri="{FF2B5EF4-FFF2-40B4-BE49-F238E27FC236}">
                <a16:creationId xmlns:a16="http://schemas.microsoft.com/office/drawing/2014/main" id="{FF4ED8E9-6137-F432-5026-77ECE43C02F3}"/>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6" name="Kuva 5" descr="Figuren innehåller en ålderspyramid av hela befolkningen efter kön i åldersklasser med 5 års intervall fördelad efter 17–68-åringar i arbete, pensionstagare och övrig befolkning 31.12.2023. Av männen var 1,25 miljoner i arbete och 630000 personer var i pension i slutet av år 2023. Av kvinnorna var 1,24 miljoner i arbete och 768000 personer i pension i slutet av år 2023. 899000 män och 821000 kvinnor var inte i arbete eller pension.">
            <a:extLst>
              <a:ext uri="{FF2B5EF4-FFF2-40B4-BE49-F238E27FC236}">
                <a16:creationId xmlns:a16="http://schemas.microsoft.com/office/drawing/2014/main" id="{1E1873C5-47B7-D2AC-DD5F-204E64D42858}"/>
              </a:ext>
            </a:extLst>
          </p:cNvPr>
          <p:cNvPicPr>
            <a:picLocks noChangeAspect="1"/>
          </p:cNvPicPr>
          <p:nvPr/>
        </p:nvPicPr>
        <p:blipFill>
          <a:blip r:embed="rId3"/>
          <a:stretch>
            <a:fillRect/>
          </a:stretch>
        </p:blipFill>
        <p:spPr>
          <a:xfrm>
            <a:off x="1764286" y="1292311"/>
            <a:ext cx="8886141" cy="5155185"/>
          </a:xfrm>
          <a:prstGeom prst="rect">
            <a:avLst/>
          </a:prstGeom>
        </p:spPr>
      </p:pic>
    </p:spTree>
    <p:extLst>
      <p:ext uri="{BB962C8B-B14F-4D97-AF65-F5344CB8AC3E}">
        <p14:creationId xmlns:p14="http://schemas.microsoft.com/office/powerpoint/2010/main" val="232288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67698"/>
          </a:xfrm>
        </p:spPr>
        <p:txBody>
          <a:bodyPr/>
          <a:lstStyle/>
          <a:p>
            <a:pPr algn="ctr"/>
            <a:r>
              <a:rPr lang="fi-FI" sz="3200" dirty="0" err="1"/>
              <a:t>Arbetspensionsförsäkrade</a:t>
            </a:r>
            <a:r>
              <a:rPr lang="fi-FI" sz="3200" dirty="0"/>
              <a:t> </a:t>
            </a:r>
            <a:r>
              <a:rPr lang="fi-FI" sz="3200" dirty="0" err="1"/>
              <a:t>som</a:t>
            </a:r>
            <a:r>
              <a:rPr lang="fi-FI" sz="3200" dirty="0"/>
              <a:t> </a:t>
            </a:r>
            <a:r>
              <a:rPr lang="fi-FI" sz="3200" dirty="0" err="1"/>
              <a:t>arbetade</a:t>
            </a:r>
            <a:r>
              <a:rPr lang="fi-FI" sz="3200" dirty="0"/>
              <a:t> </a:t>
            </a:r>
            <a:r>
              <a:rPr lang="fi-FI" sz="3200" dirty="0" err="1"/>
              <a:t>som</a:t>
            </a:r>
            <a:r>
              <a:rPr lang="fi-FI" sz="3200" dirty="0"/>
              <a:t> </a:t>
            </a:r>
            <a:r>
              <a:rPr lang="fi-FI" sz="3200" dirty="0" err="1"/>
              <a:t>anställda</a:t>
            </a:r>
            <a:r>
              <a:rPr lang="fi-FI" sz="3200" dirty="0"/>
              <a:t> </a:t>
            </a:r>
            <a:r>
              <a:rPr lang="fi-FI" sz="3200" dirty="0" err="1"/>
              <a:t>eller</a:t>
            </a:r>
            <a:r>
              <a:rPr lang="fi-FI" sz="3200" dirty="0"/>
              <a:t> </a:t>
            </a:r>
            <a:r>
              <a:rPr lang="fi-FI" sz="3200" err="1"/>
              <a:t>företagare</a:t>
            </a:r>
            <a:r>
              <a:rPr lang="fi-FI" sz="3200"/>
              <a:t> 31.12.2023 </a:t>
            </a:r>
            <a:r>
              <a:rPr lang="fi-FI" sz="3200" dirty="0" err="1"/>
              <a:t>efter</a:t>
            </a:r>
            <a:r>
              <a:rPr lang="fi-FI" sz="3200" dirty="0"/>
              <a:t> </a:t>
            </a:r>
            <a:r>
              <a:rPr lang="fi-FI" sz="3200" dirty="0" err="1"/>
              <a:t>pensionslag</a:t>
            </a:r>
            <a:br>
              <a:rPr lang="fi-FI" sz="3200" dirty="0"/>
            </a:br>
            <a:endParaRPr lang="fi-FI" sz="3200" dirty="0"/>
          </a:p>
        </p:txBody>
      </p:sp>
      <p:sp>
        <p:nvSpPr>
          <p:cNvPr id="3" name="Dian numeron paikkamerkki 2">
            <a:extLst>
              <a:ext uri="{FF2B5EF4-FFF2-40B4-BE49-F238E27FC236}">
                <a16:creationId xmlns:a16="http://schemas.microsoft.com/office/drawing/2014/main" id="{7C758659-41F7-B384-F44A-77C3A84B8ADB}"/>
              </a:ext>
            </a:extLst>
          </p:cNvPr>
          <p:cNvSpPr>
            <a:spLocks noGrp="1"/>
          </p:cNvSpPr>
          <p:nvPr>
            <p:ph type="sldNum" sz="quarter" idx="12"/>
          </p:nvPr>
        </p:nvSpPr>
        <p:spPr/>
        <p:txBody>
          <a:bodyPr/>
          <a:lstStyle/>
          <a:p>
            <a:fld id="{BE2D8D75-17F6-474C-8CC8-AD93DCE1F39D}" type="slidenum">
              <a:rPr lang="fi-FI" smtClean="0"/>
              <a:t>27</a:t>
            </a:fld>
            <a:endParaRPr lang="fi-FI"/>
          </a:p>
        </p:txBody>
      </p:sp>
      <p:pic>
        <p:nvPicPr>
          <p:cNvPr id="6" name="Kuva 5" descr="Sammanlagt 2,5 miljoner personer arbetade som anställda eller företagare 31.12.2023. Största andelen arbetade inom ArPL, 1,6 miljoner personer. Inom OffPL på kommunsektorn arbetade 587000 personer.">
            <a:extLst>
              <a:ext uri="{FF2B5EF4-FFF2-40B4-BE49-F238E27FC236}">
                <a16:creationId xmlns:a16="http://schemas.microsoft.com/office/drawing/2014/main" id="{DA65F8DF-E92C-9D14-802A-46F3991A55ED}"/>
              </a:ext>
            </a:extLst>
          </p:cNvPr>
          <p:cNvPicPr>
            <a:picLocks noChangeAspect="1"/>
          </p:cNvPicPr>
          <p:nvPr/>
        </p:nvPicPr>
        <p:blipFill>
          <a:blip r:embed="rId3"/>
          <a:stretch>
            <a:fillRect/>
          </a:stretch>
        </p:blipFill>
        <p:spPr>
          <a:xfrm>
            <a:off x="1054360" y="1593967"/>
            <a:ext cx="10449332" cy="4762383"/>
          </a:xfrm>
          <a:prstGeom prst="rect">
            <a:avLst/>
          </a:prstGeom>
        </p:spPr>
      </p:pic>
    </p:spTree>
    <p:extLst>
      <p:ext uri="{BB962C8B-B14F-4D97-AF65-F5344CB8AC3E}">
        <p14:creationId xmlns:p14="http://schemas.microsoft.com/office/powerpoint/2010/main" val="298707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B6AF9D8-1C59-4840-87FF-9FE90B6B9A52}"/>
              </a:ext>
            </a:extLst>
          </p:cNvPr>
          <p:cNvSpPr>
            <a:spLocks noGrp="1"/>
          </p:cNvSpPr>
          <p:nvPr>
            <p:ph type="title"/>
          </p:nvPr>
        </p:nvSpPr>
        <p:spPr/>
        <p:txBody>
          <a:bodyPr/>
          <a:lstStyle/>
          <a:p>
            <a:r>
              <a:rPr lang="fi-FI" dirty="0" err="1"/>
              <a:t>Pensionstagarna</a:t>
            </a:r>
            <a:endParaRPr lang="fi-FI" dirty="0"/>
          </a:p>
        </p:txBody>
      </p:sp>
      <p:sp>
        <p:nvSpPr>
          <p:cNvPr id="7" name="Tekstin paikkamerkki 6">
            <a:extLst>
              <a:ext uri="{FF2B5EF4-FFF2-40B4-BE49-F238E27FC236}">
                <a16:creationId xmlns:a16="http://schemas.microsoft.com/office/drawing/2014/main" id="{7CF41ACB-CE33-4BD1-AE26-3A05BE516E44}"/>
              </a:ext>
            </a:extLst>
          </p:cNvPr>
          <p:cNvSpPr>
            <a:spLocks noGrp="1"/>
          </p:cNvSpPr>
          <p:nvPr>
            <p:ph type="body" sz="quarter" idx="10"/>
          </p:nvPr>
        </p:nvSpPr>
        <p:spPr/>
        <p:txBody>
          <a:bodyPr/>
          <a:lstStyle/>
          <a:p>
            <a:r>
              <a:rPr lang="fi-FI" dirty="0"/>
              <a:t>6</a:t>
            </a:r>
          </a:p>
        </p:txBody>
      </p:sp>
      <p:sp>
        <p:nvSpPr>
          <p:cNvPr id="2" name="Dian numeron paikkamerkki 1">
            <a:extLst>
              <a:ext uri="{FF2B5EF4-FFF2-40B4-BE49-F238E27FC236}">
                <a16:creationId xmlns:a16="http://schemas.microsoft.com/office/drawing/2014/main" id="{9CDB031A-0CA1-91FF-D9D3-B0FFE0D72FFB}"/>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423443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548721"/>
          </a:xfrm>
        </p:spPr>
        <p:txBody>
          <a:bodyPr/>
          <a:lstStyle/>
          <a:p>
            <a:pPr algn="ctr"/>
            <a:r>
              <a:rPr lang="fi-FI" sz="3200" dirty="0" err="1"/>
              <a:t>Pensionstagarna</a:t>
            </a:r>
            <a:r>
              <a:rPr lang="fi-FI" sz="3200" dirty="0"/>
              <a:t> </a:t>
            </a:r>
            <a:r>
              <a:rPr lang="fi-FI" sz="3200" dirty="0" err="1"/>
              <a:t>efter</a:t>
            </a:r>
            <a:r>
              <a:rPr lang="fi-FI" sz="3200" dirty="0"/>
              <a:t> </a:t>
            </a:r>
            <a:r>
              <a:rPr lang="fi-FI" sz="3200" dirty="0" err="1"/>
              <a:t>pensionens</a:t>
            </a:r>
            <a:r>
              <a:rPr lang="fi-FI" sz="3200" dirty="0"/>
              <a:t> </a:t>
            </a:r>
            <a:r>
              <a:rPr lang="fi-FI" sz="3200" dirty="0" err="1"/>
              <a:t>struktur</a:t>
            </a:r>
            <a:r>
              <a:rPr lang="fi-FI" sz="3200" dirty="0"/>
              <a:t> </a:t>
            </a:r>
            <a:r>
              <a:rPr lang="fi-FI" sz="3200" err="1"/>
              <a:t>åren</a:t>
            </a:r>
            <a:r>
              <a:rPr lang="fi-FI" sz="3200"/>
              <a:t> 2001–2023</a:t>
            </a:r>
            <a:br>
              <a:rPr lang="fi-FI" sz="3200" dirty="0"/>
            </a:br>
            <a:endParaRPr lang="fi-FI" sz="3200" dirty="0"/>
          </a:p>
        </p:txBody>
      </p:sp>
      <p:sp>
        <p:nvSpPr>
          <p:cNvPr id="3" name="Dian numeron paikkamerkki 2">
            <a:extLst>
              <a:ext uri="{FF2B5EF4-FFF2-40B4-BE49-F238E27FC236}">
                <a16:creationId xmlns:a16="http://schemas.microsoft.com/office/drawing/2014/main" id="{33AC31BD-DDED-3DF5-C7A1-A7559E26C94F}"/>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5" name="Kuva 4" descr="I figuren har pensionstagarna indelats i dem som får endast arbetspension, dem som får både arbets- och FPA-pension och dem som får endast FPA-pension. Under granskningsperioden 2001–2023 har antalet som får endast arbetspension ökat, och andelen som får både arbets- och FPA-pension minskat. Antalet som får endast FPA-pension har förblivit nära oförändrat.">
            <a:extLst>
              <a:ext uri="{FF2B5EF4-FFF2-40B4-BE49-F238E27FC236}">
                <a16:creationId xmlns:a16="http://schemas.microsoft.com/office/drawing/2014/main" id="{05B59FD0-DFFC-BEBB-3DB4-5DD7A9DADC0A}"/>
              </a:ext>
            </a:extLst>
          </p:cNvPr>
          <p:cNvPicPr>
            <a:picLocks noChangeAspect="1"/>
          </p:cNvPicPr>
          <p:nvPr/>
        </p:nvPicPr>
        <p:blipFill>
          <a:blip r:embed="rId3"/>
          <a:stretch>
            <a:fillRect/>
          </a:stretch>
        </p:blipFill>
        <p:spPr>
          <a:xfrm>
            <a:off x="1415480" y="1406524"/>
            <a:ext cx="9715251" cy="4611194"/>
          </a:xfrm>
          <a:prstGeom prst="rect">
            <a:avLst/>
          </a:prstGeom>
        </p:spPr>
      </p:pic>
    </p:spTree>
    <p:extLst>
      <p:ext uri="{BB962C8B-B14F-4D97-AF65-F5344CB8AC3E}">
        <p14:creationId xmlns:p14="http://schemas.microsoft.com/office/powerpoint/2010/main" val="398863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idx="4294967295"/>
          </p:nvPr>
        </p:nvSpPr>
        <p:spPr>
          <a:xfrm>
            <a:off x="0" y="359526"/>
            <a:ext cx="11816507" cy="1331912"/>
          </a:xfrm>
        </p:spPr>
        <p:txBody>
          <a:bodyPr/>
          <a:lstStyle/>
          <a:p>
            <a:pPr algn="ctr"/>
            <a:r>
              <a:rPr lang="fi-FI" sz="3200" dirty="0" err="1"/>
              <a:t>Socialförsäkringen</a:t>
            </a:r>
            <a:r>
              <a:rPr lang="fi-FI" sz="3200" dirty="0"/>
              <a:t> </a:t>
            </a:r>
            <a:r>
              <a:rPr lang="fi-FI" sz="3200" dirty="0" err="1"/>
              <a:t>år</a:t>
            </a:r>
            <a:r>
              <a:rPr lang="fi-FI" sz="3200" dirty="0"/>
              <a:t> 2022</a:t>
            </a:r>
            <a:br>
              <a:rPr lang="fi-FI" sz="3200" dirty="0"/>
            </a:br>
            <a:r>
              <a:rPr lang="fi-FI" sz="3200" dirty="0"/>
              <a:t>44,4 md €</a:t>
            </a:r>
            <a:br>
              <a:rPr lang="fi-FI" sz="3200" dirty="0"/>
            </a:br>
            <a:endParaRPr lang="fi-FI" sz="3200" dirty="0"/>
          </a:p>
        </p:txBody>
      </p:sp>
      <p:sp>
        <p:nvSpPr>
          <p:cNvPr id="9" name="Oikea hakasulje 8">
            <a:extLst>
              <a:ext uri="{FF2B5EF4-FFF2-40B4-BE49-F238E27FC236}">
                <a16:creationId xmlns:a16="http://schemas.microsoft.com/office/drawing/2014/main" id="{176101E5-8D9A-4BA9-9D9B-76C8329BCC1C}"/>
              </a:ext>
              <a:ext uri="{C183D7F6-B498-43B3-948B-1728B52AA6E4}">
                <adec:decorative xmlns:adec="http://schemas.microsoft.com/office/drawing/2017/decorative" val="1"/>
              </a:ext>
            </a:extLst>
          </p:cNvPr>
          <p:cNvSpPr/>
          <p:nvPr/>
        </p:nvSpPr>
        <p:spPr>
          <a:xfrm rot="16200000">
            <a:off x="5595185" y="1767151"/>
            <a:ext cx="476242" cy="5255783"/>
          </a:xfrm>
          <a:prstGeom prst="rightBracket">
            <a:avLst/>
          </a:prstGeom>
          <a:ln w="15875">
            <a:solidFill>
              <a:srgbClr val="0356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0" name="Pyöristetty suorakulmio 20">
            <a:extLst>
              <a:ext uri="{FF2B5EF4-FFF2-40B4-BE49-F238E27FC236}">
                <a16:creationId xmlns:a16="http://schemas.microsoft.com/office/drawing/2014/main" id="{E7390714-2207-4C57-9923-5F28EAEF1173}"/>
              </a:ext>
            </a:extLst>
          </p:cNvPr>
          <p:cNvSpPr/>
          <p:nvPr/>
        </p:nvSpPr>
        <p:spPr>
          <a:xfrm>
            <a:off x="2063552"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Olycksfallsförsäkring</a:t>
            </a:r>
            <a:endParaRPr lang="fi-FI" dirty="0">
              <a:solidFill>
                <a:schemeClr val="tx1"/>
              </a:solidFill>
              <a:cs typeface="Arial" charset="0"/>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cs typeface="Arial" charset="0"/>
              </a:rPr>
              <a:t> 0,5 md €</a:t>
            </a:r>
          </a:p>
        </p:txBody>
      </p:sp>
      <p:sp>
        <p:nvSpPr>
          <p:cNvPr id="11" name="Pyöristetty suorakulmio 21">
            <a:extLst>
              <a:ext uri="{FF2B5EF4-FFF2-40B4-BE49-F238E27FC236}">
                <a16:creationId xmlns:a16="http://schemas.microsoft.com/office/drawing/2014/main" id="{E903DB27-9724-4F09-9EEA-25E816A0D780}"/>
              </a:ext>
            </a:extLst>
          </p:cNvPr>
          <p:cNvSpPr/>
          <p:nvPr/>
        </p:nvSpPr>
        <p:spPr>
          <a:xfrm>
            <a:off x="6075276"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Arbetstagares</a:t>
            </a:r>
            <a:r>
              <a:rPr lang="fi-FI" dirty="0">
                <a:solidFill>
                  <a:schemeClr val="tx1"/>
                </a:solidFill>
                <a:cs typeface="Arial" charset="0"/>
              </a:rPr>
              <a:t> </a:t>
            </a:r>
          </a:p>
          <a:p>
            <a:pPr algn="ctr" defTabSz="457200"/>
            <a:r>
              <a:rPr lang="fi-FI" dirty="0" err="1">
                <a:solidFill>
                  <a:schemeClr val="tx1"/>
                </a:solidFill>
                <a:cs typeface="Arial" charset="0"/>
              </a:rPr>
              <a:t>grupplivförsäkring</a:t>
            </a:r>
            <a:r>
              <a:rPr lang="fi-FI" dirty="0">
                <a:solidFill>
                  <a:schemeClr val="tx1"/>
                </a:solidFill>
                <a:cs typeface="Arial" charset="0"/>
              </a:rPr>
              <a:t> </a:t>
            </a:r>
          </a:p>
          <a:p>
            <a:pPr algn="ctr" defTabSz="457200"/>
            <a:r>
              <a:rPr lang="fi-FI" dirty="0">
                <a:solidFill>
                  <a:schemeClr val="tx1"/>
                </a:solidFill>
                <a:cs typeface="Arial" charset="0"/>
              </a:rPr>
              <a:t>0,02 md €</a:t>
            </a:r>
          </a:p>
        </p:txBody>
      </p:sp>
      <p:sp>
        <p:nvSpPr>
          <p:cNvPr id="12" name="Pyöristetty suorakulmio 22">
            <a:extLst>
              <a:ext uri="{FF2B5EF4-FFF2-40B4-BE49-F238E27FC236}">
                <a16:creationId xmlns:a16="http://schemas.microsoft.com/office/drawing/2014/main" id="{AB9ED5BE-626A-4EFE-9898-0150CD397C4D}"/>
              </a:ext>
            </a:extLst>
          </p:cNvPr>
          <p:cNvSpPr/>
          <p:nvPr/>
        </p:nvSpPr>
        <p:spPr>
          <a:xfrm>
            <a:off x="4643304" y="3024440"/>
            <a:ext cx="2415654" cy="9144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bg1"/>
                </a:solidFill>
                <a:cs typeface="Arial" charset="0"/>
              </a:rPr>
              <a:t>Pensionsförsäkring</a:t>
            </a:r>
            <a:endParaRPr lang="fi-FI" dirty="0">
              <a:solidFill>
                <a:schemeClr val="bg1"/>
              </a:solidFill>
              <a:cs typeface="Arial" charset="0"/>
            </a:endParaRPr>
          </a:p>
          <a:p>
            <a:pPr algn="ctr" defTabSz="457200">
              <a:lnSpc>
                <a:spcPct val="30000"/>
              </a:lnSpc>
            </a:pPr>
            <a:r>
              <a:rPr lang="fi-FI" dirty="0">
                <a:solidFill>
                  <a:schemeClr val="bg1"/>
                </a:solidFill>
                <a:cs typeface="Arial" charset="0"/>
              </a:rPr>
              <a:t> </a:t>
            </a:r>
          </a:p>
          <a:p>
            <a:pPr algn="ctr" defTabSz="457200">
              <a:lnSpc>
                <a:spcPct val="85000"/>
              </a:lnSpc>
            </a:pPr>
            <a:r>
              <a:rPr lang="fi-FI" dirty="0">
                <a:solidFill>
                  <a:schemeClr val="bg1"/>
                </a:solidFill>
                <a:cs typeface="Arial" charset="0"/>
              </a:rPr>
              <a:t>35,2 md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Pyöristetty suorakulmio 23">
            <a:extLst>
              <a:ext uri="{FF2B5EF4-FFF2-40B4-BE49-F238E27FC236}">
                <a16:creationId xmlns:a16="http://schemas.microsoft.com/office/drawing/2014/main" id="{0C13663A-273D-42BD-B503-04EBBE99AC0B}"/>
              </a:ext>
            </a:extLst>
          </p:cNvPr>
          <p:cNvSpPr/>
          <p:nvPr/>
        </p:nvSpPr>
        <p:spPr>
          <a:xfrm>
            <a:off x="7283103"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Arbetslöshets-försäkring</a:t>
            </a:r>
            <a:endParaRPr lang="fi-FI" dirty="0">
              <a:solidFill>
                <a:schemeClr val="tx1"/>
              </a:solidFill>
            </a:endParaRPr>
          </a:p>
          <a:p>
            <a:pPr algn="ctr" defTabSz="457200"/>
            <a:r>
              <a:rPr lang="fi-FI" dirty="0">
                <a:solidFill>
                  <a:schemeClr val="tx1"/>
                </a:solidFill>
                <a:cs typeface="Arial" charset="0"/>
              </a:rPr>
              <a:t>3,6 md</a:t>
            </a:r>
            <a:r>
              <a:rPr lang="fi-FI" dirty="0">
                <a:solidFill>
                  <a:schemeClr val="tx1"/>
                </a:solidFill>
              </a:rPr>
              <a:t> €</a:t>
            </a:r>
            <a:endParaRPr lang="fi-FI" dirty="0">
              <a:solidFill>
                <a:schemeClr val="tx1"/>
              </a:solidFill>
              <a:cs typeface="Arial" charset="0"/>
            </a:endParaRPr>
          </a:p>
        </p:txBody>
      </p:sp>
      <p:sp>
        <p:nvSpPr>
          <p:cNvPr id="14" name="Pyöristetty suorakulmio 24">
            <a:extLst>
              <a:ext uri="{FF2B5EF4-FFF2-40B4-BE49-F238E27FC236}">
                <a16:creationId xmlns:a16="http://schemas.microsoft.com/office/drawing/2014/main" id="{3CCD908A-A9C5-4F01-BD51-7EF56686DB57}"/>
              </a:ext>
            </a:extLst>
          </p:cNvPr>
          <p:cNvSpPr/>
          <p:nvPr/>
        </p:nvSpPr>
        <p:spPr>
          <a:xfrm>
            <a:off x="3318879"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rPr>
              <a:t>Sjukförsäkring</a:t>
            </a:r>
            <a:endParaRPr lang="fi-FI" dirty="0">
              <a:solidFill>
                <a:schemeClr val="tx1"/>
              </a:solidFill>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rPr>
              <a:t> 5,1 md €</a:t>
            </a:r>
          </a:p>
        </p:txBody>
      </p:sp>
      <p:cxnSp>
        <p:nvCxnSpPr>
          <p:cNvPr id="15" name="Suora yhdysviiva 14">
            <a:extLst>
              <a:ext uri="{FF2B5EF4-FFF2-40B4-BE49-F238E27FC236}">
                <a16:creationId xmlns:a16="http://schemas.microsoft.com/office/drawing/2014/main" id="{A77F5DD7-BC18-45E8-8749-7B5FB3B34910}"/>
              </a:ext>
              <a:ext uri="{C183D7F6-B498-43B3-948B-1728B52AA6E4}">
                <adec:decorative xmlns:adec="http://schemas.microsoft.com/office/drawing/2017/decorative" val="1"/>
              </a:ext>
            </a:extLst>
          </p:cNvPr>
          <p:cNvCxnSpPr/>
          <p:nvPr/>
        </p:nvCxnSpPr>
        <p:spPr>
          <a:xfrm>
            <a:off x="5851132" y="3938840"/>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6" name="Pyöristetty suorakulmio 26">
            <a:extLst>
              <a:ext uri="{FF2B5EF4-FFF2-40B4-BE49-F238E27FC236}">
                <a16:creationId xmlns:a16="http://schemas.microsoft.com/office/drawing/2014/main" id="{C5D73D1D-5D8E-456E-B827-79609A5A14D0}"/>
              </a:ext>
            </a:extLst>
          </p:cNvPr>
          <p:cNvSpPr/>
          <p:nvPr/>
        </p:nvSpPr>
        <p:spPr>
          <a:xfrm>
            <a:off x="4655180" y="45830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Arbetspension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31,4 md €</a:t>
            </a:r>
          </a:p>
        </p:txBody>
      </p:sp>
      <p:sp>
        <p:nvSpPr>
          <p:cNvPr id="17" name="Pyöristetty suorakulmio 27">
            <a:extLst>
              <a:ext uri="{FF2B5EF4-FFF2-40B4-BE49-F238E27FC236}">
                <a16:creationId xmlns:a16="http://schemas.microsoft.com/office/drawing/2014/main" id="{12481E54-3B5E-439A-84AC-6208D30E2FE0}"/>
              </a:ext>
            </a:extLst>
          </p:cNvPr>
          <p:cNvSpPr/>
          <p:nvPr/>
        </p:nvSpPr>
        <p:spPr>
          <a:xfrm>
            <a:off x="2063552" y="46028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Folkpension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2,5 md €</a:t>
            </a:r>
          </a:p>
        </p:txBody>
      </p:sp>
      <p:sp>
        <p:nvSpPr>
          <p:cNvPr id="18" name="Pyöristetty suorakulmio 28">
            <a:extLst>
              <a:ext uri="{FF2B5EF4-FFF2-40B4-BE49-F238E27FC236}">
                <a16:creationId xmlns:a16="http://schemas.microsoft.com/office/drawing/2014/main" id="{3BF87EA5-DC8E-4E77-A93D-C5DA2ED16FB5}"/>
              </a:ext>
            </a:extLst>
          </p:cNvPr>
          <p:cNvSpPr/>
          <p:nvPr/>
        </p:nvSpPr>
        <p:spPr>
          <a:xfrm>
            <a:off x="7259353" y="4590992"/>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Övriga</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1,3 md €</a:t>
            </a:r>
          </a:p>
        </p:txBody>
      </p:sp>
      <p:sp>
        <p:nvSpPr>
          <p:cNvPr id="2" name="Dian numeron paikkamerkki 1">
            <a:extLst>
              <a:ext uri="{FF2B5EF4-FFF2-40B4-BE49-F238E27FC236}">
                <a16:creationId xmlns:a16="http://schemas.microsoft.com/office/drawing/2014/main" id="{44E0AB78-0AD7-762E-3AC0-099C95C1A4BD}"/>
              </a:ext>
            </a:extLst>
          </p:cNvPr>
          <p:cNvSpPr>
            <a:spLocks noGrp="1"/>
          </p:cNvSpPr>
          <p:nvPr>
            <p:ph type="sldNum" sz="quarter" idx="12"/>
          </p:nvPr>
        </p:nvSpPr>
        <p:spPr>
          <a:xfrm>
            <a:off x="11320957" y="6443902"/>
            <a:ext cx="403145" cy="324000"/>
          </a:xfrm>
          <a:prstGeom prst="rect">
            <a:avLst/>
          </a:prstGeom>
        </p:spPr>
        <p:txBody>
          <a:bodyPr vert="horz" lIns="91440" tIns="45720" rIns="91440" bIns="45720" rtlCol="0" anchor="ctr"/>
          <a:lstStyle>
            <a:defPPr>
              <a:defRPr lang="fi-FI"/>
            </a:defPPr>
            <a:lvl1pPr marL="0" algn="l" defTabSz="914400" rtl="0" eaLnBrk="1" latinLnBrk="0" hangingPunct="1">
              <a:defRPr sz="1300" kern="1200">
                <a:solidFill>
                  <a:srgbClr val="0356B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3</a:t>
            </a:fld>
            <a:endParaRPr lang="fi-FI"/>
          </a:p>
        </p:txBody>
      </p:sp>
    </p:spTree>
    <p:extLst>
      <p:ext uri="{BB962C8B-B14F-4D97-AF65-F5344CB8AC3E}">
        <p14:creationId xmlns:p14="http://schemas.microsoft.com/office/powerpoint/2010/main" val="75307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94708"/>
            <a:ext cx="11856640" cy="984341"/>
          </a:xfrm>
        </p:spPr>
        <p:txBody>
          <a:bodyPr/>
          <a:lstStyle/>
          <a:p>
            <a:pPr algn="ctr"/>
            <a:r>
              <a:rPr lang="fi-FI" sz="3200" dirty="0"/>
              <a:t>Hela </a:t>
            </a:r>
            <a:r>
              <a:rPr lang="fi-FI" sz="3200" dirty="0" err="1"/>
              <a:t>befolkningen</a:t>
            </a:r>
            <a:r>
              <a:rPr lang="fi-FI" sz="3200" dirty="0"/>
              <a:t> </a:t>
            </a:r>
            <a:r>
              <a:rPr lang="fi-FI" sz="3200" dirty="0" err="1"/>
              <a:t>och</a:t>
            </a:r>
            <a:r>
              <a:rPr lang="fi-FI" sz="3200" dirty="0"/>
              <a:t> </a:t>
            </a:r>
            <a:r>
              <a:rPr lang="fi-FI" sz="3200" dirty="0" err="1"/>
              <a:t>pensionstagarna</a:t>
            </a:r>
            <a:r>
              <a:rPr lang="fi-FI" sz="3200" dirty="0"/>
              <a:t> </a:t>
            </a:r>
            <a:br>
              <a:rPr lang="fi-FI" sz="3200"/>
            </a:br>
            <a:r>
              <a:rPr lang="fi-FI" sz="3200"/>
              <a:t>31.12.2023</a:t>
            </a:r>
            <a:br>
              <a:rPr lang="fi-FI" sz="3200" dirty="0"/>
            </a:br>
            <a:endParaRPr lang="fi-FI" sz="3200" dirty="0"/>
          </a:p>
        </p:txBody>
      </p:sp>
      <p:sp>
        <p:nvSpPr>
          <p:cNvPr id="3" name="Dian numeron paikkamerkki 2">
            <a:extLst>
              <a:ext uri="{FF2B5EF4-FFF2-40B4-BE49-F238E27FC236}">
                <a16:creationId xmlns:a16="http://schemas.microsoft.com/office/drawing/2014/main" id="{60389B2B-EDFB-A325-788B-0D97156DE5FA}"/>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8" name="Kuva 7" descr="Figuren innehåller en ålderspyramid av hela befolkningen efter kön i åldersklasser med 5 års intervall fördelad efter pensionstagare och övrig befolkning.">
            <a:extLst>
              <a:ext uri="{FF2B5EF4-FFF2-40B4-BE49-F238E27FC236}">
                <a16:creationId xmlns:a16="http://schemas.microsoft.com/office/drawing/2014/main" id="{49293C48-61C7-F4DE-62C8-7D0428319076}"/>
              </a:ext>
            </a:extLst>
          </p:cNvPr>
          <p:cNvPicPr>
            <a:picLocks noChangeAspect="1"/>
          </p:cNvPicPr>
          <p:nvPr/>
        </p:nvPicPr>
        <p:blipFill>
          <a:blip r:embed="rId3"/>
          <a:stretch>
            <a:fillRect/>
          </a:stretch>
        </p:blipFill>
        <p:spPr>
          <a:xfrm>
            <a:off x="1898783" y="1281501"/>
            <a:ext cx="8394434" cy="4972397"/>
          </a:xfrm>
          <a:prstGeom prst="rect">
            <a:avLst/>
          </a:prstGeom>
        </p:spPr>
      </p:pic>
    </p:spTree>
    <p:extLst>
      <p:ext uri="{BB962C8B-B14F-4D97-AF65-F5344CB8AC3E}">
        <p14:creationId xmlns:p14="http://schemas.microsoft.com/office/powerpoint/2010/main" val="163890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CE058DF-D341-4A2F-B522-BFEDAE58E142}"/>
              </a:ext>
            </a:extLst>
          </p:cNvPr>
          <p:cNvSpPr>
            <a:spLocks noGrp="1"/>
          </p:cNvSpPr>
          <p:nvPr>
            <p:ph type="title"/>
          </p:nvPr>
        </p:nvSpPr>
        <p:spPr/>
        <p:txBody>
          <a:bodyPr/>
          <a:lstStyle/>
          <a:p>
            <a:r>
              <a:rPr lang="fi-FI" dirty="0" err="1"/>
              <a:t>Nya</a:t>
            </a:r>
            <a:r>
              <a:rPr lang="fi-FI" dirty="0"/>
              <a:t> </a:t>
            </a:r>
            <a:r>
              <a:rPr lang="fi-FI" dirty="0" err="1"/>
              <a:t>arbetspensionerade</a:t>
            </a:r>
            <a:r>
              <a:rPr lang="fi-FI" dirty="0"/>
              <a:t> </a:t>
            </a:r>
            <a:r>
              <a:rPr lang="fi-FI" dirty="0" err="1"/>
              <a:t>och</a:t>
            </a:r>
            <a:r>
              <a:rPr lang="fi-FI" dirty="0"/>
              <a:t> </a:t>
            </a:r>
            <a:r>
              <a:rPr lang="fi-FI" dirty="0" err="1"/>
              <a:t>pensioneringsåldern</a:t>
            </a:r>
            <a:br>
              <a:rPr lang="fi-FI" dirty="0"/>
            </a:br>
            <a:endParaRPr lang="fi-FI" dirty="0"/>
          </a:p>
        </p:txBody>
      </p:sp>
      <p:sp>
        <p:nvSpPr>
          <p:cNvPr id="7" name="Tekstin paikkamerkki 6">
            <a:extLst>
              <a:ext uri="{FF2B5EF4-FFF2-40B4-BE49-F238E27FC236}">
                <a16:creationId xmlns:a16="http://schemas.microsoft.com/office/drawing/2014/main" id="{A3299CA1-D8C5-41E0-B18D-5F334522276F}"/>
              </a:ext>
            </a:extLst>
          </p:cNvPr>
          <p:cNvSpPr>
            <a:spLocks noGrp="1"/>
          </p:cNvSpPr>
          <p:nvPr>
            <p:ph type="body" sz="quarter" idx="10"/>
          </p:nvPr>
        </p:nvSpPr>
        <p:spPr/>
        <p:txBody>
          <a:bodyPr/>
          <a:lstStyle/>
          <a:p>
            <a:endParaRPr lang="fi-FI" dirty="0"/>
          </a:p>
          <a:p>
            <a:r>
              <a:rPr lang="fi-FI" dirty="0"/>
              <a:t>7</a:t>
            </a:r>
          </a:p>
        </p:txBody>
      </p:sp>
      <p:sp>
        <p:nvSpPr>
          <p:cNvPr id="2" name="Dian numeron paikkamerkki 1">
            <a:extLst>
              <a:ext uri="{FF2B5EF4-FFF2-40B4-BE49-F238E27FC236}">
                <a16:creationId xmlns:a16="http://schemas.microsoft.com/office/drawing/2014/main" id="{BC0A56F3-400F-695F-BABC-7643714ACE86}"/>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69927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476713"/>
          </a:xfrm>
        </p:spPr>
        <p:txBody>
          <a:bodyPr/>
          <a:lstStyle/>
          <a:p>
            <a:pPr algn="ctr"/>
            <a:r>
              <a:rPr lang="fi-FI" sz="3200" dirty="0" err="1"/>
              <a:t>Nya</a:t>
            </a:r>
            <a:r>
              <a:rPr lang="fi-FI" sz="3200" dirty="0"/>
              <a:t> 50–68-åriga </a:t>
            </a:r>
            <a:r>
              <a:rPr lang="fi-FI" sz="3200" dirty="0" err="1"/>
              <a:t>arbetspensionerade</a:t>
            </a:r>
            <a:r>
              <a:rPr lang="fi-FI" sz="3200" dirty="0"/>
              <a:t> </a:t>
            </a:r>
            <a:r>
              <a:rPr lang="fi-FI" sz="3200" err="1"/>
              <a:t>år</a:t>
            </a:r>
            <a:r>
              <a:rPr lang="fi-FI" sz="3200"/>
              <a:t> 2023</a:t>
            </a:r>
            <a:br>
              <a:rPr lang="fi-FI" sz="3200" dirty="0"/>
            </a:br>
            <a:endParaRPr lang="fi-FI" sz="3200" dirty="0"/>
          </a:p>
        </p:txBody>
      </p:sp>
      <p:sp>
        <p:nvSpPr>
          <p:cNvPr id="3" name="Dian numeron paikkamerkki 2">
            <a:extLst>
              <a:ext uri="{FF2B5EF4-FFF2-40B4-BE49-F238E27FC236}">
                <a16:creationId xmlns:a16="http://schemas.microsoft.com/office/drawing/2014/main" id="{8E29C866-E6A4-CAA2-BF4C-8346E918329E}"/>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6" name="Kuva 5" descr="Man går klart oftast i arbetspension som 64-åring. År 2023 var antalet nypensionerade i den här åldern 27 000.">
            <a:extLst>
              <a:ext uri="{FF2B5EF4-FFF2-40B4-BE49-F238E27FC236}">
                <a16:creationId xmlns:a16="http://schemas.microsoft.com/office/drawing/2014/main" id="{C3F00393-DC57-BF8D-7157-5F71AAB91DCF}"/>
              </a:ext>
            </a:extLst>
          </p:cNvPr>
          <p:cNvPicPr>
            <a:picLocks noChangeAspect="1"/>
          </p:cNvPicPr>
          <p:nvPr/>
        </p:nvPicPr>
        <p:blipFill>
          <a:blip r:embed="rId3"/>
          <a:stretch>
            <a:fillRect/>
          </a:stretch>
        </p:blipFill>
        <p:spPr>
          <a:xfrm>
            <a:off x="1479612" y="1484784"/>
            <a:ext cx="9232776" cy="4709460"/>
          </a:xfrm>
          <a:prstGeom prst="rect">
            <a:avLst/>
          </a:prstGeom>
        </p:spPr>
      </p:pic>
    </p:spTree>
    <p:extLst>
      <p:ext uri="{BB962C8B-B14F-4D97-AF65-F5344CB8AC3E}">
        <p14:creationId xmlns:p14="http://schemas.microsoft.com/office/powerpoint/2010/main" val="36009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2000–2024</a:t>
            </a:r>
            <a:br>
              <a:rPr lang="fi-FI" sz="3200" dirty="0"/>
            </a:br>
            <a:endParaRPr lang="fi-FI" sz="3200" dirty="0"/>
          </a:p>
        </p:txBody>
      </p:sp>
      <p:sp>
        <p:nvSpPr>
          <p:cNvPr id="3" name="Dian numeron paikkamerkki 2">
            <a:extLst>
              <a:ext uri="{FF2B5EF4-FFF2-40B4-BE49-F238E27FC236}">
                <a16:creationId xmlns:a16="http://schemas.microsoft.com/office/drawing/2014/main" id="{B5F8E5E6-15A1-4D94-6A44-E381BFC71009}"/>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7" name="Kuva 6" descr="Figuren visar den förväntade pensioneringsåldern och medelåldern och medianåldern för pen-sionsövergången inom arbetspensionssystemet. Under granskningsperioden 2000–2024 har alla mätare för åldern av pensionsövergångar stigit.  År 2024 var den förväntade pensioneringsåldern 63,1 år, medi-anen 64,5 år och medeltalet 61,3 år.">
            <a:extLst>
              <a:ext uri="{FF2B5EF4-FFF2-40B4-BE49-F238E27FC236}">
                <a16:creationId xmlns:a16="http://schemas.microsoft.com/office/drawing/2014/main" id="{605AF7CB-2D8D-D3EA-9EE1-318C8F8A20C1}"/>
              </a:ext>
            </a:extLst>
          </p:cNvPr>
          <p:cNvPicPr>
            <a:picLocks noChangeAspect="1"/>
          </p:cNvPicPr>
          <p:nvPr/>
        </p:nvPicPr>
        <p:blipFill>
          <a:blip r:embed="rId3"/>
          <a:stretch>
            <a:fillRect/>
          </a:stretch>
        </p:blipFill>
        <p:spPr>
          <a:xfrm>
            <a:off x="1498526" y="1412776"/>
            <a:ext cx="9194948" cy="4673631"/>
          </a:xfrm>
          <a:prstGeom prst="rect">
            <a:avLst/>
          </a:prstGeom>
        </p:spPr>
      </p:pic>
    </p:spTree>
    <p:extLst>
      <p:ext uri="{BB962C8B-B14F-4D97-AF65-F5344CB8AC3E}">
        <p14:creationId xmlns:p14="http://schemas.microsoft.com/office/powerpoint/2010/main" val="181540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1996–2024</a:t>
            </a:r>
            <a:br>
              <a:rPr lang="fi-FI" sz="3200" dirty="0"/>
            </a:br>
            <a:endParaRPr lang="fi-FI" sz="3200" dirty="0"/>
          </a:p>
        </p:txBody>
      </p:sp>
      <p:sp>
        <p:nvSpPr>
          <p:cNvPr id="3" name="Dian numeron paikkamerkki 2">
            <a:extLst>
              <a:ext uri="{FF2B5EF4-FFF2-40B4-BE49-F238E27FC236}">
                <a16:creationId xmlns:a16="http://schemas.microsoft.com/office/drawing/2014/main" id="{21028128-7B34-E0EA-26B5-1BE9CDECB4D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5" name="Kuva 4" descr="I figuren visas den förväntade pensioneringsåldern för 25- och 50-åringar. Båda har stigit under granskningsperioden 1996–2024. År 2024 var den förväntade pensioneringsåldern 63,1 år för 25-åringar och 64,6 år för 50-åringar.">
            <a:extLst>
              <a:ext uri="{FF2B5EF4-FFF2-40B4-BE49-F238E27FC236}">
                <a16:creationId xmlns:a16="http://schemas.microsoft.com/office/drawing/2014/main" id="{872295FC-BC6E-656B-2252-DB0786C26289}"/>
              </a:ext>
            </a:extLst>
          </p:cNvPr>
          <p:cNvPicPr>
            <a:picLocks noChangeAspect="1"/>
          </p:cNvPicPr>
          <p:nvPr/>
        </p:nvPicPr>
        <p:blipFill>
          <a:blip r:embed="rId3"/>
          <a:stretch>
            <a:fillRect/>
          </a:stretch>
        </p:blipFill>
        <p:spPr>
          <a:xfrm>
            <a:off x="1341000" y="1380931"/>
            <a:ext cx="9602261" cy="4797119"/>
          </a:xfrm>
          <a:prstGeom prst="rect">
            <a:avLst/>
          </a:prstGeom>
        </p:spPr>
      </p:pic>
    </p:spTree>
    <p:extLst>
      <p:ext uri="{BB962C8B-B14F-4D97-AF65-F5344CB8AC3E}">
        <p14:creationId xmlns:p14="http://schemas.microsoft.com/office/powerpoint/2010/main" val="3865563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a:t>
            </a:r>
            <a:r>
              <a:rPr lang="fi-FI" sz="3200" dirty="0" err="1"/>
              <a:t>åren</a:t>
            </a:r>
            <a:r>
              <a:rPr lang="fi-FI" sz="3200" dirty="0"/>
              <a:t> 1996–2050:</a:t>
            </a:r>
            <a:br>
              <a:rPr lang="fi-FI" sz="3200" dirty="0"/>
            </a:br>
            <a:r>
              <a:rPr lang="fi-FI" sz="3200" dirty="0" err="1"/>
              <a:t>utfall</a:t>
            </a:r>
            <a:r>
              <a:rPr lang="fi-FI" sz="3200" dirty="0"/>
              <a:t>, </a:t>
            </a:r>
            <a:r>
              <a:rPr lang="fi-FI" sz="3200" dirty="0" err="1"/>
              <a:t>mål</a:t>
            </a:r>
            <a:r>
              <a:rPr lang="fi-FI" sz="3200" dirty="0"/>
              <a:t> </a:t>
            </a:r>
            <a:r>
              <a:rPr lang="fi-FI" sz="3200" dirty="0" err="1"/>
              <a:t>och</a:t>
            </a:r>
            <a:r>
              <a:rPr lang="fi-FI" sz="3200" dirty="0"/>
              <a:t> </a:t>
            </a:r>
            <a:r>
              <a:rPr lang="fi-FI" sz="3200" dirty="0" err="1"/>
              <a:t>prognos</a:t>
            </a:r>
            <a:br>
              <a:rPr lang="fi-FI" sz="3200" dirty="0"/>
            </a:br>
            <a:endParaRPr lang="fi-FI" sz="3200" dirty="0"/>
          </a:p>
        </p:txBody>
      </p:sp>
      <p:pic>
        <p:nvPicPr>
          <p:cNvPr id="8" name="Kuva 7" descr="Figuren visar utfallet av den förväntade pensioneringsåldern för 25-åringar, regeringens och marknadsorganisationernas mål 62,4 år 2025 och Pensionsskyddscentralens prognos enligt 2017 års pensionsreform.">
            <a:extLst>
              <a:ext uri="{FF2B5EF4-FFF2-40B4-BE49-F238E27FC236}">
                <a16:creationId xmlns:a16="http://schemas.microsoft.com/office/drawing/2014/main" id="{96E85F40-C7AD-4E72-AB87-F454E22D64C7}"/>
              </a:ext>
            </a:extLst>
          </p:cNvPr>
          <p:cNvPicPr>
            <a:picLocks noChangeAspect="1"/>
          </p:cNvPicPr>
          <p:nvPr/>
        </p:nvPicPr>
        <p:blipFill>
          <a:blip r:embed="rId3"/>
          <a:stretch>
            <a:fillRect/>
          </a:stretch>
        </p:blipFill>
        <p:spPr>
          <a:xfrm>
            <a:off x="1919536" y="1628800"/>
            <a:ext cx="7822800" cy="4515528"/>
          </a:xfrm>
          <a:prstGeom prst="rect">
            <a:avLst/>
          </a:prstGeom>
        </p:spPr>
      </p:pic>
      <p:sp>
        <p:nvSpPr>
          <p:cNvPr id="3" name="Dian numeron paikkamerkki 2">
            <a:extLst>
              <a:ext uri="{FF2B5EF4-FFF2-40B4-BE49-F238E27FC236}">
                <a16:creationId xmlns:a16="http://schemas.microsoft.com/office/drawing/2014/main" id="{48708849-B54C-70BC-7B76-DA7E2090710A}"/>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94828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C60DBA1-4A06-44BD-94D6-8EBBD9926460}"/>
              </a:ext>
            </a:extLst>
          </p:cNvPr>
          <p:cNvSpPr>
            <a:spLocks noGrp="1"/>
          </p:cNvSpPr>
          <p:nvPr>
            <p:ph type="title"/>
          </p:nvPr>
        </p:nvSpPr>
        <p:spPr/>
        <p:txBody>
          <a:bodyPr/>
          <a:lstStyle/>
          <a:p>
            <a:r>
              <a:rPr lang="fi-FI" dirty="0" err="1"/>
              <a:t>Finansieringen</a:t>
            </a:r>
            <a:r>
              <a:rPr lang="fi-FI" dirty="0"/>
              <a:t> av </a:t>
            </a:r>
            <a:r>
              <a:rPr lang="fi-FI" dirty="0" err="1"/>
              <a:t>arbetspensionerna</a:t>
            </a:r>
            <a:br>
              <a:rPr lang="fi-FI" dirty="0"/>
            </a:br>
            <a:endParaRPr lang="fi-FI" dirty="0"/>
          </a:p>
        </p:txBody>
      </p:sp>
      <p:sp>
        <p:nvSpPr>
          <p:cNvPr id="7" name="Tekstin paikkamerkki 6">
            <a:extLst>
              <a:ext uri="{FF2B5EF4-FFF2-40B4-BE49-F238E27FC236}">
                <a16:creationId xmlns:a16="http://schemas.microsoft.com/office/drawing/2014/main" id="{6B25CB05-6270-4178-B84E-2B82F08F73C2}"/>
              </a:ext>
            </a:extLst>
          </p:cNvPr>
          <p:cNvSpPr>
            <a:spLocks noGrp="1"/>
          </p:cNvSpPr>
          <p:nvPr>
            <p:ph type="body" sz="quarter" idx="10"/>
          </p:nvPr>
        </p:nvSpPr>
        <p:spPr/>
        <p:txBody>
          <a:bodyPr/>
          <a:lstStyle/>
          <a:p>
            <a:r>
              <a:rPr lang="fi-FI" dirty="0"/>
              <a:t>8</a:t>
            </a:r>
          </a:p>
        </p:txBody>
      </p:sp>
      <p:sp>
        <p:nvSpPr>
          <p:cNvPr id="2" name="Dian numeron paikkamerkki 1">
            <a:extLst>
              <a:ext uri="{FF2B5EF4-FFF2-40B4-BE49-F238E27FC236}">
                <a16:creationId xmlns:a16="http://schemas.microsoft.com/office/drawing/2014/main" id="{1A4E939F-BD81-0D6C-E5A2-F05CC0CFD6D7}"/>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2404459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Finansiering</a:t>
            </a:r>
            <a:r>
              <a:rPr lang="fi-FI" dirty="0"/>
              <a:t> av </a:t>
            </a:r>
            <a:r>
              <a:rPr lang="fi-FI" dirty="0" err="1"/>
              <a:t>pensioner</a:t>
            </a:r>
            <a:r>
              <a:rPr lang="fi-FI" dirty="0"/>
              <a:t> </a:t>
            </a:r>
            <a:r>
              <a:rPr lang="fi-FI" dirty="0" err="1"/>
              <a:t>enligt</a:t>
            </a:r>
            <a:r>
              <a:rPr lang="fi-FI" dirty="0"/>
              <a:t> </a:t>
            </a:r>
            <a:r>
              <a:rPr lang="fi-FI" dirty="0" err="1"/>
              <a:t>olika</a:t>
            </a:r>
            <a:r>
              <a:rPr lang="fi-FI" dirty="0"/>
              <a:t> </a:t>
            </a:r>
            <a:r>
              <a:rPr lang="fi-FI" dirty="0" err="1"/>
              <a:t>lagar</a:t>
            </a:r>
            <a:endParaRPr lang="fi-FI" dirty="0"/>
          </a:p>
        </p:txBody>
      </p:sp>
      <p:pic>
        <p:nvPicPr>
          <p:cNvPr id="3" name="Kuva 2" descr="Pensionerna finansieras beroende på pensionslag av arbetsgivare, arbetstagare, företagare, lantbruksföretagare och staten. Ur statens medel bekostas också folkpensioner samt StPEL-förmåner för vård av barn under tre år och för studier och omkostnaderna för dessa.">
            <a:extLst>
              <a:ext uri="{FF2B5EF4-FFF2-40B4-BE49-F238E27FC236}">
                <a16:creationId xmlns:a16="http://schemas.microsoft.com/office/drawing/2014/main" id="{88731A11-230F-4E52-B8B0-001584B444FC}"/>
              </a:ext>
            </a:extLst>
          </p:cNvPr>
          <p:cNvPicPr>
            <a:picLocks noChangeAspect="1"/>
          </p:cNvPicPr>
          <p:nvPr/>
        </p:nvPicPr>
        <p:blipFill>
          <a:blip r:embed="rId3"/>
          <a:stretch>
            <a:fillRect/>
          </a:stretch>
        </p:blipFill>
        <p:spPr>
          <a:xfrm>
            <a:off x="479376" y="1695497"/>
            <a:ext cx="5340559" cy="4170025"/>
          </a:xfrm>
          <a:prstGeom prst="rect">
            <a:avLst/>
          </a:prstGeom>
        </p:spPr>
      </p:pic>
      <p:sp>
        <p:nvSpPr>
          <p:cNvPr id="7" name="Tekstiruutu 6">
            <a:extLst>
              <a:ext uri="{FF2B5EF4-FFF2-40B4-BE49-F238E27FC236}">
                <a16:creationId xmlns:a16="http://schemas.microsoft.com/office/drawing/2014/main" id="{878D541F-D6B7-FE86-1C11-62E7F8E99895}"/>
              </a:ext>
            </a:extLst>
          </p:cNvPr>
          <p:cNvSpPr txBox="1"/>
          <p:nvPr/>
        </p:nvSpPr>
        <p:spPr>
          <a:xfrm>
            <a:off x="6348440" y="1859339"/>
            <a:ext cx="4936925"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Det lagstadgade arbetspensionsskyddet i Finland finansieras huvudsakligen med arbetspensionsavgifter som arbetsgivarna, företagarna, lantbruksföretagarna och arbetstagarna betalar samt med de insamlade pensionsfonderna och avkastningen på dem.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En del av pensionerna bekostas med statens andelar och Sysselsättningsfondens inbetalningar till arbetspensionssystemet.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Staten bekostar också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StPEL</a:t>
            </a:r>
            <a:r>
              <a:rPr kumimoji="0" lang="sv-SE" sz="1600" b="0" i="0" u="none" strike="noStrike" kern="1200" cap="none" spc="0" normalizeH="0" baseline="0" noProof="0" dirty="0">
                <a:ln>
                  <a:noFill/>
                </a:ln>
                <a:solidFill>
                  <a:prstClr val="black"/>
                </a:solidFill>
                <a:effectLst/>
                <a:uLnTx/>
                <a:uFillTx/>
                <a:latin typeface="Calibri"/>
                <a:ea typeface="+mn-ea"/>
                <a:cs typeface="+mn-cs"/>
              </a:rPr>
              <a:t>-förmåner, som tillväxer under tid för vård av barn under tre år eller studier, och omkostnader som hänför sig till dem. </a:t>
            </a:r>
            <a:endParaRPr kumimoji="0" lang="fi-FI" sz="2200" b="0" i="0" u="none" strike="noStrike" kern="1200" cap="none" spc="0" normalizeH="0" baseline="0" noProof="0" dirty="0">
              <a:ln>
                <a:noFill/>
              </a:ln>
              <a:solidFill>
                <a:prstClr val="black"/>
              </a:solidFill>
              <a:effectLst/>
              <a:uLnTx/>
              <a:uFillTx/>
              <a:latin typeface="Calibri"/>
              <a:ea typeface="+mn-ea"/>
              <a:cs typeface="+mn-cs"/>
            </a:endParaRPr>
          </a:p>
          <a:p>
            <a:pPr algn="l"/>
            <a:endParaRPr lang="fi-FI" sz="2200" dirty="0" err="1"/>
          </a:p>
        </p:txBody>
      </p:sp>
      <p:sp>
        <p:nvSpPr>
          <p:cNvPr id="4" name="Dian numeron paikkamerkki 3">
            <a:extLst>
              <a:ext uri="{FF2B5EF4-FFF2-40B4-BE49-F238E27FC236}">
                <a16:creationId xmlns:a16="http://schemas.microsoft.com/office/drawing/2014/main" id="{7DFE8B49-F9AC-1F34-3FDC-F0C655495CDD}"/>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3287749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60000"/>
            <a:ext cx="11017224" cy="779154"/>
          </a:xfrm>
        </p:spPr>
        <p:txBody>
          <a:bodyPr/>
          <a:lstStyle/>
          <a:p>
            <a:pPr algn="ctr"/>
            <a:r>
              <a:rPr lang="fi-FI" sz="3600" dirty="0" err="1"/>
              <a:t>Penningflöderna</a:t>
            </a:r>
            <a:r>
              <a:rPr lang="fi-FI" sz="3600" dirty="0"/>
              <a:t> i </a:t>
            </a:r>
            <a:r>
              <a:rPr lang="fi-FI" sz="3600" dirty="0" err="1"/>
              <a:t>arbetspensionssystemet</a:t>
            </a:r>
            <a:r>
              <a:rPr lang="fi-FI" sz="3600" dirty="0"/>
              <a:t> </a:t>
            </a:r>
            <a:r>
              <a:rPr lang="fi-FI" sz="3600" err="1"/>
              <a:t>år</a:t>
            </a:r>
            <a:r>
              <a:rPr lang="fi-FI" sz="3600"/>
              <a:t> 2023</a:t>
            </a:r>
            <a:endParaRPr lang="fi-FI" sz="3600" dirty="0"/>
          </a:p>
        </p:txBody>
      </p:sp>
      <p:sp>
        <p:nvSpPr>
          <p:cNvPr id="3" name="Dian numeron paikkamerkki 2">
            <a:extLst>
              <a:ext uri="{FF2B5EF4-FFF2-40B4-BE49-F238E27FC236}">
                <a16:creationId xmlns:a16="http://schemas.microsoft.com/office/drawing/2014/main" id="{4055C344-3244-0433-A04E-6319970F3959}"/>
              </a:ext>
            </a:extLst>
          </p:cNvPr>
          <p:cNvSpPr>
            <a:spLocks noGrp="1"/>
          </p:cNvSpPr>
          <p:nvPr>
            <p:ph type="sldNum" sz="quarter" idx="12"/>
          </p:nvPr>
        </p:nvSpPr>
        <p:spPr/>
        <p:txBody>
          <a:bodyPr/>
          <a:lstStyle/>
          <a:p>
            <a:fld id="{BE2D8D75-17F6-474C-8CC8-AD93DCE1F39D}" type="slidenum">
              <a:rPr lang="fi-FI" smtClean="0"/>
              <a:t>38</a:t>
            </a:fld>
            <a:endParaRPr lang="fi-FI"/>
          </a:p>
        </p:txBody>
      </p:sp>
      <p:pic>
        <p:nvPicPr>
          <p:cNvPr id="4" name="Kuva 3" descr="Arbetspensionssystemets tillgångar ökade år 2023 med 12,5 miljarder euro och uppgick vid årets slut till 254,9 miljarder euro. År 2023 var placeringsavkastningen 15 miljarder euro, inkomsterna 32 miljarder euro och utgifterna 34,4 miljarder euro.">
            <a:extLst>
              <a:ext uri="{FF2B5EF4-FFF2-40B4-BE49-F238E27FC236}">
                <a16:creationId xmlns:a16="http://schemas.microsoft.com/office/drawing/2014/main" id="{FE76CAB1-165B-8525-CF4B-85E86EC96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91" y="1196752"/>
            <a:ext cx="7656217" cy="5245005"/>
          </a:xfrm>
          <a:prstGeom prst="rect">
            <a:avLst/>
          </a:prstGeom>
        </p:spPr>
      </p:pic>
    </p:spTree>
    <p:extLst>
      <p:ext uri="{BB962C8B-B14F-4D97-AF65-F5344CB8AC3E}">
        <p14:creationId xmlns:p14="http://schemas.microsoft.com/office/powerpoint/2010/main" val="729352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260648"/>
            <a:ext cx="11017224" cy="764745"/>
          </a:xfrm>
        </p:spPr>
        <p:txBody>
          <a:bodyPr/>
          <a:lstStyle/>
          <a:p>
            <a:pPr algn="ctr"/>
            <a:r>
              <a:rPr lang="fi-FI" sz="3600" dirty="0" err="1"/>
              <a:t>Arbetspensionsavgifternas</a:t>
            </a:r>
            <a:r>
              <a:rPr lang="fi-FI" sz="3600" dirty="0"/>
              <a:t> </a:t>
            </a:r>
            <a:r>
              <a:rPr lang="fi-FI" sz="3600" dirty="0" err="1"/>
              <a:t>procentsatser</a:t>
            </a:r>
            <a:r>
              <a:rPr lang="fi-FI" sz="3600" dirty="0"/>
              <a:t> </a:t>
            </a:r>
            <a:r>
              <a:rPr lang="fi-FI" sz="3600" err="1"/>
              <a:t>år</a:t>
            </a:r>
            <a:r>
              <a:rPr lang="fi-FI" sz="3600"/>
              <a:t> 2024</a:t>
            </a:r>
            <a:endParaRPr lang="fi-FI" sz="3600" dirty="0"/>
          </a:p>
        </p:txBody>
      </p:sp>
      <p:sp>
        <p:nvSpPr>
          <p:cNvPr id="8" name="TextBox 11">
            <a:extLst>
              <a:ext uri="{FF2B5EF4-FFF2-40B4-BE49-F238E27FC236}">
                <a16:creationId xmlns:a16="http://schemas.microsoft.com/office/drawing/2014/main" id="{7ADDDF38-E86C-43BF-A6E2-4D2B96F89BAF}"/>
              </a:ext>
            </a:extLst>
          </p:cNvPr>
          <p:cNvSpPr txBox="1"/>
          <p:nvPr/>
        </p:nvSpPr>
        <p:spPr>
          <a:xfrm>
            <a:off x="2135560" y="5697836"/>
            <a:ext cx="7920880" cy="1077218"/>
          </a:xfrm>
          <a:prstGeom prst="rect">
            <a:avLst/>
          </a:prstGeom>
          <a:noFill/>
        </p:spPr>
        <p:txBody>
          <a:bodyPr wrap="square" rtlCol="0">
            <a:spAutoFit/>
          </a:bodyPr>
          <a:lstStyle/>
          <a:p>
            <a:pPr marL="342900" indent="-342900" algn="l">
              <a:buAutoNum type="arabicParenR"/>
            </a:pPr>
            <a:r>
              <a:rPr lang="fi-FI" sz="1600" dirty="0" err="1"/>
              <a:t>Fastställda</a:t>
            </a:r>
            <a:r>
              <a:rPr lang="fi-FI" sz="1600" dirty="0"/>
              <a:t> </a:t>
            </a:r>
            <a:r>
              <a:rPr lang="fi-FI" sz="1600" dirty="0" err="1"/>
              <a:t>FöPL-avgifter</a:t>
            </a:r>
            <a:r>
              <a:rPr lang="fi-FI" sz="1600" dirty="0"/>
              <a:t>.</a:t>
            </a:r>
            <a:endParaRPr lang="en-FI" sz="1600" dirty="0"/>
          </a:p>
          <a:p>
            <a:pPr marL="342900" indent="-342900" algn="l">
              <a:buAutoNum type="arabicParenR"/>
            </a:pPr>
            <a:r>
              <a:rPr lang="fi-FI" sz="1600" dirty="0" err="1"/>
              <a:t>Lantbruksföretagares</a:t>
            </a:r>
            <a:r>
              <a:rPr lang="fi-FI" sz="1600" dirty="0"/>
              <a:t> </a:t>
            </a:r>
            <a:r>
              <a:rPr lang="fi-FI" sz="1600" dirty="0" err="1"/>
              <a:t>genomsnittliga</a:t>
            </a:r>
            <a:r>
              <a:rPr lang="fi-FI" sz="1600" dirty="0"/>
              <a:t> </a:t>
            </a:r>
            <a:r>
              <a:rPr lang="fi-FI" sz="1600" dirty="0" err="1"/>
              <a:t>avgift</a:t>
            </a:r>
            <a:r>
              <a:rPr lang="fi-FI" sz="1600" dirty="0"/>
              <a:t> </a:t>
            </a:r>
            <a:r>
              <a:rPr lang="fi-FI" sz="1600" err="1"/>
              <a:t>är</a:t>
            </a:r>
            <a:r>
              <a:rPr lang="fi-FI" sz="1600"/>
              <a:t> 14,0 </a:t>
            </a:r>
            <a:r>
              <a:rPr lang="fi-FI" sz="1600" dirty="0" err="1"/>
              <a:t>procent</a:t>
            </a:r>
            <a:r>
              <a:rPr lang="fi-FI" sz="1600" dirty="0"/>
              <a:t> </a:t>
            </a:r>
            <a:r>
              <a:rPr lang="fi-FI" sz="1600" dirty="0" err="1"/>
              <a:t>och</a:t>
            </a:r>
            <a:r>
              <a:rPr lang="fi-FI" sz="1600" dirty="0"/>
              <a:t> </a:t>
            </a:r>
            <a:r>
              <a:rPr lang="fi-FI" sz="1600" dirty="0" err="1"/>
              <a:t>stipendietagarnas</a:t>
            </a:r>
            <a:r>
              <a:rPr lang="fi-FI" sz="1600" dirty="0"/>
              <a:t> 13,3 </a:t>
            </a:r>
            <a:r>
              <a:rPr lang="fi-FI" sz="1600" dirty="0" err="1"/>
              <a:t>procent</a:t>
            </a:r>
            <a:r>
              <a:rPr lang="en-FI" sz="1600" dirty="0"/>
              <a:t>.</a:t>
            </a:r>
          </a:p>
          <a:p>
            <a:pPr marL="342900" indent="-342900" algn="l">
              <a:buAutoNum type="arabicParenR"/>
            </a:pPr>
            <a:r>
              <a:rPr lang="fi-FI" sz="1600" dirty="0" err="1"/>
              <a:t>Fastställda</a:t>
            </a:r>
            <a:r>
              <a:rPr lang="fi-FI" sz="1600" dirty="0"/>
              <a:t> </a:t>
            </a:r>
            <a:r>
              <a:rPr lang="fi-FI" sz="1600" dirty="0" err="1"/>
              <a:t>grundprocenter</a:t>
            </a:r>
            <a:r>
              <a:rPr lang="fi-FI" sz="1600" dirty="0"/>
              <a:t> </a:t>
            </a:r>
            <a:r>
              <a:rPr lang="fi-FI" sz="1600" dirty="0" err="1"/>
              <a:t>enligt</a:t>
            </a:r>
            <a:r>
              <a:rPr lang="fi-FI" sz="1600" dirty="0"/>
              <a:t> </a:t>
            </a:r>
            <a:r>
              <a:rPr lang="fi-FI" sz="1600" dirty="0" err="1"/>
              <a:t>LFöPL</a:t>
            </a:r>
            <a:r>
              <a:rPr lang="en-FI" sz="1600" dirty="0"/>
              <a:t>.</a:t>
            </a:r>
          </a:p>
        </p:txBody>
      </p:sp>
      <p:graphicFrame>
        <p:nvGraphicFramePr>
          <p:cNvPr id="4" name="Table 2">
            <a:extLst>
              <a:ext uri="{FF2B5EF4-FFF2-40B4-BE49-F238E27FC236}">
                <a16:creationId xmlns:a16="http://schemas.microsoft.com/office/drawing/2014/main" id="{18402309-0C2B-4000-6C62-714D82B7E884}"/>
              </a:ext>
              <a:ext uri="{C183D7F6-B498-43B3-948B-1728B52AA6E4}">
                <adec:decorative xmlns:adec="http://schemas.microsoft.com/office/drawing/2017/decorative" val="1"/>
              </a:ext>
            </a:extLst>
          </p:cNvPr>
          <p:cNvGraphicFramePr>
            <a:graphicFrameLocks noGrp="1"/>
          </p:cNvGraphicFramePr>
          <p:nvPr/>
        </p:nvGraphicFramePr>
        <p:xfrm>
          <a:off x="2213179" y="1165860"/>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Avgifter</a:t>
                      </a:r>
                      <a:r>
                        <a:rPr lang="fi-FI" dirty="0"/>
                        <a:t> i % av </a:t>
                      </a:r>
                      <a:r>
                        <a:rPr lang="fi-FI" dirty="0" err="1"/>
                        <a:t>arbetsinkomsten</a:t>
                      </a:r>
                      <a:r>
                        <a:rPr lang="fi-FI" dirty="0"/>
                        <a:t> (</a:t>
                      </a:r>
                      <a:r>
                        <a:rPr lang="fi-FI" dirty="0" err="1"/>
                        <a:t>uppskattning</a:t>
                      </a:r>
                      <a:r>
                        <a:rPr lang="fi-FI" dirty="0"/>
                        <a:t>)</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err="1"/>
                        <a:t>före</a:t>
                      </a:r>
                      <a:r>
                        <a:rPr lang="en-FI" dirty="0"/>
                        <a:t> 53 </a:t>
                      </a:r>
                      <a:r>
                        <a:rPr lang="fi-FI" dirty="0" err="1"/>
                        <a:t>år</a:t>
                      </a:r>
                      <a:r>
                        <a:rPr lang="en-FI" dirty="0"/>
                        <a:t> </a:t>
                      </a:r>
                      <a:r>
                        <a:rPr lang="fi-FI" dirty="0" err="1"/>
                        <a:t>och</a:t>
                      </a:r>
                      <a:r>
                        <a:rPr lang="fi-FI" dirty="0"/>
                        <a:t> </a:t>
                      </a:r>
                      <a:r>
                        <a:rPr lang="fi-FI" dirty="0" err="1"/>
                        <a:t>minst</a:t>
                      </a:r>
                      <a:r>
                        <a:rPr lang="en-FI" dirty="0"/>
                        <a:t>  63 </a:t>
                      </a:r>
                      <a:r>
                        <a:rPr lang="fi-FI" dirty="0" err="1"/>
                        <a:t>år</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a:t>53–62 </a:t>
                      </a:r>
                      <a:r>
                        <a:rPr lang="fi-FI" dirty="0" err="1"/>
                        <a:t>år</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88404ABB-13DE-CCA3-3F2A-EEB708FCFFB1}"/>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427686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694565"/>
          </a:xfrm>
        </p:spPr>
        <p:txBody>
          <a:bodyPr/>
          <a:lstStyle/>
          <a:p>
            <a:pPr algn="ctr"/>
            <a:r>
              <a:rPr lang="fi-FI" sz="3200" dirty="0" err="1"/>
              <a:t>Pensionsförsäkringen</a:t>
            </a:r>
            <a:r>
              <a:rPr lang="fi-FI" sz="3200" dirty="0"/>
              <a:t> i Finland </a:t>
            </a:r>
            <a:r>
              <a:rPr lang="fi-FI" sz="3200" err="1"/>
              <a:t>år</a:t>
            </a:r>
            <a:r>
              <a:rPr lang="fi-FI" sz="3200"/>
              <a:t> 2022</a:t>
            </a:r>
            <a:br>
              <a:rPr lang="fi-FI" sz="3200" dirty="0"/>
            </a:br>
            <a:endParaRPr lang="fi-FI" sz="3200" dirty="0"/>
          </a:p>
        </p:txBody>
      </p:sp>
      <p:pic>
        <p:nvPicPr>
          <p:cNvPr id="4" name="Kuva 3" descr="Arbetspension, folkpension, garantipension och bostadsbidrag år 2022. Den lagstadgade arbetspensionen störst med ca 30 miljarders premieinkomst och pensionsutgift. Motsvarande summor för folkpensionerna ca 2,5 miljarder euro. Tilläggspensioner har ingen stor betydelse i Finlands system. I premieinkomsten för folkpensionen ingår endast pensioner (inte t.ex. bostads- och handikappbidrag).">
            <a:extLst>
              <a:ext uri="{FF2B5EF4-FFF2-40B4-BE49-F238E27FC236}">
                <a16:creationId xmlns:a16="http://schemas.microsoft.com/office/drawing/2014/main" id="{842F8063-8E38-B6A2-0AE1-E72E03873968}"/>
              </a:ext>
            </a:extLst>
          </p:cNvPr>
          <p:cNvPicPr>
            <a:picLocks noChangeAspect="1"/>
          </p:cNvPicPr>
          <p:nvPr/>
        </p:nvPicPr>
        <p:blipFill>
          <a:blip r:embed="rId3"/>
          <a:stretch>
            <a:fillRect/>
          </a:stretch>
        </p:blipFill>
        <p:spPr>
          <a:xfrm>
            <a:off x="1556576" y="1173555"/>
            <a:ext cx="8743488" cy="5151355"/>
          </a:xfrm>
          <a:prstGeom prst="rect">
            <a:avLst/>
          </a:prstGeom>
        </p:spPr>
      </p:pic>
      <p:sp>
        <p:nvSpPr>
          <p:cNvPr id="2" name="Dian numeron paikkamerkki 1">
            <a:extLst>
              <a:ext uri="{FF2B5EF4-FFF2-40B4-BE49-F238E27FC236}">
                <a16:creationId xmlns:a16="http://schemas.microsoft.com/office/drawing/2014/main" id="{DCB31CFD-A73C-C4A8-9A83-E022A379F1DD}"/>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2323711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908761"/>
          </a:xfrm>
        </p:spPr>
        <p:txBody>
          <a:bodyPr/>
          <a:lstStyle/>
          <a:p>
            <a:pPr algn="ctr"/>
            <a:r>
              <a:rPr lang="fi-FI" dirty="0" err="1"/>
              <a:t>Genomsnittlig</a:t>
            </a:r>
            <a:r>
              <a:rPr lang="fi-FI" dirty="0"/>
              <a:t> APL-/</a:t>
            </a:r>
            <a:r>
              <a:rPr lang="fi-FI" dirty="0" err="1"/>
              <a:t>ArPL-avgift</a:t>
            </a:r>
            <a:r>
              <a:rPr lang="fi-FI" dirty="0"/>
              <a:t> </a:t>
            </a:r>
            <a:r>
              <a:rPr lang="fi-FI" err="1"/>
              <a:t>åren</a:t>
            </a:r>
            <a:r>
              <a:rPr lang="fi-FI"/>
              <a:t> 1962-2024</a:t>
            </a:r>
            <a:endParaRPr lang="fi-FI" dirty="0"/>
          </a:p>
        </p:txBody>
      </p:sp>
      <p:pic>
        <p:nvPicPr>
          <p:cNvPr id="4" name="Kuva 3" descr="Åren 1962–1992 betalade endast arbetsgivarna arbetspensionsavgift. Avgiftsnivån var till en början låg, men den började stiga på 1970-talet. År 2020 sänktes arbetsgivarens avgift med 2,6 procentenheter för tiden 1.5–31.12.2020 på grund av coronaviruspandemin. Sänkningen av avgiften tas in genom att höja arbetsgivarens avgiftsandel åren 2022–2025.">
            <a:extLst>
              <a:ext uri="{FF2B5EF4-FFF2-40B4-BE49-F238E27FC236}">
                <a16:creationId xmlns:a16="http://schemas.microsoft.com/office/drawing/2014/main" id="{2C5C987B-7133-526D-9906-2B1814912C1B}"/>
              </a:ext>
            </a:extLst>
          </p:cNvPr>
          <p:cNvPicPr>
            <a:picLocks noChangeAspect="1"/>
          </p:cNvPicPr>
          <p:nvPr/>
        </p:nvPicPr>
        <p:blipFill>
          <a:blip r:embed="rId3"/>
          <a:stretch>
            <a:fillRect/>
          </a:stretch>
        </p:blipFill>
        <p:spPr>
          <a:xfrm>
            <a:off x="1157920" y="1556792"/>
            <a:ext cx="9904335" cy="4608512"/>
          </a:xfrm>
          <a:prstGeom prst="rect">
            <a:avLst/>
          </a:prstGeom>
        </p:spPr>
      </p:pic>
      <p:sp>
        <p:nvSpPr>
          <p:cNvPr id="3" name="Dian numeron paikkamerkki 2">
            <a:extLst>
              <a:ext uri="{FF2B5EF4-FFF2-40B4-BE49-F238E27FC236}">
                <a16:creationId xmlns:a16="http://schemas.microsoft.com/office/drawing/2014/main" id="{AF8A34F2-5B1A-187A-B7D1-98DB326A1911}"/>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353709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D5D4D-3B62-C3B1-3E02-913A99795C8D}"/>
              </a:ext>
            </a:extLst>
          </p:cNvPr>
          <p:cNvSpPr>
            <a:spLocks noGrp="1"/>
          </p:cNvSpPr>
          <p:nvPr>
            <p:ph type="title"/>
          </p:nvPr>
        </p:nvSpPr>
        <p:spPr/>
        <p:txBody>
          <a:bodyPr/>
          <a:lstStyle/>
          <a:p>
            <a:r>
              <a:rPr lang="fi-FI" dirty="0" err="1"/>
              <a:t>Arbetspensionsavgift</a:t>
            </a:r>
            <a:endParaRPr lang="fi-FI" dirty="0"/>
          </a:p>
        </p:txBody>
      </p:sp>
      <p:sp>
        <p:nvSpPr>
          <p:cNvPr id="3" name="Sisällön paikkamerkki 2">
            <a:extLst>
              <a:ext uri="{FF2B5EF4-FFF2-40B4-BE49-F238E27FC236}">
                <a16:creationId xmlns:a16="http://schemas.microsoft.com/office/drawing/2014/main" id="{CB8B139C-FCA6-5D09-23D5-05D9756C782E}"/>
              </a:ext>
            </a:extLst>
          </p:cNvPr>
          <p:cNvSpPr>
            <a:spLocks noGrp="1"/>
          </p:cNvSpPr>
          <p:nvPr>
            <p:ph idx="1"/>
          </p:nvPr>
        </p:nvSpPr>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Social- och hälsovårdsministeriet fastställer procentsatserna för arbetspensionsavgifterna årligen.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Procentsatserna för företagares och lantbruksföretagares avgifter är knutna till den genomsnittliga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ArPL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Avgiftsprocenten för en företagare som fyllt 53 år träder i kraft från och med början av året som följer på det då  53 års ålder uppnåtts och fortsätter till slutet av den kalendermånad, som företagaren fyller 63 år.</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Rabatten på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FöPL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för nya företagare är 22 procent.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Åren 2005–2016 var avgiftsprocenten för arbetstagare som fyllt 53 år högre än för yngre.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Fr.o.m</a:t>
            </a:r>
            <a:r>
              <a:rPr kumimoji="0" lang="sv-SE" sz="1600" b="0" i="0" u="none" strike="noStrike" kern="1200" cap="none" spc="0" normalizeH="0" baseline="0" noProof="0" dirty="0">
                <a:ln>
                  <a:noFill/>
                </a:ln>
                <a:solidFill>
                  <a:prstClr val="black"/>
                </a:solidFill>
                <a:effectLst/>
                <a:uLnTx/>
                <a:uFillTx/>
                <a:latin typeface="Calibri"/>
                <a:ea typeface="+mn-ea"/>
                <a:cs typeface="+mn-cs"/>
              </a:rPr>
              <a:t> år 2017 har avgiftsprocenten varit högre för 53–62-åriga arbetstagare.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 2017 överfördes 0,2 procentenheter av avgiften från arbetsgivarens avgift till arbetstagarens avgift i och med det s.k. konkurrenskraftsavtalet.</a:t>
            </a:r>
          </a:p>
          <a:p>
            <a:endParaRPr lang="fi-FI" dirty="0"/>
          </a:p>
        </p:txBody>
      </p:sp>
      <p:sp>
        <p:nvSpPr>
          <p:cNvPr id="4" name="Dian numeron paikkamerkki 3">
            <a:extLst>
              <a:ext uri="{FF2B5EF4-FFF2-40B4-BE49-F238E27FC236}">
                <a16:creationId xmlns:a16="http://schemas.microsoft.com/office/drawing/2014/main" id="{874F35C3-01D5-970A-C3A4-4489AB499562}"/>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98111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1124785"/>
          </a:xfrm>
        </p:spPr>
        <p:txBody>
          <a:bodyPr/>
          <a:lstStyle/>
          <a:p>
            <a:pPr algn="ctr"/>
            <a:r>
              <a:rPr lang="fi-FI" sz="3200" dirty="0" err="1"/>
              <a:t>Arbetspensionsfonderna</a:t>
            </a:r>
            <a:r>
              <a:rPr lang="fi-FI" sz="3200" dirty="0"/>
              <a:t> </a:t>
            </a:r>
            <a:r>
              <a:rPr lang="fi-FI" sz="3200" dirty="0" err="1"/>
              <a:t>och</a:t>
            </a:r>
            <a:r>
              <a:rPr lang="fi-FI" sz="3200" dirty="0"/>
              <a:t> </a:t>
            </a:r>
            <a:r>
              <a:rPr lang="fi-FI" sz="3200" dirty="0" err="1"/>
              <a:t>deras</a:t>
            </a:r>
            <a:r>
              <a:rPr lang="fi-FI" sz="3200" dirty="0"/>
              <a:t>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r>
              <a:rPr lang="fi-FI" sz="3200" err="1"/>
              <a:t>åren</a:t>
            </a:r>
            <a:r>
              <a:rPr lang="fi-FI" sz="3200"/>
              <a:t> 2010-2023</a:t>
            </a:r>
            <a:endParaRPr lang="fi-FI" sz="3200" dirty="0"/>
          </a:p>
        </p:txBody>
      </p:sp>
      <p:sp>
        <p:nvSpPr>
          <p:cNvPr id="3" name="Dian numeron paikkamerkki 2">
            <a:extLst>
              <a:ext uri="{FF2B5EF4-FFF2-40B4-BE49-F238E27FC236}">
                <a16:creationId xmlns:a16="http://schemas.microsoft.com/office/drawing/2014/main" id="{29941059-2C6E-B035-7CC3-55C5BE502997}"/>
              </a:ext>
            </a:extLst>
          </p:cNvPr>
          <p:cNvSpPr>
            <a:spLocks noGrp="1"/>
          </p:cNvSpPr>
          <p:nvPr>
            <p:ph type="sldNum" sz="quarter" idx="12"/>
          </p:nvPr>
        </p:nvSpPr>
        <p:spPr/>
        <p:txBody>
          <a:bodyPr/>
          <a:lstStyle/>
          <a:p>
            <a:fld id="{BE2D8D75-17F6-474C-8CC8-AD93DCE1F39D}" type="slidenum">
              <a:rPr lang="fi-FI" smtClean="0"/>
              <a:t>42</a:t>
            </a:fld>
            <a:endParaRPr lang="fi-FI"/>
          </a:p>
        </p:txBody>
      </p:sp>
      <p:pic>
        <p:nvPicPr>
          <p:cNvPr id="5" name="Kuva 4" descr="År 2023 arbetspensionsfondernas förhållande till bruttonationalprodukten var 92 procent.">
            <a:extLst>
              <a:ext uri="{FF2B5EF4-FFF2-40B4-BE49-F238E27FC236}">
                <a16:creationId xmlns:a16="http://schemas.microsoft.com/office/drawing/2014/main" id="{34496EF8-5EE3-2CFE-B7AB-ACAD0B5094C9}"/>
              </a:ext>
            </a:extLst>
          </p:cNvPr>
          <p:cNvPicPr>
            <a:picLocks noChangeAspect="1"/>
          </p:cNvPicPr>
          <p:nvPr/>
        </p:nvPicPr>
        <p:blipFill>
          <a:blip r:embed="rId3"/>
          <a:stretch>
            <a:fillRect/>
          </a:stretch>
        </p:blipFill>
        <p:spPr>
          <a:xfrm>
            <a:off x="2567608" y="1569146"/>
            <a:ext cx="7056784" cy="4743760"/>
          </a:xfrm>
          <a:prstGeom prst="rect">
            <a:avLst/>
          </a:prstGeom>
        </p:spPr>
      </p:pic>
    </p:spTree>
    <p:extLst>
      <p:ext uri="{BB962C8B-B14F-4D97-AF65-F5344CB8AC3E}">
        <p14:creationId xmlns:p14="http://schemas.microsoft.com/office/powerpoint/2010/main" val="52491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8" name="Ryhmä 7">
            <a:extLst>
              <a:ext uri="{FF2B5EF4-FFF2-40B4-BE49-F238E27FC236}">
                <a16:creationId xmlns:a16="http://schemas.microsoft.com/office/drawing/2014/main" id="{B6892BC7-05C4-4DDF-A7DD-1FFDD15661BC}"/>
              </a:ext>
              <a:ext uri="{C183D7F6-B498-43B3-948B-1728B52AA6E4}">
                <adec:decorative xmlns:adec="http://schemas.microsoft.com/office/drawing/2017/decorative" val="1"/>
              </a:ext>
            </a:extLst>
          </p:cNvPr>
          <p:cNvGrpSpPr/>
          <p:nvPr/>
        </p:nvGrpSpPr>
        <p:grpSpPr>
          <a:xfrm>
            <a:off x="551384" y="1952836"/>
            <a:ext cx="10641370" cy="2952328"/>
            <a:chOff x="551384" y="1952836"/>
            <a:chExt cx="10641370" cy="2952328"/>
          </a:xfrm>
        </p:grpSpPr>
        <p:sp>
          <p:nvSpPr>
            <p:cNvPr id="9" name="Rounded Rectangle 18">
              <a:extLst>
                <a:ext uri="{FF2B5EF4-FFF2-40B4-BE49-F238E27FC236}">
                  <a16:creationId xmlns:a16="http://schemas.microsoft.com/office/drawing/2014/main" id="{29CAAA40-5560-49E2-940B-B9B1832400D4}"/>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21" descr="&#10;">
              <a:extLst>
                <a:ext uri="{FF2B5EF4-FFF2-40B4-BE49-F238E27FC236}">
                  <a16:creationId xmlns:a16="http://schemas.microsoft.com/office/drawing/2014/main" id="{CB319651-F29A-4119-9503-9495CD602CF2}"/>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1" name="Cross 24">
              <a:extLst>
                <a:ext uri="{FF2B5EF4-FFF2-40B4-BE49-F238E27FC236}">
                  <a16:creationId xmlns:a16="http://schemas.microsoft.com/office/drawing/2014/main" id="{FEF987C7-4D9D-45CA-9364-E57C0AB6CAFE}"/>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22">
              <a:extLst>
                <a:ext uri="{FF2B5EF4-FFF2-40B4-BE49-F238E27FC236}">
                  <a16:creationId xmlns:a16="http://schemas.microsoft.com/office/drawing/2014/main" id="{B4F97D4D-58C1-4462-A48F-07C7493F1C36}"/>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3" name="Oval 23">
              <a:extLst>
                <a:ext uri="{FF2B5EF4-FFF2-40B4-BE49-F238E27FC236}">
                  <a16:creationId xmlns:a16="http://schemas.microsoft.com/office/drawing/2014/main" id="{1977FC8B-8F44-4F86-A1CD-68A788D7743F}"/>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14" name="Equals 25">
              <a:extLst>
                <a:ext uri="{FF2B5EF4-FFF2-40B4-BE49-F238E27FC236}">
                  <a16:creationId xmlns:a16="http://schemas.microsoft.com/office/drawing/2014/main" id="{493E5F1C-9061-4C63-8C79-2B39F7630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6E2E5DC3-8FD1-80C3-E0C0-2FFB98371B2A}"/>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229406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933039"/>
          </a:xfrm>
        </p:spPr>
        <p:txBody>
          <a:bodyPr/>
          <a:lstStyle/>
          <a:p>
            <a:pPr algn="ctr"/>
            <a:r>
              <a:rPr lang="fi-FI" sz="3200" dirty="0" err="1"/>
              <a:t>Totalpensionen</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5CB55B19-1809-E191-E4A3-12E1B74692D6}"/>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4" name="Kuva 3" descr="Totalpensionen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34322F1B-7538-260F-E2E2-599BB2DCC722}"/>
              </a:ext>
            </a:extLst>
          </p:cNvPr>
          <p:cNvPicPr>
            <a:picLocks noChangeAspect="1"/>
          </p:cNvPicPr>
          <p:nvPr/>
        </p:nvPicPr>
        <p:blipFill>
          <a:blip r:embed="rId3"/>
          <a:stretch>
            <a:fillRect/>
          </a:stretch>
        </p:blipFill>
        <p:spPr>
          <a:xfrm>
            <a:off x="2058590" y="1293038"/>
            <a:ext cx="8074819" cy="4619972"/>
          </a:xfrm>
          <a:prstGeom prst="rect">
            <a:avLst/>
          </a:prstGeom>
        </p:spPr>
      </p:pic>
    </p:spTree>
    <p:extLst>
      <p:ext uri="{BB962C8B-B14F-4D97-AF65-F5344CB8AC3E}">
        <p14:creationId xmlns:p14="http://schemas.microsoft.com/office/powerpoint/2010/main" val="274038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47328" y="458857"/>
            <a:ext cx="11856640" cy="620729"/>
          </a:xfrm>
        </p:spPr>
        <p:txBody>
          <a:bodyPr/>
          <a:lstStyle/>
          <a:p>
            <a:pPr algn="ctr"/>
            <a:r>
              <a:rPr lang="fi-FI" sz="3200" dirty="0" err="1"/>
              <a:t>Arbetspensionsystemets</a:t>
            </a:r>
            <a:r>
              <a:rPr lang="fi-FI" sz="3200" dirty="0"/>
              <a:t> </a:t>
            </a:r>
            <a:r>
              <a:rPr lang="fi-FI" sz="3200" dirty="0" err="1"/>
              <a:t>verkställighet</a:t>
            </a:r>
            <a:br>
              <a:rPr lang="fi-FI" sz="3200" dirty="0"/>
            </a:br>
            <a:endParaRPr lang="fi-FI" sz="3200" dirty="0"/>
          </a:p>
        </p:txBody>
      </p:sp>
      <p:sp>
        <p:nvSpPr>
          <p:cNvPr id="2" name="Dian numeron paikkamerkki 1">
            <a:extLst>
              <a:ext uri="{FF2B5EF4-FFF2-40B4-BE49-F238E27FC236}">
                <a16:creationId xmlns:a16="http://schemas.microsoft.com/office/drawing/2014/main" id="{5D9CD297-0115-1BA3-CCD3-782CE56969A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5" name="Kuva 4">
            <a:extLst>
              <a:ext uri="{FF2B5EF4-FFF2-40B4-BE49-F238E27FC236}">
                <a16:creationId xmlns:a16="http://schemas.microsoft.com/office/drawing/2014/main" id="{832FED5E-D7C2-8A01-4909-157A437631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27610" y="1403859"/>
            <a:ext cx="6750092" cy="4333393"/>
          </a:xfrm>
          <a:prstGeom prst="rect">
            <a:avLst/>
          </a:prstGeom>
        </p:spPr>
      </p:pic>
    </p:spTree>
    <p:extLst>
      <p:ext uri="{BB962C8B-B14F-4D97-AF65-F5344CB8AC3E}">
        <p14:creationId xmlns:p14="http://schemas.microsoft.com/office/powerpoint/2010/main" val="336209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1199965"/>
          </a:xfrm>
        </p:spPr>
        <p:txBody>
          <a:bodyPr/>
          <a:lstStyle/>
          <a:p>
            <a:pPr algn="ctr"/>
            <a:r>
              <a:rPr lang="fi-FI" sz="3200" dirty="0" err="1"/>
              <a:t>Beredningen</a:t>
            </a:r>
            <a:r>
              <a:rPr lang="fi-FI" sz="3200" dirty="0"/>
              <a:t> </a:t>
            </a:r>
            <a:r>
              <a:rPr lang="fi-FI" sz="3200" dirty="0" err="1"/>
              <a:t>och</a:t>
            </a:r>
            <a:r>
              <a:rPr lang="fi-FI" sz="3200" dirty="0"/>
              <a:t> </a:t>
            </a:r>
            <a:r>
              <a:rPr lang="fi-FI" sz="3200" dirty="0" err="1"/>
              <a:t>ikraftträdandet</a:t>
            </a:r>
            <a:r>
              <a:rPr lang="fi-FI" sz="3200" dirty="0"/>
              <a:t> av </a:t>
            </a:r>
            <a:br>
              <a:rPr lang="fi-FI" sz="3200" dirty="0"/>
            </a:br>
            <a:r>
              <a:rPr lang="fi-FI" sz="3200" dirty="0" err="1"/>
              <a:t>arbetspensionslagarna</a:t>
            </a:r>
            <a:br>
              <a:rPr lang="fi-FI" sz="3200" dirty="0"/>
            </a:br>
            <a:endParaRPr lang="fi-FI" sz="3200" dirty="0"/>
          </a:p>
        </p:txBody>
      </p:sp>
      <p:grpSp>
        <p:nvGrpSpPr>
          <p:cNvPr id="8" name="Ryhmä 7">
            <a:extLst>
              <a:ext uri="{FF2B5EF4-FFF2-40B4-BE49-F238E27FC236}">
                <a16:creationId xmlns:a16="http://schemas.microsoft.com/office/drawing/2014/main" id="{DB7FEE2F-7BC0-4184-A7AB-AB352D9F3D59}"/>
              </a:ext>
              <a:ext uri="{C183D7F6-B498-43B3-948B-1728B52AA6E4}">
                <adec:decorative xmlns:adec="http://schemas.microsoft.com/office/drawing/2017/decorative" val="1"/>
              </a:ext>
            </a:extLst>
          </p:cNvPr>
          <p:cNvGrpSpPr/>
          <p:nvPr/>
        </p:nvGrpSpPr>
        <p:grpSpPr>
          <a:xfrm>
            <a:off x="1451484" y="1772816"/>
            <a:ext cx="9289032" cy="3697845"/>
            <a:chOff x="1271464" y="1675372"/>
            <a:chExt cx="9289032" cy="3697845"/>
          </a:xfrm>
        </p:grpSpPr>
        <p:sp>
          <p:nvSpPr>
            <p:cNvPr id="9" name="Rounded Rectangle 37">
              <a:extLst>
                <a:ext uri="{FF2B5EF4-FFF2-40B4-BE49-F238E27FC236}">
                  <a16:creationId xmlns:a16="http://schemas.microsoft.com/office/drawing/2014/main" id="{4E40FD23-BC9F-4527-8096-DC2ECB823628}"/>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39">
              <a:extLst>
                <a:ext uri="{FF2B5EF4-FFF2-40B4-BE49-F238E27FC236}">
                  <a16:creationId xmlns:a16="http://schemas.microsoft.com/office/drawing/2014/main" id="{C52BFD9E-D18B-4F58-B8E8-45C92A538F4E}"/>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Rounded Rectangle 42">
              <a:extLst>
                <a:ext uri="{FF2B5EF4-FFF2-40B4-BE49-F238E27FC236}">
                  <a16:creationId xmlns:a16="http://schemas.microsoft.com/office/drawing/2014/main" id="{DD8403B3-E9B0-4D2D-8F97-0BFEB756EFAC}"/>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44">
              <a:extLst>
                <a:ext uri="{FF2B5EF4-FFF2-40B4-BE49-F238E27FC236}">
                  <a16:creationId xmlns:a16="http://schemas.microsoft.com/office/drawing/2014/main" id="{CE16975C-8530-42E8-A5B2-0D138475C2DC}"/>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13" name="Picture 14">
              <a:extLst>
                <a:ext uri="{FF2B5EF4-FFF2-40B4-BE49-F238E27FC236}">
                  <a16:creationId xmlns:a16="http://schemas.microsoft.com/office/drawing/2014/main" id="{4992293A-3ACF-496E-9B82-69F4964EC08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14" name="Picture 16">
              <a:extLst>
                <a:ext uri="{FF2B5EF4-FFF2-40B4-BE49-F238E27FC236}">
                  <a16:creationId xmlns:a16="http://schemas.microsoft.com/office/drawing/2014/main" id="{A50C85B8-C1F9-4D7E-A44F-E77EA7503DE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15" name="Picture 18">
              <a:extLst>
                <a:ext uri="{FF2B5EF4-FFF2-40B4-BE49-F238E27FC236}">
                  <a16:creationId xmlns:a16="http://schemas.microsoft.com/office/drawing/2014/main" id="{FE6EA059-B044-4E8B-8EAF-7D0C486579E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16" name="Picture 20">
              <a:extLst>
                <a:ext uri="{FF2B5EF4-FFF2-40B4-BE49-F238E27FC236}">
                  <a16:creationId xmlns:a16="http://schemas.microsoft.com/office/drawing/2014/main" id="{90B7D1BA-E529-4DD6-B2EA-25D98B0EEB1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17" name="Rounded Rectangle 12">
              <a:extLst>
                <a:ext uri="{FF2B5EF4-FFF2-40B4-BE49-F238E27FC236}">
                  <a16:creationId xmlns:a16="http://schemas.microsoft.com/office/drawing/2014/main" id="{A4397CEF-1E0C-4598-8537-099DE5FAFD51}"/>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Arbetsgivare</a:t>
              </a:r>
              <a:endParaRPr lang="en-FI" b="1" dirty="0"/>
            </a:p>
          </p:txBody>
        </p:sp>
        <p:sp>
          <p:nvSpPr>
            <p:cNvPr id="18" name="Rounded Rectangle 21">
              <a:extLst>
                <a:ext uri="{FF2B5EF4-FFF2-40B4-BE49-F238E27FC236}">
                  <a16:creationId xmlns:a16="http://schemas.microsoft.com/office/drawing/2014/main" id="{B81C6E6E-DDEA-4764-B0C7-44B32A923B5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Arbetstagare</a:t>
              </a:r>
              <a:endParaRPr lang="en-FI" b="1" dirty="0"/>
            </a:p>
          </p:txBody>
        </p:sp>
        <p:sp>
          <p:nvSpPr>
            <p:cNvPr id="19" name="Rounded Rectangle 24">
              <a:extLst>
                <a:ext uri="{FF2B5EF4-FFF2-40B4-BE49-F238E27FC236}">
                  <a16:creationId xmlns:a16="http://schemas.microsoft.com/office/drawing/2014/main" id="{74739432-66CB-4854-90BA-4F81DBB27689}"/>
                </a:ext>
              </a:extLst>
            </p:cNvPr>
            <p:cNvSpPr/>
            <p:nvPr/>
          </p:nvSpPr>
          <p:spPr bwMode="black">
            <a:xfrm>
              <a:off x="3448723" y="3511636"/>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Företagare</a:t>
              </a:r>
              <a:endParaRPr lang="en-FI" b="1" dirty="0"/>
            </a:p>
          </p:txBody>
        </p:sp>
        <p:sp>
          <p:nvSpPr>
            <p:cNvPr id="20" name="Rounded Rectangle 33">
              <a:extLst>
                <a:ext uri="{FF2B5EF4-FFF2-40B4-BE49-F238E27FC236}">
                  <a16:creationId xmlns:a16="http://schemas.microsoft.com/office/drawing/2014/main" id="{4E7AD94B-FA4E-4C0B-A266-029ECFA5CFB7}"/>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21" name="TextBox 34">
              <a:extLst>
                <a:ext uri="{FF2B5EF4-FFF2-40B4-BE49-F238E27FC236}">
                  <a16:creationId xmlns:a16="http://schemas.microsoft.com/office/drawing/2014/main" id="{5EA81DF0-0425-4DA5-A495-EECFF76D2042}"/>
                </a:ext>
              </a:extLst>
            </p:cNvPr>
            <p:cNvSpPr txBox="1"/>
            <p:nvPr/>
          </p:nvSpPr>
          <p:spPr>
            <a:xfrm>
              <a:off x="1528462" y="4281837"/>
              <a:ext cx="1536511" cy="830997"/>
            </a:xfrm>
            <a:prstGeom prst="rect">
              <a:avLst/>
            </a:prstGeom>
            <a:noFill/>
          </p:spPr>
          <p:txBody>
            <a:bodyPr wrap="none" rtlCol="0">
              <a:spAutoFit/>
            </a:bodyPr>
            <a:lstStyle/>
            <a:p>
              <a:pPr lvl="0" algn="ctr"/>
              <a:r>
                <a:rPr lang="en-FI" sz="1600" b="1" dirty="0">
                  <a:solidFill>
                    <a:schemeClr val="tx2"/>
                  </a:solidFill>
                </a:rPr>
                <a:t>TELA</a:t>
              </a:r>
            </a:p>
            <a:p>
              <a:pPr lvl="0" algn="ctr"/>
              <a:r>
                <a:rPr lang="fi-FI" sz="1600" dirty="0" err="1"/>
                <a:t>Arbetspensions</a:t>
              </a:r>
              <a:r>
                <a:rPr lang="fi-FI" sz="1600" dirty="0"/>
                <a:t>-</a:t>
              </a:r>
            </a:p>
            <a:p>
              <a:pPr lvl="0" algn="ctr"/>
              <a:r>
                <a:rPr lang="fi-FI" sz="1600" dirty="0" err="1"/>
                <a:t>anstalterna</a:t>
              </a:r>
              <a:endParaRPr lang="en-FI" sz="1600" dirty="0"/>
            </a:p>
          </p:txBody>
        </p:sp>
        <p:sp>
          <p:nvSpPr>
            <p:cNvPr id="22" name="TextBox 35">
              <a:extLst>
                <a:ext uri="{FF2B5EF4-FFF2-40B4-BE49-F238E27FC236}">
                  <a16:creationId xmlns:a16="http://schemas.microsoft.com/office/drawing/2014/main" id="{69907306-F910-44FF-B8D1-91A77369278F}"/>
                </a:ext>
              </a:extLst>
            </p:cNvPr>
            <p:cNvSpPr txBox="1"/>
            <p:nvPr/>
          </p:nvSpPr>
          <p:spPr>
            <a:xfrm>
              <a:off x="3272618" y="4281837"/>
              <a:ext cx="2071080" cy="830997"/>
            </a:xfrm>
            <a:prstGeom prst="rect">
              <a:avLst/>
            </a:prstGeom>
            <a:noFill/>
          </p:spPr>
          <p:txBody>
            <a:bodyPr wrap="none" rtlCol="0">
              <a:spAutoFit/>
            </a:bodyPr>
            <a:lstStyle/>
            <a:p>
              <a:pPr lvl="0" algn="ctr"/>
              <a:r>
                <a:rPr lang="en-FI" sz="1600" b="1" dirty="0">
                  <a:solidFill>
                    <a:schemeClr val="tx2"/>
                  </a:solidFill>
                </a:rPr>
                <a:t>S</a:t>
              </a:r>
              <a:r>
                <a:rPr lang="fi-FI" sz="1600" b="1" dirty="0">
                  <a:solidFill>
                    <a:schemeClr val="tx2"/>
                  </a:solidFill>
                </a:rPr>
                <a:t>HM</a:t>
              </a:r>
              <a:endParaRPr lang="en-FI" sz="1600" b="1" dirty="0">
                <a:solidFill>
                  <a:schemeClr val="tx2"/>
                </a:solidFill>
              </a:endParaRPr>
            </a:p>
            <a:p>
              <a:pPr lvl="0" algn="ctr"/>
              <a:r>
                <a:rPr lang="en-FI" sz="1600" dirty="0"/>
                <a:t>So</a:t>
              </a:r>
              <a:r>
                <a:rPr lang="fi-FI" sz="1600" dirty="0" err="1"/>
                <a:t>cial</a:t>
              </a:r>
              <a:r>
                <a:rPr lang="fi-FI" sz="1600" dirty="0"/>
                <a:t>- </a:t>
              </a:r>
              <a:r>
                <a:rPr lang="fi-FI" sz="1600" dirty="0" err="1"/>
                <a:t>och</a:t>
              </a:r>
              <a:r>
                <a:rPr lang="fi-FI" sz="1600" dirty="0"/>
                <a:t> </a:t>
              </a:r>
              <a:r>
                <a:rPr lang="fi-FI" sz="1600" dirty="0" err="1"/>
                <a:t>hälsovårds</a:t>
              </a:r>
              <a:r>
                <a:rPr lang="fi-FI" sz="1600" dirty="0"/>
                <a:t>-</a:t>
              </a:r>
            </a:p>
            <a:p>
              <a:pPr lvl="0" algn="ctr"/>
              <a:r>
                <a:rPr lang="fi-FI" sz="1600" dirty="0" err="1"/>
                <a:t>ministeriet</a:t>
              </a:r>
              <a:endParaRPr lang="en-FI" sz="1600" dirty="0"/>
            </a:p>
          </p:txBody>
        </p:sp>
        <p:sp>
          <p:nvSpPr>
            <p:cNvPr id="23" name="TextBox 36">
              <a:extLst>
                <a:ext uri="{FF2B5EF4-FFF2-40B4-BE49-F238E27FC236}">
                  <a16:creationId xmlns:a16="http://schemas.microsoft.com/office/drawing/2014/main" id="{2D4CACE5-02C1-42F5-9E69-9D6DF470C35A}"/>
                </a:ext>
              </a:extLst>
            </p:cNvPr>
            <p:cNvSpPr txBox="1"/>
            <p:nvPr/>
          </p:nvSpPr>
          <p:spPr>
            <a:xfrm>
              <a:off x="5526561" y="4281837"/>
              <a:ext cx="1540678" cy="830997"/>
            </a:xfrm>
            <a:prstGeom prst="rect">
              <a:avLst/>
            </a:prstGeom>
            <a:noFill/>
          </p:spPr>
          <p:txBody>
            <a:bodyPr wrap="none" rtlCol="0">
              <a:spAutoFit/>
            </a:bodyPr>
            <a:lstStyle/>
            <a:p>
              <a:pPr lvl="0" algn="ctr"/>
              <a:r>
                <a:rPr lang="fi-FI" sz="1600" b="1" dirty="0">
                  <a:solidFill>
                    <a:schemeClr val="tx2"/>
                  </a:solidFill>
                </a:rPr>
                <a:t>PSC</a:t>
              </a:r>
              <a:endParaRPr lang="en-FI" sz="1600" b="1" dirty="0">
                <a:solidFill>
                  <a:schemeClr val="tx2"/>
                </a:solidFill>
              </a:endParaRPr>
            </a:p>
            <a:p>
              <a:pPr lvl="0" algn="ctr"/>
              <a:r>
                <a:rPr lang="fi-FI" sz="1600" dirty="0" err="1"/>
                <a:t>Pensionsskydds</a:t>
              </a:r>
              <a:r>
                <a:rPr lang="fi-FI" sz="1600" dirty="0"/>
                <a:t>-</a:t>
              </a:r>
            </a:p>
            <a:p>
              <a:pPr lvl="0" algn="ctr"/>
              <a:r>
                <a:rPr lang="fi-FI" sz="1600" dirty="0" err="1"/>
                <a:t>centralen</a:t>
              </a:r>
              <a:endParaRPr lang="en-FI" sz="1600" dirty="0"/>
            </a:p>
          </p:txBody>
        </p:sp>
        <p:sp>
          <p:nvSpPr>
            <p:cNvPr id="24" name="TextBox 22">
              <a:extLst>
                <a:ext uri="{FF2B5EF4-FFF2-40B4-BE49-F238E27FC236}">
                  <a16:creationId xmlns:a16="http://schemas.microsoft.com/office/drawing/2014/main" id="{DEEE98FB-7877-41A8-A4A3-F2D7EF41A79B}"/>
                </a:ext>
              </a:extLst>
            </p:cNvPr>
            <p:cNvSpPr txBox="1"/>
            <p:nvPr/>
          </p:nvSpPr>
          <p:spPr>
            <a:xfrm>
              <a:off x="3569251" y="2574835"/>
              <a:ext cx="1483483" cy="646331"/>
            </a:xfrm>
            <a:prstGeom prst="rect">
              <a:avLst/>
            </a:prstGeom>
            <a:noFill/>
          </p:spPr>
          <p:txBody>
            <a:bodyPr wrap="none" rtlCol="0">
              <a:spAutoFit/>
            </a:bodyPr>
            <a:lstStyle/>
            <a:p>
              <a:pPr algn="ctr"/>
              <a:r>
                <a:rPr lang="fi-FI" b="1" dirty="0" err="1"/>
                <a:t>Förhandlings</a:t>
              </a:r>
              <a:r>
                <a:rPr lang="fi-FI" b="1" dirty="0"/>
                <a:t>-</a:t>
              </a:r>
            </a:p>
            <a:p>
              <a:pPr algn="ctr"/>
              <a:r>
                <a:rPr lang="fi-FI" b="1" dirty="0" err="1"/>
                <a:t>resultat</a:t>
              </a:r>
              <a:endParaRPr lang="en-FI" b="1" dirty="0"/>
            </a:p>
          </p:txBody>
        </p:sp>
        <p:cxnSp>
          <p:nvCxnSpPr>
            <p:cNvPr id="25" name="Straight Connector 28">
              <a:extLst>
                <a:ext uri="{FF2B5EF4-FFF2-40B4-BE49-F238E27FC236}">
                  <a16:creationId xmlns:a16="http://schemas.microsoft.com/office/drawing/2014/main" id="{C32FF04C-02A2-429A-8277-CC03100E8699}"/>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31">
              <a:extLst>
                <a:ext uri="{FF2B5EF4-FFF2-40B4-BE49-F238E27FC236}">
                  <a16:creationId xmlns:a16="http://schemas.microsoft.com/office/drawing/2014/main" id="{4D0FE6F5-217E-402A-81BC-BA3D85745AEA}"/>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32">
              <a:extLst>
                <a:ext uri="{FF2B5EF4-FFF2-40B4-BE49-F238E27FC236}">
                  <a16:creationId xmlns:a16="http://schemas.microsoft.com/office/drawing/2014/main" id="{FB97F67C-D55F-4DD6-A557-CFB4E1EB2FF2}"/>
                </a:ext>
                <a:ext uri="{C183D7F6-B498-43B3-948B-1728B52AA6E4}">
                  <adec:decorative xmlns:adec="http://schemas.microsoft.com/office/drawing/2017/decorative" val="0"/>
                </a:ext>
              </a:extLst>
            </p:cNvPr>
            <p:cNvCxnSpPr>
              <a:cxnSpLocks/>
            </p:cNvCxnSpPr>
            <p:nvPr/>
          </p:nvCxnSpPr>
          <p:spPr>
            <a:xfrm rot="16200000">
              <a:off x="4184042" y="335187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riangle 38">
              <a:extLst>
                <a:ext uri="{FF2B5EF4-FFF2-40B4-BE49-F238E27FC236}">
                  <a16:creationId xmlns:a16="http://schemas.microsoft.com/office/drawing/2014/main" id="{DC516D75-69E1-4666-B2ED-CFB2E6DA3217}"/>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9" name="TextBox 40">
              <a:extLst>
                <a:ext uri="{FF2B5EF4-FFF2-40B4-BE49-F238E27FC236}">
                  <a16:creationId xmlns:a16="http://schemas.microsoft.com/office/drawing/2014/main" id="{23C282CB-C9C7-413C-82D5-3AE39C397149}"/>
                </a:ext>
              </a:extLst>
            </p:cNvPr>
            <p:cNvSpPr txBox="1"/>
            <p:nvPr/>
          </p:nvSpPr>
          <p:spPr>
            <a:xfrm>
              <a:off x="8177152" y="1722004"/>
              <a:ext cx="1447704" cy="830997"/>
            </a:xfrm>
            <a:prstGeom prst="rect">
              <a:avLst/>
            </a:prstGeom>
            <a:noFill/>
          </p:spPr>
          <p:txBody>
            <a:bodyPr wrap="none" rtlCol="0">
              <a:spAutoFit/>
            </a:bodyPr>
            <a:lstStyle/>
            <a:p>
              <a:pPr lvl="0"/>
              <a:r>
                <a:rPr lang="en-FI" sz="1600" b="1" dirty="0">
                  <a:solidFill>
                    <a:schemeClr val="tx2"/>
                  </a:solidFill>
                </a:rPr>
                <a:t>S</a:t>
              </a:r>
              <a:r>
                <a:rPr lang="fi-FI" sz="1600" b="1" dirty="0">
                  <a:solidFill>
                    <a:schemeClr val="tx2"/>
                  </a:solidFill>
                </a:rPr>
                <a:t>HM</a:t>
              </a:r>
              <a:endParaRPr lang="en-FI" sz="1600" b="1" dirty="0">
                <a:solidFill>
                  <a:schemeClr val="tx2"/>
                </a:solidFill>
              </a:endParaRPr>
            </a:p>
            <a:p>
              <a:r>
                <a:rPr lang="fi-FI" sz="1600" dirty="0" err="1"/>
                <a:t>bererer</a:t>
              </a:r>
              <a:r>
                <a:rPr lang="fi-FI" sz="1600" dirty="0"/>
                <a:t> </a:t>
              </a:r>
            </a:p>
            <a:p>
              <a:r>
                <a:rPr lang="fi-FI" sz="1600" dirty="0"/>
                <a:t>en proposition </a:t>
              </a:r>
            </a:p>
          </p:txBody>
        </p:sp>
        <p:sp>
          <p:nvSpPr>
            <p:cNvPr id="30" name="TextBox 43">
              <a:extLst>
                <a:ext uri="{FF2B5EF4-FFF2-40B4-BE49-F238E27FC236}">
                  <a16:creationId xmlns:a16="http://schemas.microsoft.com/office/drawing/2014/main" id="{DDA0E491-3283-4EB3-8B8C-B07EAFB97C6A}"/>
                </a:ext>
              </a:extLst>
            </p:cNvPr>
            <p:cNvSpPr txBox="1"/>
            <p:nvPr/>
          </p:nvSpPr>
          <p:spPr>
            <a:xfrm>
              <a:off x="8177152" y="3088466"/>
              <a:ext cx="1354730" cy="830997"/>
            </a:xfrm>
            <a:prstGeom prst="rect">
              <a:avLst/>
            </a:prstGeom>
            <a:noFill/>
          </p:spPr>
          <p:txBody>
            <a:bodyPr wrap="none" rtlCol="0">
              <a:spAutoFit/>
            </a:bodyPr>
            <a:lstStyle/>
            <a:p>
              <a:pPr lvl="0"/>
              <a:r>
                <a:rPr lang="fi-FI" sz="1600" b="1" dirty="0" err="1">
                  <a:solidFill>
                    <a:schemeClr val="tx2"/>
                  </a:solidFill>
                </a:rPr>
                <a:t>Riksdagen</a:t>
              </a:r>
              <a:endParaRPr lang="en-FI" sz="1600" b="1" dirty="0">
                <a:solidFill>
                  <a:schemeClr val="tx2"/>
                </a:solidFill>
              </a:endParaRPr>
            </a:p>
            <a:p>
              <a:r>
                <a:rPr lang="fi-FI" sz="1600" dirty="0" err="1"/>
                <a:t>behandlar</a:t>
              </a:r>
              <a:r>
                <a:rPr lang="fi-FI" sz="1600" dirty="0"/>
                <a:t> </a:t>
              </a:r>
            </a:p>
            <a:p>
              <a:r>
                <a:rPr lang="fi-FI" sz="1600" dirty="0" err="1"/>
                <a:t>propositionen</a:t>
              </a:r>
              <a:endParaRPr lang="fi-FI" sz="1600" dirty="0"/>
            </a:p>
          </p:txBody>
        </p:sp>
        <p:sp>
          <p:nvSpPr>
            <p:cNvPr id="31" name="TextBox 45">
              <a:extLst>
                <a:ext uri="{FF2B5EF4-FFF2-40B4-BE49-F238E27FC236}">
                  <a16:creationId xmlns:a16="http://schemas.microsoft.com/office/drawing/2014/main" id="{877F1779-30A3-4EEE-B09A-FA99D637DF4F}"/>
                </a:ext>
              </a:extLst>
            </p:cNvPr>
            <p:cNvSpPr txBox="1"/>
            <p:nvPr/>
          </p:nvSpPr>
          <p:spPr>
            <a:xfrm>
              <a:off x="8177152" y="4597390"/>
              <a:ext cx="1504899" cy="584775"/>
            </a:xfrm>
            <a:prstGeom prst="rect">
              <a:avLst/>
            </a:prstGeom>
            <a:noFill/>
          </p:spPr>
          <p:txBody>
            <a:bodyPr wrap="none" rtlCol="0">
              <a:spAutoFit/>
            </a:bodyPr>
            <a:lstStyle/>
            <a:p>
              <a:pPr lvl="0"/>
              <a:r>
                <a:rPr lang="en-FI" sz="1600" b="1" dirty="0">
                  <a:solidFill>
                    <a:schemeClr val="tx2"/>
                  </a:solidFill>
                </a:rPr>
                <a:t>Presiden</a:t>
              </a:r>
              <a:r>
                <a:rPr lang="fi-FI" sz="1600" b="1" dirty="0" err="1">
                  <a:solidFill>
                    <a:schemeClr val="tx2"/>
                  </a:solidFill>
                </a:rPr>
                <a:t>ten</a:t>
              </a:r>
              <a:endParaRPr lang="en-FI" sz="1600" b="1" dirty="0">
                <a:solidFill>
                  <a:schemeClr val="tx2"/>
                </a:solidFill>
              </a:endParaRPr>
            </a:p>
            <a:p>
              <a:r>
                <a:rPr lang="fi-FI" sz="1600"/>
                <a:t>stadfäster </a:t>
              </a:r>
              <a:r>
                <a:rPr lang="fi-FI" sz="1600" dirty="0" err="1"/>
                <a:t>lagen</a:t>
              </a:r>
              <a:endParaRPr lang="fi-FI" sz="1600" dirty="0"/>
            </a:p>
          </p:txBody>
        </p:sp>
        <p:sp>
          <p:nvSpPr>
            <p:cNvPr id="32" name="Triangle 46">
              <a:extLst>
                <a:ext uri="{FF2B5EF4-FFF2-40B4-BE49-F238E27FC236}">
                  <a16:creationId xmlns:a16="http://schemas.microsoft.com/office/drawing/2014/main" id="{EF42E0EB-5311-44C2-9D1E-4E1144C158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33" name="Triangle 48">
              <a:extLst>
                <a:ext uri="{FF2B5EF4-FFF2-40B4-BE49-F238E27FC236}">
                  <a16:creationId xmlns:a16="http://schemas.microsoft.com/office/drawing/2014/main" id="{B06990D1-B360-44CF-A690-F6F2FE077375}"/>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
        <p:nvSpPr>
          <p:cNvPr id="2" name="Dian numeron paikkamerkki 1">
            <a:extLst>
              <a:ext uri="{FF2B5EF4-FFF2-40B4-BE49-F238E27FC236}">
                <a16:creationId xmlns:a16="http://schemas.microsoft.com/office/drawing/2014/main" id="{62D1EA8A-B38F-1817-DDAE-A77C8C077D7F}"/>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318003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A61A37F-CE5B-4D2B-A88A-97C95768BB1B}"/>
              </a:ext>
            </a:extLst>
          </p:cNvPr>
          <p:cNvSpPr>
            <a:spLocks noGrp="1"/>
          </p:cNvSpPr>
          <p:nvPr>
            <p:ph type="title"/>
          </p:nvPr>
        </p:nvSpPr>
        <p:spPr/>
        <p:txBody>
          <a:bodyPr/>
          <a:lstStyle/>
          <a:p>
            <a:r>
              <a:rPr lang="fi-FI" dirty="0" err="1"/>
              <a:t>Hur</a:t>
            </a:r>
            <a:r>
              <a:rPr lang="fi-FI" dirty="0"/>
              <a:t> </a:t>
            </a:r>
            <a:r>
              <a:rPr lang="fi-FI" dirty="0" err="1"/>
              <a:t>pensionen</a:t>
            </a:r>
            <a:r>
              <a:rPr lang="fi-FI" dirty="0"/>
              <a:t> </a:t>
            </a:r>
            <a:r>
              <a:rPr lang="fi-FI" dirty="0" err="1"/>
              <a:t>bestäms</a:t>
            </a:r>
            <a:br>
              <a:rPr lang="fi-FI" dirty="0"/>
            </a:br>
            <a:endParaRPr lang="fi-FI" dirty="0"/>
          </a:p>
        </p:txBody>
      </p:sp>
      <p:sp>
        <p:nvSpPr>
          <p:cNvPr id="7" name="Tekstin paikkamerkki 6">
            <a:extLst>
              <a:ext uri="{FF2B5EF4-FFF2-40B4-BE49-F238E27FC236}">
                <a16:creationId xmlns:a16="http://schemas.microsoft.com/office/drawing/2014/main" id="{131DB68B-C60D-4074-8A1B-25B6D572A85C}"/>
              </a:ext>
            </a:extLst>
          </p:cNvPr>
          <p:cNvSpPr>
            <a:spLocks noGrp="1"/>
          </p:cNvSpPr>
          <p:nvPr>
            <p:ph type="body" sz="quarter" idx="10"/>
          </p:nvPr>
        </p:nvSpPr>
        <p:spPr/>
        <p:txBody>
          <a:bodyPr/>
          <a:lstStyle/>
          <a:p>
            <a:r>
              <a:rPr lang="fi-FI" dirty="0"/>
              <a:t>2</a:t>
            </a:r>
          </a:p>
        </p:txBody>
      </p:sp>
      <p:sp>
        <p:nvSpPr>
          <p:cNvPr id="2" name="Dian numeron paikkamerkki 1">
            <a:extLst>
              <a:ext uri="{FF2B5EF4-FFF2-40B4-BE49-F238E27FC236}">
                <a16:creationId xmlns:a16="http://schemas.microsoft.com/office/drawing/2014/main" id="{4A4DFF0B-1D90-EA0A-E172-7C4DD08882BC}"/>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255306169"/>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0</TotalTime>
  <Words>1322</Words>
  <Application>Microsoft Office PowerPoint</Application>
  <PresentationFormat>Laajakuva</PresentationFormat>
  <Paragraphs>374</Paragraphs>
  <Slides>42</Slides>
  <Notes>39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42</vt:i4>
      </vt:variant>
    </vt:vector>
  </HeadingPairs>
  <TitlesOfParts>
    <vt:vector size="47" baseType="lpstr">
      <vt:lpstr>Aptos</vt:lpstr>
      <vt:lpstr>Arial</vt:lpstr>
      <vt:lpstr>Calibri</vt:lpstr>
      <vt:lpstr>Verdana</vt:lpstr>
      <vt:lpstr>Office-teema</vt:lpstr>
      <vt:lpstr>Arbetspensionssystemet  i bilder</vt:lpstr>
      <vt:lpstr>Pensionssystemet och  dess förvaltning </vt:lpstr>
      <vt:lpstr>Socialförsäkringen år 2022 44,4 md € </vt:lpstr>
      <vt:lpstr>Pensionsförsäkringen i Finland år 2022 </vt:lpstr>
      <vt:lpstr>Pensionstagarens grundtrygghet </vt:lpstr>
      <vt:lpstr>Totalpensionen år 2024 </vt:lpstr>
      <vt:lpstr>Arbetspensionsystemets verkställighet </vt:lpstr>
      <vt:lpstr>Beredningen och ikraftträdandet av  arbetspensionslagarna </vt:lpstr>
      <vt:lpstr>Hur pensionen bestäms </vt:lpstr>
      <vt:lpstr>Pensionstagarens grundtrygghet </vt:lpstr>
      <vt:lpstr>Totalpensionen år 2024 </vt:lpstr>
      <vt:lpstr>Totalpensionen år 2024, inkl. bostadsbidrag </vt:lpstr>
      <vt:lpstr>Pension tjänas in för inkomster </vt:lpstr>
      <vt:lpstr>Pensionsåldern stiger per åldersklass</vt:lpstr>
      <vt:lpstr>Åldersgränserna för arbetspensionsförmånerna</vt:lpstr>
      <vt:lpstr>Indexjusteringarna tryggar pensionens nivå</vt:lpstr>
      <vt:lpstr>Pensionsnivån</vt:lpstr>
      <vt:lpstr>Genomsnittlig totalpension 31.12.2024 </vt:lpstr>
      <vt:lpstr>Fördelningen av totalpensionen för egenpensionstagare bosatta i Finland 31.12.2024 </vt:lpstr>
      <vt:lpstr>Genomsnittlig totalpension och dess förhållande till medelförtjänsten åren 2000–2023 </vt:lpstr>
      <vt:lpstr>Genomsnittlig totalpension och dess förhållande  till medelförtjänsten åren 2010–2090, %</vt:lpstr>
      <vt:lpstr>Pensionsutgiften</vt:lpstr>
      <vt:lpstr>Pensionsutgifterna i förhållande till bruttonationalprodukten  åren 2010–2090, % </vt:lpstr>
      <vt:lpstr>Utgifts- och avgiftsprocent enligt ArPL i proportion  till lönesumman åren 1962–2090 </vt:lpstr>
      <vt:lpstr>De arbetspensionsförsäkrade</vt:lpstr>
      <vt:lpstr>Fördelningen av befolkningen i förhållande till arbete och arbetspension 31.12.2023 </vt:lpstr>
      <vt:lpstr>Arbetspensionsförsäkrade som arbetade som anställda eller företagare 31.12.2023 efter pensionslag </vt:lpstr>
      <vt:lpstr>Pensionstagarna</vt:lpstr>
      <vt:lpstr>Pensionstagarna efter pensionens struktur åren 2001–2023 </vt:lpstr>
      <vt:lpstr>Hela befolkningen och pensionstagarna  31.12.2023 </vt:lpstr>
      <vt:lpstr>Nya arbetspensionerade och pensioneringsåldern </vt:lpstr>
      <vt:lpstr>Nya 50–68-åriga arbetspensionerade år 2023 </vt:lpstr>
      <vt:lpstr>Pensioneringsålder för arbetspension  åren 2000–2024 </vt:lpstr>
      <vt:lpstr>Förväntad pensioneringsålder för arbetspension  åren 1996–2024 </vt:lpstr>
      <vt:lpstr>Förväntad pensioneringsålder åren 1996–2050: utfall, mål och prognos </vt:lpstr>
      <vt:lpstr>Finansieringen av arbetspensionerna </vt:lpstr>
      <vt:lpstr>Finansiering av pensioner enligt olika lagar</vt:lpstr>
      <vt:lpstr>Penningflöderna i arbetspensionssystemet år 2023</vt:lpstr>
      <vt:lpstr>Arbetspensionsavgifternas procentsatser år 2024</vt:lpstr>
      <vt:lpstr>Genomsnittlig APL-/ArPL-avgift åren 1962-2024</vt:lpstr>
      <vt:lpstr>Arbetspensionsavgift</vt:lpstr>
      <vt:lpstr>Arbetspensionsfonderna och deras förhållande till bruttonationalprodukten åren 2010-2023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Arbetspensionssystemet i bilder</dc:title>
  <dc:creator/>
  <cp:lastModifiedBy/>
  <cp:revision>1</cp:revision>
  <dcterms:created xsi:type="dcterms:W3CDTF">2025-04-16T12:11:51Z</dcterms:created>
  <dcterms:modified xsi:type="dcterms:W3CDTF">2025-04-16T12:12:14Z</dcterms:modified>
</cp:coreProperties>
</file>