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5"/>
  </p:notesMasterIdLst>
  <p:sldIdLst>
    <p:sldId id="258" r:id="rId5"/>
    <p:sldId id="261" r:id="rId6"/>
    <p:sldId id="280" r:id="rId7"/>
    <p:sldId id="259" r:id="rId8"/>
    <p:sldId id="260" r:id="rId9"/>
    <p:sldId id="262" r:id="rId10"/>
    <p:sldId id="263" r:id="rId11"/>
    <p:sldId id="266" r:id="rId12"/>
    <p:sldId id="267" r:id="rId13"/>
    <p:sldId id="269" r:id="rId14"/>
    <p:sldId id="270" r:id="rId15"/>
    <p:sldId id="271" r:id="rId16"/>
    <p:sldId id="272" r:id="rId17"/>
    <p:sldId id="273" r:id="rId18"/>
    <p:sldId id="274" r:id="rId19"/>
    <p:sldId id="278" r:id="rId20"/>
    <p:sldId id="276" r:id="rId21"/>
    <p:sldId id="264" r:id="rId22"/>
    <p:sldId id="265"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B5FA"/>
    <a:srgbClr val="057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916" autoAdjust="0"/>
  </p:normalViewPr>
  <p:slideViewPr>
    <p:cSldViewPr snapToGrid="0">
      <p:cViewPr varScale="1">
        <p:scale>
          <a:sx n="106" d="100"/>
          <a:sy n="106" d="100"/>
        </p:scale>
        <p:origin x="792"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BD47A1-9A82-4C08-A332-ABD4AC5FD40F}" type="datetimeFigureOut">
              <a:rPr lang="en-US" smtClean="0"/>
              <a:t>1/8/2025</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B5763-46BE-44DC-B652-057637D79661}" type="slidenum">
              <a:rPr lang="en-US" smtClean="0"/>
              <a:t>‹#›</a:t>
            </a:fld>
            <a:endParaRPr lang="en-US"/>
          </a:p>
        </p:txBody>
      </p:sp>
    </p:spTree>
    <p:extLst>
      <p:ext uri="{BB962C8B-B14F-4D97-AF65-F5344CB8AC3E}">
        <p14:creationId xmlns:p14="http://schemas.microsoft.com/office/powerpoint/2010/main" val="314571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1</a:t>
            </a:fld>
            <a:endParaRPr lang="fi-FI"/>
          </a:p>
        </p:txBody>
      </p:sp>
    </p:spTree>
    <p:extLst>
      <p:ext uri="{BB962C8B-B14F-4D97-AF65-F5344CB8AC3E}">
        <p14:creationId xmlns:p14="http://schemas.microsoft.com/office/powerpoint/2010/main" val="3913211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11</a:t>
            </a:fld>
            <a:endParaRPr lang="fi-FI"/>
          </a:p>
        </p:txBody>
      </p:sp>
    </p:spTree>
    <p:extLst>
      <p:ext uri="{BB962C8B-B14F-4D97-AF65-F5344CB8AC3E}">
        <p14:creationId xmlns:p14="http://schemas.microsoft.com/office/powerpoint/2010/main" val="2878712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12</a:t>
            </a:fld>
            <a:endParaRPr lang="fi-FI"/>
          </a:p>
        </p:txBody>
      </p:sp>
    </p:spTree>
    <p:extLst>
      <p:ext uri="{BB962C8B-B14F-4D97-AF65-F5344CB8AC3E}">
        <p14:creationId xmlns:p14="http://schemas.microsoft.com/office/powerpoint/2010/main" val="1202872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13</a:t>
            </a:fld>
            <a:endParaRPr lang="fi-FI"/>
          </a:p>
        </p:txBody>
      </p:sp>
    </p:spTree>
    <p:extLst>
      <p:ext uri="{BB962C8B-B14F-4D97-AF65-F5344CB8AC3E}">
        <p14:creationId xmlns:p14="http://schemas.microsoft.com/office/powerpoint/2010/main" val="139226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14</a:t>
            </a:fld>
            <a:endParaRPr lang="fi-FI"/>
          </a:p>
        </p:txBody>
      </p:sp>
    </p:spTree>
    <p:extLst>
      <p:ext uri="{BB962C8B-B14F-4D97-AF65-F5344CB8AC3E}">
        <p14:creationId xmlns:p14="http://schemas.microsoft.com/office/powerpoint/2010/main" val="2428341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dirty="0"/>
          </a:p>
        </p:txBody>
      </p:sp>
      <p:sp>
        <p:nvSpPr>
          <p:cNvPr id="4" name="Dian numeron paikkamerkki 3"/>
          <p:cNvSpPr>
            <a:spLocks noGrp="1"/>
          </p:cNvSpPr>
          <p:nvPr>
            <p:ph type="sldNum" sz="quarter" idx="5"/>
          </p:nvPr>
        </p:nvSpPr>
        <p:spPr/>
        <p:txBody>
          <a:bodyPr/>
          <a:lstStyle/>
          <a:p>
            <a:fld id="{1DDDCE26-A6A5-404B-BE57-57D9F35F1DF3}" type="slidenum">
              <a:rPr lang="fi-FI" smtClean="0"/>
              <a:t>15</a:t>
            </a:fld>
            <a:endParaRPr lang="fi-FI"/>
          </a:p>
        </p:txBody>
      </p:sp>
    </p:spTree>
    <p:extLst>
      <p:ext uri="{BB962C8B-B14F-4D97-AF65-F5344CB8AC3E}">
        <p14:creationId xmlns:p14="http://schemas.microsoft.com/office/powerpoint/2010/main" val="1573243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16</a:t>
            </a:fld>
            <a:endParaRPr lang="fi-FI"/>
          </a:p>
        </p:txBody>
      </p:sp>
    </p:spTree>
    <p:extLst>
      <p:ext uri="{BB962C8B-B14F-4D97-AF65-F5344CB8AC3E}">
        <p14:creationId xmlns:p14="http://schemas.microsoft.com/office/powerpoint/2010/main" val="1499840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17</a:t>
            </a:fld>
            <a:endParaRPr lang="fi-FI"/>
          </a:p>
        </p:txBody>
      </p:sp>
    </p:spTree>
    <p:extLst>
      <p:ext uri="{BB962C8B-B14F-4D97-AF65-F5344CB8AC3E}">
        <p14:creationId xmlns:p14="http://schemas.microsoft.com/office/powerpoint/2010/main" val="4007282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18</a:t>
            </a:fld>
            <a:endParaRPr lang="fi-FI"/>
          </a:p>
        </p:txBody>
      </p:sp>
    </p:spTree>
    <p:extLst>
      <p:ext uri="{BB962C8B-B14F-4D97-AF65-F5344CB8AC3E}">
        <p14:creationId xmlns:p14="http://schemas.microsoft.com/office/powerpoint/2010/main" val="3561864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19</a:t>
            </a:fld>
            <a:endParaRPr lang="fi-FI"/>
          </a:p>
        </p:txBody>
      </p:sp>
    </p:spTree>
    <p:extLst>
      <p:ext uri="{BB962C8B-B14F-4D97-AF65-F5344CB8AC3E}">
        <p14:creationId xmlns:p14="http://schemas.microsoft.com/office/powerpoint/2010/main" val="3216110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20</a:t>
            </a:fld>
            <a:endParaRPr lang="fi-FI"/>
          </a:p>
        </p:txBody>
      </p:sp>
    </p:spTree>
    <p:extLst>
      <p:ext uri="{BB962C8B-B14F-4D97-AF65-F5344CB8AC3E}">
        <p14:creationId xmlns:p14="http://schemas.microsoft.com/office/powerpoint/2010/main" val="197405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27934"/>
            <a:ext cx="5486400" cy="3600450"/>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2</a:t>
            </a:fld>
            <a:endParaRPr lang="fi-FI"/>
          </a:p>
        </p:txBody>
      </p:sp>
    </p:spTree>
    <p:extLst>
      <p:ext uri="{BB962C8B-B14F-4D97-AF65-F5344CB8AC3E}">
        <p14:creationId xmlns:p14="http://schemas.microsoft.com/office/powerpoint/2010/main" val="377582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85800" y="4400550"/>
            <a:ext cx="5486400" cy="3915866"/>
          </a:xfrm>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4</a:t>
            </a:fld>
            <a:endParaRPr lang="fi-FI"/>
          </a:p>
        </p:txBody>
      </p:sp>
    </p:spTree>
    <p:extLst>
      <p:ext uri="{BB962C8B-B14F-4D97-AF65-F5344CB8AC3E}">
        <p14:creationId xmlns:p14="http://schemas.microsoft.com/office/powerpoint/2010/main" val="2102479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5</a:t>
            </a:fld>
            <a:endParaRPr lang="fi-FI"/>
          </a:p>
        </p:txBody>
      </p:sp>
    </p:spTree>
    <p:extLst>
      <p:ext uri="{BB962C8B-B14F-4D97-AF65-F5344CB8AC3E}">
        <p14:creationId xmlns:p14="http://schemas.microsoft.com/office/powerpoint/2010/main" val="2674653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6</a:t>
            </a:fld>
            <a:endParaRPr lang="fi-FI"/>
          </a:p>
        </p:txBody>
      </p:sp>
    </p:spTree>
    <p:extLst>
      <p:ext uri="{BB962C8B-B14F-4D97-AF65-F5344CB8AC3E}">
        <p14:creationId xmlns:p14="http://schemas.microsoft.com/office/powerpoint/2010/main" val="192833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7</a:t>
            </a:fld>
            <a:endParaRPr lang="fi-FI"/>
          </a:p>
        </p:txBody>
      </p:sp>
    </p:spTree>
    <p:extLst>
      <p:ext uri="{BB962C8B-B14F-4D97-AF65-F5344CB8AC3E}">
        <p14:creationId xmlns:p14="http://schemas.microsoft.com/office/powerpoint/2010/main" val="2646330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8</a:t>
            </a:fld>
            <a:endParaRPr lang="fi-FI"/>
          </a:p>
        </p:txBody>
      </p:sp>
    </p:spTree>
    <p:extLst>
      <p:ext uri="{BB962C8B-B14F-4D97-AF65-F5344CB8AC3E}">
        <p14:creationId xmlns:p14="http://schemas.microsoft.com/office/powerpoint/2010/main" val="53460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DDDCE26-A6A5-404B-BE57-57D9F35F1DF3}" type="slidenum">
              <a:rPr lang="fi-FI" smtClean="0"/>
              <a:t>9</a:t>
            </a:fld>
            <a:endParaRPr lang="fi-FI"/>
          </a:p>
        </p:txBody>
      </p:sp>
    </p:spTree>
    <p:extLst>
      <p:ext uri="{BB962C8B-B14F-4D97-AF65-F5344CB8AC3E}">
        <p14:creationId xmlns:p14="http://schemas.microsoft.com/office/powerpoint/2010/main" val="2844460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DDDCE26-A6A5-404B-BE57-57D9F35F1DF3}" type="slidenum">
              <a:rPr lang="fi-FI" smtClean="0"/>
              <a:t>10</a:t>
            </a:fld>
            <a:endParaRPr lang="fi-FI"/>
          </a:p>
        </p:txBody>
      </p:sp>
    </p:spTree>
    <p:extLst>
      <p:ext uri="{BB962C8B-B14F-4D97-AF65-F5344CB8AC3E}">
        <p14:creationId xmlns:p14="http://schemas.microsoft.com/office/powerpoint/2010/main" val="4069697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s://www.youtube.com/user/Elaketurvakeskus" TargetMode="External"/><Relationship Id="rId3" Type="http://schemas.openxmlformats.org/officeDocument/2006/relationships/hyperlink" Target="https://www.tyoelake.fi/" TargetMode="External"/><Relationship Id="rId7" Type="http://schemas.openxmlformats.org/officeDocument/2006/relationships/hyperlink" Target="https://x.com/ETKinfo" TargetMode="External"/><Relationship Id="rId12" Type="http://schemas.openxmlformats.org/officeDocument/2006/relationships/image" Target="../media/image13.png"/><Relationship Id="rId2" Type="http://schemas.openxmlformats.org/officeDocument/2006/relationships/hyperlink" Target="https://www.etk.fi/" TargetMode="External"/><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hyperlink" Target="https://www.instagram.com/elaketurvakeskus/" TargetMode="External"/><Relationship Id="rId5" Type="http://schemas.openxmlformats.org/officeDocument/2006/relationships/hyperlink" Target="https://www.linkedin.com/company/finnish-centre-for-pensions/" TargetMode="External"/><Relationship Id="rId1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hyperlink" Target="https://www.telp.fi/" TargetMode="External"/><Relationship Id="rId9" Type="http://schemas.openxmlformats.org/officeDocument/2006/relationships/hyperlink" Target="https://www.facebook.com/kysytyoelakkeesta" TargetMode="External"/><Relationship Id="rId1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4470381" y="805"/>
            <a:ext cx="7722000"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7" name="Kuva 6">
            <a:extLst>
              <a:ext uri="{FF2B5EF4-FFF2-40B4-BE49-F238E27FC236}">
                <a16:creationId xmlns:a16="http://schemas.microsoft.com/office/drawing/2014/main" id="{AF72CB42-D5BC-8251-4240-DBBD817603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8" name="Kuva 7">
            <a:extLst>
              <a:ext uri="{FF2B5EF4-FFF2-40B4-BE49-F238E27FC236}">
                <a16:creationId xmlns:a16="http://schemas.microsoft.com/office/drawing/2014/main" id="{7B56BE9A-23B4-FB4D-E8B1-4BA50DCC671D}"/>
              </a:ext>
              <a:ext uri="{C183D7F6-B498-43B3-948B-1728B52AA6E4}">
                <adec:decorative xmlns:adec="http://schemas.microsoft.com/office/drawing/2017/decorative" val="1"/>
              </a:ext>
            </a:extLst>
          </p:cNvPr>
          <p:cNvPicPr preferRelativeResize="0">
            <a:picLocks noChangeAspect="1"/>
          </p:cNvPicPr>
          <p:nvPr userDrawn="1"/>
        </p:nvPicPr>
        <p:blipFill>
          <a:blip r:embed="rId3"/>
          <a:stretch>
            <a:fillRect/>
          </a:stretch>
        </p:blipFill>
        <p:spPr>
          <a:xfrm>
            <a:off x="-19" y="805"/>
            <a:ext cx="4471200" cy="5947200"/>
          </a:xfrm>
          <a:prstGeom prst="rect">
            <a:avLst/>
          </a:prstGeom>
        </p:spPr>
      </p:pic>
    </p:spTree>
    <p:extLst>
      <p:ext uri="{BB962C8B-B14F-4D97-AF65-F5344CB8AC3E}">
        <p14:creationId xmlns:p14="http://schemas.microsoft.com/office/powerpoint/2010/main" val="94973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vaale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E178EADA-7745-49C9-95FA-D1116C6F7E11}"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Pensionsskyddscentralen</a:t>
            </a:r>
          </a:p>
        </p:txBody>
      </p:sp>
    </p:spTree>
    <p:extLst>
      <p:ext uri="{BB962C8B-B14F-4D97-AF65-F5344CB8AC3E}">
        <p14:creationId xmlns:p14="http://schemas.microsoft.com/office/powerpoint/2010/main" val="229982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tummalla sivupalst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805A4062-12CF-23B0-37A9-481D188315F9}"/>
              </a:ext>
              <a:ext uri="{C183D7F6-B498-43B3-948B-1728B52AA6E4}">
                <adec:decorative xmlns:adec="http://schemas.microsoft.com/office/drawing/2017/decorative" val="1"/>
              </a:ext>
            </a:extLst>
          </p:cNvPr>
          <p:cNvSpPr/>
          <p:nvPr userDrawn="1"/>
        </p:nvSpPr>
        <p:spPr>
          <a:xfrm>
            <a:off x="859200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74376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7437600" cy="465663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10" name="Tekstin paikkamerkki 9">
            <a:extLst>
              <a:ext uri="{FF2B5EF4-FFF2-40B4-BE49-F238E27FC236}">
                <a16:creationId xmlns:a16="http://schemas.microsoft.com/office/drawing/2014/main" id="{0D83CF10-DF82-9A3D-806C-A02277C7DF50}"/>
              </a:ext>
            </a:extLst>
          </p:cNvPr>
          <p:cNvSpPr>
            <a:spLocks noGrp="1"/>
          </p:cNvSpPr>
          <p:nvPr>
            <p:ph type="body" sz="quarter" idx="13"/>
          </p:nvPr>
        </p:nvSpPr>
        <p:spPr>
          <a:xfrm>
            <a:off x="8890613" y="293688"/>
            <a:ext cx="2966650" cy="5883275"/>
          </a:xfrm>
        </p:spPr>
        <p:txBody>
          <a:bodyPr>
            <a:noAutofit/>
          </a:bodyPr>
          <a:lstStyle>
            <a:lvl1pPr marL="0" indent="0">
              <a:buNone/>
              <a:defRPr sz="1800">
                <a:solidFill>
                  <a:schemeClr val="bg1"/>
                </a:solidFill>
              </a:defRPr>
            </a:lvl1pPr>
            <a:lvl2pPr marL="432000" indent="0">
              <a:buNone/>
              <a:defRPr sz="1800"/>
            </a:lvl2pPr>
            <a:lvl3pPr marL="720000" indent="0">
              <a:buNone/>
              <a:defRPr sz="2200"/>
            </a:lvl3pPr>
            <a:lvl4pPr marL="1080000" indent="0">
              <a:buNone/>
              <a:defRPr sz="2200"/>
            </a:lvl4pPr>
            <a:lvl5pPr marL="1440000" indent="0">
              <a:buNone/>
              <a:defRPr sz="2200"/>
            </a:lvl5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F8F2A671-E26D-4400-BC27-13487E27AFD1}"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6292338" cy="365125"/>
          </a:xfrm>
        </p:spPr>
        <p:txBody>
          <a:bodyPr lIns="90000"/>
          <a:lstStyle/>
          <a:p>
            <a:r>
              <a:rPr lang="en-US"/>
              <a:t>Pensionsskyddscentralen</a:t>
            </a:r>
          </a:p>
        </p:txBody>
      </p:sp>
    </p:spTree>
    <p:extLst>
      <p:ext uri="{BB962C8B-B14F-4D97-AF65-F5344CB8AC3E}">
        <p14:creationId xmlns:p14="http://schemas.microsoft.com/office/powerpoint/2010/main" val="971584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sisältö kuva oikeall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3CC8194F-74A5-6903-04E9-ADA7A7B3195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2576" y="0"/>
            <a:ext cx="6059424" cy="6858000"/>
          </a:xfrm>
          <a:prstGeom prst="rect">
            <a:avLst/>
          </a:prstGeom>
        </p:spPr>
      </p:pic>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199" y="293913"/>
            <a:ext cx="5119253"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1" y="1520328"/>
            <a:ext cx="5119253" cy="4656635"/>
          </a:xfrm>
        </p:spPr>
        <p:txBody>
          <a:bodyPr/>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94B50A04-DE2B-4CD4-9DA4-666D1D33C584}"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3973429" cy="365125"/>
          </a:xfrm>
        </p:spPr>
        <p:txBody>
          <a:bodyPr lIns="90000"/>
          <a:lstStyle/>
          <a:p>
            <a:r>
              <a:rPr lang="en-US"/>
              <a:t>Pensionsskyddscentralen</a:t>
            </a:r>
          </a:p>
        </p:txBody>
      </p:sp>
    </p:spTree>
    <p:extLst>
      <p:ext uri="{BB962C8B-B14F-4D97-AF65-F5344CB8AC3E}">
        <p14:creationId xmlns:p14="http://schemas.microsoft.com/office/powerpoint/2010/main" val="2627146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sisältö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2828" y="293913"/>
            <a:ext cx="559536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2830" y="1520328"/>
            <a:ext cx="559536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pic>
        <p:nvPicPr>
          <p:cNvPr id="7" name="Kuva 6">
            <a:extLst>
              <a:ext uri="{FF2B5EF4-FFF2-40B4-BE49-F238E27FC236}">
                <a16:creationId xmlns:a16="http://schemas.microsoft.com/office/drawing/2014/main" id="{51E75394-1F67-F55F-0844-4F4B4FF27EA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057900" cy="6858000"/>
          </a:xfrm>
          <a:prstGeom prst="rect">
            <a:avLst/>
          </a:prstGeom>
        </p:spPr>
      </p:pic>
    </p:spTree>
    <p:extLst>
      <p:ext uri="{BB962C8B-B14F-4D97-AF65-F5344CB8AC3E}">
        <p14:creationId xmlns:p14="http://schemas.microsoft.com/office/powerpoint/2010/main" val="98299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oma kuva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5058000"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2" y="1520328"/>
            <a:ext cx="5058000"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613410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pic>
        <p:nvPicPr>
          <p:cNvPr id="8" name="Kuva 7">
            <a:extLst>
              <a:ext uri="{FF2B5EF4-FFF2-40B4-BE49-F238E27FC236}">
                <a16:creationId xmlns:a16="http://schemas.microsoft.com/office/drawing/2014/main" id="{676791BA-1480-CCBF-5B63-5C8F7121B0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4C9BE1B2-4C48-4D4E-92EC-74EE355B281A}"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Pensionsskyddscentralen</a:t>
            </a:r>
          </a:p>
        </p:txBody>
      </p:sp>
    </p:spTree>
    <p:extLst>
      <p:ext uri="{BB962C8B-B14F-4D97-AF65-F5344CB8AC3E}">
        <p14:creationId xmlns:p14="http://schemas.microsoft.com/office/powerpoint/2010/main" val="941757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 oma kuva vasemm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6296010" y="293913"/>
            <a:ext cx="5600712" cy="1138279"/>
          </a:xfrm>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6296012" y="1520328"/>
            <a:ext cx="5600712" cy="4656635"/>
          </a:xfrm>
        </p:spPr>
        <p:txBody>
          <a:bodyPr/>
          <a:lstStyle>
            <a:lvl1pPr>
              <a:defRPr sz="26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31FEB11C-95B2-4420-B8FC-7CF06BB297F0}"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4" y="6356350"/>
            <a:ext cx="3925886" cy="365125"/>
          </a:xfrm>
        </p:spPr>
        <p:txBody>
          <a:bodyPr lIns="90000"/>
          <a:lstStyle/>
          <a:p>
            <a:r>
              <a:rPr lang="en-US"/>
              <a:t>Pensionsskyddscentralen</a:t>
            </a:r>
          </a:p>
        </p:txBody>
      </p:sp>
      <p:sp>
        <p:nvSpPr>
          <p:cNvPr id="11" name="Kuvan paikkamerkki 10">
            <a:extLst>
              <a:ext uri="{FF2B5EF4-FFF2-40B4-BE49-F238E27FC236}">
                <a16:creationId xmlns:a16="http://schemas.microsoft.com/office/drawing/2014/main" id="{EF96EBD2-0356-2D2C-D3AB-8E9828F86897}"/>
              </a:ext>
              <a:ext uri="{C183D7F6-B498-43B3-948B-1728B52AA6E4}">
                <adec:decorative xmlns:adec="http://schemas.microsoft.com/office/drawing/2017/decorative" val="1"/>
              </a:ext>
            </a:extLst>
          </p:cNvPr>
          <p:cNvSpPr>
            <a:spLocks noGrp="1"/>
          </p:cNvSpPr>
          <p:nvPr>
            <p:ph type="pic" sz="quarter" idx="13"/>
          </p:nvPr>
        </p:nvSpPr>
        <p:spPr>
          <a:xfrm>
            <a:off x="0" y="0"/>
            <a:ext cx="6057900" cy="6858000"/>
          </a:xfrm>
          <a:solidFill>
            <a:schemeClr val="bg2"/>
          </a:solidFill>
        </p:spPr>
        <p:txBody>
          <a:bodyPr>
            <a:normAutofit/>
          </a:bodyPr>
          <a:lstStyle>
            <a:lvl1pPr marL="0" indent="0" algn="ctr">
              <a:buNone/>
              <a:defRPr sz="1800"/>
            </a:lvl1pPr>
          </a:lstStyle>
          <a:p>
            <a:r>
              <a:rPr lang="fi-FI"/>
              <a:t>Lisää kuva napsauttamalla kuvaketta</a:t>
            </a:r>
            <a:endParaRPr lang="en-US" dirty="0"/>
          </a:p>
        </p:txBody>
      </p:sp>
    </p:spTree>
    <p:extLst>
      <p:ext uri="{BB962C8B-B14F-4D97-AF65-F5344CB8AC3E}">
        <p14:creationId xmlns:p14="http://schemas.microsoft.com/office/powerpoint/2010/main" val="1094330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tx2"/>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941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vaalea ">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Kuvan paikkamerkki 7">
            <a:extLst>
              <a:ext uri="{FF2B5EF4-FFF2-40B4-BE49-F238E27FC236}">
                <a16:creationId xmlns:a16="http://schemas.microsoft.com/office/drawing/2014/main" id="{8E9FA2EF-D1B6-15D4-9502-9E239CA66733}"/>
              </a:ext>
              <a:ext uri="{C183D7F6-B498-43B3-948B-1728B52AA6E4}">
                <adec:decorative xmlns:adec="http://schemas.microsoft.com/office/drawing/2017/decorative" val="1"/>
              </a:ext>
            </a:extLst>
          </p:cNvPr>
          <p:cNvSpPr>
            <a:spLocks noGrp="1"/>
          </p:cNvSpPr>
          <p:nvPr>
            <p:ph type="pic" sz="quarter" idx="12" hasCustomPrompt="1"/>
          </p:nvPr>
        </p:nvSpPr>
        <p:spPr>
          <a:xfrm>
            <a:off x="969484" y="1894207"/>
            <a:ext cx="2160000" cy="2160000"/>
          </a:xfrm>
        </p:spPr>
        <p:txBody>
          <a:bodyPr>
            <a:normAutofit/>
          </a:bodyPr>
          <a:lstStyle>
            <a:lvl1pPr marL="0" indent="0">
              <a:spcBef>
                <a:spcPts val="0"/>
              </a:spcBef>
              <a:spcAft>
                <a:spcPts val="0"/>
              </a:spcAft>
              <a:buNone/>
              <a:defRPr sz="1400">
                <a:solidFill>
                  <a:schemeClr val="tx2"/>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1235102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san ylätunniste numero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69484"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kstin paikkamerkki 10">
            <a:extLst>
              <a:ext uri="{FF2B5EF4-FFF2-40B4-BE49-F238E27FC236}">
                <a16:creationId xmlns:a16="http://schemas.microsoft.com/office/drawing/2014/main" id="{A3FEF8C4-5095-E7F4-84F3-18AFCAE78213}"/>
              </a:ext>
            </a:extLst>
          </p:cNvPr>
          <p:cNvSpPr>
            <a:spLocks noGrp="1"/>
          </p:cNvSpPr>
          <p:nvPr>
            <p:ph type="body" sz="quarter" idx="10" hasCustomPrompt="1"/>
          </p:nvPr>
        </p:nvSpPr>
        <p:spPr>
          <a:xfrm>
            <a:off x="831851" y="2203381"/>
            <a:ext cx="2736850" cy="1850826"/>
          </a:xfrm>
        </p:spPr>
        <p:txBody>
          <a:bodyPr lIns="90000" tIns="0" rIns="0" bIns="0" anchor="b">
            <a:noAutofit/>
          </a:bodyPr>
          <a:lstStyle>
            <a:lvl1pPr marL="0" indent="0">
              <a:buFontTx/>
              <a:buNone/>
              <a:defRPr sz="10000" b="0">
                <a:solidFill>
                  <a:schemeClr val="bg1"/>
                </a:solidFill>
              </a:defRPr>
            </a:lvl1pPr>
            <a:lvl2pPr marL="432000" indent="0">
              <a:buFontTx/>
              <a:buNone/>
              <a:defRPr sz="10000" b="1">
                <a:solidFill>
                  <a:schemeClr val="tx2"/>
                </a:solidFill>
              </a:defRPr>
            </a:lvl2pPr>
            <a:lvl3pPr marL="720000" indent="0">
              <a:buFontTx/>
              <a:buNone/>
              <a:defRPr sz="10000" b="1">
                <a:solidFill>
                  <a:schemeClr val="tx2"/>
                </a:solidFill>
              </a:defRPr>
            </a:lvl3pPr>
            <a:lvl4pPr marL="1080000" indent="0">
              <a:buFontTx/>
              <a:buNone/>
              <a:defRPr sz="10000" b="1">
                <a:solidFill>
                  <a:schemeClr val="tx2"/>
                </a:solidFill>
              </a:defRPr>
            </a:lvl4pPr>
            <a:lvl5pPr marL="1440000" indent="0">
              <a:buFontTx/>
              <a:buNone/>
              <a:defRPr sz="10000" b="1">
                <a:solidFill>
                  <a:schemeClr val="tx2"/>
                </a:solidFill>
              </a:defRPr>
            </a:lvl5pPr>
          </a:lstStyle>
          <a:p>
            <a:pPr lvl="0"/>
            <a:r>
              <a:rPr lang="fi-FI" dirty="0"/>
              <a:t>1</a:t>
            </a:r>
            <a:endParaRPr lang="en-US" dirty="0"/>
          </a:p>
        </p:txBody>
      </p:sp>
    </p:spTree>
    <p:extLst>
      <p:ext uri="{BB962C8B-B14F-4D97-AF65-F5344CB8AC3E}">
        <p14:creationId xmlns:p14="http://schemas.microsoft.com/office/powerpoint/2010/main" val="2396974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kuvakkeella tumm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4252511"/>
            <a:ext cx="10515600" cy="1949985"/>
          </a:xfrm>
        </p:spPr>
        <p:txBody>
          <a:bodyPr anchor="t">
            <a:normAutofit/>
          </a:bodyPr>
          <a:lstStyle>
            <a:lvl1pPr>
              <a:defRPr sz="3800">
                <a:solidFill>
                  <a:schemeClr val="bg1"/>
                </a:solidFill>
              </a:defRPr>
            </a:lvl1pPr>
          </a:lstStyle>
          <a:p>
            <a:r>
              <a:rPr lang="fi-FI"/>
              <a:t>Muokkaa ots. perustyyl. napsautt.</a:t>
            </a:r>
            <a:endParaRPr lang="en-US" dirty="0"/>
          </a:p>
        </p:txBody>
      </p:sp>
      <p:cxnSp>
        <p:nvCxnSpPr>
          <p:cNvPr id="9" name="Suora yhdysviiva 8">
            <a:extLst>
              <a:ext uri="{FF2B5EF4-FFF2-40B4-BE49-F238E27FC236}">
                <a16:creationId xmlns:a16="http://schemas.microsoft.com/office/drawing/2014/main" id="{6EBD524B-2145-4D53-5CEA-A1EE3A381A9D}"/>
              </a:ext>
              <a:ext uri="{C183D7F6-B498-43B3-948B-1728B52AA6E4}">
                <adec:decorative xmlns:adec="http://schemas.microsoft.com/office/drawing/2017/decorative" val="1"/>
              </a:ext>
            </a:extLst>
          </p:cNvPr>
          <p:cNvCxnSpPr/>
          <p:nvPr userDrawn="1"/>
        </p:nvCxnSpPr>
        <p:spPr>
          <a:xfrm>
            <a:off x="955416" y="4054207"/>
            <a:ext cx="2520000"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Kuvan paikkamerkki 7">
            <a:extLst>
              <a:ext uri="{FF2B5EF4-FFF2-40B4-BE49-F238E27FC236}">
                <a16:creationId xmlns:a16="http://schemas.microsoft.com/office/drawing/2014/main" id="{4F50478A-25BA-5389-917A-BC7234B55489}"/>
              </a:ext>
              <a:ext uri="{C183D7F6-B498-43B3-948B-1728B52AA6E4}">
                <adec:decorative xmlns:adec="http://schemas.microsoft.com/office/drawing/2017/decorative" val="1"/>
              </a:ext>
            </a:extLst>
          </p:cNvPr>
          <p:cNvSpPr>
            <a:spLocks noGrp="1"/>
          </p:cNvSpPr>
          <p:nvPr>
            <p:ph type="pic" sz="quarter" idx="13" hasCustomPrompt="1"/>
          </p:nvPr>
        </p:nvSpPr>
        <p:spPr>
          <a:xfrm>
            <a:off x="969484" y="1894207"/>
            <a:ext cx="2160000" cy="2160000"/>
          </a:xfrm>
        </p:spPr>
        <p:txBody>
          <a:bodyPr>
            <a:normAutofit/>
          </a:bodyPr>
          <a:lstStyle>
            <a:lvl1pPr marL="0" indent="0">
              <a:spcBef>
                <a:spcPts val="0"/>
              </a:spcBef>
              <a:spcAft>
                <a:spcPts val="0"/>
              </a:spcAft>
              <a:buNone/>
              <a:defRPr sz="1400">
                <a:solidFill>
                  <a:schemeClr val="bg1"/>
                </a:solidFill>
              </a:defRPr>
            </a:lvl1pPr>
          </a:lstStyle>
          <a:p>
            <a:r>
              <a:rPr lang="fi-FI" dirty="0"/>
              <a:t>Napsauta &gt; ”Lisää” &gt; ”Kuvakkeet” ja muuta täyttöväri</a:t>
            </a:r>
            <a:endParaRPr lang="en-US" dirty="0"/>
          </a:p>
        </p:txBody>
      </p:sp>
    </p:spTree>
    <p:extLst>
      <p:ext uri="{BB962C8B-B14F-4D97-AF65-F5344CB8AC3E}">
        <p14:creationId xmlns:p14="http://schemas.microsoft.com/office/powerpoint/2010/main" val="387135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Otsikkodia kuvio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4" name="Kuva 3">
            <a:extLst>
              <a:ext uri="{FF2B5EF4-FFF2-40B4-BE49-F238E27FC236}">
                <a16:creationId xmlns:a16="http://schemas.microsoft.com/office/drawing/2014/main" id="{7AEDE42F-CADA-685A-938E-0D545F9DB19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pic>
        <p:nvPicPr>
          <p:cNvPr id="7" name="Kuva 6">
            <a:extLst>
              <a:ext uri="{FF2B5EF4-FFF2-40B4-BE49-F238E27FC236}">
                <a16:creationId xmlns:a16="http://schemas.microsoft.com/office/drawing/2014/main" id="{11E31CF5-4982-71B0-4B27-7CA83C519A5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207"/>
            <a:ext cx="3603048" cy="5950212"/>
          </a:xfrm>
          <a:prstGeom prst="rect">
            <a:avLst/>
          </a:prstGeom>
        </p:spPr>
      </p:pic>
    </p:spTree>
    <p:extLst>
      <p:ext uri="{BB962C8B-B14F-4D97-AF65-F5344CB8AC3E}">
        <p14:creationId xmlns:p14="http://schemas.microsoft.com/office/powerpoint/2010/main" val="19896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Osan ylätunniste lausee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18A4D9F7-8235-45DA-4F32-6D41EA486AD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Otsikko 1">
            <a:extLst>
              <a:ext uri="{FF2B5EF4-FFF2-40B4-BE49-F238E27FC236}">
                <a16:creationId xmlns:a16="http://schemas.microsoft.com/office/drawing/2014/main" id="{45D13FA7-AA06-25A4-3F05-6D639E037A44}"/>
              </a:ext>
            </a:extLst>
          </p:cNvPr>
          <p:cNvSpPr>
            <a:spLocks noGrp="1"/>
          </p:cNvSpPr>
          <p:nvPr>
            <p:ph type="title"/>
          </p:nvPr>
        </p:nvSpPr>
        <p:spPr>
          <a:xfrm>
            <a:off x="831850" y="2038121"/>
            <a:ext cx="10515600" cy="4164376"/>
          </a:xfrm>
        </p:spPr>
        <p:txBody>
          <a:bodyPr anchor="t">
            <a:noAutofit/>
          </a:bodyPr>
          <a:lstStyle>
            <a:lvl1pPr algn="ctr">
              <a:defRPr sz="3800" b="0" i="1">
                <a:solidFill>
                  <a:schemeClr val="bg1"/>
                </a:solidFill>
              </a:defRPr>
            </a:lvl1pPr>
          </a:lstStyle>
          <a:p>
            <a:r>
              <a:rPr lang="fi-FI"/>
              <a:t>Muokkaa ots. perustyyl. napsautt.</a:t>
            </a:r>
            <a:endParaRPr lang="en-US" dirty="0"/>
          </a:p>
        </p:txBody>
      </p:sp>
      <p:sp>
        <p:nvSpPr>
          <p:cNvPr id="4" name="Ellipsi 3">
            <a:extLst>
              <a:ext uri="{FF2B5EF4-FFF2-40B4-BE49-F238E27FC236}">
                <a16:creationId xmlns:a16="http://schemas.microsoft.com/office/drawing/2014/main" id="{F2969475-F99C-1A9A-E9DA-71FE46A02179}"/>
              </a:ext>
              <a:ext uri="{C183D7F6-B498-43B3-948B-1728B52AA6E4}">
                <adec:decorative xmlns:adec="http://schemas.microsoft.com/office/drawing/2017/decorative" val="1"/>
              </a:ext>
            </a:extLst>
          </p:cNvPr>
          <p:cNvSpPr/>
          <p:nvPr userDrawn="1"/>
        </p:nvSpPr>
        <p:spPr>
          <a:xfrm>
            <a:off x="5677853" y="854302"/>
            <a:ext cx="836295" cy="836295"/>
          </a:xfrm>
          <a:prstGeom prst="ellipse">
            <a:avLst/>
          </a:prstGeom>
          <a:solidFill>
            <a:srgbClr val="02B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Kuva 4">
            <a:extLst>
              <a:ext uri="{FF2B5EF4-FFF2-40B4-BE49-F238E27FC236}">
                <a16:creationId xmlns:a16="http://schemas.microsoft.com/office/drawing/2014/main" id="{CBAE0255-3767-D7E5-4519-1163CD0831F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04047" y="880495"/>
            <a:ext cx="783907" cy="783907"/>
          </a:xfrm>
          <a:prstGeom prst="rect">
            <a:avLst/>
          </a:prstGeom>
        </p:spPr>
      </p:pic>
      <p:pic>
        <p:nvPicPr>
          <p:cNvPr id="11" name="Kuva 10">
            <a:extLst>
              <a:ext uri="{FF2B5EF4-FFF2-40B4-BE49-F238E27FC236}">
                <a16:creationId xmlns:a16="http://schemas.microsoft.com/office/drawing/2014/main" id="{56A7D135-B95D-372A-50DF-1830DDAA385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1812149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uk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Kuva 5">
            <a:extLst>
              <a:ext uri="{FF2B5EF4-FFF2-40B4-BE49-F238E27FC236}">
                <a16:creationId xmlns:a16="http://schemas.microsoft.com/office/drawing/2014/main" id="{B818CCFD-A492-EAA2-CDDE-0B770BC2058F}"/>
              </a:ext>
              <a:ext uri="{C183D7F6-B498-43B3-948B-1728B52AA6E4}">
                <adec:decorative xmlns:adec="http://schemas.microsoft.com/office/drawing/2017/decorative" val="1"/>
              </a:ext>
            </a:extLst>
          </p:cNvPr>
          <p:cNvPicPr>
            <a:picLocks/>
          </p:cNvPicPr>
          <p:nvPr userDrawn="1"/>
        </p:nvPicPr>
        <p:blipFill>
          <a:blip r:embed="rId2"/>
          <a:srcRect t="21258" b="3528"/>
          <a:stretch/>
        </p:blipFill>
        <p:spPr>
          <a:xfrm>
            <a:off x="1409328" y="1238328"/>
            <a:ext cx="4381344" cy="4381344"/>
          </a:xfrm>
          <a:prstGeom prst="ellipse">
            <a:avLst/>
          </a:prstGeom>
        </p:spPr>
      </p:pic>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E165F67E-59FF-0F69-9589-F1B1EF687CAE}"/>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TAUKO</a:t>
            </a:r>
            <a:br>
              <a:rPr lang="fi-FI" dirty="0"/>
            </a:br>
            <a:endParaRPr lang="en-US" dirty="0"/>
          </a:p>
        </p:txBody>
      </p:sp>
    </p:spTree>
    <p:extLst>
      <p:ext uri="{BB962C8B-B14F-4D97-AF65-F5344CB8AC3E}">
        <p14:creationId xmlns:p14="http://schemas.microsoft.com/office/powerpoint/2010/main" val="3892022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tkinen">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3600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3150823"/>
            <a:ext cx="25200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351B54DC-A7B2-CA34-6878-EDD50130343A}"/>
              </a:ext>
            </a:extLst>
          </p:cNvPr>
          <p:cNvSpPr>
            <a:spLocks noGrp="1"/>
          </p:cNvSpPr>
          <p:nvPr>
            <p:ph type="title" hasCustomPrompt="1"/>
          </p:nvPr>
        </p:nvSpPr>
        <p:spPr>
          <a:xfrm>
            <a:off x="6213513" y="2500700"/>
            <a:ext cx="5791200" cy="1545905"/>
          </a:xfrm>
        </p:spPr>
        <p:txBody>
          <a:bodyPr anchor="t"/>
          <a:lstStyle>
            <a:lvl1pPr>
              <a:lnSpc>
                <a:spcPct val="100000"/>
              </a:lnSpc>
              <a:defRPr/>
            </a:lvl1pPr>
          </a:lstStyle>
          <a:p>
            <a:r>
              <a:rPr lang="fi-FI" dirty="0"/>
              <a:t>HETKINEN</a:t>
            </a:r>
            <a:br>
              <a:rPr lang="fi-FI" dirty="0"/>
            </a:br>
            <a:endParaRPr lang="en-US" dirty="0"/>
          </a:p>
        </p:txBody>
      </p:sp>
      <p:pic>
        <p:nvPicPr>
          <p:cNvPr id="5" name="Kuva 4">
            <a:extLst>
              <a:ext uri="{FF2B5EF4-FFF2-40B4-BE49-F238E27FC236}">
                <a16:creationId xmlns:a16="http://schemas.microsoft.com/office/drawing/2014/main" id="{C84E876B-3558-FBCE-3230-04E15CE35FF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9400" y="1238328"/>
            <a:ext cx="4381200" cy="4381200"/>
          </a:xfrm>
          <a:prstGeom prst="ellipse">
            <a:avLst/>
          </a:prstGeom>
        </p:spPr>
      </p:pic>
    </p:spTree>
    <p:extLst>
      <p:ext uri="{BB962C8B-B14F-4D97-AF65-F5344CB8AC3E}">
        <p14:creationId xmlns:p14="http://schemas.microsoft.com/office/powerpoint/2010/main" val="235172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yhteystiedoi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74F8C8C2-3784-EA29-92D1-A75B68E6113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cxnSp>
        <p:nvCxnSpPr>
          <p:cNvPr id="8" name="Suora yhdysviiva 7">
            <a:extLst>
              <a:ext uri="{FF2B5EF4-FFF2-40B4-BE49-F238E27FC236}">
                <a16:creationId xmlns:a16="http://schemas.microsoft.com/office/drawing/2014/main" id="{99E7FC27-7E2D-7218-0F1A-4880645B8AC3}"/>
              </a:ext>
              <a:ext uri="{C183D7F6-B498-43B3-948B-1728B52AA6E4}">
                <adec:decorative xmlns:adec="http://schemas.microsoft.com/office/drawing/2017/decorative" val="1"/>
              </a:ext>
            </a:extLst>
          </p:cNvPr>
          <p:cNvCxnSpPr/>
          <p:nvPr userDrawn="1"/>
        </p:nvCxnSpPr>
        <p:spPr>
          <a:xfrm>
            <a:off x="6213513" y="2194256"/>
            <a:ext cx="2520000" cy="0"/>
          </a:xfrm>
          <a:prstGeom prst="line">
            <a:avLst/>
          </a:prstGeom>
          <a:ln w="57150">
            <a:solidFill>
              <a:srgbClr val="02B5FA"/>
            </a:solidFill>
          </a:ln>
        </p:spPr>
        <p:style>
          <a:lnRef idx="2">
            <a:schemeClr val="accent1"/>
          </a:lnRef>
          <a:fillRef idx="0">
            <a:schemeClr val="accent1"/>
          </a:fillRef>
          <a:effectRef idx="1">
            <a:schemeClr val="accent1"/>
          </a:effectRef>
          <a:fontRef idx="minor">
            <a:schemeClr val="tx1"/>
          </a:fontRef>
        </p:style>
      </p:cxnSp>
      <p:sp>
        <p:nvSpPr>
          <p:cNvPr id="4" name="Otsikko 1">
            <a:extLst>
              <a:ext uri="{FF2B5EF4-FFF2-40B4-BE49-F238E27FC236}">
                <a16:creationId xmlns:a16="http://schemas.microsoft.com/office/drawing/2014/main" id="{17DA445D-F099-6BFA-4C84-E56B29E1FBA8}"/>
              </a:ext>
            </a:extLst>
          </p:cNvPr>
          <p:cNvSpPr txBox="1">
            <a:spLocks/>
          </p:cNvSpPr>
          <p:nvPr userDrawn="1"/>
        </p:nvSpPr>
        <p:spPr>
          <a:xfrm>
            <a:off x="6188764" y="1486051"/>
            <a:ext cx="5791200" cy="70820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800" b="1" kern="1200">
                <a:solidFill>
                  <a:schemeClr val="tx2"/>
                </a:solidFill>
                <a:latin typeface="+mj-lt"/>
                <a:ea typeface="+mj-ea"/>
                <a:cs typeface="Calibri" panose="020F0502020204030204" pitchFamily="34" charset="0"/>
              </a:defRPr>
            </a:lvl1pPr>
          </a:lstStyle>
          <a:p>
            <a:r>
              <a:rPr lang="fi-FI" dirty="0">
                <a:solidFill>
                  <a:schemeClr val="bg1"/>
                </a:solidFill>
              </a:rPr>
              <a:t>KIITOS!</a:t>
            </a:r>
            <a:endParaRPr lang="en-US" dirty="0">
              <a:solidFill>
                <a:schemeClr val="bg1"/>
              </a:solidFill>
            </a:endParaRPr>
          </a:p>
        </p:txBody>
      </p:sp>
      <p:sp>
        <p:nvSpPr>
          <p:cNvPr id="5" name="Tekstin paikkamerkki 4">
            <a:extLst>
              <a:ext uri="{FF2B5EF4-FFF2-40B4-BE49-F238E27FC236}">
                <a16:creationId xmlns:a16="http://schemas.microsoft.com/office/drawing/2014/main" id="{851B2C23-103C-B794-2F49-B2499CDA4845}"/>
              </a:ext>
            </a:extLst>
          </p:cNvPr>
          <p:cNvSpPr>
            <a:spLocks noGrp="1"/>
          </p:cNvSpPr>
          <p:nvPr>
            <p:ph type="body" sz="quarter" idx="10" hasCustomPrompt="1"/>
          </p:nvPr>
        </p:nvSpPr>
        <p:spPr>
          <a:xfrm>
            <a:off x="6188764" y="2336942"/>
            <a:ext cx="5791200" cy="507310"/>
          </a:xfrm>
        </p:spPr>
        <p:txBody>
          <a:bodyPr>
            <a:noAutofit/>
          </a:bodyPr>
          <a:lstStyle>
            <a:lvl1pPr marL="0" indent="0">
              <a:buFontTx/>
              <a:buNone/>
              <a:defRPr sz="2200">
                <a:solidFill>
                  <a:schemeClr val="bg1"/>
                </a:solidFill>
              </a:defRPr>
            </a:lvl1pPr>
            <a:lvl2pPr marL="432000" indent="0">
              <a:buFontTx/>
              <a:buNone/>
              <a:defRPr sz="2200">
                <a:solidFill>
                  <a:schemeClr val="bg1"/>
                </a:solidFill>
              </a:defRPr>
            </a:lvl2pPr>
            <a:lvl3pPr marL="720000" indent="0">
              <a:buFontTx/>
              <a:buNone/>
              <a:defRPr sz="2200">
                <a:solidFill>
                  <a:schemeClr val="bg1"/>
                </a:solidFill>
              </a:defRPr>
            </a:lvl3pPr>
            <a:lvl4pPr marL="1080000" indent="0">
              <a:buFontTx/>
              <a:buNone/>
              <a:defRPr sz="2200">
                <a:solidFill>
                  <a:schemeClr val="bg1"/>
                </a:solidFill>
              </a:defRPr>
            </a:lvl4pPr>
            <a:lvl5pPr marL="1440000" indent="0">
              <a:buFontTx/>
              <a:buNone/>
              <a:defRPr sz="2200">
                <a:solidFill>
                  <a:schemeClr val="bg1"/>
                </a:solidFill>
              </a:defRPr>
            </a:lvl5pPr>
          </a:lstStyle>
          <a:p>
            <a:pPr lvl="0"/>
            <a:r>
              <a:rPr lang="fi-FI" dirty="0"/>
              <a:t>Lisää s-posti </a:t>
            </a:r>
            <a:r>
              <a:rPr lang="fi-FI" dirty="0" err="1"/>
              <a:t>napsautt</a:t>
            </a:r>
            <a:r>
              <a:rPr lang="fi-FI" dirty="0"/>
              <a:t>. </a:t>
            </a:r>
            <a:r>
              <a:rPr lang="fi-FI" dirty="0" err="1"/>
              <a:t>etunimi.sukunimi</a:t>
            </a:r>
            <a:r>
              <a:rPr lang="fi-FI" dirty="0"/>
              <a:t>(at)etk.fi</a:t>
            </a:r>
            <a:endParaRPr lang="en-US" dirty="0"/>
          </a:p>
        </p:txBody>
      </p:sp>
      <p:sp>
        <p:nvSpPr>
          <p:cNvPr id="3" name="Tekstiruutu 2">
            <a:extLst>
              <a:ext uri="{FF2B5EF4-FFF2-40B4-BE49-F238E27FC236}">
                <a16:creationId xmlns:a16="http://schemas.microsoft.com/office/drawing/2014/main" id="{B30AA995-9441-AB0E-2395-F9AB1E2FDA57}"/>
              </a:ext>
            </a:extLst>
          </p:cNvPr>
          <p:cNvSpPr txBox="1"/>
          <p:nvPr userDrawn="1"/>
        </p:nvSpPr>
        <p:spPr>
          <a:xfrm>
            <a:off x="6188764" y="2863196"/>
            <a:ext cx="4387429" cy="1826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2"/>
              </a:rPr>
              <a:t>www.etk.fi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3"/>
              </a:rPr>
              <a:t>www.tyoelake.fi</a:t>
            </a:r>
            <a:endPar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3407C"/>
              </a:buClr>
              <a:buSzTx/>
              <a:buFont typeface="Arial" panose="020B0604020202020204" pitchFamily="34" charset="0"/>
              <a:buNone/>
              <a:tabLst/>
              <a:defRPr/>
            </a:pPr>
            <a:r>
              <a:rPr kumimoji="0" lang="fi-FI"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hlinkClick r:id="rId4"/>
              </a:rPr>
              <a:t>www.telp.fi</a:t>
            </a:r>
            <a:endPar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Calibri" panose="020F0502020204030204" pitchFamily="34" charset="0"/>
            </a:endParaRPr>
          </a:p>
          <a:p>
            <a:pPr marL="0" indent="0">
              <a:buFont typeface="Arial" panose="020B0604020202020204" pitchFamily="34" charset="0"/>
              <a:buNone/>
            </a:pPr>
            <a:endParaRPr lang="en-US" dirty="0">
              <a:solidFill>
                <a:schemeClr val="bg1"/>
              </a:solidFill>
            </a:endParaRPr>
          </a:p>
        </p:txBody>
      </p:sp>
      <p:pic>
        <p:nvPicPr>
          <p:cNvPr id="13" name="Kuva 12" descr="LinkedIn-ikoni.">
            <a:hlinkClick r:id="rId5"/>
            <a:extLst>
              <a:ext uri="{FF2B5EF4-FFF2-40B4-BE49-F238E27FC236}">
                <a16:creationId xmlns:a16="http://schemas.microsoft.com/office/drawing/2014/main" id="{C0B9A2CA-7A39-5770-F915-48248192E908}"/>
              </a:ext>
            </a:extLst>
          </p:cNvPr>
          <p:cNvPicPr>
            <a:picLocks noChangeAspect="1"/>
          </p:cNvPicPr>
          <p:nvPr userDrawn="1"/>
        </p:nvPicPr>
        <p:blipFill>
          <a:blip r:embed="rId6"/>
          <a:stretch>
            <a:fillRect/>
          </a:stretch>
        </p:blipFill>
        <p:spPr>
          <a:xfrm>
            <a:off x="6266521" y="4617125"/>
            <a:ext cx="425569" cy="441114"/>
          </a:xfrm>
          <a:prstGeom prst="rect">
            <a:avLst/>
          </a:prstGeom>
        </p:spPr>
      </p:pic>
      <p:pic>
        <p:nvPicPr>
          <p:cNvPr id="12" name="Kuva 11" descr="X-ikoni.">
            <a:hlinkClick r:id="rId7"/>
            <a:extLst>
              <a:ext uri="{FF2B5EF4-FFF2-40B4-BE49-F238E27FC236}">
                <a16:creationId xmlns:a16="http://schemas.microsoft.com/office/drawing/2014/main" id="{48F958F7-5FD2-1C25-0256-08E6EA1C24A8}"/>
              </a:ext>
            </a:extLst>
          </p:cNvPr>
          <p:cNvPicPr>
            <a:picLocks noChangeAspect="1"/>
          </p:cNvPicPr>
          <p:nvPr userDrawn="1"/>
        </p:nvPicPr>
        <p:blipFill>
          <a:blip r:embed="rId8"/>
          <a:stretch>
            <a:fillRect/>
          </a:stretch>
        </p:blipFill>
        <p:spPr>
          <a:xfrm>
            <a:off x="6827917" y="4697744"/>
            <a:ext cx="353929" cy="366858"/>
          </a:xfrm>
          <a:prstGeom prst="rect">
            <a:avLst/>
          </a:prstGeom>
        </p:spPr>
      </p:pic>
      <p:pic>
        <p:nvPicPr>
          <p:cNvPr id="9" name="Kuva 8" descr="Facebook-ikoni.">
            <a:hlinkClick r:id="rId9"/>
            <a:extLst>
              <a:ext uri="{FF2B5EF4-FFF2-40B4-BE49-F238E27FC236}">
                <a16:creationId xmlns:a16="http://schemas.microsoft.com/office/drawing/2014/main" id="{84E1BB45-7787-9450-91EE-B28F64529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253293" y="4696577"/>
            <a:ext cx="348916" cy="361662"/>
          </a:xfrm>
          <a:prstGeom prst="rect">
            <a:avLst/>
          </a:prstGeom>
        </p:spPr>
      </p:pic>
      <p:pic>
        <p:nvPicPr>
          <p:cNvPr id="10" name="Kuva 9" descr="Instagram-ikoni.">
            <a:hlinkClick r:id="rId11"/>
            <a:extLst>
              <a:ext uri="{FF2B5EF4-FFF2-40B4-BE49-F238E27FC236}">
                <a16:creationId xmlns:a16="http://schemas.microsoft.com/office/drawing/2014/main" id="{B172CE5F-760A-8D50-9781-35F56163C2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01424" y="4680984"/>
            <a:ext cx="370099" cy="383619"/>
          </a:xfrm>
          <a:prstGeom prst="rect">
            <a:avLst/>
          </a:prstGeom>
        </p:spPr>
      </p:pic>
      <p:pic>
        <p:nvPicPr>
          <p:cNvPr id="11" name="Kuva 10" descr="Youtube-ikoni.">
            <a:hlinkClick r:id="rId13"/>
            <a:extLst>
              <a:ext uri="{FF2B5EF4-FFF2-40B4-BE49-F238E27FC236}">
                <a16:creationId xmlns:a16="http://schemas.microsoft.com/office/drawing/2014/main" id="{3B4F98FF-087C-419C-FA94-826F72A2008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27074" y="4701508"/>
            <a:ext cx="370099" cy="383619"/>
          </a:xfrm>
          <a:prstGeom prst="rect">
            <a:avLst/>
          </a:prstGeom>
        </p:spPr>
      </p:pic>
      <p:pic>
        <p:nvPicPr>
          <p:cNvPr id="14" name="Kuva 13">
            <a:extLst>
              <a:ext uri="{FF2B5EF4-FFF2-40B4-BE49-F238E27FC236}">
                <a16:creationId xmlns:a16="http://schemas.microsoft.com/office/drawing/2014/main" id="{55C3CB4B-BA95-B8E4-CC56-62F78BB9AE7B}"/>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43163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939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Vain otsikko">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DFFDB868-DDE1-4BDC-952B-62A7D2E3A2F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71E33E2-0206-415F-A599-AB0A18C78830}"/>
              </a:ext>
            </a:extLst>
          </p:cNvPr>
          <p:cNvSpPr>
            <a:spLocks noGrp="1"/>
          </p:cNvSpPr>
          <p:nvPr>
            <p:ph type="dt" sz="half" idx="10"/>
          </p:nvPr>
        </p:nvSpPr>
        <p:spPr/>
        <p:txBody>
          <a:bodyPr/>
          <a:lstStyle/>
          <a:p>
            <a:fld id="{2B567DD6-80D3-4021-9130-58CC8E7326B4}" type="datetime1">
              <a:rPr lang="fi-FI" smtClean="0"/>
              <a:t>8.1.2025</a:t>
            </a:fld>
            <a:endParaRPr lang="fi-FI"/>
          </a:p>
        </p:txBody>
      </p:sp>
      <p:sp>
        <p:nvSpPr>
          <p:cNvPr id="4" name="Alatunnisteen paikkamerkki 3">
            <a:extLst>
              <a:ext uri="{FF2B5EF4-FFF2-40B4-BE49-F238E27FC236}">
                <a16:creationId xmlns:a16="http://schemas.microsoft.com/office/drawing/2014/main" id="{232BA7F6-4067-473E-B7BC-A05EEFAF44B3}"/>
              </a:ext>
            </a:extLst>
          </p:cNvPr>
          <p:cNvSpPr>
            <a:spLocks noGrp="1"/>
          </p:cNvSpPr>
          <p:nvPr>
            <p:ph type="ftr" sz="quarter" idx="11"/>
          </p:nvPr>
        </p:nvSpPr>
        <p:spPr/>
        <p:txBody>
          <a:bodyPr/>
          <a:lstStyle/>
          <a:p>
            <a:r>
              <a:rPr lang="fi-FI"/>
              <a:t>Pensionsskyddscentralen</a:t>
            </a:r>
          </a:p>
        </p:txBody>
      </p:sp>
      <p:sp>
        <p:nvSpPr>
          <p:cNvPr id="5" name="Dian numeron paikkamerkki 4">
            <a:extLst>
              <a:ext uri="{FF2B5EF4-FFF2-40B4-BE49-F238E27FC236}">
                <a16:creationId xmlns:a16="http://schemas.microsoft.com/office/drawing/2014/main" id="{DFE03C28-A618-43E4-A36E-C7D2F181BEB1}"/>
              </a:ext>
            </a:extLst>
          </p:cNvPr>
          <p:cNvSpPr>
            <a:spLocks noGrp="1"/>
          </p:cNvSpPr>
          <p:nvPr>
            <p:ph type="sldNum" sz="quarter" idx="12"/>
          </p:nvPr>
        </p:nvSpPr>
        <p:spPr/>
        <p:txBody>
          <a:bodyPr/>
          <a:lstStyle/>
          <a:p>
            <a:fld id="{BE2D8D75-17F6-474C-8CC8-AD93DCE1F39D}" type="slidenum">
              <a:rPr lang="fi-FI" smtClean="0"/>
              <a:t>‹#›</a:t>
            </a:fld>
            <a:endParaRPr lang="fi-FI"/>
          </a:p>
        </p:txBody>
      </p:sp>
    </p:spTree>
    <p:extLst>
      <p:ext uri="{BB962C8B-B14F-4D97-AF65-F5344CB8AC3E}">
        <p14:creationId xmlns:p14="http://schemas.microsoft.com/office/powerpoint/2010/main" val="161421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omalla kuv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9709D777-3214-15D0-4E0D-265EAD557CF4}"/>
              </a:ext>
              <a:ext uri="{C183D7F6-B498-43B3-948B-1728B52AA6E4}">
                <adec:decorative xmlns:adec="http://schemas.microsoft.com/office/drawing/2017/decorative" val="1"/>
              </a:ext>
            </a:extLst>
          </p:cNvPr>
          <p:cNvSpPr/>
          <p:nvPr userDrawn="1"/>
        </p:nvSpPr>
        <p:spPr bwMode="black">
          <a:xfrm>
            <a:off x="0" y="805"/>
            <a:ext cx="12192381" cy="5947200"/>
          </a:xfrm>
          <a:prstGeom prst="rect">
            <a:avLst/>
          </a:prstGeom>
          <a:solidFill>
            <a:srgbClr val="034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200" dirty="0" err="1"/>
          </a:p>
        </p:txBody>
      </p:sp>
      <p:sp>
        <p:nvSpPr>
          <p:cNvPr id="2" name="Otsikko 1">
            <a:extLst>
              <a:ext uri="{FF2B5EF4-FFF2-40B4-BE49-F238E27FC236}">
                <a16:creationId xmlns:a16="http://schemas.microsoft.com/office/drawing/2014/main" id="{69151640-4BD8-D7B0-E308-47506393F8B7}"/>
              </a:ext>
            </a:extLst>
          </p:cNvPr>
          <p:cNvSpPr>
            <a:spLocks noGrp="1"/>
          </p:cNvSpPr>
          <p:nvPr>
            <p:ph type="ctrTitle"/>
          </p:nvPr>
        </p:nvSpPr>
        <p:spPr>
          <a:xfrm>
            <a:off x="4788568" y="1122363"/>
            <a:ext cx="7086600" cy="2387600"/>
          </a:xfrm>
        </p:spPr>
        <p:txBody>
          <a:bodyPr anchor="b">
            <a:normAutofit/>
          </a:bodyPr>
          <a:lstStyle>
            <a:lvl1pPr algn="l">
              <a:defRPr sz="4800">
                <a:solidFill>
                  <a:schemeClr val="bg1"/>
                </a:solidFill>
              </a:defRPr>
            </a:lvl1pPr>
          </a:lstStyle>
          <a:p>
            <a:r>
              <a:rPr lang="fi-FI"/>
              <a:t>Muokkaa ots. perustyyl. napsautt.</a:t>
            </a:r>
            <a:endParaRPr lang="en-US" dirty="0"/>
          </a:p>
        </p:txBody>
      </p:sp>
      <p:sp>
        <p:nvSpPr>
          <p:cNvPr id="3" name="Alaotsikko 2">
            <a:extLst>
              <a:ext uri="{FF2B5EF4-FFF2-40B4-BE49-F238E27FC236}">
                <a16:creationId xmlns:a16="http://schemas.microsoft.com/office/drawing/2014/main" id="{4156C423-3681-6283-FFE7-70B748AE3DED}"/>
              </a:ext>
            </a:extLst>
          </p:cNvPr>
          <p:cNvSpPr>
            <a:spLocks noGrp="1"/>
          </p:cNvSpPr>
          <p:nvPr>
            <p:ph type="subTitle" idx="1"/>
          </p:nvPr>
        </p:nvSpPr>
        <p:spPr>
          <a:xfrm>
            <a:off x="4788568" y="3602038"/>
            <a:ext cx="7086600" cy="1655762"/>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Kuvan paikkamerkki 5">
            <a:extLst>
              <a:ext uri="{FF2B5EF4-FFF2-40B4-BE49-F238E27FC236}">
                <a16:creationId xmlns:a16="http://schemas.microsoft.com/office/drawing/2014/main" id="{09EA0E1F-9BF7-DF39-9DBA-D0EA19D60A9C}"/>
              </a:ext>
              <a:ext uri="{C183D7F6-B498-43B3-948B-1728B52AA6E4}">
                <adec:decorative xmlns:adec="http://schemas.microsoft.com/office/drawing/2017/decorative" val="1"/>
              </a:ext>
            </a:extLst>
          </p:cNvPr>
          <p:cNvSpPr>
            <a:spLocks noGrp="1"/>
          </p:cNvSpPr>
          <p:nvPr>
            <p:ph type="pic" sz="quarter" idx="10"/>
          </p:nvPr>
        </p:nvSpPr>
        <p:spPr>
          <a:xfrm>
            <a:off x="-819" y="0"/>
            <a:ext cx="4471200" cy="5948005"/>
          </a:xfrm>
          <a:prstGeom prst="rect">
            <a:avLst/>
          </a:prstGeom>
          <a:solidFill>
            <a:schemeClr val="bg2"/>
          </a:solidFill>
          <a:ln>
            <a:noFill/>
          </a:ln>
        </p:spPr>
        <p:txBody>
          <a:bodyPr anchor="t"/>
          <a:lstStyle>
            <a:lvl1pPr marL="0" indent="0" algn="ctr">
              <a:buNone/>
              <a:defRPr sz="2000"/>
            </a:lvl1pPr>
          </a:lstStyle>
          <a:p>
            <a:r>
              <a:rPr lang="fi-FI"/>
              <a:t>Lisää kuva napsauttamalla kuvaketta</a:t>
            </a:r>
            <a:endParaRPr lang="en-GB" dirty="0"/>
          </a:p>
        </p:txBody>
      </p:sp>
      <p:pic>
        <p:nvPicPr>
          <p:cNvPr id="5" name="Kuva 4">
            <a:extLst>
              <a:ext uri="{FF2B5EF4-FFF2-40B4-BE49-F238E27FC236}">
                <a16:creationId xmlns:a16="http://schemas.microsoft.com/office/drawing/2014/main" id="{83D45B40-9506-EFDA-669A-865117ACE0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704" y="6152881"/>
            <a:ext cx="2877032" cy="457249"/>
          </a:xfrm>
          <a:prstGeom prst="rect">
            <a:avLst/>
          </a:prstGeom>
        </p:spPr>
      </p:pic>
    </p:spTree>
    <p:extLst>
      <p:ext uri="{BB962C8B-B14F-4D97-AF65-F5344CB8AC3E}">
        <p14:creationId xmlns:p14="http://schemas.microsoft.com/office/powerpoint/2010/main" val="112648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3"/>
            <a:ext cx="10515600" cy="1138279"/>
          </a:xfrm>
        </p:spPr>
        <p:txBody>
          <a:bodyPr lIns="90000"/>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p:nvPr>
        </p:nvSpPr>
        <p:spPr>
          <a:xfrm>
            <a:off x="838200" y="1520328"/>
            <a:ext cx="10515600" cy="4656635"/>
          </a:xfrm>
        </p:spPr>
        <p:txBody>
          <a:bodyPr lIns="9000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B275D55B-1DB3-4267-88A9-48A91F407C40}"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Pensionsskyddscentralen</a:t>
            </a:r>
          </a:p>
        </p:txBody>
      </p:sp>
    </p:spTree>
    <p:extLst>
      <p:ext uri="{BB962C8B-B14F-4D97-AF65-F5344CB8AC3E}">
        <p14:creationId xmlns:p14="http://schemas.microsoft.com/office/powerpoint/2010/main" val="378279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Kuvio/taulukko otsiko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a:xfrm>
            <a:off x="838200" y="293914"/>
            <a:ext cx="10515600" cy="688219"/>
          </a:xfrm>
        </p:spPr>
        <p:txBody>
          <a:bodyPr>
            <a:noAutofit/>
          </a:bodyPr>
          <a:lstStyle>
            <a:lvl1pPr algn="ctr">
              <a:defRPr sz="2200"/>
            </a:lvl1pPr>
          </a:lstStyle>
          <a:p>
            <a:r>
              <a:rPr lang="fi-FI" dirty="0"/>
              <a:t>Kuvio/taulukkodia - 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isällön paikkamerkki 2">
            <a:extLst>
              <a:ext uri="{FF2B5EF4-FFF2-40B4-BE49-F238E27FC236}">
                <a16:creationId xmlns:a16="http://schemas.microsoft.com/office/drawing/2014/main" id="{6D3991C7-EFFC-7091-C465-29B7ED109EE5}"/>
              </a:ext>
            </a:extLst>
          </p:cNvPr>
          <p:cNvSpPr>
            <a:spLocks noGrp="1"/>
          </p:cNvSpPr>
          <p:nvPr>
            <p:ph idx="1" hasCustomPrompt="1"/>
          </p:nvPr>
        </p:nvSpPr>
        <p:spPr>
          <a:xfrm>
            <a:off x="838200" y="1083733"/>
            <a:ext cx="10515600" cy="5093231"/>
          </a:xfrm>
        </p:spPr>
        <p:txBody>
          <a:bodyPr>
            <a:noAutofit/>
          </a:bodyPr>
          <a:lstStyle>
            <a:lvl1pPr marL="0" indent="0">
              <a:buNone/>
              <a:defRPr sz="2200"/>
            </a:lvl1pPr>
          </a:lstStyle>
          <a:p>
            <a:pPr lvl="0"/>
            <a:r>
              <a:rPr lang="fi-FI" dirty="0"/>
              <a:t>Lisää kuvio tai taulukko</a:t>
            </a:r>
            <a:endParaRPr lang="en-US" dirty="0"/>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a:xfrm>
            <a:off x="838200" y="6356350"/>
            <a:ext cx="1034143" cy="365125"/>
          </a:xfrm>
        </p:spPr>
        <p:txBody>
          <a:bodyPr lIns="90000"/>
          <a:lstStyle/>
          <a:p>
            <a:fld id="{BBE56F0B-CF5F-488A-B6BF-5E37283468BF}"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a:xfrm>
            <a:off x="1970313" y="6356350"/>
            <a:ext cx="9383487" cy="365125"/>
          </a:xfrm>
        </p:spPr>
        <p:txBody>
          <a:bodyPr lIns="90000"/>
          <a:lstStyle/>
          <a:p>
            <a:r>
              <a:rPr lang="en-US"/>
              <a:t>Pensionsskyddscentralen</a:t>
            </a:r>
          </a:p>
        </p:txBody>
      </p:sp>
    </p:spTree>
    <p:extLst>
      <p:ext uri="{BB962C8B-B14F-4D97-AF65-F5344CB8AC3E}">
        <p14:creationId xmlns:p14="http://schemas.microsoft.com/office/powerpoint/2010/main" val="190248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59029B-A027-E569-9238-CDBA6D996FBF}"/>
              </a:ext>
            </a:extLst>
          </p:cNvPr>
          <p:cNvSpPr>
            <a:spLocks noGrp="1"/>
          </p:cNvSpPr>
          <p:nvPr>
            <p:ph type="title"/>
          </p:nvPr>
        </p:nvSpPr>
        <p:spPr/>
        <p:txBody>
          <a:bodyPr lIns="90000"/>
          <a:lstStyle/>
          <a:p>
            <a:r>
              <a:rPr lang="fi-FI"/>
              <a:t>Muokkaa ots. perustyyl. napsautt.</a:t>
            </a:r>
            <a:endParaRPr lang="en-US" dirty="0"/>
          </a:p>
        </p:txBody>
      </p:sp>
      <p:sp>
        <p:nvSpPr>
          <p:cNvPr id="3" name="Sisällön paikkamerkki 2">
            <a:extLst>
              <a:ext uri="{FF2B5EF4-FFF2-40B4-BE49-F238E27FC236}">
                <a16:creationId xmlns:a16="http://schemas.microsoft.com/office/drawing/2014/main" id="{25E1EE93-A876-1C86-DD7C-547C36B42FBD}"/>
              </a:ext>
            </a:extLst>
          </p:cNvPr>
          <p:cNvSpPr>
            <a:spLocks noGrp="1"/>
          </p:cNvSpPr>
          <p:nvPr>
            <p:ph sz="half" idx="1"/>
          </p:nvPr>
        </p:nvSpPr>
        <p:spPr>
          <a:xfrm>
            <a:off x="838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Sisällön paikkamerkki 3">
            <a:extLst>
              <a:ext uri="{FF2B5EF4-FFF2-40B4-BE49-F238E27FC236}">
                <a16:creationId xmlns:a16="http://schemas.microsoft.com/office/drawing/2014/main" id="{A258E14A-542B-073B-1FF8-14932F4F1628}"/>
              </a:ext>
            </a:extLst>
          </p:cNvPr>
          <p:cNvSpPr>
            <a:spLocks noGrp="1"/>
          </p:cNvSpPr>
          <p:nvPr>
            <p:ph sz="half" idx="2"/>
          </p:nvPr>
        </p:nvSpPr>
        <p:spPr>
          <a:xfrm>
            <a:off x="6172200" y="1520327"/>
            <a:ext cx="5181600" cy="4656635"/>
          </a:xfrm>
        </p:spPr>
        <p:txBody>
          <a:bodyPr lIns="90000"/>
          <a:lstStyle>
            <a:lvl1pPr>
              <a:defRPr sz="2600"/>
            </a:lvl1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ian numeron paikkamerkki 6">
            <a:extLst>
              <a:ext uri="{FF2B5EF4-FFF2-40B4-BE49-F238E27FC236}">
                <a16:creationId xmlns:a16="http://schemas.microsoft.com/office/drawing/2014/main" id="{413ABD5B-D47A-6934-D29C-E08C205E7B5B}"/>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5" name="Päivämäärän paikkamerkki 4">
            <a:extLst>
              <a:ext uri="{FF2B5EF4-FFF2-40B4-BE49-F238E27FC236}">
                <a16:creationId xmlns:a16="http://schemas.microsoft.com/office/drawing/2014/main" id="{CA2EFAE8-6C53-DFF1-B364-2AB0B6656584}"/>
              </a:ext>
              <a:ext uri="{C183D7F6-B498-43B3-948B-1728B52AA6E4}">
                <adec:decorative xmlns:adec="http://schemas.microsoft.com/office/drawing/2017/decorative" val="1"/>
              </a:ext>
            </a:extLst>
          </p:cNvPr>
          <p:cNvSpPr>
            <a:spLocks noGrp="1"/>
          </p:cNvSpPr>
          <p:nvPr>
            <p:ph type="dt" sz="half" idx="10"/>
          </p:nvPr>
        </p:nvSpPr>
        <p:spPr/>
        <p:txBody>
          <a:bodyPr lIns="90000"/>
          <a:lstStyle/>
          <a:p>
            <a:fld id="{662C08B0-09FB-4B22-B4E7-A8C36D4D2674}" type="datetime1">
              <a:rPr lang="fi-FI" smtClean="0"/>
              <a:t>8.1.2025</a:t>
            </a:fld>
            <a:endParaRPr lang="en-US"/>
          </a:p>
        </p:txBody>
      </p:sp>
      <p:sp>
        <p:nvSpPr>
          <p:cNvPr id="6" name="Alatunnisteen paikkamerkki 5">
            <a:extLst>
              <a:ext uri="{FF2B5EF4-FFF2-40B4-BE49-F238E27FC236}">
                <a16:creationId xmlns:a16="http://schemas.microsoft.com/office/drawing/2014/main" id="{697E4798-1956-3547-7CE9-23D3C19351FC}"/>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Pensionsskyddscentralen</a:t>
            </a:r>
          </a:p>
        </p:txBody>
      </p:sp>
    </p:spTree>
    <p:extLst>
      <p:ext uri="{BB962C8B-B14F-4D97-AF65-F5344CB8AC3E}">
        <p14:creationId xmlns:p14="http://schemas.microsoft.com/office/powerpoint/2010/main" val="66628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8" y="1520328"/>
            <a:ext cx="5157787"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8" y="2505075"/>
            <a:ext cx="5157787"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kstin paikkamerkki 4">
            <a:extLst>
              <a:ext uri="{FF2B5EF4-FFF2-40B4-BE49-F238E27FC236}">
                <a16:creationId xmlns:a16="http://schemas.microsoft.com/office/drawing/2014/main" id="{EC57C11E-38F1-2C08-E3E0-44DA4731BF2E}"/>
              </a:ext>
            </a:extLst>
          </p:cNvPr>
          <p:cNvSpPr>
            <a:spLocks noGrp="1"/>
          </p:cNvSpPr>
          <p:nvPr>
            <p:ph type="body" sz="quarter" idx="3"/>
          </p:nvPr>
        </p:nvSpPr>
        <p:spPr>
          <a:xfrm>
            <a:off x="6172200" y="1520328"/>
            <a:ext cx="5183188" cy="984747"/>
          </a:xfrm>
        </p:spPr>
        <p:txBody>
          <a:bodyPr lIns="90000" anchor="b">
            <a:noAutofit/>
          </a:bodyPr>
          <a:lstStyle>
            <a:lvl1pPr marL="0" indent="0">
              <a:buNone/>
              <a:defRPr sz="2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F66E362-2FB0-C793-642E-5CC4DB09F6D4}"/>
              </a:ext>
            </a:extLst>
          </p:cNvPr>
          <p:cNvSpPr>
            <a:spLocks noGrp="1"/>
          </p:cNvSpPr>
          <p:nvPr>
            <p:ph sz="quarter" idx="4"/>
          </p:nvPr>
        </p:nvSpPr>
        <p:spPr>
          <a:xfrm>
            <a:off x="6172200" y="2505075"/>
            <a:ext cx="5183188" cy="3684588"/>
          </a:xfrm>
        </p:spPr>
        <p:txBody>
          <a:bodyPr lIns="90000">
            <a:noAutofit/>
          </a:bodyPr>
          <a:lstStyle>
            <a:lvl1pPr>
              <a:defRPr sz="2200"/>
            </a:lvl1pPr>
            <a:lvl2pPr>
              <a:defRPr sz="2200"/>
            </a:lvl2pPr>
            <a:lvl3pPr>
              <a:defRPr sz="2200"/>
            </a:lvl3pPr>
            <a:lvl4pPr>
              <a:defRPr sz="2200"/>
            </a:lvl4pPr>
            <a:lvl5pPr>
              <a:defRPr sz="22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42A27BD5-9D09-4947-8172-CF2DAAF0F8DB}" type="datetime1">
              <a:rPr lang="fi-FI" smtClean="0"/>
              <a:t>8.1.2025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Pensionsskyddscentralen</a:t>
            </a:r>
          </a:p>
        </p:txBody>
      </p:sp>
    </p:spTree>
    <p:extLst>
      <p:ext uri="{BB962C8B-B14F-4D97-AF65-F5344CB8AC3E}">
        <p14:creationId xmlns:p14="http://schemas.microsoft.com/office/powerpoint/2010/main" val="309390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kolmella palst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70F03-EDC8-B8FB-D391-BCA743A1F0CF}"/>
              </a:ext>
            </a:extLst>
          </p:cNvPr>
          <p:cNvSpPr>
            <a:spLocks noGrp="1"/>
          </p:cNvSpPr>
          <p:nvPr>
            <p:ph type="title"/>
          </p:nvPr>
        </p:nvSpPr>
        <p:spPr>
          <a:xfrm>
            <a:off x="839788" y="293913"/>
            <a:ext cx="10515600" cy="1138279"/>
          </a:xfrm>
        </p:spPr>
        <p:txBody>
          <a:bodyPr lIns="90000"/>
          <a:lstStyle/>
          <a:p>
            <a:r>
              <a:rPr lang="fi-FI"/>
              <a:t>Muokkaa ots. perustyyl. napsautt.</a:t>
            </a:r>
            <a:endParaRPr lang="en-US" dirty="0"/>
          </a:p>
        </p:txBody>
      </p:sp>
      <p:sp>
        <p:nvSpPr>
          <p:cNvPr id="3" name="Tekstin paikkamerkki 2">
            <a:extLst>
              <a:ext uri="{FF2B5EF4-FFF2-40B4-BE49-F238E27FC236}">
                <a16:creationId xmlns:a16="http://schemas.microsoft.com/office/drawing/2014/main" id="{6D48DFF7-044C-20CC-9CD1-C4C8B2937381}"/>
              </a:ext>
            </a:extLst>
          </p:cNvPr>
          <p:cNvSpPr>
            <a:spLocks noGrp="1"/>
          </p:cNvSpPr>
          <p:nvPr>
            <p:ph type="body" idx="1"/>
          </p:nvPr>
        </p:nvSpPr>
        <p:spPr>
          <a:xfrm>
            <a:off x="839789"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0E48CA5-5EE5-00D2-FBD7-7127DEFEEE38}"/>
              </a:ext>
            </a:extLst>
          </p:cNvPr>
          <p:cNvSpPr>
            <a:spLocks noGrp="1"/>
          </p:cNvSpPr>
          <p:nvPr>
            <p:ph sz="half" idx="2"/>
          </p:nvPr>
        </p:nvSpPr>
        <p:spPr>
          <a:xfrm>
            <a:off x="839789"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2" name="Tekstin paikkamerkki 2">
            <a:extLst>
              <a:ext uri="{FF2B5EF4-FFF2-40B4-BE49-F238E27FC236}">
                <a16:creationId xmlns:a16="http://schemas.microsoft.com/office/drawing/2014/main" id="{66C1189D-15EA-C265-A785-E7BBA2B5F555}"/>
              </a:ext>
            </a:extLst>
          </p:cNvPr>
          <p:cNvSpPr>
            <a:spLocks noGrp="1"/>
          </p:cNvSpPr>
          <p:nvPr>
            <p:ph type="body" idx="13"/>
          </p:nvPr>
        </p:nvSpPr>
        <p:spPr>
          <a:xfrm>
            <a:off x="4400305"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Sisällön paikkamerkki 3">
            <a:extLst>
              <a:ext uri="{FF2B5EF4-FFF2-40B4-BE49-F238E27FC236}">
                <a16:creationId xmlns:a16="http://schemas.microsoft.com/office/drawing/2014/main" id="{77B9F8F6-E829-597A-53DA-D9259FCAFB2F}"/>
              </a:ext>
            </a:extLst>
          </p:cNvPr>
          <p:cNvSpPr>
            <a:spLocks noGrp="1"/>
          </p:cNvSpPr>
          <p:nvPr>
            <p:ph sz="half" idx="14"/>
          </p:nvPr>
        </p:nvSpPr>
        <p:spPr>
          <a:xfrm>
            <a:off x="4400305"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14" name="Tekstin paikkamerkki 2">
            <a:extLst>
              <a:ext uri="{FF2B5EF4-FFF2-40B4-BE49-F238E27FC236}">
                <a16:creationId xmlns:a16="http://schemas.microsoft.com/office/drawing/2014/main" id="{076B0AD4-1430-2DC0-A493-BD3744C444AD}"/>
              </a:ext>
            </a:extLst>
          </p:cNvPr>
          <p:cNvSpPr>
            <a:spLocks noGrp="1"/>
          </p:cNvSpPr>
          <p:nvPr>
            <p:ph type="body" idx="15"/>
          </p:nvPr>
        </p:nvSpPr>
        <p:spPr>
          <a:xfrm>
            <a:off x="7960821" y="1520328"/>
            <a:ext cx="3391390" cy="984747"/>
          </a:xfrm>
        </p:spPr>
        <p:txBody>
          <a:bodyPr lIns="90000" anchor="b">
            <a:noAutofit/>
          </a:bodyPr>
          <a:lstStyle>
            <a:lvl1pPr marL="0" indent="0">
              <a:buNone/>
              <a:defRPr sz="22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Sisällön paikkamerkki 3">
            <a:extLst>
              <a:ext uri="{FF2B5EF4-FFF2-40B4-BE49-F238E27FC236}">
                <a16:creationId xmlns:a16="http://schemas.microsoft.com/office/drawing/2014/main" id="{5C0BB510-1539-6BA2-446E-B9C57B705E25}"/>
              </a:ext>
            </a:extLst>
          </p:cNvPr>
          <p:cNvSpPr>
            <a:spLocks noGrp="1"/>
          </p:cNvSpPr>
          <p:nvPr>
            <p:ph sz="half" idx="16"/>
          </p:nvPr>
        </p:nvSpPr>
        <p:spPr>
          <a:xfrm>
            <a:off x="7960821" y="2505075"/>
            <a:ext cx="3391390" cy="3684588"/>
          </a:xfrm>
          <a:solidFill>
            <a:schemeClr val="bg2"/>
          </a:solidFill>
        </p:spPr>
        <p:txBody>
          <a:bodyPr lIns="90000"/>
          <a:lstStyle>
            <a:lvl1pPr>
              <a:defRPr sz="2200"/>
            </a:lvl1pPr>
          </a:lstStyle>
          <a:p>
            <a:pPr lvl="0"/>
            <a:r>
              <a:rPr lang="fi-FI"/>
              <a:t>Muokkaa tekstin perustyylejä napsauttamalla</a:t>
            </a:r>
          </a:p>
          <a:p>
            <a:pPr lvl="1"/>
            <a:r>
              <a:rPr lang="fi-FI"/>
              <a:t>toinen taso</a:t>
            </a:r>
          </a:p>
        </p:txBody>
      </p:sp>
      <p:sp>
        <p:nvSpPr>
          <p:cNvPr id="9" name="Dian numeron paikkamerkki 8">
            <a:extLst>
              <a:ext uri="{FF2B5EF4-FFF2-40B4-BE49-F238E27FC236}">
                <a16:creationId xmlns:a16="http://schemas.microsoft.com/office/drawing/2014/main" id="{729E9766-D8B9-CFC6-5F37-61D31D299218}"/>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7" name="Päivämäärän paikkamerkki 6">
            <a:extLst>
              <a:ext uri="{FF2B5EF4-FFF2-40B4-BE49-F238E27FC236}">
                <a16:creationId xmlns:a16="http://schemas.microsoft.com/office/drawing/2014/main" id="{46017F06-B43F-E023-2DC9-BB86145FDC4D}"/>
              </a:ext>
              <a:ext uri="{C183D7F6-B498-43B3-948B-1728B52AA6E4}">
                <adec:decorative xmlns:adec="http://schemas.microsoft.com/office/drawing/2017/decorative" val="1"/>
              </a:ext>
            </a:extLst>
          </p:cNvPr>
          <p:cNvSpPr>
            <a:spLocks noGrp="1"/>
          </p:cNvSpPr>
          <p:nvPr>
            <p:ph type="dt" sz="half" idx="10"/>
          </p:nvPr>
        </p:nvSpPr>
        <p:spPr/>
        <p:txBody>
          <a:bodyPr lIns="90000"/>
          <a:lstStyle/>
          <a:p>
            <a:fld id="{69020710-591A-451A-99F0-A8748067F9CA}" type="datetime1">
              <a:rPr lang="fi-FI" smtClean="0"/>
              <a:t>8.1.2025</a:t>
            </a:fld>
            <a:endParaRPr lang="en-US"/>
          </a:p>
        </p:txBody>
      </p:sp>
      <p:sp>
        <p:nvSpPr>
          <p:cNvPr id="8" name="Alatunnisteen paikkamerkki 7">
            <a:extLst>
              <a:ext uri="{FF2B5EF4-FFF2-40B4-BE49-F238E27FC236}">
                <a16:creationId xmlns:a16="http://schemas.microsoft.com/office/drawing/2014/main" id="{2818C6DC-342E-8B99-00C9-8485B35ACAED}"/>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Pensionsskyddscentralen</a:t>
            </a:r>
          </a:p>
        </p:txBody>
      </p:sp>
    </p:spTree>
    <p:extLst>
      <p:ext uri="{BB962C8B-B14F-4D97-AF65-F5344CB8AC3E}">
        <p14:creationId xmlns:p14="http://schemas.microsoft.com/office/powerpoint/2010/main" val="1751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eroitu tekstili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881026-48AA-EF77-8B30-451B69FAA217}"/>
              </a:ext>
            </a:extLst>
          </p:cNvPr>
          <p:cNvSpPr>
            <a:spLocks noGrp="1"/>
          </p:cNvSpPr>
          <p:nvPr>
            <p:ph type="title" hasCustomPrompt="1"/>
          </p:nvPr>
        </p:nvSpPr>
        <p:spPr/>
        <p:txBody>
          <a:bodyPr/>
          <a:lstStyle>
            <a:lvl1pPr>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endParaRPr lang="en-US" dirty="0"/>
          </a:p>
        </p:txBody>
      </p:sp>
      <p:sp>
        <p:nvSpPr>
          <p:cNvPr id="31" name="Tekstin paikkamerkki 3">
            <a:extLst>
              <a:ext uri="{FF2B5EF4-FFF2-40B4-BE49-F238E27FC236}">
                <a16:creationId xmlns:a16="http://schemas.microsoft.com/office/drawing/2014/main" id="{CD060F3F-2348-AC6B-B83C-10ED180152F0}"/>
              </a:ext>
            </a:extLst>
          </p:cNvPr>
          <p:cNvSpPr>
            <a:spLocks noGrp="1"/>
          </p:cNvSpPr>
          <p:nvPr>
            <p:ph type="body" sz="half" idx="14" hasCustomPrompt="1"/>
          </p:nvPr>
        </p:nvSpPr>
        <p:spPr>
          <a:xfrm>
            <a:off x="915317" y="1726252"/>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12" name="Tekstin paikkamerkki 3">
            <a:extLst>
              <a:ext uri="{FF2B5EF4-FFF2-40B4-BE49-F238E27FC236}">
                <a16:creationId xmlns:a16="http://schemas.microsoft.com/office/drawing/2014/main" id="{8237B168-6387-40E3-A99A-8E529F2118D0}"/>
              </a:ext>
            </a:extLst>
          </p:cNvPr>
          <p:cNvSpPr>
            <a:spLocks noGrp="1"/>
          </p:cNvSpPr>
          <p:nvPr>
            <p:ph type="body" sz="half" idx="2"/>
          </p:nvPr>
        </p:nvSpPr>
        <p:spPr>
          <a:xfrm>
            <a:off x="1872344" y="1646748"/>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3" name="Tekstin paikkamerkki 3">
            <a:extLst>
              <a:ext uri="{FF2B5EF4-FFF2-40B4-BE49-F238E27FC236}">
                <a16:creationId xmlns:a16="http://schemas.microsoft.com/office/drawing/2014/main" id="{D43F2114-A8D7-BB2E-154C-A7E29B11728C}"/>
              </a:ext>
            </a:extLst>
          </p:cNvPr>
          <p:cNvSpPr>
            <a:spLocks noGrp="1"/>
          </p:cNvSpPr>
          <p:nvPr>
            <p:ph type="body" sz="half" idx="16" hasCustomPrompt="1"/>
          </p:nvPr>
        </p:nvSpPr>
        <p:spPr>
          <a:xfrm>
            <a:off x="915318" y="2751087"/>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2" name="Tekstin paikkamerkki 3">
            <a:extLst>
              <a:ext uri="{FF2B5EF4-FFF2-40B4-BE49-F238E27FC236}">
                <a16:creationId xmlns:a16="http://schemas.microsoft.com/office/drawing/2014/main" id="{3ED61836-42F6-59D8-EBD8-2EB9411FA280}"/>
              </a:ext>
            </a:extLst>
          </p:cNvPr>
          <p:cNvSpPr>
            <a:spLocks noGrp="1"/>
          </p:cNvSpPr>
          <p:nvPr>
            <p:ph type="body" sz="half" idx="15"/>
          </p:nvPr>
        </p:nvSpPr>
        <p:spPr>
          <a:xfrm>
            <a:off x="1872344" y="2666296"/>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5" name="Tekstin paikkamerkki 3">
            <a:extLst>
              <a:ext uri="{FF2B5EF4-FFF2-40B4-BE49-F238E27FC236}">
                <a16:creationId xmlns:a16="http://schemas.microsoft.com/office/drawing/2014/main" id="{442ADEEE-05D5-DB17-5EAE-08E28C7EFFE0}"/>
              </a:ext>
            </a:extLst>
          </p:cNvPr>
          <p:cNvSpPr>
            <a:spLocks noGrp="1"/>
          </p:cNvSpPr>
          <p:nvPr>
            <p:ph type="body" sz="half" idx="18" hasCustomPrompt="1"/>
          </p:nvPr>
        </p:nvSpPr>
        <p:spPr>
          <a:xfrm>
            <a:off x="915317" y="3760059"/>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4" name="Tekstin paikkamerkki 3">
            <a:extLst>
              <a:ext uri="{FF2B5EF4-FFF2-40B4-BE49-F238E27FC236}">
                <a16:creationId xmlns:a16="http://schemas.microsoft.com/office/drawing/2014/main" id="{E103DA8F-56E1-159B-5840-3739DEFDA064}"/>
              </a:ext>
            </a:extLst>
          </p:cNvPr>
          <p:cNvSpPr>
            <a:spLocks noGrp="1"/>
          </p:cNvSpPr>
          <p:nvPr>
            <p:ph type="body" sz="half" idx="17"/>
          </p:nvPr>
        </p:nvSpPr>
        <p:spPr>
          <a:xfrm>
            <a:off x="1872343" y="3685844"/>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7" name="Tekstin paikkamerkki 3">
            <a:extLst>
              <a:ext uri="{FF2B5EF4-FFF2-40B4-BE49-F238E27FC236}">
                <a16:creationId xmlns:a16="http://schemas.microsoft.com/office/drawing/2014/main" id="{72E53871-8E68-6490-F65E-CF940099B469}"/>
              </a:ext>
            </a:extLst>
          </p:cNvPr>
          <p:cNvSpPr>
            <a:spLocks noGrp="1"/>
          </p:cNvSpPr>
          <p:nvPr>
            <p:ph type="body" sz="half" idx="20" hasCustomPrompt="1"/>
          </p:nvPr>
        </p:nvSpPr>
        <p:spPr>
          <a:xfrm>
            <a:off x="915317" y="4779763"/>
            <a:ext cx="720000" cy="719393"/>
          </a:xfrm>
          <a:prstGeom prst="ellipse">
            <a:avLst/>
          </a:prstGeom>
          <a:solidFill>
            <a:schemeClr val="bg2"/>
          </a:solidFill>
        </p:spPr>
        <p:txBody>
          <a:bodyPr anchor="ctr">
            <a:noAutofit/>
          </a:bodyPr>
          <a:lstStyle>
            <a:lvl1pPr marL="0" indent="0" algn="ctr">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t>
            </a:r>
          </a:p>
        </p:txBody>
      </p:sp>
      <p:sp>
        <p:nvSpPr>
          <p:cNvPr id="36" name="Tekstin paikkamerkki 3">
            <a:extLst>
              <a:ext uri="{FF2B5EF4-FFF2-40B4-BE49-F238E27FC236}">
                <a16:creationId xmlns:a16="http://schemas.microsoft.com/office/drawing/2014/main" id="{4F5A26B8-C035-B6FE-ED51-7E640FB6F3F3}"/>
              </a:ext>
            </a:extLst>
          </p:cNvPr>
          <p:cNvSpPr>
            <a:spLocks noGrp="1"/>
          </p:cNvSpPr>
          <p:nvPr>
            <p:ph type="body" sz="half" idx="19"/>
          </p:nvPr>
        </p:nvSpPr>
        <p:spPr>
          <a:xfrm>
            <a:off x="1872343" y="4705391"/>
            <a:ext cx="9481456" cy="878400"/>
          </a:xfrm>
        </p:spPr>
        <p:txBody>
          <a:bodyPr anchor="ctr">
            <a:noAutofit/>
          </a:bodyPr>
          <a:lstStyle>
            <a:lvl1pPr marL="0" indent="0">
              <a:spcBef>
                <a:spcPts val="500"/>
              </a:spcBef>
              <a:buNone/>
              <a:defRPr sz="2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Dian numeron paikkamerkki 5">
            <a:extLst>
              <a:ext uri="{FF2B5EF4-FFF2-40B4-BE49-F238E27FC236}">
                <a16:creationId xmlns:a16="http://schemas.microsoft.com/office/drawing/2014/main" id="{D89F6BFB-EF71-DF4E-44EE-DEA404557132}"/>
              </a:ext>
              <a:ext uri="{C183D7F6-B498-43B3-948B-1728B52AA6E4}">
                <adec:decorative xmlns:adec="http://schemas.microsoft.com/office/drawing/2017/decorative" val="1"/>
              </a:ext>
            </a:extLst>
          </p:cNvPr>
          <p:cNvSpPr>
            <a:spLocks noGrp="1"/>
          </p:cNvSpPr>
          <p:nvPr>
            <p:ph type="sldNum" sz="quarter" idx="12"/>
          </p:nvPr>
        </p:nvSpPr>
        <p:spPr/>
        <p:txBody>
          <a:bodyPr/>
          <a:lstStyle/>
          <a:p>
            <a:fld id="{26AF5941-12CE-4CF1-9A6D-84BEF94849A9}" type="slidenum">
              <a:rPr lang="en-US" smtClean="0"/>
              <a:t>‹#›</a:t>
            </a:fld>
            <a:endParaRPr lang="en-US"/>
          </a:p>
        </p:txBody>
      </p:sp>
      <p:sp>
        <p:nvSpPr>
          <p:cNvPr id="4" name="Päivämäärän paikkamerkki 3">
            <a:extLst>
              <a:ext uri="{FF2B5EF4-FFF2-40B4-BE49-F238E27FC236}">
                <a16:creationId xmlns:a16="http://schemas.microsoft.com/office/drawing/2014/main" id="{888C6B0D-4A98-8052-20B4-824DEA2D6FE7}"/>
              </a:ext>
              <a:ext uri="{C183D7F6-B498-43B3-948B-1728B52AA6E4}">
                <adec:decorative xmlns:adec="http://schemas.microsoft.com/office/drawing/2017/decorative" val="1"/>
              </a:ext>
            </a:extLst>
          </p:cNvPr>
          <p:cNvSpPr>
            <a:spLocks noGrp="1"/>
          </p:cNvSpPr>
          <p:nvPr>
            <p:ph type="dt" sz="half" idx="10"/>
          </p:nvPr>
        </p:nvSpPr>
        <p:spPr/>
        <p:txBody>
          <a:bodyPr lIns="90000"/>
          <a:lstStyle/>
          <a:p>
            <a:fld id="{A4E3DA6F-BF97-4C84-9733-D94DD7EF0E92}" type="datetime1">
              <a:rPr lang="fi-FI" smtClean="0"/>
              <a:t>8.1.2025</a:t>
            </a:fld>
            <a:endParaRPr lang="en-US"/>
          </a:p>
        </p:txBody>
      </p:sp>
      <p:sp>
        <p:nvSpPr>
          <p:cNvPr id="5" name="Alatunnisteen paikkamerkki 4">
            <a:extLst>
              <a:ext uri="{FF2B5EF4-FFF2-40B4-BE49-F238E27FC236}">
                <a16:creationId xmlns:a16="http://schemas.microsoft.com/office/drawing/2014/main" id="{347D8190-58AF-F202-8FD4-42F7A96E8F8E}"/>
              </a:ext>
              <a:ext uri="{C183D7F6-B498-43B3-948B-1728B52AA6E4}">
                <adec:decorative xmlns:adec="http://schemas.microsoft.com/office/drawing/2017/decorative" val="1"/>
              </a:ext>
            </a:extLst>
          </p:cNvPr>
          <p:cNvSpPr>
            <a:spLocks noGrp="1"/>
          </p:cNvSpPr>
          <p:nvPr>
            <p:ph type="ftr" sz="quarter" idx="11"/>
          </p:nvPr>
        </p:nvSpPr>
        <p:spPr/>
        <p:txBody>
          <a:bodyPr lIns="90000"/>
          <a:lstStyle/>
          <a:p>
            <a:r>
              <a:rPr lang="en-US"/>
              <a:t>Pensionsskyddscentralen</a:t>
            </a:r>
          </a:p>
        </p:txBody>
      </p:sp>
    </p:spTree>
    <p:extLst>
      <p:ext uri="{BB962C8B-B14F-4D97-AF65-F5344CB8AC3E}">
        <p14:creationId xmlns:p14="http://schemas.microsoft.com/office/powerpoint/2010/main" val="11514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0EA777-D658-EDE3-AC12-FE2FD9F91FEA}"/>
              </a:ext>
            </a:extLst>
          </p:cNvPr>
          <p:cNvSpPr>
            <a:spLocks noGrp="1"/>
          </p:cNvSpPr>
          <p:nvPr>
            <p:ph type="title"/>
          </p:nvPr>
        </p:nvSpPr>
        <p:spPr>
          <a:xfrm>
            <a:off x="838200" y="293913"/>
            <a:ext cx="10515600" cy="1138279"/>
          </a:xfrm>
          <a:prstGeom prst="rect">
            <a:avLst/>
          </a:prstGeom>
        </p:spPr>
        <p:txBody>
          <a:bodyPr vert="horz" lIns="91440" tIns="45720" rIns="91440" bIns="45720" rtlCol="0" anchor="t">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Tekstin paikkamerkki 2">
            <a:extLst>
              <a:ext uri="{FF2B5EF4-FFF2-40B4-BE49-F238E27FC236}">
                <a16:creationId xmlns:a16="http://schemas.microsoft.com/office/drawing/2014/main" id="{A4DE4C81-6D29-E1D4-7874-794776962C3B}"/>
              </a:ext>
            </a:extLst>
          </p:cNvPr>
          <p:cNvSpPr>
            <a:spLocks noGrp="1"/>
          </p:cNvSpPr>
          <p:nvPr>
            <p:ph type="body" idx="1"/>
          </p:nvPr>
        </p:nvSpPr>
        <p:spPr>
          <a:xfrm>
            <a:off x="838200" y="1520328"/>
            <a:ext cx="10515600" cy="4656635"/>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6" name="Dian numeron paikkamerkki 5">
            <a:extLst>
              <a:ext uri="{FF2B5EF4-FFF2-40B4-BE49-F238E27FC236}">
                <a16:creationId xmlns:a16="http://schemas.microsoft.com/office/drawing/2014/main" id="{EF8C9552-F5D7-4739-9664-F4F3A101A1DE}"/>
              </a:ext>
              <a:ext uri="{C183D7F6-B498-43B3-948B-1728B52AA6E4}">
                <adec:decorative xmlns:adec="http://schemas.microsoft.com/office/drawing/2017/decorative" val="1"/>
              </a:ext>
            </a:extLst>
          </p:cNvPr>
          <p:cNvSpPr>
            <a:spLocks noGrp="1"/>
          </p:cNvSpPr>
          <p:nvPr>
            <p:ph type="sldNum" sz="quarter" idx="4"/>
          </p:nvPr>
        </p:nvSpPr>
        <p:spPr>
          <a:xfrm>
            <a:off x="185057" y="6356350"/>
            <a:ext cx="468086" cy="365125"/>
          </a:xfrm>
          <a:prstGeom prst="rect">
            <a:avLst/>
          </a:prstGeom>
        </p:spPr>
        <p:txBody>
          <a:bodyPr vert="horz" lIns="91440" tIns="45720" rIns="91440" bIns="45720" rtlCol="0" anchor="ctr"/>
          <a:lstStyle>
            <a:lvl1pPr algn="ctr">
              <a:defRPr sz="1200">
                <a:solidFill>
                  <a:schemeClr val="tx2"/>
                </a:solidFill>
              </a:defRPr>
            </a:lvl1pPr>
          </a:lstStyle>
          <a:p>
            <a:fld id="{26AF5941-12CE-4CF1-9A6D-84BEF94849A9}" type="slidenum">
              <a:rPr lang="en-US" smtClean="0"/>
              <a:pPr/>
              <a:t>‹#›</a:t>
            </a:fld>
            <a:endParaRPr lang="en-US"/>
          </a:p>
        </p:txBody>
      </p:sp>
      <p:sp>
        <p:nvSpPr>
          <p:cNvPr id="4" name="Päivämäärän paikkamerkki 3">
            <a:extLst>
              <a:ext uri="{FF2B5EF4-FFF2-40B4-BE49-F238E27FC236}">
                <a16:creationId xmlns:a16="http://schemas.microsoft.com/office/drawing/2014/main" id="{D8A42AA1-2C40-D48A-8B7E-514DD5DB2746}"/>
              </a:ext>
              <a:ext uri="{C183D7F6-B498-43B3-948B-1728B52AA6E4}">
                <adec:decorative xmlns:adec="http://schemas.microsoft.com/office/drawing/2017/decorative" val="1"/>
              </a:ext>
            </a:extLst>
          </p:cNvPr>
          <p:cNvSpPr>
            <a:spLocks noGrp="1"/>
          </p:cNvSpPr>
          <p:nvPr>
            <p:ph type="dt" sz="half" idx="2"/>
          </p:nvPr>
        </p:nvSpPr>
        <p:spPr>
          <a:xfrm>
            <a:off x="838200" y="6356350"/>
            <a:ext cx="1034143" cy="365125"/>
          </a:xfrm>
          <a:prstGeom prst="rect">
            <a:avLst/>
          </a:prstGeom>
        </p:spPr>
        <p:txBody>
          <a:bodyPr vert="horz" lIns="90000" tIns="45720" rIns="91440" bIns="45720" rtlCol="0" anchor="ctr"/>
          <a:lstStyle>
            <a:lvl1pPr algn="l">
              <a:defRPr sz="1200">
                <a:solidFill>
                  <a:schemeClr val="tx2"/>
                </a:solidFill>
              </a:defRPr>
            </a:lvl1pPr>
          </a:lstStyle>
          <a:p>
            <a:fld id="{16CE519E-A349-4569-B7D7-912F43964C09}" type="datetime1">
              <a:rPr lang="fi-FI" smtClean="0"/>
              <a:t>8.1.2025</a:t>
            </a:fld>
            <a:endParaRPr lang="en-US"/>
          </a:p>
        </p:txBody>
      </p:sp>
      <p:sp>
        <p:nvSpPr>
          <p:cNvPr id="5" name="Alatunnisteen paikkamerkki 4">
            <a:extLst>
              <a:ext uri="{FF2B5EF4-FFF2-40B4-BE49-F238E27FC236}">
                <a16:creationId xmlns:a16="http://schemas.microsoft.com/office/drawing/2014/main" id="{6931748A-E16D-4921-8D8F-0FBB3CAD13D6}"/>
              </a:ext>
              <a:ext uri="{C183D7F6-B498-43B3-948B-1728B52AA6E4}">
                <adec:decorative xmlns:adec="http://schemas.microsoft.com/office/drawing/2017/decorative" val="1"/>
              </a:ext>
            </a:extLst>
          </p:cNvPr>
          <p:cNvSpPr>
            <a:spLocks noGrp="1"/>
          </p:cNvSpPr>
          <p:nvPr>
            <p:ph type="ftr" sz="quarter" idx="3"/>
          </p:nvPr>
        </p:nvSpPr>
        <p:spPr>
          <a:xfrm>
            <a:off x="1970313" y="6356350"/>
            <a:ext cx="9383487" cy="365125"/>
          </a:xfrm>
          <a:prstGeom prst="rect">
            <a:avLst/>
          </a:prstGeom>
        </p:spPr>
        <p:txBody>
          <a:bodyPr vert="horz" lIns="90000" tIns="45720" rIns="0" bIns="45720" rtlCol="0" anchor="ctr"/>
          <a:lstStyle>
            <a:lvl1pPr algn="l">
              <a:defRPr sz="1200">
                <a:solidFill>
                  <a:schemeClr val="tx2"/>
                </a:solidFill>
              </a:defRPr>
            </a:lvl1pPr>
          </a:lstStyle>
          <a:p>
            <a:r>
              <a:rPr lang="en-US"/>
              <a:t>Pensionsskyddscentralen</a:t>
            </a:r>
          </a:p>
        </p:txBody>
      </p:sp>
      <p:pic>
        <p:nvPicPr>
          <p:cNvPr id="7" name="Kuva 6">
            <a:extLst>
              <a:ext uri="{FF2B5EF4-FFF2-40B4-BE49-F238E27FC236}">
                <a16:creationId xmlns:a16="http://schemas.microsoft.com/office/drawing/2014/main" id="{D0CC6BF7-F439-8A89-E2DB-B61DB2E198DE}"/>
              </a:ext>
              <a:ext uri="{C183D7F6-B498-43B3-948B-1728B52AA6E4}">
                <adec:decorative xmlns:adec="http://schemas.microsoft.com/office/drawing/2017/decorative" val="1"/>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1636190" y="6413649"/>
            <a:ext cx="252000" cy="250526"/>
          </a:xfrm>
          <a:prstGeom prst="rect">
            <a:avLst/>
          </a:prstGeom>
        </p:spPr>
      </p:pic>
    </p:spTree>
    <p:extLst>
      <p:ext uri="{BB962C8B-B14F-4D97-AF65-F5344CB8AC3E}">
        <p14:creationId xmlns:p14="http://schemas.microsoft.com/office/powerpoint/2010/main" val="98365895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52" r:id="rId6"/>
    <p:sldLayoutId id="2147483653"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51" r:id="rId16"/>
    <p:sldLayoutId id="2147483672" r:id="rId17"/>
    <p:sldLayoutId id="2147483671" r:id="rId18"/>
    <p:sldLayoutId id="2147483673" r:id="rId19"/>
    <p:sldLayoutId id="2147483674" r:id="rId20"/>
    <p:sldLayoutId id="2147483654" r:id="rId21"/>
    <p:sldLayoutId id="2147483675" r:id="rId22"/>
    <p:sldLayoutId id="2147483676" r:id="rId23"/>
    <p:sldLayoutId id="2147483655" r:id="rId24"/>
    <p:sldLayoutId id="2147483677" r:id="rId25"/>
  </p:sldLayoutIdLst>
  <p:hf hdr="0"/>
  <p:txStyles>
    <p:titleStyle>
      <a:lvl1pPr algn="l" defTabSz="914400" rtl="0" eaLnBrk="1" latinLnBrk="0" hangingPunct="1">
        <a:lnSpc>
          <a:spcPct val="90000"/>
        </a:lnSpc>
        <a:spcBef>
          <a:spcPct val="0"/>
        </a:spcBef>
        <a:buNone/>
        <a:defRPr sz="3800" b="1" kern="1200">
          <a:solidFill>
            <a:schemeClr val="tx2"/>
          </a:solidFill>
          <a:latin typeface="+mj-lt"/>
          <a:ea typeface="+mj-ea"/>
          <a:cs typeface="Calibri" panose="020F0502020204030204" pitchFamily="34" charset="0"/>
        </a:defRPr>
      </a:lvl1pPr>
    </p:titleStyle>
    <p:bodyStyle>
      <a:lvl1pPr marL="216000" indent="-216000" algn="l" defTabSz="914400" rtl="0" eaLnBrk="1" latinLnBrk="0" hangingPunct="1">
        <a:lnSpc>
          <a:spcPct val="100000"/>
        </a:lnSpc>
        <a:spcBef>
          <a:spcPts val="1000"/>
        </a:spcBef>
        <a:spcAft>
          <a:spcPts val="0"/>
        </a:spcAft>
        <a:buClr>
          <a:schemeClr val="tx2"/>
        </a:buClr>
        <a:buFont typeface="Arial" panose="020B0604020202020204" pitchFamily="34" charset="0"/>
        <a:buChar char="•"/>
        <a:defRPr sz="2600" kern="1200">
          <a:solidFill>
            <a:schemeClr val="tx1"/>
          </a:solidFill>
          <a:latin typeface="+mn-lt"/>
          <a:ea typeface="+mn-ea"/>
          <a:cs typeface="Calibri" panose="020F0502020204030204" pitchFamily="34" charset="0"/>
        </a:defRPr>
      </a:lvl1pPr>
      <a:lvl2pPr marL="612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2pPr>
      <a:lvl3pPr marL="90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3pPr>
      <a:lvl4pPr marL="126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4pPr>
      <a:lvl5pPr marL="1620000" indent="-180000" algn="l" defTabSz="914400" rtl="0" eaLnBrk="1" latinLnBrk="0" hangingPunct="1">
        <a:lnSpc>
          <a:spcPct val="100000"/>
        </a:lnSpc>
        <a:spcBef>
          <a:spcPts val="500"/>
        </a:spcBef>
        <a:spcAft>
          <a:spcPts val="0"/>
        </a:spcAft>
        <a:buFont typeface="Calibri" panose="020F0502020204030204" pitchFamily="34" charset="0"/>
        <a:buChar char="◦"/>
        <a:defRPr sz="220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2BBC01-00AA-416D-98B2-2FF8F2C742B4}"/>
              </a:ext>
            </a:extLst>
          </p:cNvPr>
          <p:cNvSpPr>
            <a:spLocks noGrp="1"/>
          </p:cNvSpPr>
          <p:nvPr>
            <p:ph type="ctrTitle"/>
          </p:nvPr>
        </p:nvSpPr>
        <p:spPr/>
        <p:txBody>
          <a:bodyPr/>
          <a:lstStyle/>
          <a:p>
            <a:br>
              <a:rPr lang="fi-FI" dirty="0"/>
            </a:br>
            <a:r>
              <a:rPr lang="fi-FI" dirty="0" err="1"/>
              <a:t>Kostnadsfördelningen</a:t>
            </a:r>
            <a:r>
              <a:rPr lang="fi-FI" dirty="0"/>
              <a:t> </a:t>
            </a:r>
            <a:br>
              <a:rPr lang="fi-FI" dirty="0"/>
            </a:br>
            <a:r>
              <a:rPr lang="fi-FI" dirty="0"/>
              <a:t>i </a:t>
            </a:r>
            <a:r>
              <a:rPr lang="fi-FI" dirty="0" err="1"/>
              <a:t>bilder</a:t>
            </a:r>
            <a:endParaRPr lang="fi-FI" dirty="0"/>
          </a:p>
        </p:txBody>
      </p:sp>
      <p:sp>
        <p:nvSpPr>
          <p:cNvPr id="3" name="Alaotsikko 2">
            <a:extLst>
              <a:ext uri="{FF2B5EF4-FFF2-40B4-BE49-F238E27FC236}">
                <a16:creationId xmlns:a16="http://schemas.microsoft.com/office/drawing/2014/main" id="{4082D70E-36D9-417B-B818-CBDC37AF2747}"/>
              </a:ext>
            </a:extLst>
          </p:cNvPr>
          <p:cNvSpPr>
            <a:spLocks noGrp="1"/>
          </p:cNvSpPr>
          <p:nvPr>
            <p:ph type="subTitle" idx="1"/>
          </p:nvPr>
        </p:nvSpPr>
        <p:spPr/>
        <p:txBody>
          <a:bodyPr/>
          <a:lstStyle/>
          <a:p>
            <a:r>
              <a:rPr lang="sv-SE" dirty="0"/>
              <a:t>Bildpaketet innehåller central information om finansieringen av arbetspensionssystemet och kostnadsfördelningen </a:t>
            </a:r>
          </a:p>
          <a:p>
            <a:r>
              <a:rPr lang="sv-SE" dirty="0"/>
              <a:t>8.1.2025</a:t>
            </a:r>
          </a:p>
          <a:p>
            <a:endParaRPr lang="fi-FI" dirty="0"/>
          </a:p>
        </p:txBody>
      </p:sp>
      <p:sp>
        <p:nvSpPr>
          <p:cNvPr id="4" name="Päivämäärän paikkamerkki 3">
            <a:extLst>
              <a:ext uri="{FF2B5EF4-FFF2-40B4-BE49-F238E27FC236}">
                <a16:creationId xmlns:a16="http://schemas.microsoft.com/office/drawing/2014/main" id="{5B8600B3-2F14-4C48-B782-15B2F271E61D}"/>
              </a:ext>
            </a:extLst>
          </p:cNvPr>
          <p:cNvSpPr>
            <a:spLocks noGrp="1"/>
          </p:cNvSpPr>
          <p:nvPr>
            <p:ph type="dt" sz="half" idx="4294967295"/>
          </p:nvPr>
        </p:nvSpPr>
        <p:spPr>
          <a:xfrm>
            <a:off x="11315700" y="6443663"/>
            <a:ext cx="876300" cy="323850"/>
          </a:xfrm>
          <a:prstGeom prst="rect">
            <a:avLst/>
          </a:prstGeom>
        </p:spPr>
        <p:txBody>
          <a:bodyPr vert="horz" lIns="0" tIns="45720" rIns="0" bIns="45720" rtlCol="0" anchor="ctr"/>
          <a:lstStyle>
            <a:defPPr>
              <a:defRPr lang="fi-FI"/>
            </a:defPPr>
            <a:lvl1pPr marL="0" algn="ctr"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64250F-4A48-48E6-836E-02454096CA60}" type="datetime1">
              <a:rPr lang="fi-FI" smtClean="0"/>
              <a:t>8.1.2025</a:t>
            </a:fld>
            <a:endParaRPr lang="fi-FI"/>
          </a:p>
        </p:txBody>
      </p:sp>
      <p:sp>
        <p:nvSpPr>
          <p:cNvPr id="5" name="Alatunnisteen paikkamerkki 4">
            <a:extLst>
              <a:ext uri="{FF2B5EF4-FFF2-40B4-BE49-F238E27FC236}">
                <a16:creationId xmlns:a16="http://schemas.microsoft.com/office/drawing/2014/main" id="{1F5548EB-B39A-409D-BB60-3F71984F3E95}"/>
              </a:ext>
            </a:extLst>
          </p:cNvPr>
          <p:cNvSpPr>
            <a:spLocks noGrp="1"/>
          </p:cNvSpPr>
          <p:nvPr>
            <p:ph type="ftr" sz="quarter" idx="4294967295"/>
          </p:nvPr>
        </p:nvSpPr>
        <p:spPr>
          <a:xfrm>
            <a:off x="6145213" y="6443663"/>
            <a:ext cx="6046787" cy="323850"/>
          </a:xfrm>
          <a:prstGeom prst="rect">
            <a:avLst/>
          </a:prstGeom>
        </p:spPr>
        <p:txBody>
          <a:bodyPr vert="horz" lIns="36000" tIns="45720" rIns="72000" bIns="45720" rtlCol="0" anchor="ctr"/>
          <a:lstStyle>
            <a:defPPr>
              <a:defRPr lang="fi-FI"/>
            </a:defPPr>
            <a:lvl1pPr marL="0" algn="r"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Pensionsskyddscentralen</a:t>
            </a:r>
          </a:p>
        </p:txBody>
      </p:sp>
      <p:sp>
        <p:nvSpPr>
          <p:cNvPr id="6" name="Dian numeron paikkamerkki 5">
            <a:extLst>
              <a:ext uri="{FF2B5EF4-FFF2-40B4-BE49-F238E27FC236}">
                <a16:creationId xmlns:a16="http://schemas.microsoft.com/office/drawing/2014/main" id="{0CF8AE2E-A109-4A41-B9AD-28477A502891}"/>
              </a:ext>
            </a:extLst>
          </p:cNvPr>
          <p:cNvSpPr>
            <a:spLocks noGrp="1"/>
          </p:cNvSpPr>
          <p:nvPr>
            <p:ph type="sldNum" sz="quarter" idx="4294967295"/>
          </p:nvPr>
        </p:nvSpPr>
        <p:spPr>
          <a:xfrm>
            <a:off x="11788775" y="6443663"/>
            <a:ext cx="403225" cy="323850"/>
          </a:xfrm>
          <a:prstGeom prst="rect">
            <a:avLst/>
          </a:prstGeom>
        </p:spPr>
        <p:txBody>
          <a:bodyPr vert="horz" lIns="91440" tIns="45720" rIns="91440" bIns="45720" rtlCol="0" anchor="ctr"/>
          <a:lstStyle>
            <a:defPPr>
              <a:defRPr lang="fi-FI"/>
            </a:defPPr>
            <a:lvl1pPr marL="0" algn="l" defTabSz="914400" rtl="0" eaLnBrk="1" latinLnBrk="0" hangingPunct="1">
              <a:defRPr sz="13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2D8D75-17F6-474C-8CC8-AD93DCE1F39D}" type="slidenum">
              <a:rPr lang="fi-FI" smtClean="0"/>
              <a:pPr/>
              <a:t>1</a:t>
            </a:fld>
            <a:endParaRPr lang="fi-FI"/>
          </a:p>
        </p:txBody>
      </p:sp>
    </p:spTree>
    <p:extLst>
      <p:ext uri="{BB962C8B-B14F-4D97-AF65-F5344CB8AC3E}">
        <p14:creationId xmlns:p14="http://schemas.microsoft.com/office/powerpoint/2010/main" val="4205873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B1E9995-3D00-4411-BC4C-CB34FD63543B}"/>
              </a:ext>
            </a:extLst>
          </p:cNvPr>
          <p:cNvSpPr>
            <a:spLocks noGrp="1"/>
          </p:cNvSpPr>
          <p:nvPr>
            <p:ph type="title"/>
          </p:nvPr>
        </p:nvSpPr>
        <p:spPr>
          <a:xfrm>
            <a:off x="1987" y="670661"/>
            <a:ext cx="11856640" cy="715477"/>
          </a:xfrm>
        </p:spPr>
        <p:txBody>
          <a:bodyPr/>
          <a:lstStyle/>
          <a:p>
            <a:pPr algn="ctr"/>
            <a:r>
              <a:rPr lang="sv-SE" sz="3200" dirty="0"/>
              <a:t>Utbetalda </a:t>
            </a:r>
            <a:r>
              <a:rPr lang="sv-SE" sz="3200" dirty="0" err="1"/>
              <a:t>ArPL</a:t>
            </a:r>
            <a:r>
              <a:rPr lang="sv-SE" sz="3200" dirty="0"/>
              <a:t>- och </a:t>
            </a:r>
            <a:r>
              <a:rPr lang="sv-SE" sz="3200" dirty="0" err="1"/>
              <a:t>SjPL</a:t>
            </a:r>
            <a:r>
              <a:rPr lang="sv-SE" sz="3200" dirty="0"/>
              <a:t>-pensioner åren 2001–2023</a:t>
            </a:r>
            <a:endParaRPr lang="fi-FI" sz="3200" dirty="0"/>
          </a:p>
        </p:txBody>
      </p:sp>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55D86857-E9E2-40BE-91D0-58B2D7CE1D89}"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10</a:t>
            </a:fld>
            <a:endParaRPr lang="fi-FI"/>
          </a:p>
        </p:txBody>
      </p:sp>
      <p:grpSp>
        <p:nvGrpSpPr>
          <p:cNvPr id="9" name="Ryhmä 8">
            <a:extLst>
              <a:ext uri="{FF2B5EF4-FFF2-40B4-BE49-F238E27FC236}">
                <a16:creationId xmlns:a16="http://schemas.microsoft.com/office/drawing/2014/main" id="{0DD6D0A2-86D4-4B8E-A8C6-56E0F2328724}"/>
              </a:ext>
              <a:ext uri="{C183D7F6-B498-43B3-948B-1728B52AA6E4}">
                <adec:decorative xmlns:adec="http://schemas.microsoft.com/office/drawing/2017/decorative" val="1"/>
              </a:ext>
            </a:extLst>
          </p:cNvPr>
          <p:cNvGrpSpPr/>
          <p:nvPr/>
        </p:nvGrpSpPr>
        <p:grpSpPr>
          <a:xfrm>
            <a:off x="8974588" y="3171760"/>
            <a:ext cx="2378778" cy="1323439"/>
            <a:chOff x="8842698" y="2951946"/>
            <a:chExt cx="2378778" cy="1323439"/>
          </a:xfrm>
        </p:grpSpPr>
        <p:sp>
          <p:nvSpPr>
            <p:cNvPr id="10" name="Tekstiruutu 9">
              <a:extLst>
                <a:ext uri="{FF2B5EF4-FFF2-40B4-BE49-F238E27FC236}">
                  <a16:creationId xmlns:a16="http://schemas.microsoft.com/office/drawing/2014/main" id="{4598D964-D4F0-4773-8C98-37BA3469308C}"/>
                </a:ext>
              </a:extLst>
            </p:cNvPr>
            <p:cNvSpPr txBox="1"/>
            <p:nvPr/>
          </p:nvSpPr>
          <p:spPr>
            <a:xfrm>
              <a:off x="9114681" y="2951946"/>
              <a:ext cx="2106795" cy="1323439"/>
            </a:xfrm>
            <a:prstGeom prst="rect">
              <a:avLst/>
            </a:prstGeom>
            <a:noFill/>
          </p:spPr>
          <p:txBody>
            <a:bodyPr wrap="none" rtlCol="0">
              <a:spAutoFit/>
            </a:bodyPr>
            <a:lstStyle/>
            <a:p>
              <a:r>
                <a:rPr lang="sv-SE" sz="1600" dirty="0"/>
                <a:t>Utbetalda pensioner </a:t>
              </a:r>
              <a:br>
                <a:rPr lang="sv-SE" sz="1600" dirty="0"/>
              </a:br>
              <a:r>
                <a:rPr lang="sv-SE" sz="1600" dirty="0"/>
                <a:t>sammanlagt</a:t>
              </a:r>
            </a:p>
            <a:p>
              <a:pPr>
                <a:lnSpc>
                  <a:spcPct val="50000"/>
                </a:lnSpc>
              </a:pPr>
              <a:r>
                <a:rPr lang="fi-FI" sz="1600" dirty="0"/>
                <a:t>  </a:t>
              </a:r>
            </a:p>
            <a:p>
              <a:pPr>
                <a:lnSpc>
                  <a:spcPct val="50000"/>
                </a:lnSpc>
              </a:pPr>
              <a:r>
                <a:rPr lang="fi-FI" sz="1600" dirty="0"/>
                <a:t>  </a:t>
              </a:r>
            </a:p>
            <a:p>
              <a:r>
                <a:rPr lang="sv-SE" sz="1600" dirty="0"/>
                <a:t>Andel pensioner som </a:t>
              </a:r>
            </a:p>
            <a:p>
              <a:r>
                <a:rPr lang="sv-SE" sz="1600" dirty="0"/>
                <a:t>finansieras gemensamt</a:t>
              </a:r>
            </a:p>
          </p:txBody>
        </p:sp>
        <p:sp>
          <p:nvSpPr>
            <p:cNvPr id="11" name="Suorakulmio 10">
              <a:extLst>
                <a:ext uri="{FF2B5EF4-FFF2-40B4-BE49-F238E27FC236}">
                  <a16:creationId xmlns:a16="http://schemas.microsoft.com/office/drawing/2014/main" id="{1FD12BDF-B5D1-4DDD-B9FE-FCAE88A83682}"/>
                </a:ext>
              </a:extLst>
            </p:cNvPr>
            <p:cNvSpPr/>
            <p:nvPr/>
          </p:nvSpPr>
          <p:spPr>
            <a:xfrm>
              <a:off x="8842698" y="3042388"/>
              <a:ext cx="288032" cy="144000"/>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12" name="Suorakulmio 11">
              <a:extLst>
                <a:ext uri="{FF2B5EF4-FFF2-40B4-BE49-F238E27FC236}">
                  <a16:creationId xmlns:a16="http://schemas.microsoft.com/office/drawing/2014/main" id="{5248B80D-13BA-4629-9724-4BC68653CB76}"/>
                </a:ext>
              </a:extLst>
            </p:cNvPr>
            <p:cNvSpPr/>
            <p:nvPr/>
          </p:nvSpPr>
          <p:spPr>
            <a:xfrm>
              <a:off x="8842698" y="3745776"/>
              <a:ext cx="288032" cy="14400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13" name="Suorakulmio 12">
              <a:extLst>
                <a:ext uri="{FF2B5EF4-FFF2-40B4-BE49-F238E27FC236}">
                  <a16:creationId xmlns:a16="http://schemas.microsoft.com/office/drawing/2014/main" id="{4FA16EA6-ECA0-4F85-BA45-400BE8A45D33}"/>
                </a:ext>
              </a:extLst>
            </p:cNvPr>
            <p:cNvSpPr/>
            <p:nvPr/>
          </p:nvSpPr>
          <p:spPr>
            <a:xfrm>
              <a:off x="8842698" y="3189974"/>
              <a:ext cx="288032" cy="144000"/>
            </a:xfrm>
            <a:prstGeom prst="rect">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dirty="0"/>
            </a:p>
          </p:txBody>
        </p:sp>
      </p:grpSp>
      <p:pic>
        <p:nvPicPr>
          <p:cNvPr id="2" name="Kuva 1" descr="ArPL- och SjPL-pensioner betalades år 2023 för sammanlagt 18897 miljoner euro, varav andelen gemensamt bekostade pensioner var 75 procent.">
            <a:extLst>
              <a:ext uri="{FF2B5EF4-FFF2-40B4-BE49-F238E27FC236}">
                <a16:creationId xmlns:a16="http://schemas.microsoft.com/office/drawing/2014/main" id="{C7284009-9E85-17C1-59DC-A0A34A2CB75F}"/>
              </a:ext>
            </a:extLst>
          </p:cNvPr>
          <p:cNvPicPr>
            <a:picLocks noChangeAspect="1"/>
          </p:cNvPicPr>
          <p:nvPr/>
        </p:nvPicPr>
        <p:blipFill>
          <a:blip r:embed="rId3"/>
          <a:stretch>
            <a:fillRect/>
          </a:stretch>
        </p:blipFill>
        <p:spPr>
          <a:xfrm>
            <a:off x="1158839" y="1392667"/>
            <a:ext cx="7815749" cy="4767485"/>
          </a:xfrm>
          <a:prstGeom prst="rect">
            <a:avLst/>
          </a:prstGeom>
        </p:spPr>
      </p:pic>
    </p:spTree>
    <p:extLst>
      <p:ext uri="{BB962C8B-B14F-4D97-AF65-F5344CB8AC3E}">
        <p14:creationId xmlns:p14="http://schemas.microsoft.com/office/powerpoint/2010/main" val="284797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B1E9995-3D00-4411-BC4C-CB34FD63543B}"/>
              </a:ext>
            </a:extLst>
          </p:cNvPr>
          <p:cNvSpPr>
            <a:spLocks noGrp="1"/>
          </p:cNvSpPr>
          <p:nvPr>
            <p:ph type="title"/>
          </p:nvPr>
        </p:nvSpPr>
        <p:spPr>
          <a:xfrm>
            <a:off x="4589" y="290284"/>
            <a:ext cx="11856640" cy="1332000"/>
          </a:xfrm>
        </p:spPr>
        <p:txBody>
          <a:bodyPr/>
          <a:lstStyle/>
          <a:p>
            <a:pPr algn="ctr"/>
            <a:r>
              <a:rPr lang="sv-SE" sz="3200" dirty="0"/>
              <a:t>Pensionsutgiften enligt </a:t>
            </a:r>
            <a:r>
              <a:rPr lang="sv-SE" sz="3200" dirty="0" err="1"/>
              <a:t>FöPL</a:t>
            </a:r>
            <a:r>
              <a:rPr lang="sv-SE" sz="3200" dirty="0"/>
              <a:t> och statens andel </a:t>
            </a:r>
            <a:br>
              <a:rPr lang="sv-SE" sz="3200" dirty="0"/>
            </a:br>
            <a:r>
              <a:rPr lang="sv-SE" sz="3200" dirty="0"/>
              <a:t>åren 1990–2023</a:t>
            </a:r>
            <a:endParaRPr lang="fi-FI" sz="3200" dirty="0"/>
          </a:p>
        </p:txBody>
      </p:sp>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C0BF1B54-FA5E-4F49-99E1-318AB27CF379}"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11</a:t>
            </a:fld>
            <a:endParaRPr lang="fi-FI"/>
          </a:p>
        </p:txBody>
      </p:sp>
      <p:pic>
        <p:nvPicPr>
          <p:cNvPr id="2" name="Kuva 1" descr="Pensionsutgiften enligt FöPL år 2023 var 1580 miljoner euro, varav statens andel var 32 procent.">
            <a:extLst>
              <a:ext uri="{FF2B5EF4-FFF2-40B4-BE49-F238E27FC236}">
                <a16:creationId xmlns:a16="http://schemas.microsoft.com/office/drawing/2014/main" id="{7C12180C-E5C4-BB7D-507B-E72ECE6F9E92}"/>
              </a:ext>
            </a:extLst>
          </p:cNvPr>
          <p:cNvPicPr>
            <a:picLocks noChangeAspect="1"/>
          </p:cNvPicPr>
          <p:nvPr/>
        </p:nvPicPr>
        <p:blipFill>
          <a:blip r:embed="rId3"/>
          <a:stretch>
            <a:fillRect/>
          </a:stretch>
        </p:blipFill>
        <p:spPr>
          <a:xfrm>
            <a:off x="1142555" y="1313251"/>
            <a:ext cx="7815749" cy="4743099"/>
          </a:xfrm>
          <a:prstGeom prst="rect">
            <a:avLst/>
          </a:prstGeom>
        </p:spPr>
      </p:pic>
      <p:pic>
        <p:nvPicPr>
          <p:cNvPr id="8" name="Kuva 7">
            <a:extLst>
              <a:ext uri="{FF2B5EF4-FFF2-40B4-BE49-F238E27FC236}">
                <a16:creationId xmlns:a16="http://schemas.microsoft.com/office/drawing/2014/main" id="{8F7389CB-F402-2ED6-8B51-F939264F54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195629" y="2614859"/>
            <a:ext cx="2158171" cy="2139881"/>
          </a:xfrm>
          <a:prstGeom prst="rect">
            <a:avLst/>
          </a:prstGeom>
        </p:spPr>
      </p:pic>
    </p:spTree>
    <p:extLst>
      <p:ext uri="{BB962C8B-B14F-4D97-AF65-F5344CB8AC3E}">
        <p14:creationId xmlns:p14="http://schemas.microsoft.com/office/powerpoint/2010/main" val="319987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B1E9995-3D00-4411-BC4C-CB34FD63543B}"/>
              </a:ext>
            </a:extLst>
          </p:cNvPr>
          <p:cNvSpPr>
            <a:spLocks noGrp="1"/>
          </p:cNvSpPr>
          <p:nvPr>
            <p:ph type="title"/>
          </p:nvPr>
        </p:nvSpPr>
        <p:spPr>
          <a:xfrm>
            <a:off x="0" y="359999"/>
            <a:ext cx="11856640" cy="1052770"/>
          </a:xfrm>
        </p:spPr>
        <p:txBody>
          <a:bodyPr/>
          <a:lstStyle/>
          <a:p>
            <a:pPr algn="ctr"/>
            <a:r>
              <a:rPr lang="sv-SE" sz="3200" dirty="0"/>
              <a:t>Pensionsutgiften enligt </a:t>
            </a:r>
            <a:r>
              <a:rPr lang="sv-SE" sz="3200" dirty="0" err="1"/>
              <a:t>LFöPL</a:t>
            </a:r>
            <a:r>
              <a:rPr lang="sv-SE" sz="3200" dirty="0"/>
              <a:t> och statens andel </a:t>
            </a:r>
            <a:br>
              <a:rPr lang="sv-SE" sz="3200" dirty="0"/>
            </a:br>
            <a:r>
              <a:rPr lang="sv-SE" sz="3200" dirty="0"/>
              <a:t>åren 1990–2023 </a:t>
            </a:r>
            <a:endParaRPr lang="fi-FI" sz="3200" dirty="0"/>
          </a:p>
        </p:txBody>
      </p:sp>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BB3617CD-F965-46F7-A912-3AE9BA0BAF91}"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12</a:t>
            </a:fld>
            <a:endParaRPr lang="fi-FI"/>
          </a:p>
        </p:txBody>
      </p:sp>
      <p:pic>
        <p:nvPicPr>
          <p:cNvPr id="3" name="Kuva 2" descr="Pensionsutgiften enligt LFöPL år 2023 var 930 miljoner euro, varav statens andel var 85 procent.">
            <a:extLst>
              <a:ext uri="{FF2B5EF4-FFF2-40B4-BE49-F238E27FC236}">
                <a16:creationId xmlns:a16="http://schemas.microsoft.com/office/drawing/2014/main" id="{E22ADC2A-555D-576E-3F8A-CF93CDD56508}"/>
              </a:ext>
            </a:extLst>
          </p:cNvPr>
          <p:cNvPicPr>
            <a:picLocks noChangeAspect="1"/>
          </p:cNvPicPr>
          <p:nvPr/>
        </p:nvPicPr>
        <p:blipFill>
          <a:blip r:embed="rId3"/>
          <a:stretch>
            <a:fillRect/>
          </a:stretch>
        </p:blipFill>
        <p:spPr>
          <a:xfrm>
            <a:off x="1246430" y="1412769"/>
            <a:ext cx="7815749" cy="4621169"/>
          </a:xfrm>
          <a:prstGeom prst="rect">
            <a:avLst/>
          </a:prstGeom>
        </p:spPr>
      </p:pic>
      <p:pic>
        <p:nvPicPr>
          <p:cNvPr id="9" name="Kuva 8">
            <a:extLst>
              <a:ext uri="{FF2B5EF4-FFF2-40B4-BE49-F238E27FC236}">
                <a16:creationId xmlns:a16="http://schemas.microsoft.com/office/drawing/2014/main" id="{19BC2893-8E46-865E-6918-03886BFC152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380324" y="2656825"/>
            <a:ext cx="2158171" cy="2139881"/>
          </a:xfrm>
          <a:prstGeom prst="rect">
            <a:avLst/>
          </a:prstGeom>
        </p:spPr>
      </p:pic>
    </p:spTree>
    <p:extLst>
      <p:ext uri="{BB962C8B-B14F-4D97-AF65-F5344CB8AC3E}">
        <p14:creationId xmlns:p14="http://schemas.microsoft.com/office/powerpoint/2010/main" val="318443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B1E9995-3D00-4411-BC4C-CB34FD63543B}"/>
              </a:ext>
            </a:extLst>
          </p:cNvPr>
          <p:cNvSpPr>
            <a:spLocks noGrp="1"/>
          </p:cNvSpPr>
          <p:nvPr>
            <p:ph type="title"/>
          </p:nvPr>
        </p:nvSpPr>
        <p:spPr>
          <a:xfrm>
            <a:off x="0" y="334545"/>
            <a:ext cx="11856640" cy="1134966"/>
          </a:xfrm>
        </p:spPr>
        <p:txBody>
          <a:bodyPr/>
          <a:lstStyle/>
          <a:p>
            <a:pPr algn="ctr"/>
            <a:r>
              <a:rPr lang="sv-SE" sz="3200" dirty="0"/>
              <a:t>Pensionsdelar som betalats för oavlönade perioder </a:t>
            </a:r>
            <a:br>
              <a:rPr lang="sv-SE" sz="3200" dirty="0"/>
            </a:br>
            <a:r>
              <a:rPr lang="sv-SE" sz="3200" dirty="0"/>
              <a:t>åren 2006–2023</a:t>
            </a:r>
            <a:endParaRPr lang="fi-FI" sz="3200" dirty="0"/>
          </a:p>
        </p:txBody>
      </p:sp>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95BDB71C-A948-4691-8684-7E2223A3E333}"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13</a:t>
            </a:fld>
            <a:endParaRPr lang="fi-FI"/>
          </a:p>
        </p:txBody>
      </p:sp>
      <p:pic>
        <p:nvPicPr>
          <p:cNvPr id="2" name="Kuva 1" descr="Pensionsdelar som betalades ut på basis av oavlönade perioder uppgick år 2023 till 313 miljoner euro, varav största delen var ålderspensioner och resten invalidpensioner och övriga pensioner. ">
            <a:extLst>
              <a:ext uri="{FF2B5EF4-FFF2-40B4-BE49-F238E27FC236}">
                <a16:creationId xmlns:a16="http://schemas.microsoft.com/office/drawing/2014/main" id="{01C6D073-F1AA-BCC3-37D9-D0087FACF620}"/>
              </a:ext>
            </a:extLst>
          </p:cNvPr>
          <p:cNvPicPr>
            <a:picLocks noChangeAspect="1"/>
          </p:cNvPicPr>
          <p:nvPr/>
        </p:nvPicPr>
        <p:blipFill>
          <a:blip r:embed="rId3"/>
          <a:stretch>
            <a:fillRect/>
          </a:stretch>
        </p:blipFill>
        <p:spPr>
          <a:xfrm>
            <a:off x="1123950" y="1210892"/>
            <a:ext cx="7815749" cy="4993057"/>
          </a:xfrm>
          <a:prstGeom prst="rect">
            <a:avLst/>
          </a:prstGeom>
        </p:spPr>
      </p:pic>
      <p:pic>
        <p:nvPicPr>
          <p:cNvPr id="3" name="Kuva 2">
            <a:extLst>
              <a:ext uri="{FF2B5EF4-FFF2-40B4-BE49-F238E27FC236}">
                <a16:creationId xmlns:a16="http://schemas.microsoft.com/office/drawing/2014/main" id="{8C2DC9CA-3372-53A3-F9BC-57B8C5313C1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24981" y="2820376"/>
            <a:ext cx="2060627" cy="1774090"/>
          </a:xfrm>
          <a:prstGeom prst="rect">
            <a:avLst/>
          </a:prstGeom>
        </p:spPr>
      </p:pic>
    </p:spTree>
    <p:extLst>
      <p:ext uri="{BB962C8B-B14F-4D97-AF65-F5344CB8AC3E}">
        <p14:creationId xmlns:p14="http://schemas.microsoft.com/office/powerpoint/2010/main" val="351078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B1E9995-3D00-4411-BC4C-CB34FD63543B}"/>
              </a:ext>
            </a:extLst>
          </p:cNvPr>
          <p:cNvSpPr>
            <a:spLocks noGrp="1"/>
          </p:cNvSpPr>
          <p:nvPr>
            <p:ph type="title"/>
          </p:nvPr>
        </p:nvSpPr>
        <p:spPr>
          <a:xfrm>
            <a:off x="-55773" y="360351"/>
            <a:ext cx="11856640" cy="1332000"/>
          </a:xfrm>
        </p:spPr>
        <p:txBody>
          <a:bodyPr/>
          <a:lstStyle/>
          <a:p>
            <a:pPr algn="ctr"/>
            <a:r>
              <a:rPr lang="sv-SE" sz="3200" dirty="0"/>
              <a:t>Förmåner som betalats enligt </a:t>
            </a:r>
            <a:r>
              <a:rPr lang="sv-SE" sz="3200" dirty="0" err="1"/>
              <a:t>StPEL</a:t>
            </a:r>
            <a:r>
              <a:rPr lang="sv-SE" sz="3200" dirty="0"/>
              <a:t> </a:t>
            </a:r>
            <a:br>
              <a:rPr lang="sv-SE" sz="3200" dirty="0"/>
            </a:br>
            <a:r>
              <a:rPr lang="sv-SE" sz="3200" dirty="0"/>
              <a:t>åren 2006–2023</a:t>
            </a:r>
            <a:endParaRPr lang="fi-FI" sz="3200" dirty="0"/>
          </a:p>
        </p:txBody>
      </p:sp>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A0F0F3B2-2563-489D-B46B-74E615AC585F}"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14</a:t>
            </a:fld>
            <a:endParaRPr lang="fi-FI"/>
          </a:p>
        </p:txBody>
      </p:sp>
      <p:pic>
        <p:nvPicPr>
          <p:cNvPr id="2" name="Kuva 1" descr="Förmånerna enligt StPEL uppgick till 19 miljoner euro år 2023. Största delen av StPEL-pensionsutgiften bestod av StPEL-delar av invalidpensioner och ålders-pensioner. ">
            <a:extLst>
              <a:ext uri="{FF2B5EF4-FFF2-40B4-BE49-F238E27FC236}">
                <a16:creationId xmlns:a16="http://schemas.microsoft.com/office/drawing/2014/main" id="{6F9C6C3A-6846-03D1-6C54-106D4F8BBA27}"/>
              </a:ext>
            </a:extLst>
          </p:cNvPr>
          <p:cNvPicPr>
            <a:picLocks noChangeAspect="1"/>
          </p:cNvPicPr>
          <p:nvPr/>
        </p:nvPicPr>
        <p:blipFill>
          <a:blip r:embed="rId3"/>
          <a:stretch>
            <a:fillRect/>
          </a:stretch>
        </p:blipFill>
        <p:spPr>
          <a:xfrm>
            <a:off x="838200" y="1433127"/>
            <a:ext cx="7815749" cy="4487045"/>
          </a:xfrm>
          <a:prstGeom prst="rect">
            <a:avLst/>
          </a:prstGeom>
        </p:spPr>
      </p:pic>
      <p:pic>
        <p:nvPicPr>
          <p:cNvPr id="3" name="Kuva 2">
            <a:extLst>
              <a:ext uri="{FF2B5EF4-FFF2-40B4-BE49-F238E27FC236}">
                <a16:creationId xmlns:a16="http://schemas.microsoft.com/office/drawing/2014/main" id="{65C540C2-F58C-E619-A4F4-CB51F4015AD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84923" y="2529039"/>
            <a:ext cx="2810500" cy="2554445"/>
          </a:xfrm>
          <a:prstGeom prst="rect">
            <a:avLst/>
          </a:prstGeom>
        </p:spPr>
      </p:pic>
    </p:spTree>
    <p:extLst>
      <p:ext uri="{BB962C8B-B14F-4D97-AF65-F5344CB8AC3E}">
        <p14:creationId xmlns:p14="http://schemas.microsoft.com/office/powerpoint/2010/main" val="2835882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B1E9995-3D00-4411-BC4C-CB34FD63543B}"/>
              </a:ext>
            </a:extLst>
          </p:cNvPr>
          <p:cNvSpPr>
            <a:spLocks noGrp="1"/>
          </p:cNvSpPr>
          <p:nvPr>
            <p:ph type="title"/>
          </p:nvPr>
        </p:nvSpPr>
        <p:spPr>
          <a:xfrm>
            <a:off x="0" y="359999"/>
            <a:ext cx="11856640" cy="1014401"/>
          </a:xfrm>
        </p:spPr>
        <p:txBody>
          <a:bodyPr/>
          <a:lstStyle/>
          <a:p>
            <a:pPr algn="ctr"/>
            <a:r>
              <a:rPr lang="sv-SE" sz="3200" dirty="0"/>
              <a:t>Sysselsättningsfondens avgift i förhållande till försäkrad </a:t>
            </a:r>
            <a:br>
              <a:rPr lang="sv-SE" sz="3200" dirty="0"/>
            </a:br>
            <a:r>
              <a:rPr lang="sv-SE" sz="3200" dirty="0"/>
              <a:t>lönesumma och arbetslöshetsgraden åren 1990–2022 </a:t>
            </a:r>
            <a:endParaRPr lang="fi-FI" sz="3200" dirty="0"/>
          </a:p>
        </p:txBody>
      </p:sp>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BE02260E-C8C7-418D-80DB-C5EC3A31001D}"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15</a:t>
            </a:fld>
            <a:endParaRPr lang="fi-FI"/>
          </a:p>
        </p:txBody>
      </p:sp>
      <p:pic>
        <p:nvPicPr>
          <p:cNvPr id="2" name="Kuva 1" descr="Sysselsättningsfondens avgift år 2023 var 0,7 procent av lönesumman och arbetslöshetsgraden var 7 procent. ">
            <a:extLst>
              <a:ext uri="{FF2B5EF4-FFF2-40B4-BE49-F238E27FC236}">
                <a16:creationId xmlns:a16="http://schemas.microsoft.com/office/drawing/2014/main" id="{F693D47F-F289-54F9-18A4-6768C76ED677}"/>
              </a:ext>
            </a:extLst>
          </p:cNvPr>
          <p:cNvPicPr>
            <a:picLocks noChangeAspect="1"/>
          </p:cNvPicPr>
          <p:nvPr/>
        </p:nvPicPr>
        <p:blipFill>
          <a:blip r:embed="rId3"/>
          <a:stretch>
            <a:fillRect/>
          </a:stretch>
        </p:blipFill>
        <p:spPr>
          <a:xfrm>
            <a:off x="2188125" y="1374400"/>
            <a:ext cx="7815749" cy="4852837"/>
          </a:xfrm>
          <a:prstGeom prst="rect">
            <a:avLst/>
          </a:prstGeom>
        </p:spPr>
      </p:pic>
    </p:spTree>
    <p:extLst>
      <p:ext uri="{BB962C8B-B14F-4D97-AF65-F5344CB8AC3E}">
        <p14:creationId xmlns:p14="http://schemas.microsoft.com/office/powerpoint/2010/main" val="192513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90A5BB6B-53AC-4FD5-89FB-AD6AFD3D26C2}"/>
              </a:ext>
            </a:extLst>
          </p:cNvPr>
          <p:cNvSpPr>
            <a:spLocks noGrp="1"/>
          </p:cNvSpPr>
          <p:nvPr>
            <p:ph type="dt" sz="half" idx="10"/>
          </p:nvPr>
        </p:nvSpPr>
        <p:spPr/>
        <p:txBody>
          <a:bodyPr/>
          <a:lstStyle/>
          <a:p>
            <a:fld id="{161D6834-352A-407A-9EC1-2531883C7677}" type="datetime1">
              <a:rPr lang="fi-FI" smtClean="0"/>
              <a:t>8.1.2025</a:t>
            </a:fld>
            <a:endParaRPr lang="fi-FI" dirty="0"/>
          </a:p>
        </p:txBody>
      </p:sp>
      <p:sp>
        <p:nvSpPr>
          <p:cNvPr id="4" name="Alatunnisteen paikkamerkki 3">
            <a:extLst>
              <a:ext uri="{FF2B5EF4-FFF2-40B4-BE49-F238E27FC236}">
                <a16:creationId xmlns:a16="http://schemas.microsoft.com/office/drawing/2014/main" id="{D66D19BA-1D41-414B-BC4C-82E5CB3ED1AB}"/>
              </a:ext>
            </a:extLst>
          </p:cNvPr>
          <p:cNvSpPr>
            <a:spLocks noGrp="1"/>
          </p:cNvSpPr>
          <p:nvPr>
            <p:ph type="ftr" sz="quarter" idx="11"/>
          </p:nvPr>
        </p:nvSpPr>
        <p:spPr/>
        <p:txBody>
          <a:bodyPr/>
          <a:lstStyle/>
          <a:p>
            <a:r>
              <a:rPr lang="fi-FI"/>
              <a:t>Pensionsskyddscentralen</a:t>
            </a:r>
          </a:p>
        </p:txBody>
      </p:sp>
      <p:sp>
        <p:nvSpPr>
          <p:cNvPr id="5" name="Dian numeron paikkamerkki 4">
            <a:extLst>
              <a:ext uri="{FF2B5EF4-FFF2-40B4-BE49-F238E27FC236}">
                <a16:creationId xmlns:a16="http://schemas.microsoft.com/office/drawing/2014/main" id="{46835047-D70C-4980-9B5A-C0A71F5CD380}"/>
              </a:ext>
            </a:extLst>
          </p:cNvPr>
          <p:cNvSpPr>
            <a:spLocks noGrp="1"/>
          </p:cNvSpPr>
          <p:nvPr>
            <p:ph type="sldNum" sz="quarter" idx="12"/>
          </p:nvPr>
        </p:nvSpPr>
        <p:spPr/>
        <p:txBody>
          <a:bodyPr/>
          <a:lstStyle/>
          <a:p>
            <a:fld id="{BE2D8D75-17F6-474C-8CC8-AD93DCE1F39D}" type="slidenum">
              <a:rPr lang="fi-FI" smtClean="0"/>
              <a:t>16</a:t>
            </a:fld>
            <a:endParaRPr lang="fi-FI"/>
          </a:p>
        </p:txBody>
      </p:sp>
      <p:sp>
        <p:nvSpPr>
          <p:cNvPr id="6" name="Otsikko 6">
            <a:extLst>
              <a:ext uri="{FF2B5EF4-FFF2-40B4-BE49-F238E27FC236}">
                <a16:creationId xmlns:a16="http://schemas.microsoft.com/office/drawing/2014/main" id="{B59DEDA1-2FCB-4997-A4C4-BBEAEFE8F4F2}"/>
              </a:ext>
            </a:extLst>
          </p:cNvPr>
          <p:cNvSpPr>
            <a:spLocks noGrp="1"/>
          </p:cNvSpPr>
          <p:nvPr>
            <p:ph type="title"/>
          </p:nvPr>
        </p:nvSpPr>
        <p:spPr>
          <a:xfrm>
            <a:off x="0" y="390264"/>
            <a:ext cx="11856640" cy="1134524"/>
          </a:xfrm>
        </p:spPr>
        <p:txBody>
          <a:bodyPr/>
          <a:lstStyle/>
          <a:p>
            <a:pPr algn="ctr"/>
            <a:r>
              <a:rPr lang="sv-SE" sz="3200" dirty="0" err="1"/>
              <a:t>ArPL</a:t>
            </a:r>
            <a:r>
              <a:rPr lang="sv-SE" sz="3200" dirty="0"/>
              <a:t>- och </a:t>
            </a:r>
            <a:r>
              <a:rPr lang="sv-SE" sz="3200" dirty="0" err="1"/>
              <a:t>SjPL</a:t>
            </a:r>
            <a:r>
              <a:rPr lang="sv-SE" sz="3200" dirty="0"/>
              <a:t>-pensionspengar enligt ansvarsdel </a:t>
            </a:r>
            <a:br>
              <a:rPr lang="sv-SE" sz="3200" dirty="0"/>
            </a:br>
            <a:r>
              <a:rPr lang="sv-SE" sz="3200" dirty="0"/>
              <a:t>åren 2007–2023, 31.12</a:t>
            </a:r>
            <a:endParaRPr lang="fi-FI" sz="3200" dirty="0"/>
          </a:p>
        </p:txBody>
      </p:sp>
      <p:pic>
        <p:nvPicPr>
          <p:cNvPr id="2" name="Kuva 1" descr="ArPL- och SjPL-pensionstillgångarna uppgick vid slutet av år 2023 till 161,4 miljarder euro, varav största delen hänförde sig till ålderspensionsansvar och resten till invalidpensions- och arbetslöshets-pensionsansvar, utjämningsavsättningar samt övriga ansvar och buffertar">
            <a:extLst>
              <a:ext uri="{FF2B5EF4-FFF2-40B4-BE49-F238E27FC236}">
                <a16:creationId xmlns:a16="http://schemas.microsoft.com/office/drawing/2014/main" id="{C865F8DC-6CA3-7FEC-A51F-574796F35A55}"/>
              </a:ext>
            </a:extLst>
          </p:cNvPr>
          <p:cNvPicPr>
            <a:picLocks noChangeAspect="1"/>
          </p:cNvPicPr>
          <p:nvPr/>
        </p:nvPicPr>
        <p:blipFill>
          <a:blip r:embed="rId3"/>
          <a:stretch>
            <a:fillRect/>
          </a:stretch>
        </p:blipFill>
        <p:spPr>
          <a:xfrm>
            <a:off x="1355271" y="1314535"/>
            <a:ext cx="7815749" cy="4852837"/>
          </a:xfrm>
          <a:prstGeom prst="rect">
            <a:avLst/>
          </a:prstGeom>
        </p:spPr>
      </p:pic>
      <p:pic>
        <p:nvPicPr>
          <p:cNvPr id="7" name="Kuva 6">
            <a:extLst>
              <a:ext uri="{FF2B5EF4-FFF2-40B4-BE49-F238E27FC236}">
                <a16:creationId xmlns:a16="http://schemas.microsoft.com/office/drawing/2014/main" id="{4C126643-6B87-1AD3-ADB4-11FA0780B1A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344870" y="2792944"/>
            <a:ext cx="2511770" cy="1896020"/>
          </a:xfrm>
          <a:prstGeom prst="rect">
            <a:avLst/>
          </a:prstGeom>
        </p:spPr>
      </p:pic>
    </p:spTree>
    <p:extLst>
      <p:ext uri="{BB962C8B-B14F-4D97-AF65-F5344CB8AC3E}">
        <p14:creationId xmlns:p14="http://schemas.microsoft.com/office/powerpoint/2010/main" val="2061522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B1E9995-3D00-4411-BC4C-CB34FD63543B}"/>
              </a:ext>
            </a:extLst>
          </p:cNvPr>
          <p:cNvSpPr>
            <a:spLocks noGrp="1"/>
          </p:cNvSpPr>
          <p:nvPr>
            <p:ph type="title"/>
          </p:nvPr>
        </p:nvSpPr>
        <p:spPr>
          <a:xfrm>
            <a:off x="35768" y="353645"/>
            <a:ext cx="11856640" cy="1332000"/>
          </a:xfrm>
        </p:spPr>
        <p:txBody>
          <a:bodyPr/>
          <a:lstStyle/>
          <a:p>
            <a:pPr algn="ctr"/>
            <a:r>
              <a:rPr lang="sv-SE" sz="3200" dirty="0" err="1"/>
              <a:t>ArPL</a:t>
            </a:r>
            <a:r>
              <a:rPr lang="sv-SE" sz="3200" dirty="0"/>
              <a:t>- och </a:t>
            </a:r>
            <a:r>
              <a:rPr lang="sv-SE" sz="3200" dirty="0" err="1"/>
              <a:t>SjPL</a:t>
            </a:r>
            <a:r>
              <a:rPr lang="sv-SE" sz="3200" dirty="0"/>
              <a:t>-försäkringsavgiften enligt </a:t>
            </a:r>
            <a:br>
              <a:rPr lang="sv-SE" sz="3200" dirty="0"/>
            </a:br>
            <a:r>
              <a:rPr lang="sv-SE" sz="3200" dirty="0"/>
              <a:t>pensionsanstaltstyp år 2024</a:t>
            </a:r>
            <a:endParaRPr lang="fi-FI" sz="3200" dirty="0"/>
          </a:p>
        </p:txBody>
      </p:sp>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57098E8B-BB22-4AAA-B196-E806ADBD75C8}"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17</a:t>
            </a:fld>
            <a:endParaRPr lang="fi-FI"/>
          </a:p>
        </p:txBody>
      </p:sp>
      <p:grpSp>
        <p:nvGrpSpPr>
          <p:cNvPr id="2" name="Ryhmä 1" descr="Arbetsgivare med verksamhet som omfattas av ArPL kan ordna sina anställdas pensionsskydd i ett ar-betspensionsförsäkringsbolag, en pensionskassa eller en pensionsstiftelse. Oberoende av vilken typ av pensionsanstalt det gäller, dimensioneras avgiften så att den tillsammans med avkastningen av place-ringarna täcker det pensionsansvar som ska fonderas under året, de löpande pensioner som bekostas gemensamt, omkostnaderna och de förluster som beror på uteblivna försäkringsavgifter.">
            <a:extLst>
              <a:ext uri="{FF2B5EF4-FFF2-40B4-BE49-F238E27FC236}">
                <a16:creationId xmlns:a16="http://schemas.microsoft.com/office/drawing/2014/main" id="{F0D101C0-EFF6-40D0-ACB6-947318D670CA}"/>
              </a:ext>
              <a:ext uri="{C183D7F6-B498-43B3-948B-1728B52AA6E4}">
                <adec:decorative xmlns:adec="http://schemas.microsoft.com/office/drawing/2017/decorative" val="0"/>
              </a:ext>
            </a:extLst>
          </p:cNvPr>
          <p:cNvGrpSpPr/>
          <p:nvPr/>
        </p:nvGrpSpPr>
        <p:grpSpPr>
          <a:xfrm>
            <a:off x="1847528" y="1862380"/>
            <a:ext cx="7884589" cy="4455392"/>
            <a:chOff x="1847528" y="1862380"/>
            <a:chExt cx="7884589" cy="4455392"/>
          </a:xfrm>
        </p:grpSpPr>
        <p:sp>
          <p:nvSpPr>
            <p:cNvPr id="9" name="Pyöristetty suorakulmio 35">
              <a:extLst>
                <a:ext uri="{FF2B5EF4-FFF2-40B4-BE49-F238E27FC236}">
                  <a16:creationId xmlns:a16="http://schemas.microsoft.com/office/drawing/2014/main" id="{235693CD-2570-44E2-B5FD-25486EDB2EFC}"/>
                </a:ext>
              </a:extLst>
            </p:cNvPr>
            <p:cNvSpPr/>
            <p:nvPr/>
          </p:nvSpPr>
          <p:spPr>
            <a:xfrm>
              <a:off x="4608848" y="1862380"/>
              <a:ext cx="3384376" cy="432048"/>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Privat arbetsgivare</a:t>
              </a:r>
            </a:p>
          </p:txBody>
        </p:sp>
        <p:cxnSp>
          <p:nvCxnSpPr>
            <p:cNvPr id="10" name="Suora yhdysviiva 9">
              <a:extLst>
                <a:ext uri="{FF2B5EF4-FFF2-40B4-BE49-F238E27FC236}">
                  <a16:creationId xmlns:a16="http://schemas.microsoft.com/office/drawing/2014/main" id="{1ED45A84-E481-4F7F-95E6-0FE2C2F188BA}"/>
                </a:ext>
              </a:extLst>
            </p:cNvPr>
            <p:cNvCxnSpPr/>
            <p:nvPr/>
          </p:nvCxnSpPr>
          <p:spPr>
            <a:xfrm>
              <a:off x="3661305" y="2487081"/>
              <a:ext cx="5043620"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a:extLst>
                <a:ext uri="{FF2B5EF4-FFF2-40B4-BE49-F238E27FC236}">
                  <a16:creationId xmlns:a16="http://schemas.microsoft.com/office/drawing/2014/main" id="{6910DC0C-CADA-4717-B3D1-64593BBD6F9B}"/>
                </a:ext>
              </a:extLst>
            </p:cNvPr>
            <p:cNvCxnSpPr/>
            <p:nvPr/>
          </p:nvCxnSpPr>
          <p:spPr>
            <a:xfrm flipV="1">
              <a:off x="3661305" y="2487082"/>
              <a:ext cx="0" cy="192652"/>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2" name="Pyöristetty suorakulmio 38">
              <a:extLst>
                <a:ext uri="{FF2B5EF4-FFF2-40B4-BE49-F238E27FC236}">
                  <a16:creationId xmlns:a16="http://schemas.microsoft.com/office/drawing/2014/main" id="{E8AE41BB-0D85-4C63-947D-138511E36A2C}"/>
                </a:ext>
              </a:extLst>
            </p:cNvPr>
            <p:cNvSpPr/>
            <p:nvPr/>
          </p:nvSpPr>
          <p:spPr>
            <a:xfrm>
              <a:off x="2310467" y="2679734"/>
              <a:ext cx="2701676" cy="576000"/>
            </a:xfrm>
            <a:prstGeom prst="roundRect">
              <a:avLst/>
            </a:prstGeom>
            <a:solidFill>
              <a:schemeClr val="accent2"/>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err="1">
                  <a:solidFill>
                    <a:schemeClr val="tx1"/>
                  </a:solidFill>
                </a:rPr>
                <a:t>ArPL</a:t>
              </a:r>
              <a:r>
                <a:rPr lang="sv-SE" dirty="0">
                  <a:solidFill>
                    <a:schemeClr val="tx1"/>
                  </a:solidFill>
                </a:rPr>
                <a:t>-försäkringsbolagen</a:t>
              </a:r>
            </a:p>
          </p:txBody>
        </p:sp>
        <p:sp>
          <p:nvSpPr>
            <p:cNvPr id="13" name="Pyöristetty suorakulmio 39">
              <a:extLst>
                <a:ext uri="{FF2B5EF4-FFF2-40B4-BE49-F238E27FC236}">
                  <a16:creationId xmlns:a16="http://schemas.microsoft.com/office/drawing/2014/main" id="{F640782C-72F2-461F-8C03-E0F3C331CEBE}"/>
                </a:ext>
              </a:extLst>
            </p:cNvPr>
            <p:cNvSpPr/>
            <p:nvPr/>
          </p:nvSpPr>
          <p:spPr>
            <a:xfrm>
              <a:off x="5241378" y="2679734"/>
              <a:ext cx="2124000" cy="576000"/>
            </a:xfrm>
            <a:prstGeom prst="roundRect">
              <a:avLst/>
            </a:prstGeom>
            <a:solidFill>
              <a:schemeClr val="accent2"/>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err="1">
                  <a:solidFill>
                    <a:schemeClr val="tx1"/>
                  </a:solidFill>
                </a:rPr>
                <a:t>ArPL</a:t>
              </a:r>
              <a:r>
                <a:rPr lang="sv-SE" dirty="0">
                  <a:solidFill>
                    <a:schemeClr val="tx1"/>
                  </a:solidFill>
                </a:rPr>
                <a:t>-stiftelser</a:t>
              </a:r>
            </a:p>
          </p:txBody>
        </p:sp>
        <p:sp>
          <p:nvSpPr>
            <p:cNvPr id="14" name="Pyöristetty suorakulmio 40">
              <a:extLst>
                <a:ext uri="{FF2B5EF4-FFF2-40B4-BE49-F238E27FC236}">
                  <a16:creationId xmlns:a16="http://schemas.microsoft.com/office/drawing/2014/main" id="{4BED410C-729F-4BA6-B8EB-D10E31395652}"/>
                </a:ext>
              </a:extLst>
            </p:cNvPr>
            <p:cNvSpPr/>
            <p:nvPr/>
          </p:nvSpPr>
          <p:spPr>
            <a:xfrm>
              <a:off x="7608117" y="2679734"/>
              <a:ext cx="2124000" cy="581433"/>
            </a:xfrm>
            <a:prstGeom prst="roundRect">
              <a:avLst/>
            </a:prstGeom>
            <a:solidFill>
              <a:schemeClr val="accent2"/>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sv-SE" dirty="0" err="1">
                  <a:solidFill>
                    <a:schemeClr val="tx1"/>
                  </a:solidFill>
                </a:rPr>
                <a:t>ArPL</a:t>
              </a:r>
              <a:r>
                <a:rPr lang="sv-SE" dirty="0">
                  <a:solidFill>
                    <a:schemeClr val="tx1"/>
                  </a:solidFill>
                </a:rPr>
                <a:t>- och </a:t>
              </a:r>
              <a:r>
                <a:rPr lang="sv-SE" dirty="0" err="1">
                  <a:solidFill>
                    <a:schemeClr val="tx1"/>
                  </a:solidFill>
                </a:rPr>
                <a:t>SjPL</a:t>
              </a:r>
              <a:r>
                <a:rPr lang="sv-SE" dirty="0">
                  <a:solidFill>
                    <a:schemeClr val="tx1"/>
                  </a:solidFill>
                </a:rPr>
                <a:t>-kassor</a:t>
              </a:r>
            </a:p>
          </p:txBody>
        </p:sp>
        <p:cxnSp>
          <p:nvCxnSpPr>
            <p:cNvPr id="15" name="Suora yhdysviiva 14">
              <a:extLst>
                <a:ext uri="{FF2B5EF4-FFF2-40B4-BE49-F238E27FC236}">
                  <a16:creationId xmlns:a16="http://schemas.microsoft.com/office/drawing/2014/main" id="{71D49C13-A935-41B3-8059-76BA9F1E4738}"/>
                </a:ext>
              </a:extLst>
            </p:cNvPr>
            <p:cNvCxnSpPr/>
            <p:nvPr/>
          </p:nvCxnSpPr>
          <p:spPr>
            <a:xfrm flipV="1">
              <a:off x="8704925" y="2487081"/>
              <a:ext cx="0" cy="190976"/>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6" name="Suora yhdysviiva 15">
              <a:extLst>
                <a:ext uri="{FF2B5EF4-FFF2-40B4-BE49-F238E27FC236}">
                  <a16:creationId xmlns:a16="http://schemas.microsoft.com/office/drawing/2014/main" id="{A8A52E3A-A007-42D4-A3E3-75D7E9BD36AA}"/>
                </a:ext>
              </a:extLst>
            </p:cNvPr>
            <p:cNvCxnSpPr/>
            <p:nvPr/>
          </p:nvCxnSpPr>
          <p:spPr>
            <a:xfrm>
              <a:off x="6301036" y="2294428"/>
              <a:ext cx="2342" cy="38530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a:extLst>
                <a:ext uri="{FF2B5EF4-FFF2-40B4-BE49-F238E27FC236}">
                  <a16:creationId xmlns:a16="http://schemas.microsoft.com/office/drawing/2014/main" id="{8DF827C7-CC23-4736-AE1E-31BF071F0C07}"/>
                </a:ext>
              </a:extLst>
            </p:cNvPr>
            <p:cNvCxnSpPr/>
            <p:nvPr/>
          </p:nvCxnSpPr>
          <p:spPr>
            <a:xfrm flipV="1">
              <a:off x="3661305" y="3259840"/>
              <a:ext cx="0" cy="11875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a:extLst>
                <a:ext uri="{FF2B5EF4-FFF2-40B4-BE49-F238E27FC236}">
                  <a16:creationId xmlns:a16="http://schemas.microsoft.com/office/drawing/2014/main" id="{BD467CB0-BABE-43C4-83DD-A913EF8E5FEC}"/>
                </a:ext>
              </a:extLst>
            </p:cNvPr>
            <p:cNvCxnSpPr>
              <a:cxnSpLocks/>
            </p:cNvCxnSpPr>
            <p:nvPr/>
          </p:nvCxnSpPr>
          <p:spPr>
            <a:xfrm>
              <a:off x="2884259" y="3389223"/>
              <a:ext cx="1448297"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9" name="Pyöristetty suorakulmio 45">
              <a:extLst>
                <a:ext uri="{FF2B5EF4-FFF2-40B4-BE49-F238E27FC236}">
                  <a16:creationId xmlns:a16="http://schemas.microsoft.com/office/drawing/2014/main" id="{9BC1D694-CBDE-4D84-9205-711948DFD4F9}"/>
                </a:ext>
              </a:extLst>
            </p:cNvPr>
            <p:cNvSpPr/>
            <p:nvPr/>
          </p:nvSpPr>
          <p:spPr>
            <a:xfrm>
              <a:off x="2186582" y="3503657"/>
              <a:ext cx="1339552" cy="576064"/>
            </a:xfrm>
            <a:prstGeom prst="roundRect">
              <a:avLst/>
            </a:prstGeom>
            <a:solidFill>
              <a:schemeClr val="bg2">
                <a:lumMod val="40000"/>
                <a:lumOff val="60000"/>
              </a:schemeClr>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pPr>
              <a:r>
                <a:rPr lang="sv-SE" dirty="0">
                  <a:solidFill>
                    <a:schemeClr val="tx1"/>
                  </a:solidFill>
                </a:rPr>
                <a:t>Tillfälliga</a:t>
              </a:r>
            </a:p>
            <a:p>
              <a:pPr algn="ctr">
                <a:lnSpc>
                  <a:spcPct val="90000"/>
                </a:lnSpc>
              </a:pPr>
              <a:r>
                <a:rPr lang="sv-SE" dirty="0">
                  <a:solidFill>
                    <a:schemeClr val="tx1"/>
                  </a:solidFill>
                </a:rPr>
                <a:t>arbetsgivare</a:t>
              </a:r>
            </a:p>
          </p:txBody>
        </p:sp>
        <p:cxnSp>
          <p:nvCxnSpPr>
            <p:cNvPr id="21" name="Suora yhdysviiva 20">
              <a:extLst>
                <a:ext uri="{FF2B5EF4-FFF2-40B4-BE49-F238E27FC236}">
                  <a16:creationId xmlns:a16="http://schemas.microsoft.com/office/drawing/2014/main" id="{6F3B707F-226E-47ED-8C88-35E595D4A07A}"/>
                </a:ext>
              </a:extLst>
            </p:cNvPr>
            <p:cNvCxnSpPr/>
            <p:nvPr/>
          </p:nvCxnSpPr>
          <p:spPr>
            <a:xfrm>
              <a:off x="4332556" y="3379210"/>
              <a:ext cx="1" cy="13206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uora yhdysviiva 21">
              <a:extLst>
                <a:ext uri="{FF2B5EF4-FFF2-40B4-BE49-F238E27FC236}">
                  <a16:creationId xmlns:a16="http://schemas.microsoft.com/office/drawing/2014/main" id="{A60828AC-22B5-4344-87D2-11A91DFF080E}"/>
                </a:ext>
              </a:extLst>
            </p:cNvPr>
            <p:cNvCxnSpPr/>
            <p:nvPr/>
          </p:nvCxnSpPr>
          <p:spPr>
            <a:xfrm flipV="1">
              <a:off x="2884259" y="3386211"/>
              <a:ext cx="0" cy="12506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3" name="Pyöristetty suorakulmio 53">
              <a:extLst>
                <a:ext uri="{FF2B5EF4-FFF2-40B4-BE49-F238E27FC236}">
                  <a16:creationId xmlns:a16="http://schemas.microsoft.com/office/drawing/2014/main" id="{B9983C27-4A61-4837-9B79-1FF429E9A336}"/>
                </a:ext>
              </a:extLst>
            </p:cNvPr>
            <p:cNvSpPr/>
            <p:nvPr/>
          </p:nvSpPr>
          <p:spPr>
            <a:xfrm>
              <a:off x="5239042" y="3517672"/>
              <a:ext cx="2123988" cy="773089"/>
            </a:xfrm>
            <a:prstGeom prst="roundRect">
              <a:avLst/>
            </a:prstGeom>
            <a:solidFill>
              <a:schemeClr val="bg1"/>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sv-SE" dirty="0">
                  <a:solidFill>
                    <a:schemeClr val="tx1"/>
                  </a:solidFill>
                </a:rPr>
                <a:t>Arbetsgivaren har självrisk eller gemensamt ansvar</a:t>
              </a:r>
            </a:p>
          </p:txBody>
        </p:sp>
        <p:sp>
          <p:nvSpPr>
            <p:cNvPr id="24" name="Pyöristetty suorakulmio 54">
              <a:extLst>
                <a:ext uri="{FF2B5EF4-FFF2-40B4-BE49-F238E27FC236}">
                  <a16:creationId xmlns:a16="http://schemas.microsoft.com/office/drawing/2014/main" id="{5C4D1505-F243-4431-AE81-F147F3630AA0}"/>
                </a:ext>
              </a:extLst>
            </p:cNvPr>
            <p:cNvSpPr/>
            <p:nvPr/>
          </p:nvSpPr>
          <p:spPr>
            <a:xfrm>
              <a:off x="7608117" y="3503657"/>
              <a:ext cx="2123988" cy="773089"/>
            </a:xfrm>
            <a:prstGeom prst="roundRect">
              <a:avLst/>
            </a:prstGeom>
            <a:solidFill>
              <a:schemeClr val="bg1"/>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sv-SE" dirty="0">
                  <a:solidFill>
                    <a:schemeClr val="tx1"/>
                  </a:solidFill>
                </a:rPr>
                <a:t>Arbetsgivarna har gemensamt ansvar</a:t>
              </a:r>
            </a:p>
          </p:txBody>
        </p:sp>
        <p:cxnSp>
          <p:nvCxnSpPr>
            <p:cNvPr id="25" name="Suora yhdysviiva 24">
              <a:extLst>
                <a:ext uri="{FF2B5EF4-FFF2-40B4-BE49-F238E27FC236}">
                  <a16:creationId xmlns:a16="http://schemas.microsoft.com/office/drawing/2014/main" id="{C84CC4DB-AEEA-4802-9CEB-61E848140907}"/>
                </a:ext>
              </a:extLst>
            </p:cNvPr>
            <p:cNvCxnSpPr/>
            <p:nvPr/>
          </p:nvCxnSpPr>
          <p:spPr>
            <a:xfrm>
              <a:off x="6303378" y="3255733"/>
              <a:ext cx="1102" cy="24480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6" name="Suora yhdysviiva 25">
              <a:extLst>
                <a:ext uri="{FF2B5EF4-FFF2-40B4-BE49-F238E27FC236}">
                  <a16:creationId xmlns:a16="http://schemas.microsoft.com/office/drawing/2014/main" id="{4E04EC0C-9512-4927-871E-69CA1116E622}"/>
                </a:ext>
              </a:extLst>
            </p:cNvPr>
            <p:cNvCxnSpPr/>
            <p:nvPr/>
          </p:nvCxnSpPr>
          <p:spPr>
            <a:xfrm flipH="1">
              <a:off x="8670111" y="3259839"/>
              <a:ext cx="6" cy="243818"/>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7" name="Pyöristetty suorakulmio 57">
              <a:extLst>
                <a:ext uri="{FF2B5EF4-FFF2-40B4-BE49-F238E27FC236}">
                  <a16:creationId xmlns:a16="http://schemas.microsoft.com/office/drawing/2014/main" id="{FAFEB8C6-29D6-400F-B574-06EFA5F75EF0}"/>
                </a:ext>
              </a:extLst>
            </p:cNvPr>
            <p:cNvSpPr/>
            <p:nvPr/>
          </p:nvSpPr>
          <p:spPr>
            <a:xfrm>
              <a:off x="1847528" y="4227021"/>
              <a:ext cx="1153152" cy="605194"/>
            </a:xfrm>
            <a:prstGeom prst="roundRect">
              <a:avLst/>
            </a:prstGeom>
            <a:solidFill>
              <a:schemeClr val="bg1"/>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pPr>
              <a:r>
                <a:rPr lang="sv-SE" dirty="0">
                  <a:solidFill>
                    <a:schemeClr val="tx1"/>
                  </a:solidFill>
                </a:rPr>
                <a:t>Fast avgift</a:t>
              </a:r>
            </a:p>
            <a:p>
              <a:pPr algn="ctr">
                <a:lnSpc>
                  <a:spcPct val="90000"/>
                </a:lnSpc>
              </a:pPr>
              <a:r>
                <a:rPr lang="sv-SE" dirty="0">
                  <a:solidFill>
                    <a:schemeClr val="tx1"/>
                  </a:solidFill>
                </a:rPr>
                <a:t>24,81 %</a:t>
              </a:r>
            </a:p>
          </p:txBody>
        </p:sp>
        <p:cxnSp>
          <p:nvCxnSpPr>
            <p:cNvPr id="28" name="Suora yhdysviiva 27">
              <a:extLst>
                <a:ext uri="{FF2B5EF4-FFF2-40B4-BE49-F238E27FC236}">
                  <a16:creationId xmlns:a16="http://schemas.microsoft.com/office/drawing/2014/main" id="{59E4E56C-4D95-4577-A092-CC9BF6CA95E0}"/>
                </a:ext>
              </a:extLst>
            </p:cNvPr>
            <p:cNvCxnSpPr/>
            <p:nvPr/>
          </p:nvCxnSpPr>
          <p:spPr>
            <a:xfrm flipV="1">
              <a:off x="2604865" y="4069088"/>
              <a:ext cx="0" cy="1473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uora yhdysviiva 28">
              <a:extLst>
                <a:ext uri="{FF2B5EF4-FFF2-40B4-BE49-F238E27FC236}">
                  <a16:creationId xmlns:a16="http://schemas.microsoft.com/office/drawing/2014/main" id="{E7AFB647-0E1B-46D7-A42E-E15BA45BB8BA}"/>
                </a:ext>
              </a:extLst>
            </p:cNvPr>
            <p:cNvCxnSpPr/>
            <p:nvPr/>
          </p:nvCxnSpPr>
          <p:spPr>
            <a:xfrm flipV="1">
              <a:off x="3122053" y="4521545"/>
              <a:ext cx="3200207" cy="1614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0" name="Suora yhdysviiva 29">
              <a:extLst>
                <a:ext uri="{FF2B5EF4-FFF2-40B4-BE49-F238E27FC236}">
                  <a16:creationId xmlns:a16="http://schemas.microsoft.com/office/drawing/2014/main" id="{FBAE7864-1541-4329-BBDE-039030071ACC}"/>
                </a:ext>
              </a:extLst>
            </p:cNvPr>
            <p:cNvCxnSpPr/>
            <p:nvPr/>
          </p:nvCxnSpPr>
          <p:spPr>
            <a:xfrm flipH="1">
              <a:off x="4332556" y="4079721"/>
              <a:ext cx="1" cy="45797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1" name="Suora yhdysviiva 30">
              <a:extLst>
                <a:ext uri="{FF2B5EF4-FFF2-40B4-BE49-F238E27FC236}">
                  <a16:creationId xmlns:a16="http://schemas.microsoft.com/office/drawing/2014/main" id="{E996997E-0F61-4EF2-B722-FCCB2EF289F9}"/>
                </a:ext>
              </a:extLst>
            </p:cNvPr>
            <p:cNvCxnSpPr/>
            <p:nvPr/>
          </p:nvCxnSpPr>
          <p:spPr>
            <a:xfrm>
              <a:off x="3122053" y="4521544"/>
              <a:ext cx="0" cy="590039"/>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32" name="Suora yhdysviiva 31">
              <a:extLst>
                <a:ext uri="{FF2B5EF4-FFF2-40B4-BE49-F238E27FC236}">
                  <a16:creationId xmlns:a16="http://schemas.microsoft.com/office/drawing/2014/main" id="{A9D4BFB2-A004-4DF4-8C75-B4BEA6C8C722}"/>
                </a:ext>
              </a:extLst>
            </p:cNvPr>
            <p:cNvCxnSpPr/>
            <p:nvPr/>
          </p:nvCxnSpPr>
          <p:spPr>
            <a:xfrm>
              <a:off x="6308329" y="4531063"/>
              <a:ext cx="0" cy="61200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33" name="Tekstiruutu 32">
              <a:extLst>
                <a:ext uri="{FF2B5EF4-FFF2-40B4-BE49-F238E27FC236}">
                  <a16:creationId xmlns:a16="http://schemas.microsoft.com/office/drawing/2014/main" id="{7A870DE2-0DD0-4A29-A5AF-F34DF531DD53}"/>
                </a:ext>
              </a:extLst>
            </p:cNvPr>
            <p:cNvSpPr txBox="1"/>
            <p:nvPr/>
          </p:nvSpPr>
          <p:spPr>
            <a:xfrm>
              <a:off x="2853654" y="4503013"/>
              <a:ext cx="3594108" cy="646331"/>
            </a:xfrm>
            <a:prstGeom prst="rect">
              <a:avLst/>
            </a:prstGeom>
            <a:noFill/>
          </p:spPr>
          <p:txBody>
            <a:bodyPr wrap="square" rtlCol="0">
              <a:spAutoFit/>
            </a:bodyPr>
            <a:lstStyle/>
            <a:p>
              <a:pPr algn="ctr"/>
              <a:r>
                <a:rPr lang="sv-SE" dirty="0"/>
                <a:t> Lönesumma</a:t>
              </a:r>
            </a:p>
            <a:p>
              <a:pPr algn="ctr"/>
              <a:r>
                <a:rPr lang="sv-SE" dirty="0"/>
                <a:t>&lt;</a:t>
              </a:r>
              <a:r>
                <a:rPr lang="fi-FI" dirty="0"/>
                <a:t> 2,251</a:t>
              </a:r>
              <a:r>
                <a:rPr lang="sv-SE" dirty="0"/>
                <a:t> </a:t>
              </a:r>
              <a:r>
                <a:rPr lang="sv-SE" dirty="0" err="1"/>
                <a:t>mn</a:t>
              </a:r>
              <a:r>
                <a:rPr lang="sv-SE" dirty="0"/>
                <a:t> €    &gt;</a:t>
              </a:r>
              <a:r>
                <a:rPr lang="fi-FI" dirty="0"/>
                <a:t> 2,251</a:t>
              </a:r>
              <a:r>
                <a:rPr lang="sv-SE" dirty="0"/>
                <a:t> </a:t>
              </a:r>
              <a:r>
                <a:rPr lang="sv-SE" dirty="0" err="1"/>
                <a:t>mn</a:t>
              </a:r>
              <a:r>
                <a:rPr lang="sv-SE" dirty="0"/>
                <a:t> €</a:t>
              </a:r>
              <a:endParaRPr lang="fi-FI" dirty="0"/>
            </a:p>
          </p:txBody>
        </p:sp>
        <p:sp>
          <p:nvSpPr>
            <p:cNvPr id="34" name="Pyöristetty suorakulmio 64">
              <a:extLst>
                <a:ext uri="{FF2B5EF4-FFF2-40B4-BE49-F238E27FC236}">
                  <a16:creationId xmlns:a16="http://schemas.microsoft.com/office/drawing/2014/main" id="{549BF4DD-34B4-4ECF-B7D5-C769CFC64D1A}"/>
                </a:ext>
              </a:extLst>
            </p:cNvPr>
            <p:cNvSpPr/>
            <p:nvPr/>
          </p:nvSpPr>
          <p:spPr>
            <a:xfrm>
              <a:off x="2654415" y="5120703"/>
              <a:ext cx="1920410" cy="1197069"/>
            </a:xfrm>
            <a:prstGeom prst="roundRect">
              <a:avLst/>
            </a:prstGeom>
            <a:solidFill>
              <a:schemeClr val="bg1"/>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lIns="36000" tIns="0" rIns="36000" bIns="0" rtlCol="0" anchor="ctr"/>
            <a:lstStyle/>
            <a:p>
              <a:pPr marL="108000" indent="-108000">
                <a:lnSpc>
                  <a:spcPct val="90000"/>
                </a:lnSpc>
                <a:buFont typeface="Arial" panose="020B0604020202020204" pitchFamily="34" charset="0"/>
                <a:buChar char="•"/>
              </a:pPr>
              <a:endParaRPr lang="fi-FI" dirty="0">
                <a:solidFill>
                  <a:schemeClr val="tx1"/>
                </a:solidFill>
              </a:endParaRPr>
            </a:p>
            <a:p>
              <a:pPr marL="108000" indent="-108000">
                <a:lnSpc>
                  <a:spcPct val="90000"/>
                </a:lnSpc>
                <a:buFont typeface="Arial" panose="020B0604020202020204" pitchFamily="34" charset="0"/>
                <a:buChar char="•"/>
              </a:pPr>
              <a:r>
                <a:rPr lang="sv-SE" dirty="0">
                  <a:solidFill>
                    <a:schemeClr val="tx1"/>
                  </a:solidFill>
                </a:rPr>
                <a:t>Fast</a:t>
              </a:r>
            </a:p>
            <a:p>
              <a:pPr marL="108000">
                <a:lnSpc>
                  <a:spcPct val="90000"/>
                </a:lnSpc>
              </a:pPr>
              <a:r>
                <a:rPr lang="sv-SE" dirty="0">
                  <a:solidFill>
                    <a:schemeClr val="tx1"/>
                  </a:solidFill>
                </a:rPr>
                <a:t>grundavgift</a:t>
              </a:r>
            </a:p>
            <a:p>
              <a:pPr marL="108000">
                <a:lnSpc>
                  <a:spcPct val="20000"/>
                </a:lnSpc>
              </a:pPr>
              <a:endParaRPr lang="sv-SE" dirty="0">
                <a:solidFill>
                  <a:schemeClr val="tx1"/>
                </a:solidFill>
              </a:endParaRPr>
            </a:p>
            <a:p>
              <a:pPr marL="108000" indent="-108000">
                <a:lnSpc>
                  <a:spcPct val="90000"/>
                </a:lnSpc>
                <a:buFont typeface="Arial" panose="020B0604020202020204" pitchFamily="34" charset="0"/>
                <a:buChar char="•"/>
              </a:pPr>
              <a:r>
                <a:rPr lang="sv-SE" dirty="0">
                  <a:solidFill>
                    <a:schemeClr val="tx1"/>
                  </a:solidFill>
                </a:rPr>
                <a:t>Återbäring enligt försäkring</a:t>
              </a:r>
            </a:p>
            <a:p>
              <a:pPr marL="108000" indent="-108000">
                <a:lnSpc>
                  <a:spcPct val="90000"/>
                </a:lnSpc>
                <a:buFont typeface="Arial" panose="020B0604020202020204" pitchFamily="34" charset="0"/>
                <a:buChar char="•"/>
              </a:pPr>
              <a:endParaRPr lang="fi-FI" dirty="0">
                <a:solidFill>
                  <a:schemeClr val="tx1"/>
                </a:solidFill>
              </a:endParaRPr>
            </a:p>
          </p:txBody>
        </p:sp>
        <p:sp>
          <p:nvSpPr>
            <p:cNvPr id="35" name="Pyöristetty suorakulmio 65">
              <a:extLst>
                <a:ext uri="{FF2B5EF4-FFF2-40B4-BE49-F238E27FC236}">
                  <a16:creationId xmlns:a16="http://schemas.microsoft.com/office/drawing/2014/main" id="{2514BD05-E005-427C-A9B4-766665F3E346}"/>
                </a:ext>
              </a:extLst>
            </p:cNvPr>
            <p:cNvSpPr/>
            <p:nvPr/>
          </p:nvSpPr>
          <p:spPr>
            <a:xfrm>
              <a:off x="4768500" y="5120703"/>
              <a:ext cx="1936919" cy="1196297"/>
            </a:xfrm>
            <a:prstGeom prst="roundRect">
              <a:avLst/>
            </a:prstGeom>
            <a:solidFill>
              <a:schemeClr val="bg1"/>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108000" indent="-108000">
                <a:lnSpc>
                  <a:spcPct val="90000"/>
                </a:lnSpc>
                <a:buFont typeface="Arial" pitchFamily="34" charset="0"/>
                <a:buChar char="•"/>
              </a:pPr>
              <a:r>
                <a:rPr lang="sv-SE" dirty="0">
                  <a:solidFill>
                    <a:schemeClr val="tx1"/>
                  </a:solidFill>
                </a:rPr>
                <a:t>Grundavgift och avgiftsklass</a:t>
              </a:r>
            </a:p>
            <a:p>
              <a:pPr marL="108000" indent="-108000">
                <a:lnSpc>
                  <a:spcPct val="20000"/>
                </a:lnSpc>
                <a:buFont typeface="Arial" pitchFamily="34" charset="0"/>
                <a:buChar char="•"/>
              </a:pPr>
              <a:endParaRPr lang="sv-SE" dirty="0">
                <a:solidFill>
                  <a:schemeClr val="tx1"/>
                </a:solidFill>
              </a:endParaRPr>
            </a:p>
            <a:p>
              <a:pPr marL="108000" indent="-108000">
                <a:lnSpc>
                  <a:spcPct val="90000"/>
                </a:lnSpc>
                <a:buFont typeface="Arial" pitchFamily="34" charset="0"/>
                <a:buChar char="•"/>
              </a:pPr>
              <a:r>
                <a:rPr lang="sv-SE" dirty="0">
                  <a:solidFill>
                    <a:schemeClr val="tx1"/>
                  </a:solidFill>
                </a:rPr>
                <a:t>Återbäring enligt försäkring</a:t>
              </a:r>
            </a:p>
          </p:txBody>
        </p:sp>
        <p:sp>
          <p:nvSpPr>
            <p:cNvPr id="20" name="Pyöristetty suorakulmio 49">
              <a:extLst>
                <a:ext uri="{FF2B5EF4-FFF2-40B4-BE49-F238E27FC236}">
                  <a16:creationId xmlns:a16="http://schemas.microsoft.com/office/drawing/2014/main" id="{B20195E4-9A67-4386-BE66-896B6EE07195}"/>
                </a:ext>
              </a:extLst>
            </p:cNvPr>
            <p:cNvSpPr/>
            <p:nvPr/>
          </p:nvSpPr>
          <p:spPr>
            <a:xfrm>
              <a:off x="3656918" y="3520812"/>
              <a:ext cx="1334367" cy="576064"/>
            </a:xfrm>
            <a:prstGeom prst="roundRect">
              <a:avLst/>
            </a:prstGeom>
            <a:solidFill>
              <a:schemeClr val="bg2">
                <a:lumMod val="40000"/>
                <a:lumOff val="60000"/>
              </a:schemeClr>
            </a:solidFill>
            <a:ln w="19050">
              <a:solidFill>
                <a:srgbClr val="0356B5"/>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pPr>
              <a:r>
                <a:rPr lang="sv-SE" dirty="0">
                  <a:solidFill>
                    <a:schemeClr val="tx1"/>
                  </a:solidFill>
                </a:rPr>
                <a:t>Avtals-</a:t>
              </a:r>
            </a:p>
            <a:p>
              <a:pPr algn="ctr">
                <a:lnSpc>
                  <a:spcPct val="90000"/>
                </a:lnSpc>
              </a:pPr>
              <a:r>
                <a:rPr lang="sv-SE" dirty="0">
                  <a:solidFill>
                    <a:schemeClr val="tx1"/>
                  </a:solidFill>
                </a:rPr>
                <a:t>arbetsgivare</a:t>
              </a:r>
            </a:p>
          </p:txBody>
        </p:sp>
      </p:grpSp>
    </p:spTree>
    <p:extLst>
      <p:ext uri="{BB962C8B-B14F-4D97-AF65-F5344CB8AC3E}">
        <p14:creationId xmlns:p14="http://schemas.microsoft.com/office/powerpoint/2010/main" val="475757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EE23C723-95AD-4710-B4AB-6F39C02CD59A}"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18</a:t>
            </a:fld>
            <a:endParaRPr lang="fi-FI"/>
          </a:p>
        </p:txBody>
      </p:sp>
      <p:sp>
        <p:nvSpPr>
          <p:cNvPr id="9" name="Suorakulmio 8">
            <a:extLst>
              <a:ext uri="{FF2B5EF4-FFF2-40B4-BE49-F238E27FC236}">
                <a16:creationId xmlns:a16="http://schemas.microsoft.com/office/drawing/2014/main" id="{ECA8B6CA-FC2F-4C5E-BD59-1FFC9D0C693D}"/>
              </a:ext>
            </a:extLst>
          </p:cNvPr>
          <p:cNvSpPr/>
          <p:nvPr/>
        </p:nvSpPr>
        <p:spPr>
          <a:xfrm>
            <a:off x="1872343" y="5375734"/>
            <a:ext cx="8631442" cy="958980"/>
          </a:xfrm>
          <a:prstGeom prst="rect">
            <a:avLst/>
          </a:prstGeom>
        </p:spPr>
        <p:txBody>
          <a:bodyPr wrap="square">
            <a:spAutoFit/>
          </a:bodyPr>
          <a:lstStyle/>
          <a:p>
            <a:pPr>
              <a:lnSpc>
                <a:spcPct val="120000"/>
              </a:lnSpc>
              <a:defRPr/>
            </a:pPr>
            <a:r>
              <a:rPr lang="fi-FI" sz="1600" dirty="0">
                <a:latin typeface="+mn-lt"/>
              </a:rPr>
              <a:t>1) </a:t>
            </a:r>
            <a:r>
              <a:rPr lang="fi-FI" sz="1600" dirty="0" err="1">
                <a:latin typeface="+mn-lt"/>
              </a:rPr>
              <a:t>Fastställda</a:t>
            </a:r>
            <a:r>
              <a:rPr lang="fi-FI" sz="1600" dirty="0">
                <a:latin typeface="+mn-lt"/>
              </a:rPr>
              <a:t> </a:t>
            </a:r>
            <a:r>
              <a:rPr lang="fi-FI" sz="1600" dirty="0" err="1">
                <a:latin typeface="+mn-lt"/>
              </a:rPr>
              <a:t>FöPL-avgifter</a:t>
            </a:r>
            <a:r>
              <a:rPr lang="fi-FI" sz="1600" dirty="0">
                <a:latin typeface="+mn-lt"/>
              </a:rPr>
              <a:t>. </a:t>
            </a:r>
            <a:br>
              <a:rPr lang="fi-FI" sz="1600" dirty="0">
                <a:latin typeface="+mn-lt"/>
              </a:rPr>
            </a:br>
            <a:r>
              <a:rPr lang="fi-FI" sz="1600" dirty="0">
                <a:latin typeface="+mn-lt"/>
              </a:rPr>
              <a:t>2) </a:t>
            </a:r>
            <a:r>
              <a:rPr lang="fi-FI" sz="1600" dirty="0" err="1">
                <a:latin typeface="+mn-lt"/>
              </a:rPr>
              <a:t>Lantbruksföretagares</a:t>
            </a:r>
            <a:r>
              <a:rPr lang="fi-FI" sz="1600" dirty="0">
                <a:latin typeface="+mn-lt"/>
              </a:rPr>
              <a:t> </a:t>
            </a:r>
            <a:r>
              <a:rPr lang="fi-FI" sz="1600" dirty="0" err="1">
                <a:latin typeface="+mn-lt"/>
              </a:rPr>
              <a:t>genomsnittliga</a:t>
            </a:r>
            <a:r>
              <a:rPr lang="fi-FI" sz="1600" dirty="0">
                <a:latin typeface="+mn-lt"/>
              </a:rPr>
              <a:t> </a:t>
            </a:r>
            <a:r>
              <a:rPr lang="fi-FI" sz="1600" dirty="0" err="1">
                <a:latin typeface="+mn-lt"/>
              </a:rPr>
              <a:t>avgift</a:t>
            </a:r>
            <a:r>
              <a:rPr lang="fi-FI" sz="1600" dirty="0">
                <a:latin typeface="+mn-lt"/>
              </a:rPr>
              <a:t> </a:t>
            </a:r>
            <a:r>
              <a:rPr lang="fi-FI" sz="1600" dirty="0" err="1">
                <a:latin typeface="+mn-lt"/>
              </a:rPr>
              <a:t>är</a:t>
            </a:r>
            <a:r>
              <a:rPr lang="fi-FI" sz="1600" dirty="0">
                <a:latin typeface="+mn-lt"/>
              </a:rPr>
              <a:t> 13,9 </a:t>
            </a:r>
            <a:r>
              <a:rPr lang="fi-FI" sz="1600" dirty="0" err="1">
                <a:latin typeface="+mn-lt"/>
              </a:rPr>
              <a:t>procent</a:t>
            </a:r>
            <a:r>
              <a:rPr lang="fi-FI" sz="1600" dirty="0">
                <a:latin typeface="+mn-lt"/>
              </a:rPr>
              <a:t> </a:t>
            </a:r>
            <a:r>
              <a:rPr lang="fi-FI" sz="1600" dirty="0" err="1">
                <a:latin typeface="+mn-lt"/>
              </a:rPr>
              <a:t>och</a:t>
            </a:r>
            <a:r>
              <a:rPr lang="fi-FI" sz="1600" dirty="0">
                <a:latin typeface="+mn-lt"/>
              </a:rPr>
              <a:t> </a:t>
            </a:r>
            <a:r>
              <a:rPr lang="fi-FI" sz="1600" dirty="0" err="1">
                <a:latin typeface="+mn-lt"/>
              </a:rPr>
              <a:t>stipendietagarnas</a:t>
            </a:r>
            <a:r>
              <a:rPr lang="fi-FI" sz="1600" dirty="0">
                <a:latin typeface="+mn-lt"/>
              </a:rPr>
              <a:t> 13,3 </a:t>
            </a:r>
            <a:r>
              <a:rPr lang="fi-FI" sz="1600" dirty="0" err="1">
                <a:latin typeface="+mn-lt"/>
              </a:rPr>
              <a:t>procent</a:t>
            </a:r>
            <a:r>
              <a:rPr lang="fi-FI" sz="1600" dirty="0">
                <a:latin typeface="+mn-lt"/>
              </a:rPr>
              <a:t>.                                                                                                                                                     </a:t>
            </a:r>
            <a:br>
              <a:rPr lang="fi-FI" sz="1600" dirty="0">
                <a:latin typeface="+mn-lt"/>
              </a:rPr>
            </a:br>
            <a:r>
              <a:rPr lang="fi-FI" sz="1600" dirty="0">
                <a:latin typeface="+mn-lt"/>
              </a:rPr>
              <a:t>3) </a:t>
            </a:r>
            <a:r>
              <a:rPr lang="fi-FI" sz="1600" dirty="0" err="1">
                <a:latin typeface="+mn-lt"/>
              </a:rPr>
              <a:t>Fastställda</a:t>
            </a:r>
            <a:r>
              <a:rPr lang="fi-FI" sz="1600" dirty="0">
                <a:latin typeface="+mn-lt"/>
              </a:rPr>
              <a:t> </a:t>
            </a:r>
            <a:r>
              <a:rPr lang="fi-FI" sz="1600" dirty="0" err="1">
                <a:latin typeface="+mn-lt"/>
              </a:rPr>
              <a:t>grundprocenter</a:t>
            </a:r>
            <a:r>
              <a:rPr lang="fi-FI" sz="1600" dirty="0">
                <a:latin typeface="+mn-lt"/>
              </a:rPr>
              <a:t> </a:t>
            </a:r>
            <a:r>
              <a:rPr lang="fi-FI" sz="1600" dirty="0" err="1">
                <a:latin typeface="+mn-lt"/>
              </a:rPr>
              <a:t>enligt</a:t>
            </a:r>
            <a:r>
              <a:rPr lang="fi-FI" sz="1600" dirty="0">
                <a:latin typeface="+mn-lt"/>
              </a:rPr>
              <a:t> </a:t>
            </a:r>
            <a:r>
              <a:rPr lang="fi-FI" sz="1600" dirty="0" err="1">
                <a:latin typeface="+mn-lt"/>
              </a:rPr>
              <a:t>LFöPL</a:t>
            </a:r>
            <a:r>
              <a:rPr lang="fi-FI" sz="1600" dirty="0">
                <a:latin typeface="+mn-lt"/>
              </a:rPr>
              <a:t>.</a:t>
            </a:r>
          </a:p>
        </p:txBody>
      </p:sp>
      <p:sp>
        <p:nvSpPr>
          <p:cNvPr id="7" name="Otsikko 6">
            <a:extLst>
              <a:ext uri="{FF2B5EF4-FFF2-40B4-BE49-F238E27FC236}">
                <a16:creationId xmlns:a16="http://schemas.microsoft.com/office/drawing/2014/main" id="{4B1E9995-3D00-4411-BC4C-CB34FD63543B}"/>
              </a:ext>
            </a:extLst>
          </p:cNvPr>
          <p:cNvSpPr>
            <a:spLocks noGrp="1"/>
          </p:cNvSpPr>
          <p:nvPr>
            <p:ph type="title"/>
          </p:nvPr>
        </p:nvSpPr>
        <p:spPr>
          <a:xfrm>
            <a:off x="0" y="310359"/>
            <a:ext cx="11856640" cy="548721"/>
          </a:xfrm>
        </p:spPr>
        <p:txBody>
          <a:bodyPr/>
          <a:lstStyle/>
          <a:p>
            <a:pPr algn="ctr"/>
            <a:r>
              <a:rPr lang="fi-FI" sz="3200" dirty="0" err="1"/>
              <a:t>Arbetspensionsavgifternas</a:t>
            </a:r>
            <a:r>
              <a:rPr lang="fi-FI" sz="3200" dirty="0"/>
              <a:t> </a:t>
            </a:r>
            <a:r>
              <a:rPr lang="fi-FI" sz="3200" dirty="0" err="1"/>
              <a:t>procentsatser</a:t>
            </a:r>
            <a:r>
              <a:rPr lang="fi-FI" sz="3200" dirty="0"/>
              <a:t> </a:t>
            </a:r>
            <a:r>
              <a:rPr lang="fi-FI" sz="3200" dirty="0" err="1"/>
              <a:t>år</a:t>
            </a:r>
            <a:r>
              <a:rPr lang="fi-FI" sz="3200" dirty="0"/>
              <a:t> 2024</a:t>
            </a:r>
          </a:p>
        </p:txBody>
      </p:sp>
      <p:graphicFrame>
        <p:nvGraphicFramePr>
          <p:cNvPr id="2" name="Taulukko 1">
            <a:extLst>
              <a:ext uri="{FF2B5EF4-FFF2-40B4-BE49-F238E27FC236}">
                <a16:creationId xmlns:a16="http://schemas.microsoft.com/office/drawing/2014/main" id="{043434B3-93D7-FD7B-1B0C-4C903D7D1E16}"/>
              </a:ext>
            </a:extLst>
          </p:cNvPr>
          <p:cNvGraphicFramePr>
            <a:graphicFrameLocks noGrp="1"/>
          </p:cNvGraphicFramePr>
          <p:nvPr>
            <p:extLst>
              <p:ext uri="{D42A27DB-BD31-4B8C-83A1-F6EECF244321}">
                <p14:modId xmlns:p14="http://schemas.microsoft.com/office/powerpoint/2010/main" val="1955047202"/>
              </p:ext>
            </p:extLst>
          </p:nvPr>
        </p:nvGraphicFramePr>
        <p:xfrm>
          <a:off x="1864320" y="1087947"/>
          <a:ext cx="8128000" cy="4058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48313375"/>
                    </a:ext>
                  </a:extLst>
                </a:gridCol>
                <a:gridCol w="2032000">
                  <a:extLst>
                    <a:ext uri="{9D8B030D-6E8A-4147-A177-3AD203B41FA5}">
                      <a16:colId xmlns:a16="http://schemas.microsoft.com/office/drawing/2014/main" val="935659656"/>
                    </a:ext>
                  </a:extLst>
                </a:gridCol>
                <a:gridCol w="2032000">
                  <a:extLst>
                    <a:ext uri="{9D8B030D-6E8A-4147-A177-3AD203B41FA5}">
                      <a16:colId xmlns:a16="http://schemas.microsoft.com/office/drawing/2014/main" val="921385236"/>
                    </a:ext>
                  </a:extLst>
                </a:gridCol>
                <a:gridCol w="2032000">
                  <a:extLst>
                    <a:ext uri="{9D8B030D-6E8A-4147-A177-3AD203B41FA5}">
                      <a16:colId xmlns:a16="http://schemas.microsoft.com/office/drawing/2014/main" val="1350355392"/>
                    </a:ext>
                  </a:extLst>
                </a:gridCol>
              </a:tblGrid>
              <a:tr h="370840">
                <a:tc>
                  <a:txBody>
                    <a:bodyPr/>
                    <a:lstStyle/>
                    <a:p>
                      <a:r>
                        <a:rPr lang="fi-FI" dirty="0" err="1"/>
                        <a:t>Pensionslagen</a:t>
                      </a:r>
                      <a:endParaRPr lang="fi-FI"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1" baseline="0" dirty="0" err="1">
                          <a:solidFill>
                            <a:schemeClr val="bg1"/>
                          </a:solidFill>
                        </a:rPr>
                        <a:t>Avgifter</a:t>
                      </a:r>
                      <a:r>
                        <a:rPr lang="fi-FI" sz="1800" b="1" baseline="0" dirty="0">
                          <a:solidFill>
                            <a:schemeClr val="bg1"/>
                          </a:solidFill>
                        </a:rPr>
                        <a:t> i</a:t>
                      </a:r>
                      <a:r>
                        <a:rPr lang="fi-FI" sz="1800" b="1" dirty="0">
                          <a:solidFill>
                            <a:schemeClr val="bg1"/>
                          </a:solidFill>
                        </a:rPr>
                        <a:t> %</a:t>
                      </a:r>
                      <a:r>
                        <a:rPr lang="fi-FI" sz="1800" b="1" baseline="0" dirty="0">
                          <a:solidFill>
                            <a:schemeClr val="bg1"/>
                          </a:solidFill>
                        </a:rPr>
                        <a:t> </a:t>
                      </a:r>
                      <a:r>
                        <a:rPr lang="fi-FI" sz="1800" b="1" dirty="0">
                          <a:solidFill>
                            <a:schemeClr val="bg1"/>
                          </a:solidFill>
                        </a:rPr>
                        <a:t>av</a:t>
                      </a:r>
                      <a:r>
                        <a:rPr lang="fi-FI" sz="1800" b="1" baseline="0" dirty="0">
                          <a:solidFill>
                            <a:schemeClr val="bg1"/>
                          </a:solidFill>
                        </a:rPr>
                        <a:t> </a:t>
                      </a:r>
                      <a:r>
                        <a:rPr lang="fi-FI" sz="1800" b="1" baseline="0" dirty="0" err="1">
                          <a:solidFill>
                            <a:schemeClr val="bg1"/>
                          </a:solidFill>
                        </a:rPr>
                        <a:t>arbetsinkomsten</a:t>
                      </a:r>
                      <a:r>
                        <a:rPr lang="fi-FI" sz="1800" b="1" baseline="0" dirty="0">
                          <a:solidFill>
                            <a:schemeClr val="bg1"/>
                          </a:solidFill>
                        </a:rPr>
                        <a:t> </a:t>
                      </a:r>
                      <a:r>
                        <a:rPr lang="fi-FI" sz="1800" b="1" dirty="0">
                          <a:solidFill>
                            <a:schemeClr val="bg1"/>
                          </a:solidFill>
                        </a:rPr>
                        <a:t>(</a:t>
                      </a:r>
                      <a:r>
                        <a:rPr lang="fi-FI" sz="1800" b="1" dirty="0" err="1">
                          <a:solidFill>
                            <a:schemeClr val="bg1"/>
                          </a:solidFill>
                        </a:rPr>
                        <a:t>uppskattning</a:t>
                      </a:r>
                      <a:r>
                        <a:rPr lang="fi-FI" sz="1800" b="1" dirty="0">
                          <a:solidFill>
                            <a:schemeClr val="bg1"/>
                          </a:solidFill>
                        </a:rPr>
                        <a:t>)</a:t>
                      </a:r>
                    </a:p>
                  </a:txBody>
                  <a:tcPr anchor="ctr"/>
                </a:tc>
                <a:tc>
                  <a:txBody>
                    <a:bodyPr/>
                    <a:lstStyle/>
                    <a:p>
                      <a:pPr algn="l"/>
                      <a:r>
                        <a:rPr lang="fi-FI" sz="1800" b="1" dirty="0" err="1">
                          <a:solidFill>
                            <a:schemeClr val="bg1"/>
                          </a:solidFill>
                        </a:rPr>
                        <a:t>Arbetstagarens</a:t>
                      </a:r>
                      <a:r>
                        <a:rPr lang="fi-FI" sz="1800" b="1" dirty="0">
                          <a:solidFill>
                            <a:schemeClr val="bg1"/>
                          </a:solidFill>
                        </a:rPr>
                        <a:t>/ </a:t>
                      </a:r>
                      <a:r>
                        <a:rPr lang="fi-FI" sz="1800" b="1" dirty="0" err="1">
                          <a:solidFill>
                            <a:schemeClr val="bg1"/>
                          </a:solidFill>
                        </a:rPr>
                        <a:t>företagarens</a:t>
                      </a:r>
                      <a:r>
                        <a:rPr lang="fi-FI" sz="1800" b="1" baseline="0" dirty="0">
                          <a:solidFill>
                            <a:schemeClr val="bg1"/>
                          </a:solidFill>
                        </a:rPr>
                        <a:t> </a:t>
                      </a:r>
                      <a:r>
                        <a:rPr lang="fi-FI" sz="1800" b="1" baseline="0" dirty="0" err="1">
                          <a:solidFill>
                            <a:schemeClr val="bg1"/>
                          </a:solidFill>
                        </a:rPr>
                        <a:t>avgiftsandel</a:t>
                      </a:r>
                      <a:r>
                        <a:rPr lang="fi-FI" b="1" dirty="0">
                          <a:solidFill>
                            <a:schemeClr val="bg1"/>
                          </a:solidFill>
                        </a:rPr>
                        <a:t>, % </a:t>
                      </a:r>
                      <a:r>
                        <a:rPr lang="fi-FI" b="1" dirty="0" err="1">
                          <a:solidFill>
                            <a:schemeClr val="bg1"/>
                          </a:solidFill>
                        </a:rPr>
                        <a:t>före</a:t>
                      </a:r>
                      <a:r>
                        <a:rPr lang="fi-FI" b="1" dirty="0">
                          <a:solidFill>
                            <a:schemeClr val="bg1"/>
                          </a:solidFill>
                        </a:rPr>
                        <a:t> 53 </a:t>
                      </a:r>
                      <a:r>
                        <a:rPr lang="fi-FI" b="1" dirty="0" err="1">
                          <a:solidFill>
                            <a:schemeClr val="bg1"/>
                          </a:solidFill>
                        </a:rPr>
                        <a:t>år</a:t>
                      </a:r>
                      <a:r>
                        <a:rPr lang="fi-FI" b="1" dirty="0">
                          <a:solidFill>
                            <a:schemeClr val="bg1"/>
                          </a:solidFill>
                        </a:rPr>
                        <a:t> </a:t>
                      </a:r>
                      <a:r>
                        <a:rPr lang="fi-FI" b="1" dirty="0" err="1">
                          <a:solidFill>
                            <a:schemeClr val="bg1"/>
                          </a:solidFill>
                        </a:rPr>
                        <a:t>och</a:t>
                      </a:r>
                      <a:r>
                        <a:rPr lang="fi-FI" b="1" dirty="0">
                          <a:solidFill>
                            <a:schemeClr val="bg1"/>
                          </a:solidFill>
                        </a:rPr>
                        <a:t> </a:t>
                      </a:r>
                      <a:r>
                        <a:rPr lang="fi-FI" b="1" dirty="0" err="1">
                          <a:solidFill>
                            <a:schemeClr val="bg1"/>
                          </a:solidFill>
                        </a:rPr>
                        <a:t>minst</a:t>
                      </a:r>
                      <a:r>
                        <a:rPr lang="fi-FI" b="1" dirty="0">
                          <a:solidFill>
                            <a:schemeClr val="bg1"/>
                          </a:solidFill>
                        </a:rPr>
                        <a:t> 63 </a:t>
                      </a:r>
                      <a:r>
                        <a:rPr lang="fi-FI" b="1" dirty="0" err="1">
                          <a:solidFill>
                            <a:schemeClr val="bg1"/>
                          </a:solidFill>
                        </a:rPr>
                        <a:t>år</a:t>
                      </a:r>
                      <a:endParaRPr lang="fi-FI" b="1" dirty="0">
                        <a:solidFill>
                          <a:schemeClr val="bg1"/>
                        </a:solidFill>
                      </a:endParaRPr>
                    </a:p>
                  </a:txBody>
                  <a:tcPr anchor="ctr"/>
                </a:tc>
                <a:tc>
                  <a:txBody>
                    <a:bodyPr/>
                    <a:lstStyle/>
                    <a:p>
                      <a:pPr algn="l"/>
                      <a:r>
                        <a:rPr lang="fi-FI" sz="1800" b="1" dirty="0" err="1">
                          <a:solidFill>
                            <a:schemeClr val="bg1"/>
                          </a:solidFill>
                        </a:rPr>
                        <a:t>Arbetstagarens</a:t>
                      </a:r>
                      <a:r>
                        <a:rPr lang="fi-FI" sz="1800" b="1" dirty="0">
                          <a:solidFill>
                            <a:schemeClr val="bg1"/>
                          </a:solidFill>
                        </a:rPr>
                        <a:t>/ </a:t>
                      </a:r>
                      <a:r>
                        <a:rPr lang="fi-FI" sz="1800" b="1" dirty="0" err="1">
                          <a:solidFill>
                            <a:schemeClr val="bg1"/>
                          </a:solidFill>
                        </a:rPr>
                        <a:t>företagarens</a:t>
                      </a:r>
                      <a:r>
                        <a:rPr lang="fi-FI" sz="1800" b="1" baseline="0" dirty="0">
                          <a:solidFill>
                            <a:schemeClr val="bg1"/>
                          </a:solidFill>
                        </a:rPr>
                        <a:t> </a:t>
                      </a:r>
                      <a:r>
                        <a:rPr lang="fi-FI" sz="1800" b="1" baseline="0" dirty="0" err="1">
                          <a:solidFill>
                            <a:schemeClr val="bg1"/>
                          </a:solidFill>
                        </a:rPr>
                        <a:t>avgiftsandel</a:t>
                      </a:r>
                      <a:r>
                        <a:rPr lang="fi-FI" sz="1800" b="1" baseline="0" dirty="0">
                          <a:solidFill>
                            <a:schemeClr val="bg1"/>
                          </a:solidFill>
                        </a:rPr>
                        <a:t>, </a:t>
                      </a:r>
                      <a:r>
                        <a:rPr lang="fi-FI" b="1" dirty="0">
                          <a:solidFill>
                            <a:schemeClr val="bg1"/>
                          </a:solidFill>
                        </a:rPr>
                        <a:t>%</a:t>
                      </a:r>
                    </a:p>
                    <a:p>
                      <a:pPr algn="ctr"/>
                      <a:r>
                        <a:rPr lang="fi-FI" b="1" dirty="0">
                          <a:solidFill>
                            <a:schemeClr val="bg1"/>
                          </a:solidFill>
                        </a:rPr>
                        <a:t>53 </a:t>
                      </a:r>
                      <a:r>
                        <a:rPr lang="fi-FI" b="1" dirty="0" err="1">
                          <a:solidFill>
                            <a:schemeClr val="bg1"/>
                          </a:solidFill>
                        </a:rPr>
                        <a:t>år</a:t>
                      </a:r>
                      <a:r>
                        <a:rPr lang="fi-FI" b="1" dirty="0">
                          <a:solidFill>
                            <a:schemeClr val="bg1"/>
                          </a:solidFill>
                        </a:rPr>
                        <a:t>–62 </a:t>
                      </a:r>
                      <a:r>
                        <a:rPr lang="fi-FI" b="1" dirty="0" err="1">
                          <a:solidFill>
                            <a:schemeClr val="bg1"/>
                          </a:solidFill>
                        </a:rPr>
                        <a:t>år</a:t>
                      </a:r>
                      <a:endParaRPr lang="fi-FI" b="1" dirty="0">
                        <a:solidFill>
                          <a:schemeClr val="bg1"/>
                        </a:solidFill>
                      </a:endParaRPr>
                    </a:p>
                  </a:txBody>
                  <a:tcPr anchor="ctr"/>
                </a:tc>
                <a:extLst>
                  <a:ext uri="{0D108BD9-81ED-4DB2-BD59-A6C34878D82A}">
                    <a16:rowId xmlns:a16="http://schemas.microsoft.com/office/drawing/2014/main" val="2684710378"/>
                  </a:ext>
                </a:extLst>
              </a:tr>
              <a:tr h="370840">
                <a:tc>
                  <a:txBody>
                    <a:bodyPr/>
                    <a:lstStyle/>
                    <a:p>
                      <a:pPr algn="l"/>
                      <a:r>
                        <a:rPr lang="fi-FI" sz="1800" dirty="0"/>
                        <a:t>   </a:t>
                      </a:r>
                      <a:r>
                        <a:rPr lang="fi-FI" sz="1800" dirty="0" err="1"/>
                        <a:t>ArPL</a:t>
                      </a:r>
                      <a:endParaRPr lang="fi-FI" sz="1800" dirty="0"/>
                    </a:p>
                  </a:txBody>
                  <a:tcPr marL="0" marR="0" marT="0" marB="0" anchor="ctr"/>
                </a:tc>
                <a:tc>
                  <a:txBody>
                    <a:bodyPr/>
                    <a:lstStyle/>
                    <a:p>
                      <a:pPr algn="r"/>
                      <a:r>
                        <a:rPr lang="fi-FI" sz="1800" dirty="0"/>
                        <a:t>24,81</a:t>
                      </a:r>
                    </a:p>
                  </a:txBody>
                  <a:tcPr marL="45720" marR="45720" anchor="ctr"/>
                </a:tc>
                <a:tc>
                  <a:txBody>
                    <a:bodyPr/>
                    <a:lstStyle/>
                    <a:p>
                      <a:pPr algn="r"/>
                      <a:r>
                        <a:rPr lang="fi-FI" sz="1800" dirty="0"/>
                        <a:t>7,15</a:t>
                      </a:r>
                    </a:p>
                  </a:txBody>
                  <a:tcPr marL="45720" marR="45720" anchor="ctr"/>
                </a:tc>
                <a:tc>
                  <a:txBody>
                    <a:bodyPr/>
                    <a:lstStyle/>
                    <a:p>
                      <a:pPr algn="r"/>
                      <a:r>
                        <a:rPr lang="fi-FI" sz="1800" dirty="0"/>
                        <a:t>8,65</a:t>
                      </a:r>
                    </a:p>
                  </a:txBody>
                  <a:tcPr marL="45720" marR="45720" anchor="ctr"/>
                </a:tc>
                <a:extLst>
                  <a:ext uri="{0D108BD9-81ED-4DB2-BD59-A6C34878D82A}">
                    <a16:rowId xmlns:a16="http://schemas.microsoft.com/office/drawing/2014/main" val="2184880206"/>
                  </a:ext>
                </a:extLst>
              </a:tr>
              <a:tr h="370840">
                <a:tc>
                  <a:txBody>
                    <a:bodyPr/>
                    <a:lstStyle/>
                    <a:p>
                      <a:pPr algn="l"/>
                      <a:r>
                        <a:rPr lang="fi-FI" sz="1800" dirty="0"/>
                        <a:t>   </a:t>
                      </a:r>
                      <a:r>
                        <a:rPr lang="fi-FI" sz="1800" dirty="0" err="1"/>
                        <a:t>SjPL</a:t>
                      </a:r>
                      <a:endParaRPr lang="fi-FI" sz="1800" dirty="0"/>
                    </a:p>
                  </a:txBody>
                  <a:tcPr marL="0" marR="0" marT="0" marB="0" anchor="ctr"/>
                </a:tc>
                <a:tc>
                  <a:txBody>
                    <a:bodyPr/>
                    <a:lstStyle/>
                    <a:p>
                      <a:pPr algn="r"/>
                      <a:r>
                        <a:rPr lang="fi-FI" sz="1800" baseline="0" dirty="0">
                          <a:solidFill>
                            <a:schemeClr val="tx1"/>
                          </a:solidFill>
                        </a:rPr>
                        <a:t>19,0</a:t>
                      </a:r>
                      <a:endParaRPr lang="fi-FI" sz="1800" b="0" i="0" baseline="0" dirty="0">
                        <a:solidFill>
                          <a:schemeClr val="tx1"/>
                        </a:solidFill>
                      </a:endParaRPr>
                    </a:p>
                  </a:txBody>
                  <a:tcPr marL="45720" marR="45720" anchor="ctr"/>
                </a:tc>
                <a:tc>
                  <a:txBody>
                    <a:bodyPr/>
                    <a:lstStyle/>
                    <a:p>
                      <a:pPr algn="r"/>
                      <a:r>
                        <a:rPr lang="fi-FI" sz="1800" dirty="0">
                          <a:solidFill>
                            <a:schemeClr val="tx1"/>
                          </a:solidFill>
                        </a:rPr>
                        <a:t>7,15</a:t>
                      </a:r>
                    </a:p>
                  </a:txBody>
                  <a:tcPr marL="45720" marR="45720" anchor="ctr"/>
                </a:tc>
                <a:tc>
                  <a:txBody>
                    <a:bodyPr/>
                    <a:lstStyle/>
                    <a:p>
                      <a:pPr algn="r"/>
                      <a:r>
                        <a:rPr lang="fi-FI" sz="1800" dirty="0">
                          <a:solidFill>
                            <a:schemeClr val="tx1"/>
                          </a:solidFill>
                        </a:rPr>
                        <a:t>8,65</a:t>
                      </a:r>
                    </a:p>
                  </a:txBody>
                  <a:tcPr marL="45720" marR="45720" anchor="ctr"/>
                </a:tc>
                <a:extLst>
                  <a:ext uri="{0D108BD9-81ED-4DB2-BD59-A6C34878D82A}">
                    <a16:rowId xmlns:a16="http://schemas.microsoft.com/office/drawing/2014/main" val="222179269"/>
                  </a:ext>
                </a:extLst>
              </a:tr>
              <a:tr h="370840">
                <a:tc>
                  <a:txBody>
                    <a:bodyPr/>
                    <a:lstStyle/>
                    <a:p>
                      <a:pPr algn="l"/>
                      <a:r>
                        <a:rPr lang="fi-FI" sz="1800" dirty="0"/>
                        <a:t>   </a:t>
                      </a:r>
                      <a:r>
                        <a:rPr lang="fi-FI" sz="1800" dirty="0" err="1"/>
                        <a:t>OffPL</a:t>
                      </a:r>
                      <a:r>
                        <a:rPr lang="fi-FI" sz="1800" dirty="0"/>
                        <a:t> (Keva) </a:t>
                      </a:r>
                    </a:p>
                  </a:txBody>
                  <a:tcPr marL="0" marR="0" marT="0" marB="0" anchor="ctr"/>
                </a:tc>
                <a:tc>
                  <a:txBody>
                    <a:bodyPr/>
                    <a:lstStyle/>
                    <a:p>
                      <a:pPr algn="r"/>
                      <a:r>
                        <a:rPr lang="fi-FI" sz="1800" dirty="0">
                          <a:solidFill>
                            <a:schemeClr val="tx1"/>
                          </a:solidFill>
                        </a:rPr>
                        <a:t>27,15</a:t>
                      </a:r>
                    </a:p>
                  </a:txBody>
                  <a:tcPr marL="45720" marR="45720" anchor="ctr"/>
                </a:tc>
                <a:tc>
                  <a:txBody>
                    <a:bodyPr/>
                    <a:lstStyle/>
                    <a:p>
                      <a:pPr algn="r"/>
                      <a:r>
                        <a:rPr lang="fi-FI" sz="1800" dirty="0">
                          <a:solidFill>
                            <a:schemeClr val="tx1"/>
                          </a:solidFill>
                        </a:rPr>
                        <a:t>7,15</a:t>
                      </a:r>
                    </a:p>
                  </a:txBody>
                  <a:tcPr marL="45720" marR="45720" anchor="ctr"/>
                </a:tc>
                <a:tc>
                  <a:txBody>
                    <a:bodyPr/>
                    <a:lstStyle/>
                    <a:p>
                      <a:pPr algn="r"/>
                      <a:r>
                        <a:rPr lang="fi-FI" sz="1800" dirty="0">
                          <a:solidFill>
                            <a:schemeClr val="tx1"/>
                          </a:solidFill>
                        </a:rPr>
                        <a:t>8,65</a:t>
                      </a:r>
                    </a:p>
                  </a:txBody>
                  <a:tcPr marL="45720" marR="45720" anchor="ctr"/>
                </a:tc>
                <a:extLst>
                  <a:ext uri="{0D108BD9-81ED-4DB2-BD59-A6C34878D82A}">
                    <a16:rowId xmlns:a16="http://schemas.microsoft.com/office/drawing/2014/main" val="798305547"/>
                  </a:ext>
                </a:extLst>
              </a:tr>
              <a:tr h="370840">
                <a:tc>
                  <a:txBody>
                    <a:bodyPr/>
                    <a:lstStyle/>
                    <a:p>
                      <a:pPr algn="l"/>
                      <a:r>
                        <a:rPr lang="fi-FI" sz="1800" dirty="0"/>
                        <a:t>   </a:t>
                      </a:r>
                      <a:r>
                        <a:rPr lang="fi-FI" sz="1800" dirty="0" err="1"/>
                        <a:t>OffPL</a:t>
                      </a:r>
                      <a:r>
                        <a:rPr lang="fi-FI" sz="1800" baseline="0" dirty="0"/>
                        <a:t> (Staten)</a:t>
                      </a:r>
                      <a:r>
                        <a:rPr lang="fi-FI" sz="1800" dirty="0"/>
                        <a:t> </a:t>
                      </a:r>
                    </a:p>
                  </a:txBody>
                  <a:tcPr marL="0" marR="0" marT="0" marB="0" anchor="ctr"/>
                </a:tc>
                <a:tc>
                  <a:txBody>
                    <a:bodyPr/>
                    <a:lstStyle/>
                    <a:p>
                      <a:pPr algn="r"/>
                      <a:r>
                        <a:rPr lang="fi-FI" sz="1800" dirty="0">
                          <a:solidFill>
                            <a:schemeClr val="tx1"/>
                          </a:solidFill>
                        </a:rPr>
                        <a:t>24,81</a:t>
                      </a:r>
                    </a:p>
                  </a:txBody>
                  <a:tcPr marL="45720" marR="45720" anchor="ctr"/>
                </a:tc>
                <a:tc>
                  <a:txBody>
                    <a:bodyPr/>
                    <a:lstStyle/>
                    <a:p>
                      <a:pPr algn="r"/>
                      <a:r>
                        <a:rPr lang="fi-FI" sz="1800" dirty="0">
                          <a:solidFill>
                            <a:schemeClr val="tx1"/>
                          </a:solidFill>
                        </a:rPr>
                        <a:t>7,15</a:t>
                      </a:r>
                    </a:p>
                  </a:txBody>
                  <a:tcPr marL="45720" marR="45720" anchor="ctr"/>
                </a:tc>
                <a:tc>
                  <a:txBody>
                    <a:bodyPr/>
                    <a:lstStyle/>
                    <a:p>
                      <a:pPr algn="r"/>
                      <a:r>
                        <a:rPr lang="fi-FI" sz="1800" dirty="0">
                          <a:solidFill>
                            <a:schemeClr val="tx1"/>
                          </a:solidFill>
                        </a:rPr>
                        <a:t>8,65</a:t>
                      </a:r>
                    </a:p>
                  </a:txBody>
                  <a:tcPr marL="45720" marR="45720" anchor="ctr"/>
                </a:tc>
                <a:extLst>
                  <a:ext uri="{0D108BD9-81ED-4DB2-BD59-A6C34878D82A}">
                    <a16:rowId xmlns:a16="http://schemas.microsoft.com/office/drawing/2014/main" val="554148754"/>
                  </a:ext>
                </a:extLst>
              </a:tr>
              <a:tr h="370840">
                <a:tc>
                  <a:txBody>
                    <a:bodyPr/>
                    <a:lstStyle/>
                    <a:p>
                      <a:pPr algn="l"/>
                      <a:r>
                        <a:rPr lang="fi-FI" sz="1800" dirty="0"/>
                        <a:t>   </a:t>
                      </a:r>
                      <a:r>
                        <a:rPr lang="fi-FI" sz="1800" dirty="0" err="1"/>
                        <a:t>OffPL</a:t>
                      </a:r>
                      <a:r>
                        <a:rPr lang="fi-FI" sz="1800" baseline="0" dirty="0"/>
                        <a:t> (</a:t>
                      </a:r>
                      <a:r>
                        <a:rPr lang="fi-FI" sz="1800" baseline="0" dirty="0" err="1"/>
                        <a:t>Kyrkan</a:t>
                      </a:r>
                      <a:r>
                        <a:rPr lang="fi-FI" sz="1800" baseline="0" dirty="0"/>
                        <a:t>)</a:t>
                      </a:r>
                      <a:endParaRPr lang="fi-FI" sz="1800" dirty="0"/>
                    </a:p>
                  </a:txBody>
                  <a:tcPr marL="0" marR="0" marT="0" marB="0" anchor="ctr"/>
                </a:tc>
                <a:tc>
                  <a:txBody>
                    <a:bodyPr/>
                    <a:lstStyle/>
                    <a:p>
                      <a:pPr algn="r"/>
                      <a:r>
                        <a:rPr lang="fi-FI" sz="1800" dirty="0">
                          <a:solidFill>
                            <a:schemeClr val="tx1"/>
                          </a:solidFill>
                        </a:rPr>
                        <a:t>28,97</a:t>
                      </a:r>
                    </a:p>
                  </a:txBody>
                  <a:tcPr marL="45720" marR="45720" anchor="ctr"/>
                </a:tc>
                <a:tc>
                  <a:txBody>
                    <a:bodyPr/>
                    <a:lstStyle/>
                    <a:p>
                      <a:pPr algn="r"/>
                      <a:r>
                        <a:rPr lang="fi-FI" sz="1800" dirty="0">
                          <a:solidFill>
                            <a:schemeClr val="tx1"/>
                          </a:solidFill>
                        </a:rPr>
                        <a:t>7,15</a:t>
                      </a:r>
                    </a:p>
                  </a:txBody>
                  <a:tcPr marL="45720" marR="45720" anchor="ctr"/>
                </a:tc>
                <a:tc>
                  <a:txBody>
                    <a:bodyPr/>
                    <a:lstStyle/>
                    <a:p>
                      <a:pPr algn="r"/>
                      <a:r>
                        <a:rPr lang="fi-FI" sz="1800" dirty="0">
                          <a:solidFill>
                            <a:schemeClr val="tx1"/>
                          </a:solidFill>
                        </a:rPr>
                        <a:t>8,65</a:t>
                      </a:r>
                    </a:p>
                  </a:txBody>
                  <a:tcPr marL="45720" marR="45720" anchor="ctr"/>
                </a:tc>
                <a:extLst>
                  <a:ext uri="{0D108BD9-81ED-4DB2-BD59-A6C34878D82A}">
                    <a16:rowId xmlns:a16="http://schemas.microsoft.com/office/drawing/2014/main" val="3309916147"/>
                  </a:ext>
                </a:extLst>
              </a:tr>
              <a:tr h="370840">
                <a:tc>
                  <a:txBody>
                    <a:bodyPr/>
                    <a:lstStyle/>
                    <a:p>
                      <a:pPr algn="l"/>
                      <a:r>
                        <a:rPr lang="fi-FI" sz="1800" dirty="0"/>
                        <a:t> </a:t>
                      </a:r>
                      <a:r>
                        <a:rPr lang="fi-FI" sz="1800" baseline="0" dirty="0"/>
                        <a:t>  </a:t>
                      </a:r>
                      <a:r>
                        <a:rPr lang="fi-FI" sz="1800" baseline="0" dirty="0" err="1"/>
                        <a:t>FöPL</a:t>
                      </a:r>
                      <a:endParaRPr lang="fi-FI" sz="1800" dirty="0"/>
                    </a:p>
                  </a:txBody>
                  <a:tcPr marL="0" marR="0" marT="0" marB="0" anchor="ctr"/>
                </a:tc>
                <a:tc>
                  <a:txBody>
                    <a:bodyPr/>
                    <a:lstStyle/>
                    <a:p>
                      <a:pPr algn="r"/>
                      <a:r>
                        <a:rPr lang="fi-FI" sz="1800" dirty="0">
                          <a:solidFill>
                            <a:schemeClr val="tx1"/>
                          </a:solidFill>
                        </a:rPr>
                        <a:t>23,2</a:t>
                      </a:r>
                    </a:p>
                  </a:txBody>
                  <a:tcPr marL="45720" marR="45720" anchor="ctr"/>
                </a:tc>
                <a:tc>
                  <a:txBody>
                    <a:bodyPr/>
                    <a:lstStyle/>
                    <a:p>
                      <a:pPr algn="r"/>
                      <a:r>
                        <a:rPr lang="fi-FI" sz="1800" dirty="0">
                          <a:solidFill>
                            <a:schemeClr val="tx1"/>
                          </a:solidFill>
                        </a:rPr>
                        <a:t> 24,1</a:t>
                      </a:r>
                      <a:r>
                        <a:rPr lang="fi-FI" sz="1800" baseline="0" dirty="0">
                          <a:solidFill>
                            <a:schemeClr val="tx1"/>
                          </a:solidFill>
                        </a:rPr>
                        <a:t> </a:t>
                      </a:r>
                      <a:r>
                        <a:rPr lang="fi-FI" sz="1800" baseline="30000" dirty="0">
                          <a:solidFill>
                            <a:schemeClr val="tx1"/>
                          </a:solidFill>
                        </a:rPr>
                        <a:t>1)</a:t>
                      </a:r>
                    </a:p>
                  </a:txBody>
                  <a:tcPr marL="45720" marR="45720" anchor="ctr"/>
                </a:tc>
                <a:tc>
                  <a:txBody>
                    <a:bodyPr/>
                    <a:lstStyle/>
                    <a:p>
                      <a:pPr algn="r"/>
                      <a:r>
                        <a:rPr lang="fi-FI" sz="1800" dirty="0">
                          <a:solidFill>
                            <a:schemeClr val="tx1"/>
                          </a:solidFill>
                        </a:rPr>
                        <a:t> 25,6 </a:t>
                      </a:r>
                      <a:r>
                        <a:rPr lang="fi-FI" sz="1800" baseline="30000" dirty="0">
                          <a:solidFill>
                            <a:schemeClr val="tx1"/>
                          </a:solidFill>
                        </a:rPr>
                        <a:t>1)</a:t>
                      </a:r>
                    </a:p>
                  </a:txBody>
                  <a:tcPr marL="45720" marR="45720" anchor="ctr"/>
                </a:tc>
                <a:extLst>
                  <a:ext uri="{0D108BD9-81ED-4DB2-BD59-A6C34878D82A}">
                    <a16:rowId xmlns:a16="http://schemas.microsoft.com/office/drawing/2014/main" val="2287719203"/>
                  </a:ext>
                </a:extLst>
              </a:tr>
              <a:tr h="370840">
                <a:tc>
                  <a:txBody>
                    <a:bodyPr/>
                    <a:lstStyle/>
                    <a:p>
                      <a:pPr algn="l"/>
                      <a:r>
                        <a:rPr lang="fi-FI" sz="1800" dirty="0"/>
                        <a:t>   </a:t>
                      </a:r>
                      <a:r>
                        <a:rPr lang="fi-FI" sz="1800" dirty="0" err="1"/>
                        <a:t>LFöPL</a:t>
                      </a:r>
                      <a:endParaRPr lang="fi-FI" sz="1800" dirty="0"/>
                    </a:p>
                  </a:txBody>
                  <a:tcPr marL="0" marR="0" marT="0" marB="0" anchor="ctr"/>
                </a:tc>
                <a:tc>
                  <a:txBody>
                    <a:bodyPr/>
                    <a:lstStyle/>
                    <a:p>
                      <a:pPr algn="r"/>
                      <a:r>
                        <a:rPr lang="fi-FI" sz="1800" dirty="0">
                          <a:solidFill>
                            <a:schemeClr val="tx1"/>
                          </a:solidFill>
                        </a:rPr>
                        <a:t> 13,9/13,3 </a:t>
                      </a:r>
                      <a:r>
                        <a:rPr lang="fi-FI" sz="1800" baseline="30000" dirty="0">
                          <a:solidFill>
                            <a:schemeClr val="tx1"/>
                          </a:solidFill>
                        </a:rPr>
                        <a:t>2)</a:t>
                      </a:r>
                    </a:p>
                  </a:txBody>
                  <a:tcPr marL="45720" marR="45720" anchor="ctr"/>
                </a:tc>
                <a:tc>
                  <a:txBody>
                    <a:bodyPr/>
                    <a:lstStyle/>
                    <a:p>
                      <a:pPr algn="r"/>
                      <a:r>
                        <a:rPr lang="fi-FI" sz="1800" dirty="0">
                          <a:solidFill>
                            <a:schemeClr val="tx1"/>
                          </a:solidFill>
                        </a:rPr>
                        <a:t> 24,1 </a:t>
                      </a:r>
                      <a:r>
                        <a:rPr lang="fi-FI" sz="1800" baseline="30000" dirty="0">
                          <a:solidFill>
                            <a:schemeClr val="tx1"/>
                          </a:solidFill>
                        </a:rPr>
                        <a:t>3)</a:t>
                      </a:r>
                    </a:p>
                  </a:txBody>
                  <a:tcPr marL="45720" marR="45720" anchor="ctr"/>
                </a:tc>
                <a:tc>
                  <a:txBody>
                    <a:bodyPr/>
                    <a:lstStyle/>
                    <a:p>
                      <a:pPr algn="r"/>
                      <a:r>
                        <a:rPr lang="fi-FI" sz="1800" dirty="0">
                          <a:solidFill>
                            <a:schemeClr val="tx1"/>
                          </a:solidFill>
                        </a:rPr>
                        <a:t> 25,6 </a:t>
                      </a:r>
                      <a:r>
                        <a:rPr lang="fi-FI" sz="1800" baseline="30000" dirty="0">
                          <a:solidFill>
                            <a:schemeClr val="tx1"/>
                          </a:solidFill>
                        </a:rPr>
                        <a:t>3)</a:t>
                      </a:r>
                    </a:p>
                  </a:txBody>
                  <a:tcPr marL="45720" marR="45720" anchor="ctr"/>
                </a:tc>
                <a:extLst>
                  <a:ext uri="{0D108BD9-81ED-4DB2-BD59-A6C34878D82A}">
                    <a16:rowId xmlns:a16="http://schemas.microsoft.com/office/drawing/2014/main" val="3770657922"/>
                  </a:ext>
                </a:extLst>
              </a:tr>
            </a:tbl>
          </a:graphicData>
        </a:graphic>
      </p:graphicFrame>
    </p:spTree>
    <p:extLst>
      <p:ext uri="{BB962C8B-B14F-4D97-AF65-F5344CB8AC3E}">
        <p14:creationId xmlns:p14="http://schemas.microsoft.com/office/powerpoint/2010/main" val="1439455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B7BE74AE-47E5-4B43-BDB8-1061F6EB4F63}"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19</a:t>
            </a:fld>
            <a:endParaRPr lang="fi-FI"/>
          </a:p>
        </p:txBody>
      </p:sp>
      <p:graphicFrame>
        <p:nvGraphicFramePr>
          <p:cNvPr id="8" name="Taulukko 6">
            <a:extLst>
              <a:ext uri="{FF2B5EF4-FFF2-40B4-BE49-F238E27FC236}">
                <a16:creationId xmlns:a16="http://schemas.microsoft.com/office/drawing/2014/main" id="{0187EBE8-8FDD-432E-824F-67BD71DFBADB}"/>
              </a:ext>
            </a:extLst>
          </p:cNvPr>
          <p:cNvGraphicFramePr>
            <a:graphicFrameLocks noGrp="1"/>
          </p:cNvGraphicFramePr>
          <p:nvPr>
            <p:extLst>
              <p:ext uri="{D42A27DB-BD31-4B8C-83A1-F6EECF244321}">
                <p14:modId xmlns:p14="http://schemas.microsoft.com/office/powerpoint/2010/main" val="3215148561"/>
              </p:ext>
            </p:extLst>
          </p:nvPr>
        </p:nvGraphicFramePr>
        <p:xfrm>
          <a:off x="3287688" y="1916832"/>
          <a:ext cx="4392488" cy="333756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3002489253"/>
                    </a:ext>
                  </a:extLst>
                </a:gridCol>
                <a:gridCol w="1872208">
                  <a:extLst>
                    <a:ext uri="{9D8B030D-6E8A-4147-A177-3AD203B41FA5}">
                      <a16:colId xmlns:a16="http://schemas.microsoft.com/office/drawing/2014/main" val="826183507"/>
                    </a:ext>
                  </a:extLst>
                </a:gridCol>
              </a:tblGrid>
              <a:tr h="370840">
                <a:tc>
                  <a:txBody>
                    <a:bodyPr/>
                    <a:lstStyle/>
                    <a:p>
                      <a:r>
                        <a:rPr lang="fi-FI" sz="1800" dirty="0"/>
                        <a:t>Del av </a:t>
                      </a:r>
                      <a:r>
                        <a:rPr lang="fi-FI" sz="1800" dirty="0" err="1"/>
                        <a:t>betalningen</a:t>
                      </a:r>
                      <a:endParaRPr lang="fi-FI" sz="1800" dirty="0"/>
                    </a:p>
                  </a:txBody>
                  <a:tcPr marL="36000" marR="36000" anchor="ctr"/>
                </a:tc>
                <a:tc>
                  <a:txBody>
                    <a:bodyPr/>
                    <a:lstStyle/>
                    <a:p>
                      <a:pPr algn="l"/>
                      <a:r>
                        <a:rPr lang="sv-SE" sz="1800" b="1" noProof="0" dirty="0">
                          <a:solidFill>
                            <a:schemeClr val="bg1"/>
                          </a:solidFill>
                        </a:rPr>
                        <a:t>%</a:t>
                      </a:r>
                      <a:r>
                        <a:rPr lang="sv-SE" sz="1800" b="1" baseline="0" noProof="0" dirty="0">
                          <a:solidFill>
                            <a:schemeClr val="bg1"/>
                          </a:solidFill>
                        </a:rPr>
                        <a:t> av lönen</a:t>
                      </a:r>
                      <a:endParaRPr lang="sv-SE" sz="1800" b="1" noProof="0" dirty="0">
                        <a:solidFill>
                          <a:schemeClr val="bg1"/>
                        </a:solidFill>
                      </a:endParaRPr>
                    </a:p>
                  </a:txBody>
                  <a:tcPr marL="36000" marR="36000" anchor="ctr"/>
                </a:tc>
                <a:extLst>
                  <a:ext uri="{0D108BD9-81ED-4DB2-BD59-A6C34878D82A}">
                    <a16:rowId xmlns:a16="http://schemas.microsoft.com/office/drawing/2014/main" val="3552609972"/>
                  </a:ext>
                </a:extLst>
              </a:tr>
              <a:tr h="370840">
                <a:tc>
                  <a:txBody>
                    <a:bodyPr/>
                    <a:lstStyle/>
                    <a:p>
                      <a:pPr algn="l"/>
                      <a:r>
                        <a:rPr lang="sv-SE" sz="1800" noProof="0" dirty="0"/>
                        <a:t>Ålderspensionsdel</a:t>
                      </a:r>
                    </a:p>
                  </a:txBody>
                  <a:tcPr marL="72000" marR="0" marT="0" marB="0" anchor="b"/>
                </a:tc>
                <a:tc>
                  <a:txBody>
                    <a:bodyPr/>
                    <a:lstStyle/>
                    <a:p>
                      <a:pPr algn="r"/>
                      <a:r>
                        <a:rPr lang="fi-FI" sz="1800" dirty="0">
                          <a:solidFill>
                            <a:schemeClr val="tx1"/>
                          </a:solidFill>
                        </a:rPr>
                        <a:t>3,62</a:t>
                      </a:r>
                    </a:p>
                  </a:txBody>
                  <a:tcPr marL="45720" marR="45720" anchor="ctr"/>
                </a:tc>
                <a:extLst>
                  <a:ext uri="{0D108BD9-81ED-4DB2-BD59-A6C34878D82A}">
                    <a16:rowId xmlns:a16="http://schemas.microsoft.com/office/drawing/2014/main" val="792196839"/>
                  </a:ext>
                </a:extLst>
              </a:tr>
              <a:tr h="370840">
                <a:tc>
                  <a:txBody>
                    <a:bodyPr/>
                    <a:lstStyle/>
                    <a:p>
                      <a:pPr algn="l"/>
                      <a:r>
                        <a:rPr lang="sv-SE" sz="1800" noProof="0" dirty="0"/>
                        <a:t>Sjukpensionsdel</a:t>
                      </a:r>
                    </a:p>
                  </a:txBody>
                  <a:tcPr marL="72000" marR="0" marT="0" marB="0" anchor="ctr"/>
                </a:tc>
                <a:tc>
                  <a:txBody>
                    <a:bodyPr/>
                    <a:lstStyle/>
                    <a:p>
                      <a:pPr algn="r"/>
                      <a:r>
                        <a:rPr lang="fi-FI" sz="1800" dirty="0">
                          <a:solidFill>
                            <a:schemeClr val="tx1"/>
                          </a:solidFill>
                        </a:rPr>
                        <a:t>0,8</a:t>
                      </a:r>
                    </a:p>
                  </a:txBody>
                  <a:tcPr marL="45720" marR="45720" anchor="ctr"/>
                </a:tc>
                <a:extLst>
                  <a:ext uri="{0D108BD9-81ED-4DB2-BD59-A6C34878D82A}">
                    <a16:rowId xmlns:a16="http://schemas.microsoft.com/office/drawing/2014/main" val="461769101"/>
                  </a:ext>
                </a:extLst>
              </a:tr>
              <a:tr h="370840">
                <a:tc>
                  <a:txBody>
                    <a:bodyPr/>
                    <a:lstStyle/>
                    <a:p>
                      <a:pPr algn="l"/>
                      <a:r>
                        <a:rPr lang="sv-SE" sz="1800" noProof="0" dirty="0"/>
                        <a:t>Utjämningsdel</a:t>
                      </a:r>
                    </a:p>
                  </a:txBody>
                  <a:tcPr marL="72000" marR="0" marT="0" marB="0" anchor="ctr"/>
                </a:tc>
                <a:tc>
                  <a:txBody>
                    <a:bodyPr/>
                    <a:lstStyle/>
                    <a:p>
                      <a:pPr algn="r"/>
                      <a:r>
                        <a:rPr lang="fi-FI" sz="1800" dirty="0">
                          <a:solidFill>
                            <a:schemeClr val="tx1"/>
                          </a:solidFill>
                        </a:rPr>
                        <a:t>20,48</a:t>
                      </a:r>
                    </a:p>
                  </a:txBody>
                  <a:tcPr marL="45720" marR="45720" anchor="ctr"/>
                </a:tc>
                <a:extLst>
                  <a:ext uri="{0D108BD9-81ED-4DB2-BD59-A6C34878D82A}">
                    <a16:rowId xmlns:a16="http://schemas.microsoft.com/office/drawing/2014/main" val="1657010784"/>
                  </a:ext>
                </a:extLst>
              </a:tr>
              <a:tr h="370840">
                <a:tc>
                  <a:txBody>
                    <a:bodyPr/>
                    <a:lstStyle/>
                    <a:p>
                      <a:pPr algn="l"/>
                      <a:r>
                        <a:rPr lang="sv-SE" sz="1800" noProof="0" dirty="0"/>
                        <a:t>Övriga delar</a:t>
                      </a:r>
                    </a:p>
                  </a:txBody>
                  <a:tcPr marL="72000" marR="0" marT="0" marB="0" anchor="ctr"/>
                </a:tc>
                <a:tc>
                  <a:txBody>
                    <a:bodyPr/>
                    <a:lstStyle/>
                    <a:p>
                      <a:pPr algn="r"/>
                      <a:r>
                        <a:rPr lang="fi-FI" sz="1800" dirty="0">
                          <a:solidFill>
                            <a:schemeClr val="tx1"/>
                          </a:solidFill>
                        </a:rPr>
                        <a:t>0,31</a:t>
                      </a:r>
                    </a:p>
                  </a:txBody>
                  <a:tcPr marL="45720" marR="45720" anchor="ctr"/>
                </a:tc>
                <a:extLst>
                  <a:ext uri="{0D108BD9-81ED-4DB2-BD59-A6C34878D82A}">
                    <a16:rowId xmlns:a16="http://schemas.microsoft.com/office/drawing/2014/main" val="3103915647"/>
                  </a:ext>
                </a:extLst>
              </a:tr>
              <a:tr h="370840">
                <a:tc>
                  <a:txBody>
                    <a:bodyPr/>
                    <a:lstStyle/>
                    <a:p>
                      <a:pPr algn="l"/>
                      <a:r>
                        <a:rPr lang="sv-SE" sz="1800" noProof="0" dirty="0"/>
                        <a:t>Återbäringar</a:t>
                      </a:r>
                    </a:p>
                  </a:txBody>
                  <a:tcPr marL="72000" marR="0" marT="0" marB="0" anchor="ctr"/>
                </a:tc>
                <a:tc>
                  <a:txBody>
                    <a:bodyPr/>
                    <a:lstStyle/>
                    <a:p>
                      <a:pPr algn="r"/>
                      <a:r>
                        <a:rPr lang="fi-FI" sz="1800" dirty="0">
                          <a:solidFill>
                            <a:schemeClr val="tx1"/>
                          </a:solidFill>
                        </a:rPr>
                        <a:t> -0,4</a:t>
                      </a:r>
                    </a:p>
                  </a:txBody>
                  <a:tcPr marL="45720" marR="45720" anchor="ctr"/>
                </a:tc>
                <a:extLst>
                  <a:ext uri="{0D108BD9-81ED-4DB2-BD59-A6C34878D82A}">
                    <a16:rowId xmlns:a16="http://schemas.microsoft.com/office/drawing/2014/main" val="2605436282"/>
                  </a:ext>
                </a:extLst>
              </a:tr>
              <a:tr h="370840">
                <a:tc>
                  <a:txBody>
                    <a:bodyPr/>
                    <a:lstStyle/>
                    <a:p>
                      <a:pPr algn="l"/>
                      <a:r>
                        <a:rPr lang="sv-SE" sz="1800" b="1" noProof="0" dirty="0"/>
                        <a:t>Genomsnittlig</a:t>
                      </a:r>
                      <a:r>
                        <a:rPr lang="sv-SE" sz="1800" b="1" baseline="0" noProof="0" dirty="0"/>
                        <a:t> avgift</a:t>
                      </a:r>
                      <a:endParaRPr lang="sv-SE" sz="1800" b="1" noProof="0" dirty="0"/>
                    </a:p>
                  </a:txBody>
                  <a:tcPr marL="72000" marR="0" marT="0" marB="0" anchor="ctr"/>
                </a:tc>
                <a:tc>
                  <a:txBody>
                    <a:bodyPr/>
                    <a:lstStyle/>
                    <a:p>
                      <a:pPr algn="r"/>
                      <a:r>
                        <a:rPr lang="fi-FI" sz="1800" b="1" dirty="0">
                          <a:solidFill>
                            <a:srgbClr val="FF0000"/>
                          </a:solidFill>
                        </a:rPr>
                        <a:t> </a:t>
                      </a:r>
                      <a:r>
                        <a:rPr lang="fi-FI" sz="1800" b="1" dirty="0">
                          <a:solidFill>
                            <a:schemeClr val="tx1"/>
                          </a:solidFill>
                        </a:rPr>
                        <a:t>24,81</a:t>
                      </a:r>
                    </a:p>
                  </a:txBody>
                  <a:tcPr marL="45720" marR="45720" anchor="ctr"/>
                </a:tc>
                <a:extLst>
                  <a:ext uri="{0D108BD9-81ED-4DB2-BD59-A6C34878D82A}">
                    <a16:rowId xmlns:a16="http://schemas.microsoft.com/office/drawing/2014/main" val="666971863"/>
                  </a:ext>
                </a:extLst>
              </a:tr>
              <a:tr h="370840">
                <a:tc>
                  <a:txBody>
                    <a:bodyPr/>
                    <a:lstStyle/>
                    <a:p>
                      <a:pPr algn="l"/>
                      <a:r>
                        <a:rPr lang="sv-SE" sz="1800" noProof="0" dirty="0"/>
                        <a:t>Arbetsgivarens del</a:t>
                      </a:r>
                    </a:p>
                  </a:txBody>
                  <a:tcPr marL="72000" marR="0" marT="0" marB="0" anchor="ctr"/>
                </a:tc>
                <a:tc>
                  <a:txBody>
                    <a:bodyPr/>
                    <a:lstStyle/>
                    <a:p>
                      <a:pPr algn="r"/>
                      <a:r>
                        <a:rPr lang="fi-FI" sz="1800" dirty="0">
                          <a:solidFill>
                            <a:schemeClr val="tx1"/>
                          </a:solidFill>
                        </a:rPr>
                        <a:t>17,34</a:t>
                      </a:r>
                    </a:p>
                  </a:txBody>
                  <a:tcPr marL="45720" marR="45720" anchor="ctr"/>
                </a:tc>
                <a:extLst>
                  <a:ext uri="{0D108BD9-81ED-4DB2-BD59-A6C34878D82A}">
                    <a16:rowId xmlns:a16="http://schemas.microsoft.com/office/drawing/2014/main" val="367106106"/>
                  </a:ext>
                </a:extLst>
              </a:tr>
              <a:tr h="370840">
                <a:tc>
                  <a:txBody>
                    <a:bodyPr/>
                    <a:lstStyle/>
                    <a:p>
                      <a:pPr algn="l"/>
                      <a:r>
                        <a:rPr lang="sv-SE" sz="1800" noProof="0" dirty="0"/>
                        <a:t>Arbetstagarens del</a:t>
                      </a:r>
                    </a:p>
                  </a:txBody>
                  <a:tcPr marL="72000" marR="0" marT="0" marB="0" anchor="ctr"/>
                </a:tc>
                <a:tc>
                  <a:txBody>
                    <a:bodyPr/>
                    <a:lstStyle/>
                    <a:p>
                      <a:pPr algn="r"/>
                      <a:r>
                        <a:rPr lang="fi-FI" sz="1800" dirty="0">
                          <a:solidFill>
                            <a:schemeClr val="tx1"/>
                          </a:solidFill>
                        </a:rPr>
                        <a:t>7,15/8,65 </a:t>
                      </a:r>
                      <a:endParaRPr lang="fi-FI" sz="1800" baseline="30000" dirty="0">
                        <a:solidFill>
                          <a:schemeClr val="tx1"/>
                        </a:solidFill>
                      </a:endParaRPr>
                    </a:p>
                  </a:txBody>
                  <a:tcPr marL="45720" marR="45720" anchor="ctr"/>
                </a:tc>
                <a:extLst>
                  <a:ext uri="{0D108BD9-81ED-4DB2-BD59-A6C34878D82A}">
                    <a16:rowId xmlns:a16="http://schemas.microsoft.com/office/drawing/2014/main" val="3092425781"/>
                  </a:ext>
                </a:extLst>
              </a:tr>
            </a:tbl>
          </a:graphicData>
        </a:graphic>
      </p:graphicFrame>
      <p:sp>
        <p:nvSpPr>
          <p:cNvPr id="7" name="Otsikko 6">
            <a:extLst>
              <a:ext uri="{FF2B5EF4-FFF2-40B4-BE49-F238E27FC236}">
                <a16:creationId xmlns:a16="http://schemas.microsoft.com/office/drawing/2014/main" id="{4B1E9995-3D00-4411-BC4C-CB34FD63543B}"/>
              </a:ext>
            </a:extLst>
          </p:cNvPr>
          <p:cNvSpPr>
            <a:spLocks noGrp="1"/>
          </p:cNvSpPr>
          <p:nvPr>
            <p:ph type="title"/>
          </p:nvPr>
        </p:nvSpPr>
        <p:spPr>
          <a:xfrm>
            <a:off x="0" y="359999"/>
            <a:ext cx="11856640" cy="1332000"/>
          </a:xfrm>
        </p:spPr>
        <p:txBody>
          <a:bodyPr/>
          <a:lstStyle/>
          <a:p>
            <a:pPr algn="ctr"/>
            <a:r>
              <a:rPr lang="sv-SE" sz="3200" dirty="0" err="1"/>
              <a:t>ArPL</a:t>
            </a:r>
            <a:r>
              <a:rPr lang="sv-SE" sz="3200" dirty="0"/>
              <a:t>-avgiftens delar i genomsnitt för arbetsgivare med </a:t>
            </a:r>
            <a:br>
              <a:rPr lang="sv-SE" sz="3200" dirty="0"/>
            </a:br>
            <a:r>
              <a:rPr lang="sv-SE" sz="3200" dirty="0"/>
              <a:t>försäkring i arbetspensionsförsäkringsbolag år 2024</a:t>
            </a:r>
            <a:endParaRPr lang="fi-FI" sz="3200" dirty="0"/>
          </a:p>
        </p:txBody>
      </p:sp>
    </p:spTree>
    <p:extLst>
      <p:ext uri="{BB962C8B-B14F-4D97-AF65-F5344CB8AC3E}">
        <p14:creationId xmlns:p14="http://schemas.microsoft.com/office/powerpoint/2010/main" val="2323910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8DCCB82E-DA4B-4745-9DE7-1D7B938231B5}"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2</a:t>
            </a:fld>
            <a:endParaRPr lang="fi-FI"/>
          </a:p>
        </p:txBody>
      </p:sp>
      <p:sp>
        <p:nvSpPr>
          <p:cNvPr id="8" name="Otsikko 6">
            <a:extLst>
              <a:ext uri="{FF2B5EF4-FFF2-40B4-BE49-F238E27FC236}">
                <a16:creationId xmlns:a16="http://schemas.microsoft.com/office/drawing/2014/main" id="{9598A820-E736-49C2-B921-1EF2ABEA0C28}"/>
              </a:ext>
            </a:extLst>
          </p:cNvPr>
          <p:cNvSpPr>
            <a:spLocks noGrp="1"/>
          </p:cNvSpPr>
          <p:nvPr>
            <p:ph type="title"/>
          </p:nvPr>
        </p:nvSpPr>
        <p:spPr>
          <a:xfrm>
            <a:off x="0" y="226670"/>
            <a:ext cx="11856640" cy="1332000"/>
          </a:xfrm>
        </p:spPr>
        <p:txBody>
          <a:bodyPr/>
          <a:lstStyle/>
          <a:p>
            <a:pPr algn="ctr"/>
            <a:r>
              <a:rPr lang="fi-FI" dirty="0" err="1"/>
              <a:t>Penningflödena</a:t>
            </a:r>
            <a:r>
              <a:rPr lang="fi-FI" dirty="0"/>
              <a:t> </a:t>
            </a:r>
            <a:r>
              <a:rPr lang="fi-FI" dirty="0" err="1"/>
              <a:t>inom</a:t>
            </a:r>
            <a:r>
              <a:rPr lang="fi-FI" dirty="0"/>
              <a:t> </a:t>
            </a:r>
            <a:r>
              <a:rPr lang="fi-FI" dirty="0" err="1"/>
              <a:t>arbetspensionssystemet</a:t>
            </a:r>
            <a:r>
              <a:rPr lang="fi-FI" dirty="0"/>
              <a:t> </a:t>
            </a:r>
            <a:br>
              <a:rPr lang="fi-FI" dirty="0"/>
            </a:br>
            <a:r>
              <a:rPr lang="fi-FI" dirty="0" err="1"/>
              <a:t>år</a:t>
            </a:r>
            <a:r>
              <a:rPr lang="fi-FI" dirty="0"/>
              <a:t> 2023</a:t>
            </a:r>
          </a:p>
        </p:txBody>
      </p:sp>
      <p:pic>
        <p:nvPicPr>
          <p:cNvPr id="3" name="Kuva 2" descr="Arbetspensionssystemets tillgångar ökade år 2023 med 12,5 miljarder euro och var vid årets slut 254,9 miljarder euro. ">
            <a:extLst>
              <a:ext uri="{FF2B5EF4-FFF2-40B4-BE49-F238E27FC236}">
                <a16:creationId xmlns:a16="http://schemas.microsoft.com/office/drawing/2014/main" id="{438B7B79-FEAA-2DFB-6C2F-2C39D449B17B}"/>
              </a:ext>
            </a:extLst>
          </p:cNvPr>
          <p:cNvPicPr>
            <a:picLocks noChangeAspect="1"/>
          </p:cNvPicPr>
          <p:nvPr/>
        </p:nvPicPr>
        <p:blipFill>
          <a:blip r:embed="rId3"/>
          <a:stretch>
            <a:fillRect/>
          </a:stretch>
        </p:blipFill>
        <p:spPr>
          <a:xfrm>
            <a:off x="1970313" y="1240692"/>
            <a:ext cx="7230483" cy="4956478"/>
          </a:xfrm>
          <a:prstGeom prst="rect">
            <a:avLst/>
          </a:prstGeom>
        </p:spPr>
      </p:pic>
    </p:spTree>
    <p:extLst>
      <p:ext uri="{BB962C8B-B14F-4D97-AF65-F5344CB8AC3E}">
        <p14:creationId xmlns:p14="http://schemas.microsoft.com/office/powerpoint/2010/main" val="1902059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CEFD4996-B1E4-492F-8750-56FDA23A12CC}"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endParaRPr lang="fi-FI" dirty="0"/>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20</a:t>
            </a:fld>
            <a:endParaRPr lang="fi-FI"/>
          </a:p>
        </p:txBody>
      </p:sp>
      <p:sp>
        <p:nvSpPr>
          <p:cNvPr id="8" name="Otsikko 1">
            <a:extLst>
              <a:ext uri="{FF2B5EF4-FFF2-40B4-BE49-F238E27FC236}">
                <a16:creationId xmlns:a16="http://schemas.microsoft.com/office/drawing/2014/main" id="{36640815-FB26-4F60-B16A-3DF847F20F84}"/>
              </a:ext>
            </a:extLst>
          </p:cNvPr>
          <p:cNvSpPr>
            <a:spLocks noGrp="1"/>
          </p:cNvSpPr>
          <p:nvPr>
            <p:ph type="title"/>
          </p:nvPr>
        </p:nvSpPr>
        <p:spPr>
          <a:xfrm>
            <a:off x="0" y="359999"/>
            <a:ext cx="11856640" cy="692737"/>
          </a:xfrm>
        </p:spPr>
        <p:txBody>
          <a:bodyPr/>
          <a:lstStyle/>
          <a:p>
            <a:pPr algn="ctr"/>
            <a:r>
              <a:rPr lang="fi-FI" sz="3200" dirty="0" err="1"/>
              <a:t>Genomsnittlig</a:t>
            </a:r>
            <a:r>
              <a:rPr lang="fi-FI" sz="3200" dirty="0"/>
              <a:t> APL-/</a:t>
            </a:r>
            <a:r>
              <a:rPr lang="fi-FI" sz="3200" dirty="0" err="1"/>
              <a:t>ArPL-avgift</a:t>
            </a:r>
            <a:r>
              <a:rPr lang="fi-FI" sz="3200" dirty="0"/>
              <a:t> </a:t>
            </a:r>
            <a:r>
              <a:rPr lang="fi-FI" sz="3200" dirty="0" err="1"/>
              <a:t>åren</a:t>
            </a:r>
            <a:r>
              <a:rPr lang="fi-FI" sz="3200" dirty="0"/>
              <a:t> 1962–2024</a:t>
            </a:r>
            <a:br>
              <a:rPr lang="fi-FI" sz="3200" dirty="0"/>
            </a:br>
            <a:endParaRPr lang="fi-FI" sz="3200" dirty="0"/>
          </a:p>
        </p:txBody>
      </p:sp>
      <p:sp>
        <p:nvSpPr>
          <p:cNvPr id="3" name="Suorakulmio 2">
            <a:extLst>
              <a:ext uri="{FF2B5EF4-FFF2-40B4-BE49-F238E27FC236}">
                <a16:creationId xmlns:a16="http://schemas.microsoft.com/office/drawing/2014/main" id="{1123C142-DCEE-BDA0-DB70-E8DEADA99B5F}"/>
              </a:ext>
            </a:extLst>
          </p:cNvPr>
          <p:cNvSpPr/>
          <p:nvPr/>
        </p:nvSpPr>
        <p:spPr>
          <a:xfrm>
            <a:off x="9304330" y="1703402"/>
            <a:ext cx="2382932" cy="528794"/>
          </a:xfrm>
          <a:prstGeom prst="rect">
            <a:avLst/>
          </a:prstGeom>
          <a:solidFill>
            <a:schemeClr val="bg1"/>
          </a:solidFill>
        </p:spPr>
        <p:txBody>
          <a:bodyPr wrap="square" lIns="36000" tIns="36000" rIns="36000" bIns="0">
            <a:spAutoFit/>
          </a:bodyPr>
          <a:lstStyle/>
          <a:p>
            <a:pPr>
              <a:defRPr/>
            </a:pPr>
            <a:r>
              <a:rPr lang="sv-SE" sz="1600" dirty="0"/>
              <a:t>Arbetsgivarens och arbets-tagarens avgift sammanlagt</a:t>
            </a:r>
          </a:p>
        </p:txBody>
      </p:sp>
      <p:sp>
        <p:nvSpPr>
          <p:cNvPr id="9" name="Tekstiruutu 8">
            <a:extLst>
              <a:ext uri="{FF2B5EF4-FFF2-40B4-BE49-F238E27FC236}">
                <a16:creationId xmlns:a16="http://schemas.microsoft.com/office/drawing/2014/main" id="{CD943DCE-E4F3-8708-05E5-4B68CB18E541}"/>
              </a:ext>
            </a:extLst>
          </p:cNvPr>
          <p:cNvSpPr txBox="1"/>
          <p:nvPr/>
        </p:nvSpPr>
        <p:spPr>
          <a:xfrm>
            <a:off x="9226018" y="2463448"/>
            <a:ext cx="2382932" cy="338554"/>
          </a:xfrm>
          <a:prstGeom prst="rect">
            <a:avLst/>
          </a:prstGeom>
          <a:noFill/>
        </p:spPr>
        <p:txBody>
          <a:bodyPr wrap="square" rtlCol="0">
            <a:spAutoFit/>
          </a:bodyPr>
          <a:lstStyle/>
          <a:p>
            <a:r>
              <a:rPr lang="fi-FI" sz="1600" dirty="0" err="1"/>
              <a:t>Avgift</a:t>
            </a:r>
            <a:r>
              <a:rPr lang="fi-FI" sz="1600" dirty="0"/>
              <a:t> för </a:t>
            </a:r>
            <a:r>
              <a:rPr lang="fi-FI" sz="1600" dirty="0" err="1"/>
              <a:t>arbetstagare</a:t>
            </a:r>
            <a:endParaRPr lang="fi-FI" sz="1600" dirty="0"/>
          </a:p>
        </p:txBody>
      </p:sp>
      <p:sp>
        <p:nvSpPr>
          <p:cNvPr id="10" name="Suorakulmio 9">
            <a:extLst>
              <a:ext uri="{FF2B5EF4-FFF2-40B4-BE49-F238E27FC236}">
                <a16:creationId xmlns:a16="http://schemas.microsoft.com/office/drawing/2014/main" id="{8BEAC45B-305E-F7A5-D814-89C996082525}"/>
              </a:ext>
            </a:extLst>
          </p:cNvPr>
          <p:cNvSpPr/>
          <p:nvPr/>
        </p:nvSpPr>
        <p:spPr>
          <a:xfrm>
            <a:off x="9304330" y="2921401"/>
            <a:ext cx="2304620" cy="1303809"/>
          </a:xfrm>
          <a:prstGeom prst="rect">
            <a:avLst/>
          </a:prstGeom>
          <a:solidFill>
            <a:schemeClr val="bg1"/>
          </a:solidFill>
        </p:spPr>
        <p:txBody>
          <a:bodyPr wrap="square" lIns="36000" tIns="36000" rIns="36000" bIns="36000">
            <a:spAutoFit/>
          </a:bodyPr>
          <a:lstStyle/>
          <a:p>
            <a:pPr>
              <a:defRPr/>
            </a:pPr>
            <a:r>
              <a:rPr lang="sv-SE" sz="1600" dirty="0"/>
              <a:t>Avgift för arbetstagare som fyllt 53 år. </a:t>
            </a:r>
            <a:r>
              <a:rPr lang="fi-FI" sz="1600" dirty="0" err="1"/>
              <a:t>Fr.o.m</a:t>
            </a:r>
            <a:r>
              <a:rPr lang="fi-FI" sz="1600" dirty="0"/>
              <a:t>. </a:t>
            </a:r>
            <a:br>
              <a:rPr lang="fi-FI" sz="1600" dirty="0"/>
            </a:br>
            <a:r>
              <a:rPr lang="fi-FI" sz="1600" dirty="0" err="1"/>
              <a:t>år</a:t>
            </a:r>
            <a:r>
              <a:rPr lang="fi-FI" sz="1600" dirty="0"/>
              <a:t> </a:t>
            </a:r>
            <a:r>
              <a:rPr lang="sv-SE" sz="1600" dirty="0"/>
              <a:t>2017 avgift för arbetstagare i åldern </a:t>
            </a:r>
            <a:br>
              <a:rPr lang="sv-SE" sz="1600" dirty="0"/>
            </a:br>
            <a:r>
              <a:rPr lang="sv-SE" sz="1600" dirty="0"/>
              <a:t>53–62 år. </a:t>
            </a:r>
          </a:p>
        </p:txBody>
      </p:sp>
      <p:sp>
        <p:nvSpPr>
          <p:cNvPr id="11" name="Suorakulmio 10">
            <a:extLst>
              <a:ext uri="{FF2B5EF4-FFF2-40B4-BE49-F238E27FC236}">
                <a16:creationId xmlns:a16="http://schemas.microsoft.com/office/drawing/2014/main" id="{561C189B-3ABD-58DB-792B-F3A9B61FC1B7}"/>
              </a:ext>
            </a:extLst>
          </p:cNvPr>
          <p:cNvSpPr/>
          <p:nvPr/>
        </p:nvSpPr>
        <p:spPr>
          <a:xfrm>
            <a:off x="9304330" y="4344609"/>
            <a:ext cx="2304620" cy="1253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defRPr/>
            </a:pPr>
            <a:r>
              <a:rPr lang="sv-SE" sz="1600" dirty="0">
                <a:solidFill>
                  <a:schemeClr val="tx1"/>
                </a:solidFill>
              </a:rPr>
              <a:t>Avgift för arbetstagare som inte fyllt 53. </a:t>
            </a:r>
            <a:r>
              <a:rPr lang="fi-FI" sz="1600" dirty="0" err="1">
                <a:solidFill>
                  <a:schemeClr val="tx1"/>
                </a:solidFill>
              </a:rPr>
              <a:t>Fr.o.m</a:t>
            </a:r>
            <a:r>
              <a:rPr lang="fi-FI" sz="1600" dirty="0">
                <a:solidFill>
                  <a:schemeClr val="tx1"/>
                </a:solidFill>
              </a:rPr>
              <a:t>. </a:t>
            </a:r>
            <a:r>
              <a:rPr lang="fi-FI" sz="1600" dirty="0" err="1">
                <a:solidFill>
                  <a:schemeClr val="tx1"/>
                </a:solidFill>
              </a:rPr>
              <a:t>år</a:t>
            </a:r>
            <a:r>
              <a:rPr lang="fi-FI" sz="1600" dirty="0">
                <a:solidFill>
                  <a:schemeClr val="tx1"/>
                </a:solidFill>
              </a:rPr>
              <a:t> </a:t>
            </a:r>
            <a:r>
              <a:rPr lang="sv-SE" sz="1600" dirty="0">
                <a:solidFill>
                  <a:schemeClr val="tx1"/>
                </a:solidFill>
              </a:rPr>
              <a:t>2017 också avgift för arbetstagare som fyllt minst 63 år.</a:t>
            </a:r>
          </a:p>
        </p:txBody>
      </p:sp>
      <p:cxnSp>
        <p:nvCxnSpPr>
          <p:cNvPr id="12" name="Suora yhdysviiva 11">
            <a:extLst>
              <a:ext uri="{FF2B5EF4-FFF2-40B4-BE49-F238E27FC236}">
                <a16:creationId xmlns:a16="http://schemas.microsoft.com/office/drawing/2014/main" id="{9DA99632-5228-BF8C-789C-7DDB8FE697CE}"/>
              </a:ext>
              <a:ext uri="{C183D7F6-B498-43B3-948B-1728B52AA6E4}">
                <adec:decorative xmlns:adec="http://schemas.microsoft.com/office/drawing/2017/decorative" val="1"/>
              </a:ext>
            </a:extLst>
          </p:cNvPr>
          <p:cNvCxnSpPr/>
          <p:nvPr/>
        </p:nvCxnSpPr>
        <p:spPr>
          <a:xfrm>
            <a:off x="8883118" y="1888444"/>
            <a:ext cx="342900" cy="0"/>
          </a:xfrm>
          <a:prstGeom prst="line">
            <a:avLst/>
          </a:prstGeom>
          <a:ln w="254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uora yhdysviiva 12">
            <a:extLst>
              <a:ext uri="{FF2B5EF4-FFF2-40B4-BE49-F238E27FC236}">
                <a16:creationId xmlns:a16="http://schemas.microsoft.com/office/drawing/2014/main" id="{F45EDE92-3055-9FEC-00B0-9A3DECF7E60D}"/>
              </a:ext>
              <a:ext uri="{C183D7F6-B498-43B3-948B-1728B52AA6E4}">
                <adec:decorative xmlns:adec="http://schemas.microsoft.com/office/drawing/2017/decorative" val="1"/>
              </a:ext>
            </a:extLst>
          </p:cNvPr>
          <p:cNvCxnSpPr/>
          <p:nvPr/>
        </p:nvCxnSpPr>
        <p:spPr>
          <a:xfrm>
            <a:off x="8865746" y="2640696"/>
            <a:ext cx="3429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4" name="Suora yhdysviiva 13">
            <a:extLst>
              <a:ext uri="{FF2B5EF4-FFF2-40B4-BE49-F238E27FC236}">
                <a16:creationId xmlns:a16="http://schemas.microsoft.com/office/drawing/2014/main" id="{2F755B5A-D96F-83BB-6375-E9D2BAE09576}"/>
              </a:ext>
              <a:ext uri="{C183D7F6-B498-43B3-948B-1728B52AA6E4}">
                <adec:decorative xmlns:adec="http://schemas.microsoft.com/office/drawing/2017/decorative" val="1"/>
              </a:ext>
            </a:extLst>
          </p:cNvPr>
          <p:cNvCxnSpPr/>
          <p:nvPr/>
        </p:nvCxnSpPr>
        <p:spPr>
          <a:xfrm>
            <a:off x="8883118" y="3133563"/>
            <a:ext cx="342900" cy="0"/>
          </a:xfrm>
          <a:prstGeom prst="line">
            <a:avLst/>
          </a:prstGeom>
          <a:ln w="254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5" name="Suora yhdysviiva 14">
            <a:extLst>
              <a:ext uri="{FF2B5EF4-FFF2-40B4-BE49-F238E27FC236}">
                <a16:creationId xmlns:a16="http://schemas.microsoft.com/office/drawing/2014/main" id="{5D286E9A-C04E-FE0E-E83A-1FD15A865A76}"/>
              </a:ext>
              <a:ext uri="{C183D7F6-B498-43B3-948B-1728B52AA6E4}">
                <adec:decorative xmlns:adec="http://schemas.microsoft.com/office/drawing/2017/decorative" val="1"/>
              </a:ext>
            </a:extLst>
          </p:cNvPr>
          <p:cNvCxnSpPr/>
          <p:nvPr/>
        </p:nvCxnSpPr>
        <p:spPr>
          <a:xfrm>
            <a:off x="8865746" y="4495437"/>
            <a:ext cx="342900" cy="0"/>
          </a:xfrm>
          <a:prstGeom prst="line">
            <a:avLst/>
          </a:prstGeom>
          <a:ln w="25400">
            <a:solidFill>
              <a:schemeClr val="accent4"/>
            </a:solidFill>
          </a:ln>
        </p:spPr>
        <p:style>
          <a:lnRef idx="2">
            <a:schemeClr val="accent1"/>
          </a:lnRef>
          <a:fillRef idx="0">
            <a:schemeClr val="accent1"/>
          </a:fillRef>
          <a:effectRef idx="1">
            <a:schemeClr val="accent1"/>
          </a:effectRef>
          <a:fontRef idx="minor">
            <a:schemeClr val="tx1"/>
          </a:fontRef>
        </p:style>
      </p:cxnSp>
      <p:pic>
        <p:nvPicPr>
          <p:cNvPr id="16" name="Kuva 15" descr="År 2020 var den genomsnittliga ArPL-avgiften 22,67 procent till följd av en avgiftssänkning på grund av coronavirusläget, och från och med år 2022 återindrivs avgiftssänkningen genom en något högre avgift, som år 2024 är 24,81 procent.">
            <a:extLst>
              <a:ext uri="{FF2B5EF4-FFF2-40B4-BE49-F238E27FC236}">
                <a16:creationId xmlns:a16="http://schemas.microsoft.com/office/drawing/2014/main" id="{0AD4D2F1-F726-DEC3-9093-ECE2F0A3174B}"/>
              </a:ext>
            </a:extLst>
          </p:cNvPr>
          <p:cNvPicPr>
            <a:picLocks noChangeAspect="1"/>
          </p:cNvPicPr>
          <p:nvPr/>
        </p:nvPicPr>
        <p:blipFill>
          <a:blip r:embed="rId3"/>
          <a:stretch>
            <a:fillRect/>
          </a:stretch>
        </p:blipFill>
        <p:spPr>
          <a:xfrm>
            <a:off x="838200" y="1506582"/>
            <a:ext cx="7815749" cy="4133446"/>
          </a:xfrm>
          <a:prstGeom prst="rect">
            <a:avLst/>
          </a:prstGeom>
        </p:spPr>
      </p:pic>
    </p:spTree>
    <p:extLst>
      <p:ext uri="{BB962C8B-B14F-4D97-AF65-F5344CB8AC3E}">
        <p14:creationId xmlns:p14="http://schemas.microsoft.com/office/powerpoint/2010/main" val="3123899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E07858D-615F-9C9B-6AAF-61DC2D73BB8D}"/>
              </a:ext>
            </a:extLst>
          </p:cNvPr>
          <p:cNvSpPr>
            <a:spLocks noGrp="1"/>
          </p:cNvSpPr>
          <p:nvPr>
            <p:ph type="title"/>
          </p:nvPr>
        </p:nvSpPr>
        <p:spPr>
          <a:xfrm>
            <a:off x="828000" y="359999"/>
            <a:ext cx="9540000" cy="1052777"/>
          </a:xfrm>
        </p:spPr>
        <p:txBody>
          <a:bodyPr/>
          <a:lstStyle/>
          <a:p>
            <a:pPr algn="ctr"/>
            <a:r>
              <a:rPr lang="fi-FI" dirty="0" err="1"/>
              <a:t>Pensionssystem</a:t>
            </a:r>
            <a:endParaRPr lang="fi-FI" dirty="0"/>
          </a:p>
        </p:txBody>
      </p:sp>
      <p:sp>
        <p:nvSpPr>
          <p:cNvPr id="7" name="Sisällön paikkamerkki 6">
            <a:extLst>
              <a:ext uri="{FF2B5EF4-FFF2-40B4-BE49-F238E27FC236}">
                <a16:creationId xmlns:a16="http://schemas.microsoft.com/office/drawing/2014/main" id="{473F52C3-674A-A298-3849-7A5D91BC1088}"/>
              </a:ext>
            </a:extLst>
          </p:cNvPr>
          <p:cNvSpPr>
            <a:spLocks noGrp="1"/>
          </p:cNvSpPr>
          <p:nvPr>
            <p:ph idx="1"/>
          </p:nvPr>
        </p:nvSpPr>
        <p:spPr>
          <a:xfrm>
            <a:off x="828000" y="1556792"/>
            <a:ext cx="9540000" cy="4887110"/>
          </a:xfrm>
        </p:spPr>
        <p:txBody>
          <a:bodyPr/>
          <a:lstStyle/>
          <a:p>
            <a:r>
              <a:rPr lang="sv-SE" sz="2000" dirty="0"/>
              <a:t>Pensioner kan finansieras genom ett fördelningssystem, ett fonderingssystem eller genom en kombination av dessa. </a:t>
            </a:r>
            <a:endParaRPr lang="fi-FI" sz="2000" dirty="0"/>
          </a:p>
          <a:p>
            <a:r>
              <a:rPr lang="sv-SE" sz="2000" dirty="0"/>
              <a:t>I ett fördelningssystem täcker pensionsavgifterna och eventuella andra finansierings-källor årligen hela pensionsutgiften och omkostnaderna. Avgiften och förmånen riktas till olika generationer. Systemet är enkelt, men om pensionsutgifterna stiger mycket, blir också avgifterna högre. Avgifterna ska betalas också då ekonomin är ansträngd.</a:t>
            </a:r>
          </a:p>
          <a:p>
            <a:r>
              <a:rPr lang="sv-SE" sz="2000" dirty="0"/>
              <a:t>I ett fonderande system fonderas förmånen vid intjäningstidpunkten, och avgiften och förmånen riktas då till samma generation. Placeringsintäkterna från fonderna möjliggör en lägre pensionsavgift.</a:t>
            </a:r>
            <a:r>
              <a:rPr lang="fi-FI" sz="2000" dirty="0"/>
              <a:t>  </a:t>
            </a:r>
            <a:r>
              <a:rPr lang="sv-SE" sz="2000" dirty="0"/>
              <a:t>I systemet ingår dock en risk för placerings-förluster.</a:t>
            </a:r>
          </a:p>
          <a:p>
            <a:r>
              <a:rPr lang="sv-SE" sz="2000" dirty="0"/>
              <a:t>Pensioner enligt lagen om pension för arbetstagare (</a:t>
            </a:r>
            <a:r>
              <a:rPr lang="sv-SE" sz="2000" dirty="0" err="1"/>
              <a:t>ArPL</a:t>
            </a:r>
            <a:r>
              <a:rPr lang="sv-SE" sz="2000" dirty="0"/>
              <a:t>) och lagen om sjömans-pensioner (</a:t>
            </a:r>
            <a:r>
              <a:rPr lang="sv-SE" sz="2000" dirty="0" err="1"/>
              <a:t>SjPL</a:t>
            </a:r>
            <a:r>
              <a:rPr lang="sv-SE" sz="2000" dirty="0"/>
              <a:t>) finansieras med ett partiellt fonderande system, där pensions-utgiften täcks partiellt med fonder och partiellt med avgifter för det aktuella året. Detta system är flexibelt och med hjälp av fonden kan avgiftsnivån justeras. Det partiellt fonderande systemet innehåller dock en risk för att systemet blir komplicerat</a:t>
            </a:r>
            <a:endParaRPr lang="en-US" sz="2000" dirty="0"/>
          </a:p>
          <a:p>
            <a:endParaRPr lang="fi-FI" dirty="0"/>
          </a:p>
        </p:txBody>
      </p:sp>
      <p:sp>
        <p:nvSpPr>
          <p:cNvPr id="3" name="Päivämäärän paikkamerkki 2">
            <a:extLst>
              <a:ext uri="{FF2B5EF4-FFF2-40B4-BE49-F238E27FC236}">
                <a16:creationId xmlns:a16="http://schemas.microsoft.com/office/drawing/2014/main" id="{65A95786-DD28-E574-911C-5361BCDC2853}"/>
              </a:ext>
            </a:extLst>
          </p:cNvPr>
          <p:cNvSpPr>
            <a:spLocks noGrp="1"/>
          </p:cNvSpPr>
          <p:nvPr>
            <p:ph type="dt" sz="half" idx="10"/>
          </p:nvPr>
        </p:nvSpPr>
        <p:spPr/>
        <p:txBody>
          <a:bodyPr/>
          <a:lstStyle/>
          <a:p>
            <a:fld id="{39B3A008-3B71-419E-A616-F38DB73E7176}" type="datetime1">
              <a:rPr lang="fi-FI" smtClean="0"/>
              <a:t>8.1.2025</a:t>
            </a:fld>
            <a:endParaRPr lang="fi-FI"/>
          </a:p>
        </p:txBody>
      </p:sp>
      <p:sp>
        <p:nvSpPr>
          <p:cNvPr id="4" name="Alatunnisteen paikkamerkki 3">
            <a:extLst>
              <a:ext uri="{FF2B5EF4-FFF2-40B4-BE49-F238E27FC236}">
                <a16:creationId xmlns:a16="http://schemas.microsoft.com/office/drawing/2014/main" id="{64F256B0-93FC-5F5B-C423-A6BBC888F854}"/>
              </a:ext>
            </a:extLst>
          </p:cNvPr>
          <p:cNvSpPr>
            <a:spLocks noGrp="1"/>
          </p:cNvSpPr>
          <p:nvPr>
            <p:ph type="ftr" sz="quarter" idx="11"/>
          </p:nvPr>
        </p:nvSpPr>
        <p:spPr/>
        <p:txBody>
          <a:bodyPr/>
          <a:lstStyle/>
          <a:p>
            <a:r>
              <a:rPr lang="fi-FI"/>
              <a:t>Pensionsskyddscentralen</a:t>
            </a:r>
          </a:p>
        </p:txBody>
      </p:sp>
      <p:sp>
        <p:nvSpPr>
          <p:cNvPr id="5" name="Dian numeron paikkamerkki 4">
            <a:extLst>
              <a:ext uri="{FF2B5EF4-FFF2-40B4-BE49-F238E27FC236}">
                <a16:creationId xmlns:a16="http://schemas.microsoft.com/office/drawing/2014/main" id="{C4E41D5F-8978-2ACF-D624-D58753318D25}"/>
              </a:ext>
            </a:extLst>
          </p:cNvPr>
          <p:cNvSpPr>
            <a:spLocks noGrp="1"/>
          </p:cNvSpPr>
          <p:nvPr>
            <p:ph type="sldNum" sz="quarter" idx="12"/>
          </p:nvPr>
        </p:nvSpPr>
        <p:spPr/>
        <p:txBody>
          <a:bodyPr/>
          <a:lstStyle/>
          <a:p>
            <a:fld id="{BE2D8D75-17F6-474C-8CC8-AD93DCE1F39D}" type="slidenum">
              <a:rPr lang="fi-FI" smtClean="0"/>
              <a:t>3</a:t>
            </a:fld>
            <a:endParaRPr lang="fi-FI"/>
          </a:p>
        </p:txBody>
      </p:sp>
    </p:spTree>
    <p:extLst>
      <p:ext uri="{BB962C8B-B14F-4D97-AF65-F5344CB8AC3E}">
        <p14:creationId xmlns:p14="http://schemas.microsoft.com/office/powerpoint/2010/main" val="345349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1CC6D0A5-CACC-43C4-9587-005B7CD80A10}"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4</a:t>
            </a:fld>
            <a:endParaRPr lang="fi-FI"/>
          </a:p>
        </p:txBody>
      </p:sp>
      <p:sp>
        <p:nvSpPr>
          <p:cNvPr id="8" name="Otsikko 6">
            <a:extLst>
              <a:ext uri="{FF2B5EF4-FFF2-40B4-BE49-F238E27FC236}">
                <a16:creationId xmlns:a16="http://schemas.microsoft.com/office/drawing/2014/main" id="{2C6CBDE3-981D-40DE-8EF0-2688210D3AFF}"/>
              </a:ext>
            </a:extLst>
          </p:cNvPr>
          <p:cNvSpPr>
            <a:spLocks noGrp="1"/>
          </p:cNvSpPr>
          <p:nvPr>
            <p:ph type="title"/>
          </p:nvPr>
        </p:nvSpPr>
        <p:spPr>
          <a:xfrm>
            <a:off x="0" y="359999"/>
            <a:ext cx="11856640" cy="836753"/>
          </a:xfrm>
        </p:spPr>
        <p:txBody>
          <a:bodyPr/>
          <a:lstStyle/>
          <a:p>
            <a:pPr algn="ctr"/>
            <a:r>
              <a:rPr lang="sv-SE" dirty="0"/>
              <a:t>Partiellt fonderande system</a:t>
            </a:r>
            <a:endParaRPr lang="fi-FI" dirty="0"/>
          </a:p>
        </p:txBody>
      </p:sp>
      <p:grpSp>
        <p:nvGrpSpPr>
          <p:cNvPr id="9" name="Ryhmä 8" descr="I ett fördelningssystem täcker pensionsavgifterna och eventuella andra finansieringskällor årligen hela pensionsutgiften och omkostnaderna. I ett fonderande system fonderas förmånen vid den tidpunkt den tjänas in.">
            <a:extLst>
              <a:ext uri="{FF2B5EF4-FFF2-40B4-BE49-F238E27FC236}">
                <a16:creationId xmlns:a16="http://schemas.microsoft.com/office/drawing/2014/main" id="{3039F226-6396-4A5C-B709-22E57E172202}"/>
              </a:ext>
              <a:ext uri="{C183D7F6-B498-43B3-948B-1728B52AA6E4}">
                <adec:decorative xmlns:adec="http://schemas.microsoft.com/office/drawing/2017/decorative" val="0"/>
              </a:ext>
            </a:extLst>
          </p:cNvPr>
          <p:cNvGrpSpPr/>
          <p:nvPr/>
        </p:nvGrpSpPr>
        <p:grpSpPr>
          <a:xfrm>
            <a:off x="2783632" y="1772816"/>
            <a:ext cx="6945799" cy="3393842"/>
            <a:chOff x="990290" y="1405019"/>
            <a:chExt cx="6945799" cy="3393842"/>
          </a:xfrm>
        </p:grpSpPr>
        <p:sp>
          <p:nvSpPr>
            <p:cNvPr id="10" name="Pyöristetty suorakulmio 20">
              <a:extLst>
                <a:ext uri="{FF2B5EF4-FFF2-40B4-BE49-F238E27FC236}">
                  <a16:creationId xmlns:a16="http://schemas.microsoft.com/office/drawing/2014/main" id="{D22D314E-1EDB-4A84-A082-FF381998BA09}"/>
                </a:ext>
              </a:extLst>
            </p:cNvPr>
            <p:cNvSpPr/>
            <p:nvPr/>
          </p:nvSpPr>
          <p:spPr>
            <a:xfrm>
              <a:off x="2888758" y="1405019"/>
              <a:ext cx="2290788" cy="643842"/>
            </a:xfrm>
            <a:prstGeom prst="roundRect">
              <a:avLst/>
            </a:prstGeom>
            <a:solidFill>
              <a:schemeClr val="bg2">
                <a:lumMod val="40000"/>
                <a:lumOff val="60000"/>
              </a:schemeClr>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Avgifter</a:t>
              </a:r>
            </a:p>
          </p:txBody>
        </p:sp>
        <p:sp>
          <p:nvSpPr>
            <p:cNvPr id="11" name="Pyöristetty suorakulmio 21">
              <a:extLst>
                <a:ext uri="{FF2B5EF4-FFF2-40B4-BE49-F238E27FC236}">
                  <a16:creationId xmlns:a16="http://schemas.microsoft.com/office/drawing/2014/main" id="{57ACE178-11F5-4B6F-BFB2-42C11760712D}"/>
                </a:ext>
              </a:extLst>
            </p:cNvPr>
            <p:cNvSpPr/>
            <p:nvPr/>
          </p:nvSpPr>
          <p:spPr>
            <a:xfrm>
              <a:off x="990290" y="2183417"/>
              <a:ext cx="1898468" cy="900000"/>
            </a:xfrm>
            <a:prstGeom prst="roundRect">
              <a:avLst/>
            </a:prstGeom>
            <a:solidFill>
              <a:schemeClr val="bg2">
                <a:lumMod val="40000"/>
                <a:lumOff val="60000"/>
              </a:schemeClr>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Andra</a:t>
              </a:r>
              <a:r>
                <a:rPr lang="sv-SE" dirty="0">
                  <a:solidFill>
                    <a:schemeClr val="tx1"/>
                  </a:solidFill>
                </a:rPr>
                <a:t> </a:t>
              </a:r>
              <a:r>
                <a:rPr lang="sv-SE" sz="2000" dirty="0">
                  <a:solidFill>
                    <a:schemeClr val="tx1"/>
                  </a:solidFill>
                </a:rPr>
                <a:t>finansierings-källor</a:t>
              </a:r>
            </a:p>
          </p:txBody>
        </p:sp>
        <p:sp>
          <p:nvSpPr>
            <p:cNvPr id="12" name="Pyöristetty suorakulmio 22">
              <a:extLst>
                <a:ext uri="{FF2B5EF4-FFF2-40B4-BE49-F238E27FC236}">
                  <a16:creationId xmlns:a16="http://schemas.microsoft.com/office/drawing/2014/main" id="{EB6D4072-709B-45B1-B329-73CAEFA9C533}"/>
                </a:ext>
              </a:extLst>
            </p:cNvPr>
            <p:cNvSpPr/>
            <p:nvPr/>
          </p:nvSpPr>
          <p:spPr>
            <a:xfrm>
              <a:off x="990290" y="3155917"/>
              <a:ext cx="1898468" cy="577730"/>
            </a:xfrm>
            <a:prstGeom prst="roundRect">
              <a:avLst/>
            </a:prstGeom>
            <a:ln w="1905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2000" dirty="0">
                  <a:solidFill>
                    <a:schemeClr val="tx1"/>
                  </a:solidFill>
                </a:rPr>
                <a:t>Omkostnader</a:t>
              </a:r>
            </a:p>
          </p:txBody>
        </p:sp>
        <p:sp>
          <p:nvSpPr>
            <p:cNvPr id="13" name="Pyöristetty suorakulmio 23">
              <a:extLst>
                <a:ext uri="{FF2B5EF4-FFF2-40B4-BE49-F238E27FC236}">
                  <a16:creationId xmlns:a16="http://schemas.microsoft.com/office/drawing/2014/main" id="{3B12A738-2219-43CD-A698-4E1D387F6DA3}"/>
                </a:ext>
              </a:extLst>
            </p:cNvPr>
            <p:cNvSpPr/>
            <p:nvPr/>
          </p:nvSpPr>
          <p:spPr>
            <a:xfrm>
              <a:off x="3825941" y="2495818"/>
              <a:ext cx="1860780" cy="1187838"/>
            </a:xfrm>
            <a:prstGeom prst="roundRect">
              <a:avLst/>
            </a:prstGeom>
            <a:solidFill>
              <a:schemeClr val="accent2"/>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Fonder</a:t>
              </a:r>
            </a:p>
          </p:txBody>
        </p:sp>
        <p:sp>
          <p:nvSpPr>
            <p:cNvPr id="14" name="Pyöristetty suorakulmio 24">
              <a:extLst>
                <a:ext uri="{FF2B5EF4-FFF2-40B4-BE49-F238E27FC236}">
                  <a16:creationId xmlns:a16="http://schemas.microsoft.com/office/drawing/2014/main" id="{B885BCCD-A7D2-400C-81FE-6C628BBF7476}"/>
                </a:ext>
              </a:extLst>
            </p:cNvPr>
            <p:cNvSpPr/>
            <p:nvPr/>
          </p:nvSpPr>
          <p:spPr>
            <a:xfrm>
              <a:off x="6434984" y="2701246"/>
              <a:ext cx="1501105" cy="686386"/>
            </a:xfrm>
            <a:prstGeom prst="roundRect">
              <a:avLst/>
            </a:prstGeom>
            <a:solidFill>
              <a:schemeClr val="accent2"/>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tx1"/>
                  </a:solidFill>
                </a:rPr>
                <a:t>Placerings-intäkter</a:t>
              </a:r>
            </a:p>
          </p:txBody>
        </p:sp>
        <p:sp>
          <p:nvSpPr>
            <p:cNvPr id="15" name="Alanuoli 25">
              <a:extLst>
                <a:ext uri="{FF2B5EF4-FFF2-40B4-BE49-F238E27FC236}">
                  <a16:creationId xmlns:a16="http://schemas.microsoft.com/office/drawing/2014/main" id="{630391E6-0651-4494-BC39-6221F2E1EC47}"/>
                </a:ext>
              </a:extLst>
            </p:cNvPr>
            <p:cNvSpPr/>
            <p:nvPr/>
          </p:nvSpPr>
          <p:spPr>
            <a:xfrm>
              <a:off x="3245702" y="2117295"/>
              <a:ext cx="599562" cy="1947900"/>
            </a:xfrm>
            <a:prstGeom prst="down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Pyöristetty suorakulmio 26">
              <a:extLst>
                <a:ext uri="{FF2B5EF4-FFF2-40B4-BE49-F238E27FC236}">
                  <a16:creationId xmlns:a16="http://schemas.microsoft.com/office/drawing/2014/main" id="{F2D1128D-FD70-4F88-82E9-8D33DA699444}"/>
                </a:ext>
              </a:extLst>
            </p:cNvPr>
            <p:cNvSpPr/>
            <p:nvPr/>
          </p:nvSpPr>
          <p:spPr>
            <a:xfrm>
              <a:off x="2250192" y="4144370"/>
              <a:ext cx="3483425" cy="65449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chemeClr val="bg1"/>
                  </a:solidFill>
                </a:rPr>
                <a:t>Pensionsutgiften</a:t>
              </a:r>
              <a:endParaRPr lang="fi-FI" sz="2000" dirty="0">
                <a:solidFill>
                  <a:schemeClr val="bg1"/>
                </a:solidFill>
                <a:ea typeface="Verdana" panose="020B0604030504040204" pitchFamily="34" charset="0"/>
                <a:cs typeface="Verdana" panose="020B0604030504040204" pitchFamily="34" charset="0"/>
              </a:endParaRPr>
            </a:p>
          </p:txBody>
        </p:sp>
        <p:sp>
          <p:nvSpPr>
            <p:cNvPr id="17" name="Vuokaaviosymboli: Yhdistäminen 16">
              <a:extLst>
                <a:ext uri="{FF2B5EF4-FFF2-40B4-BE49-F238E27FC236}">
                  <a16:creationId xmlns:a16="http://schemas.microsoft.com/office/drawing/2014/main" id="{70B6A3BC-4165-4A0D-937D-7DC90F969947}"/>
                </a:ext>
              </a:extLst>
            </p:cNvPr>
            <p:cNvSpPr/>
            <p:nvPr/>
          </p:nvSpPr>
          <p:spPr>
            <a:xfrm>
              <a:off x="4577304" y="2146023"/>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ea typeface="Verdana" panose="020B0604030504040204" pitchFamily="34" charset="0"/>
                <a:cs typeface="Verdana" panose="020B0604030504040204" pitchFamily="34" charset="0"/>
              </a:endParaRPr>
            </a:p>
          </p:txBody>
        </p:sp>
        <p:sp>
          <p:nvSpPr>
            <p:cNvPr id="18" name="Vuokaaviosymboli: Yhdistäminen 17">
              <a:extLst>
                <a:ext uri="{FF2B5EF4-FFF2-40B4-BE49-F238E27FC236}">
                  <a16:creationId xmlns:a16="http://schemas.microsoft.com/office/drawing/2014/main" id="{3E6BE653-E64F-4114-9D66-BB4E4A9FC852}"/>
                </a:ext>
              </a:extLst>
            </p:cNvPr>
            <p:cNvSpPr/>
            <p:nvPr/>
          </p:nvSpPr>
          <p:spPr>
            <a:xfrm>
              <a:off x="4581803" y="3776574"/>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ea typeface="Verdana" panose="020B0604030504040204" pitchFamily="34" charset="0"/>
                <a:cs typeface="Verdana" panose="020B0604030504040204" pitchFamily="34" charset="0"/>
              </a:endParaRPr>
            </a:p>
          </p:txBody>
        </p:sp>
        <p:sp>
          <p:nvSpPr>
            <p:cNvPr id="19" name="Vuokaaviosymboli: Yhdistäminen 18">
              <a:extLst>
                <a:ext uri="{FF2B5EF4-FFF2-40B4-BE49-F238E27FC236}">
                  <a16:creationId xmlns:a16="http://schemas.microsoft.com/office/drawing/2014/main" id="{EA6F3EEF-9378-4EA6-94E1-F08C8B074561}"/>
                </a:ext>
              </a:extLst>
            </p:cNvPr>
            <p:cNvSpPr/>
            <p:nvPr/>
          </p:nvSpPr>
          <p:spPr>
            <a:xfrm rot="16200000">
              <a:off x="3015625" y="2476499"/>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ea typeface="Verdana" panose="020B0604030504040204" pitchFamily="34" charset="0"/>
                <a:cs typeface="Verdana" panose="020B0604030504040204" pitchFamily="34" charset="0"/>
              </a:endParaRPr>
            </a:p>
          </p:txBody>
        </p:sp>
        <p:sp>
          <p:nvSpPr>
            <p:cNvPr id="20" name="Vuokaaviosymboli: Yhdistäminen 19">
              <a:extLst>
                <a:ext uri="{FF2B5EF4-FFF2-40B4-BE49-F238E27FC236}">
                  <a16:creationId xmlns:a16="http://schemas.microsoft.com/office/drawing/2014/main" id="{6FF06AEC-C82D-4295-8370-D9EB34EF9EC6}"/>
                </a:ext>
              </a:extLst>
            </p:cNvPr>
            <p:cNvSpPr/>
            <p:nvPr/>
          </p:nvSpPr>
          <p:spPr>
            <a:xfrm rot="5400000">
              <a:off x="2942899" y="3249997"/>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ea typeface="Verdana" panose="020B0604030504040204" pitchFamily="34" charset="0"/>
                <a:cs typeface="Verdana" panose="020B0604030504040204" pitchFamily="34" charset="0"/>
              </a:endParaRPr>
            </a:p>
          </p:txBody>
        </p:sp>
        <p:sp>
          <p:nvSpPr>
            <p:cNvPr id="21" name="Vuokaaviosymboli: Yhdistäminen 20">
              <a:extLst>
                <a:ext uri="{FF2B5EF4-FFF2-40B4-BE49-F238E27FC236}">
                  <a16:creationId xmlns:a16="http://schemas.microsoft.com/office/drawing/2014/main" id="{D830ABAC-902F-4FC6-A101-7371FFD0D784}"/>
                </a:ext>
              </a:extLst>
            </p:cNvPr>
            <p:cNvSpPr/>
            <p:nvPr/>
          </p:nvSpPr>
          <p:spPr>
            <a:xfrm rot="16200000">
              <a:off x="6052846" y="2910362"/>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ea typeface="Verdana" panose="020B0604030504040204" pitchFamily="34" charset="0"/>
                <a:cs typeface="Verdana" panose="020B0604030504040204" pitchFamily="34" charset="0"/>
              </a:endParaRPr>
            </a:p>
          </p:txBody>
        </p:sp>
        <p:sp>
          <p:nvSpPr>
            <p:cNvPr id="22" name="Vuokaaviosymboli: Yhdistäminen 21">
              <a:extLst>
                <a:ext uri="{FF2B5EF4-FFF2-40B4-BE49-F238E27FC236}">
                  <a16:creationId xmlns:a16="http://schemas.microsoft.com/office/drawing/2014/main" id="{454D785F-435E-451B-9150-3D0831DEAB65}"/>
                </a:ext>
              </a:extLst>
            </p:cNvPr>
            <p:cNvSpPr/>
            <p:nvPr/>
          </p:nvSpPr>
          <p:spPr>
            <a:xfrm rot="5400000">
              <a:off x="5713063" y="2900128"/>
              <a:ext cx="339635" cy="288621"/>
            </a:xfrm>
            <a:prstGeom prst="flowChartMer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68174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8857CD5C-F698-40DF-A88E-E0C5E7BAA83D}"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5</a:t>
            </a:fld>
            <a:endParaRPr lang="fi-FI"/>
          </a:p>
        </p:txBody>
      </p:sp>
      <p:sp>
        <p:nvSpPr>
          <p:cNvPr id="8" name="Otsikko 6">
            <a:extLst>
              <a:ext uri="{FF2B5EF4-FFF2-40B4-BE49-F238E27FC236}">
                <a16:creationId xmlns:a16="http://schemas.microsoft.com/office/drawing/2014/main" id="{18E1957C-7065-4917-89E6-0FBCD3375C09}"/>
              </a:ext>
            </a:extLst>
          </p:cNvPr>
          <p:cNvSpPr>
            <a:spLocks noGrp="1"/>
          </p:cNvSpPr>
          <p:nvPr>
            <p:ph type="title"/>
          </p:nvPr>
        </p:nvSpPr>
        <p:spPr>
          <a:xfrm>
            <a:off x="0" y="359999"/>
            <a:ext cx="11856640" cy="1332000"/>
          </a:xfrm>
        </p:spPr>
        <p:txBody>
          <a:bodyPr/>
          <a:lstStyle/>
          <a:p>
            <a:pPr algn="ctr"/>
            <a:r>
              <a:rPr lang="sv-SE" dirty="0"/>
              <a:t>Partiell fondering av </a:t>
            </a:r>
            <a:r>
              <a:rPr lang="sv-SE" dirty="0" err="1"/>
              <a:t>ArPL</a:t>
            </a:r>
            <a:r>
              <a:rPr lang="sv-SE" dirty="0"/>
              <a:t>- och </a:t>
            </a:r>
            <a:r>
              <a:rPr lang="sv-SE" dirty="0" err="1"/>
              <a:t>SjPL</a:t>
            </a:r>
            <a:r>
              <a:rPr lang="sv-SE" dirty="0"/>
              <a:t>-pensioner </a:t>
            </a:r>
            <a:endParaRPr lang="fi-FI" dirty="0"/>
          </a:p>
        </p:txBody>
      </p:sp>
      <p:grpSp>
        <p:nvGrpSpPr>
          <p:cNvPr id="9" name="Ryhmä 8" descr="Pensioner enligt lagen om pension för arbetstagare (ArPL) och lagen om sjömanspensioner (SjPL) finan-sieras med ett partiellt fonderande system, där pensionsutgiften täcks partiellt med fonder och partiellt med avgifter för det aktuella året. Indelningen i en fonderad del och en gemensamt finansierad del (s.k. utjämningsdel) görs på den enskilda pensionens nivå.">
            <a:extLst>
              <a:ext uri="{FF2B5EF4-FFF2-40B4-BE49-F238E27FC236}">
                <a16:creationId xmlns:a16="http://schemas.microsoft.com/office/drawing/2014/main" id="{7CD1500C-175D-445B-AD4F-99795AA56080}"/>
              </a:ext>
              <a:ext uri="{C183D7F6-B498-43B3-948B-1728B52AA6E4}">
                <adec:decorative xmlns:adec="http://schemas.microsoft.com/office/drawing/2017/decorative" val="0"/>
              </a:ext>
            </a:extLst>
          </p:cNvPr>
          <p:cNvGrpSpPr/>
          <p:nvPr/>
        </p:nvGrpSpPr>
        <p:grpSpPr>
          <a:xfrm>
            <a:off x="2927648" y="1709164"/>
            <a:ext cx="6812064" cy="3323496"/>
            <a:chOff x="1308248" y="1803151"/>
            <a:chExt cx="6812064" cy="3323496"/>
          </a:xfrm>
        </p:grpSpPr>
        <p:sp>
          <p:nvSpPr>
            <p:cNvPr id="10" name="Tekstiruutu 9">
              <a:extLst>
                <a:ext uri="{FF2B5EF4-FFF2-40B4-BE49-F238E27FC236}">
                  <a16:creationId xmlns:a16="http://schemas.microsoft.com/office/drawing/2014/main" id="{3AFFC64E-265B-459F-9F2B-8F7C0EA7768F}"/>
                </a:ext>
              </a:extLst>
            </p:cNvPr>
            <p:cNvSpPr txBox="1"/>
            <p:nvPr/>
          </p:nvSpPr>
          <p:spPr>
            <a:xfrm>
              <a:off x="1350780" y="2076814"/>
              <a:ext cx="1152128" cy="400110"/>
            </a:xfrm>
            <a:prstGeom prst="rect">
              <a:avLst/>
            </a:prstGeom>
            <a:noFill/>
          </p:spPr>
          <p:txBody>
            <a:bodyPr wrap="square" rtlCol="0">
              <a:spAutoFit/>
            </a:bodyPr>
            <a:lstStyle/>
            <a:p>
              <a:pPr algn="ctr"/>
              <a:r>
                <a:rPr lang="sv-SE" sz="2000" dirty="0"/>
                <a:t>Pension</a:t>
              </a:r>
            </a:p>
          </p:txBody>
        </p:sp>
        <p:sp>
          <p:nvSpPr>
            <p:cNvPr id="11" name="Tekstiruutu 10">
              <a:extLst>
                <a:ext uri="{FF2B5EF4-FFF2-40B4-BE49-F238E27FC236}">
                  <a16:creationId xmlns:a16="http://schemas.microsoft.com/office/drawing/2014/main" id="{98ED57AF-5A09-44A9-BD91-D93D397A0231}"/>
                </a:ext>
              </a:extLst>
            </p:cNvPr>
            <p:cNvSpPr txBox="1"/>
            <p:nvPr/>
          </p:nvSpPr>
          <p:spPr>
            <a:xfrm>
              <a:off x="2778283" y="1803151"/>
              <a:ext cx="5112568" cy="707886"/>
            </a:xfrm>
            <a:prstGeom prst="rect">
              <a:avLst/>
            </a:prstGeom>
            <a:noFill/>
          </p:spPr>
          <p:txBody>
            <a:bodyPr wrap="square" rtlCol="0">
              <a:spAutoFit/>
            </a:bodyPr>
            <a:lstStyle/>
            <a:p>
              <a:r>
                <a:rPr lang="sv-SE" sz="2000" dirty="0"/>
                <a:t>Indelningen i fonderad del och utjämningsdel görs separat för varje pension.</a:t>
              </a:r>
            </a:p>
          </p:txBody>
        </p:sp>
        <p:sp>
          <p:nvSpPr>
            <p:cNvPr id="12" name="Tekstiruutu 11">
              <a:extLst>
                <a:ext uri="{FF2B5EF4-FFF2-40B4-BE49-F238E27FC236}">
                  <a16:creationId xmlns:a16="http://schemas.microsoft.com/office/drawing/2014/main" id="{E78156D4-169F-4D4B-82DA-77AD1BD2C474}"/>
                </a:ext>
              </a:extLst>
            </p:cNvPr>
            <p:cNvSpPr txBox="1"/>
            <p:nvPr/>
          </p:nvSpPr>
          <p:spPr>
            <a:xfrm>
              <a:off x="2791720" y="2708920"/>
              <a:ext cx="5328592" cy="1323439"/>
            </a:xfrm>
            <a:prstGeom prst="rect">
              <a:avLst/>
            </a:prstGeom>
            <a:noFill/>
          </p:spPr>
          <p:txBody>
            <a:bodyPr wrap="square" rtlCol="0">
              <a:spAutoFit/>
            </a:bodyPr>
            <a:lstStyle/>
            <a:p>
              <a:r>
                <a:rPr lang="sv-SE" sz="2000" b="1" dirty="0"/>
                <a:t>Den del som finansieras gemensamt kallas utjämningsdel</a:t>
              </a:r>
            </a:p>
            <a:p>
              <a:pPr marL="285750" indent="-285750">
                <a:buClr>
                  <a:srgbClr val="0356B5"/>
                </a:buClr>
                <a:buFont typeface="Arial" pitchFamily="34" charset="0"/>
                <a:buChar char="•"/>
              </a:pPr>
              <a:r>
                <a:rPr lang="sv-SE" sz="2000" dirty="0"/>
                <a:t>Finansieras genom fördelningssystemet </a:t>
              </a:r>
            </a:p>
            <a:p>
              <a:pPr marL="285750" indent="-285750">
                <a:buClr>
                  <a:srgbClr val="0356B5"/>
                </a:buClr>
                <a:buFont typeface="Arial" pitchFamily="34" charset="0"/>
                <a:buChar char="•"/>
              </a:pPr>
              <a:r>
                <a:rPr lang="sv-SE" sz="2000" dirty="0"/>
                <a:t>Pensionsanstalterna ansvarar gemensamt  </a:t>
              </a:r>
            </a:p>
          </p:txBody>
        </p:sp>
        <p:sp>
          <p:nvSpPr>
            <p:cNvPr id="13" name="Tekstiruutu 12">
              <a:extLst>
                <a:ext uri="{FF2B5EF4-FFF2-40B4-BE49-F238E27FC236}">
                  <a16:creationId xmlns:a16="http://schemas.microsoft.com/office/drawing/2014/main" id="{815B15B3-F7B4-4C62-B516-AE53C45E23E3}"/>
                </a:ext>
              </a:extLst>
            </p:cNvPr>
            <p:cNvSpPr txBox="1"/>
            <p:nvPr/>
          </p:nvSpPr>
          <p:spPr>
            <a:xfrm>
              <a:off x="2791720" y="4110984"/>
              <a:ext cx="5328592" cy="1015663"/>
            </a:xfrm>
            <a:prstGeom prst="rect">
              <a:avLst/>
            </a:prstGeom>
            <a:noFill/>
          </p:spPr>
          <p:txBody>
            <a:bodyPr wrap="square" rtlCol="0">
              <a:spAutoFit/>
            </a:bodyPr>
            <a:lstStyle/>
            <a:p>
              <a:r>
                <a:rPr lang="sv-SE" sz="2000" b="1" dirty="0"/>
                <a:t>Fonderad del</a:t>
              </a:r>
            </a:p>
            <a:p>
              <a:pPr marL="285750" indent="-285750">
                <a:buClr>
                  <a:srgbClr val="0356B5"/>
                </a:buClr>
                <a:buFont typeface="Arial" pitchFamily="34" charset="0"/>
                <a:buChar char="•"/>
              </a:pPr>
              <a:r>
                <a:rPr lang="sv-SE" sz="2000" dirty="0"/>
                <a:t>Finansieras genom fonderingssystemet</a:t>
              </a:r>
            </a:p>
            <a:p>
              <a:pPr marL="285750" indent="-285750">
                <a:buClr>
                  <a:srgbClr val="0356B5"/>
                </a:buClr>
                <a:buFont typeface="Arial" pitchFamily="34" charset="0"/>
                <a:buChar char="•"/>
              </a:pPr>
              <a:r>
                <a:rPr lang="sv-SE" sz="2000" dirty="0"/>
                <a:t>Den enskilda pensionsanstaltens ansvar</a:t>
              </a:r>
            </a:p>
          </p:txBody>
        </p:sp>
        <p:grpSp>
          <p:nvGrpSpPr>
            <p:cNvPr id="14" name="Ryhmä 13">
              <a:extLst>
                <a:ext uri="{FF2B5EF4-FFF2-40B4-BE49-F238E27FC236}">
                  <a16:creationId xmlns:a16="http://schemas.microsoft.com/office/drawing/2014/main" id="{D5C669AA-63C5-4FA8-A2C7-86B5E0984938}"/>
                </a:ext>
              </a:extLst>
            </p:cNvPr>
            <p:cNvGrpSpPr/>
            <p:nvPr/>
          </p:nvGrpSpPr>
          <p:grpSpPr>
            <a:xfrm>
              <a:off x="1308248" y="2492895"/>
              <a:ext cx="1296144" cy="2527103"/>
              <a:chOff x="1720376" y="2492895"/>
              <a:chExt cx="1296144" cy="2527103"/>
            </a:xfrm>
          </p:grpSpPr>
          <p:sp>
            <p:nvSpPr>
              <p:cNvPr id="15" name="Suorakulmio 14">
                <a:extLst>
                  <a:ext uri="{FF2B5EF4-FFF2-40B4-BE49-F238E27FC236}">
                    <a16:creationId xmlns:a16="http://schemas.microsoft.com/office/drawing/2014/main" id="{E4222E10-2A37-47E1-80C6-A4BD7F3EDEEA}"/>
                  </a:ext>
                </a:extLst>
              </p:cNvPr>
              <p:cNvSpPr/>
              <p:nvPr/>
            </p:nvSpPr>
            <p:spPr>
              <a:xfrm>
                <a:off x="1720376" y="2492895"/>
                <a:ext cx="1296144" cy="1661723"/>
              </a:xfrm>
              <a:prstGeom prst="rect">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000" dirty="0"/>
              </a:p>
            </p:txBody>
          </p:sp>
          <p:sp>
            <p:nvSpPr>
              <p:cNvPr id="16" name="Suorakulmio 15">
                <a:extLst>
                  <a:ext uri="{FF2B5EF4-FFF2-40B4-BE49-F238E27FC236}">
                    <a16:creationId xmlns:a16="http://schemas.microsoft.com/office/drawing/2014/main" id="{C561B521-7DB8-4161-82DC-D836F34906CE}"/>
                  </a:ext>
                </a:extLst>
              </p:cNvPr>
              <p:cNvSpPr/>
              <p:nvPr/>
            </p:nvSpPr>
            <p:spPr>
              <a:xfrm>
                <a:off x="1720376" y="4148160"/>
                <a:ext cx="1296144" cy="871838"/>
              </a:xfrm>
              <a:prstGeom prst="rect">
                <a:avLst/>
              </a:prstGeom>
              <a:solidFill>
                <a:schemeClr val="tx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spTree>
    <p:extLst>
      <p:ext uri="{BB962C8B-B14F-4D97-AF65-F5344CB8AC3E}">
        <p14:creationId xmlns:p14="http://schemas.microsoft.com/office/powerpoint/2010/main" val="55673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B1E9995-3D00-4411-BC4C-CB34FD63543B}"/>
              </a:ext>
            </a:extLst>
          </p:cNvPr>
          <p:cNvSpPr>
            <a:spLocks noGrp="1"/>
          </p:cNvSpPr>
          <p:nvPr>
            <p:ph type="title"/>
          </p:nvPr>
        </p:nvSpPr>
        <p:spPr>
          <a:xfrm>
            <a:off x="47328" y="359999"/>
            <a:ext cx="11809312" cy="908761"/>
          </a:xfrm>
        </p:spPr>
        <p:txBody>
          <a:bodyPr/>
          <a:lstStyle/>
          <a:p>
            <a:pPr algn="ctr"/>
            <a:r>
              <a:rPr lang="sv-SE" dirty="0"/>
              <a:t>Finansieringen av pensionerna</a:t>
            </a:r>
            <a:endParaRPr lang="fi-FI" dirty="0"/>
          </a:p>
        </p:txBody>
      </p:sp>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E44C6BB0-A023-4492-BDFC-B7DA2513275B}"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6</a:t>
            </a:fld>
            <a:endParaRPr lang="fi-FI"/>
          </a:p>
        </p:txBody>
      </p:sp>
      <p:grpSp>
        <p:nvGrpSpPr>
          <p:cNvPr id="8" name="Ryhmä 7" descr="Företagarnas pensioner bekostas genom ett fördelningssystem och statlig finansiering till den del som de insamlade avgifterna inte räcker till för att täcka pensionsutgiften. Den offentliga sektorns pensioner finansieras med fördelningssystem som har inbyggda buffertfonder.">
            <a:extLst>
              <a:ext uri="{FF2B5EF4-FFF2-40B4-BE49-F238E27FC236}">
                <a16:creationId xmlns:a16="http://schemas.microsoft.com/office/drawing/2014/main" id="{DE6475F3-2AB2-4424-BF33-A019571A2190}"/>
              </a:ext>
              <a:ext uri="{C183D7F6-B498-43B3-948B-1728B52AA6E4}">
                <adec:decorative xmlns:adec="http://schemas.microsoft.com/office/drawing/2017/decorative" val="0"/>
              </a:ext>
            </a:extLst>
          </p:cNvPr>
          <p:cNvGrpSpPr/>
          <p:nvPr/>
        </p:nvGrpSpPr>
        <p:grpSpPr>
          <a:xfrm>
            <a:off x="3057830" y="1216943"/>
            <a:ext cx="6561789" cy="5226959"/>
            <a:chOff x="1535289" y="1012127"/>
            <a:chExt cx="6561789" cy="5226959"/>
          </a:xfrm>
        </p:grpSpPr>
        <p:sp>
          <p:nvSpPr>
            <p:cNvPr id="9" name="Pyöristetty suorakulmio 31">
              <a:extLst>
                <a:ext uri="{FF2B5EF4-FFF2-40B4-BE49-F238E27FC236}">
                  <a16:creationId xmlns:a16="http://schemas.microsoft.com/office/drawing/2014/main" id="{716F6777-C388-4630-9662-7BE550844C58}"/>
                </a:ext>
              </a:extLst>
            </p:cNvPr>
            <p:cNvSpPr/>
            <p:nvPr/>
          </p:nvSpPr>
          <p:spPr>
            <a:xfrm>
              <a:off x="1535289" y="1162447"/>
              <a:ext cx="2488072" cy="60013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ea typeface="Verdana" panose="020B0604030504040204" pitchFamily="34" charset="0"/>
                  <a:cs typeface="Verdana" panose="020B0604030504040204" pitchFamily="34" charset="0"/>
                </a:rPr>
                <a:t>Privata</a:t>
              </a:r>
              <a:r>
                <a:rPr lang="fi-FI" dirty="0">
                  <a:ea typeface="Verdana" panose="020B0604030504040204" pitchFamily="34" charset="0"/>
                  <a:cs typeface="Verdana" panose="020B0604030504040204" pitchFamily="34" charset="0"/>
                </a:rPr>
                <a:t> </a:t>
              </a:r>
              <a:r>
                <a:rPr lang="fi-FI" dirty="0" err="1">
                  <a:ea typeface="Verdana" panose="020B0604030504040204" pitchFamily="34" charset="0"/>
                  <a:cs typeface="Verdana" panose="020B0604030504040204" pitchFamily="34" charset="0"/>
                </a:rPr>
                <a:t>sektorn</a:t>
              </a:r>
              <a:endParaRPr lang="fi-FI" dirty="0">
                <a:ea typeface="Verdana" panose="020B0604030504040204" pitchFamily="34" charset="0"/>
                <a:cs typeface="Verdana" panose="020B0604030504040204" pitchFamily="34" charset="0"/>
              </a:endParaRPr>
            </a:p>
          </p:txBody>
        </p:sp>
        <p:sp>
          <p:nvSpPr>
            <p:cNvPr id="10" name="Pyöristetty suorakulmio 32">
              <a:extLst>
                <a:ext uri="{FF2B5EF4-FFF2-40B4-BE49-F238E27FC236}">
                  <a16:creationId xmlns:a16="http://schemas.microsoft.com/office/drawing/2014/main" id="{F86A310D-5A0C-4E6B-8409-E22F7D01364E}"/>
                </a:ext>
              </a:extLst>
            </p:cNvPr>
            <p:cNvSpPr/>
            <p:nvPr/>
          </p:nvSpPr>
          <p:spPr>
            <a:xfrm>
              <a:off x="2141871" y="1836919"/>
              <a:ext cx="1881490" cy="57106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lang="sv-SE" sz="1600" dirty="0">
                  <a:solidFill>
                    <a:schemeClr val="tx1"/>
                  </a:solidFill>
                </a:rPr>
                <a:t>Pensionslagarna för arbetstagare</a:t>
              </a:r>
            </a:p>
          </p:txBody>
        </p:sp>
        <p:sp>
          <p:nvSpPr>
            <p:cNvPr id="11" name="Pyöristetty suorakulmio 33">
              <a:extLst>
                <a:ext uri="{FF2B5EF4-FFF2-40B4-BE49-F238E27FC236}">
                  <a16:creationId xmlns:a16="http://schemas.microsoft.com/office/drawing/2014/main" id="{C9E6187F-95B8-448E-9186-4FF25F0979FD}"/>
                </a:ext>
              </a:extLst>
            </p:cNvPr>
            <p:cNvSpPr/>
            <p:nvPr/>
          </p:nvSpPr>
          <p:spPr>
            <a:xfrm>
              <a:off x="2128619" y="2495624"/>
              <a:ext cx="1881489" cy="57106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lang="sv-SE" sz="1600" dirty="0">
                  <a:solidFill>
                    <a:schemeClr val="tx1"/>
                  </a:solidFill>
                </a:rPr>
                <a:t>Pensionslagarna för företagare</a:t>
              </a:r>
            </a:p>
          </p:txBody>
        </p:sp>
        <p:cxnSp>
          <p:nvCxnSpPr>
            <p:cNvPr id="12" name="Suora yhdysviiva 11">
              <a:extLst>
                <a:ext uri="{FF2B5EF4-FFF2-40B4-BE49-F238E27FC236}">
                  <a16:creationId xmlns:a16="http://schemas.microsoft.com/office/drawing/2014/main" id="{E62A4FFE-3FAB-456C-86B6-A20195C1F3E1}"/>
                </a:ext>
              </a:extLst>
            </p:cNvPr>
            <p:cNvCxnSpPr/>
            <p:nvPr/>
          </p:nvCxnSpPr>
          <p:spPr>
            <a:xfrm>
              <a:off x="1734799" y="2122450"/>
              <a:ext cx="398918"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a:extLst>
                <a:ext uri="{FF2B5EF4-FFF2-40B4-BE49-F238E27FC236}">
                  <a16:creationId xmlns:a16="http://schemas.microsoft.com/office/drawing/2014/main" id="{8E7E2D44-4EA1-4185-89CA-CDDC7E264CD4}"/>
                </a:ext>
              </a:extLst>
            </p:cNvPr>
            <p:cNvCxnSpPr/>
            <p:nvPr/>
          </p:nvCxnSpPr>
          <p:spPr>
            <a:xfrm flipH="1">
              <a:off x="1733277" y="1767339"/>
              <a:ext cx="1522" cy="1007569"/>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a:extLst>
                <a:ext uri="{FF2B5EF4-FFF2-40B4-BE49-F238E27FC236}">
                  <a16:creationId xmlns:a16="http://schemas.microsoft.com/office/drawing/2014/main" id="{D5B9B59A-BF2D-4970-94F5-522AEE507626}"/>
                </a:ext>
              </a:extLst>
            </p:cNvPr>
            <p:cNvCxnSpPr/>
            <p:nvPr/>
          </p:nvCxnSpPr>
          <p:spPr>
            <a:xfrm>
              <a:off x="1718852" y="2774908"/>
              <a:ext cx="398918"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5" name="Kulmayhdysviiva 37">
              <a:extLst>
                <a:ext uri="{FF2B5EF4-FFF2-40B4-BE49-F238E27FC236}">
                  <a16:creationId xmlns:a16="http://schemas.microsoft.com/office/drawing/2014/main" id="{01206164-A62A-4F14-A15B-A57EC02910C7}"/>
                </a:ext>
              </a:extLst>
            </p:cNvPr>
            <p:cNvCxnSpPr/>
            <p:nvPr/>
          </p:nvCxnSpPr>
          <p:spPr>
            <a:xfrm>
              <a:off x="4023361" y="2122450"/>
              <a:ext cx="592916" cy="468000"/>
            </a:xfrm>
            <a:prstGeom prst="bentConnector3">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6" name="Kulmayhdysviiva 38">
              <a:extLst>
                <a:ext uri="{FF2B5EF4-FFF2-40B4-BE49-F238E27FC236}">
                  <a16:creationId xmlns:a16="http://schemas.microsoft.com/office/drawing/2014/main" id="{26081FD6-11BF-41EC-87FE-1015ED69D805}"/>
                </a:ext>
              </a:extLst>
            </p:cNvPr>
            <p:cNvCxnSpPr/>
            <p:nvPr/>
          </p:nvCxnSpPr>
          <p:spPr>
            <a:xfrm flipV="1">
              <a:off x="4023361" y="1387353"/>
              <a:ext cx="584763" cy="735098"/>
            </a:xfrm>
            <a:prstGeom prst="bentConnector3">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7" name="Kulmayhdysviiva 39">
              <a:extLst>
                <a:ext uri="{FF2B5EF4-FFF2-40B4-BE49-F238E27FC236}">
                  <a16:creationId xmlns:a16="http://schemas.microsoft.com/office/drawing/2014/main" id="{C23825B3-7617-48EA-A095-86D6BB8CFB31}"/>
                </a:ext>
              </a:extLst>
            </p:cNvPr>
            <p:cNvCxnSpPr/>
            <p:nvPr/>
          </p:nvCxnSpPr>
          <p:spPr>
            <a:xfrm>
              <a:off x="4010108" y="2781156"/>
              <a:ext cx="598016" cy="864000"/>
            </a:xfrm>
            <a:prstGeom prst="bentConnector3">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8" name="Pyöristetty suorakulmio 40">
              <a:extLst>
                <a:ext uri="{FF2B5EF4-FFF2-40B4-BE49-F238E27FC236}">
                  <a16:creationId xmlns:a16="http://schemas.microsoft.com/office/drawing/2014/main" id="{4861FA3B-229A-4165-A68D-16377ED9B8C2}"/>
                </a:ext>
              </a:extLst>
            </p:cNvPr>
            <p:cNvSpPr/>
            <p:nvPr/>
          </p:nvSpPr>
          <p:spPr>
            <a:xfrm>
              <a:off x="4608124" y="1012127"/>
              <a:ext cx="3488954" cy="79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nchorCtr="1"/>
            <a:lstStyle/>
            <a:p>
              <a:pPr algn="ctr"/>
              <a:r>
                <a:rPr lang="sv-SE" sz="1600" dirty="0">
                  <a:solidFill>
                    <a:schemeClr val="tx1"/>
                  </a:solidFill>
                </a:rPr>
                <a:t>Fonderande system:</a:t>
              </a:r>
            </a:p>
            <a:p>
              <a:pPr algn="ctr"/>
              <a:r>
                <a:rPr lang="sv-SE" sz="1600" dirty="0">
                  <a:solidFill>
                    <a:schemeClr val="tx1"/>
                  </a:solidFill>
                </a:rPr>
                <a:t>Fonderad del</a:t>
              </a:r>
            </a:p>
            <a:p>
              <a:pPr algn="ctr"/>
              <a:r>
                <a:rPr lang="sv-SE" sz="1600" dirty="0">
                  <a:solidFill>
                    <a:schemeClr val="tx1"/>
                  </a:solidFill>
                </a:rPr>
                <a:t>Pensionsanstaltens ansvar</a:t>
              </a:r>
            </a:p>
            <a:p>
              <a:pPr algn="ctr"/>
              <a:endParaRPr lang="fi-FI" sz="1600" dirty="0">
                <a:solidFill>
                  <a:schemeClr val="tx1"/>
                </a:solidFill>
                <a:ea typeface="Verdana" panose="020B0604030504040204" pitchFamily="34" charset="0"/>
                <a:cs typeface="Verdana" panose="020B0604030504040204" pitchFamily="34" charset="0"/>
              </a:endParaRPr>
            </a:p>
          </p:txBody>
        </p:sp>
        <p:sp>
          <p:nvSpPr>
            <p:cNvPr id="19" name="Pyöristetty suorakulmio 41">
              <a:extLst>
                <a:ext uri="{FF2B5EF4-FFF2-40B4-BE49-F238E27FC236}">
                  <a16:creationId xmlns:a16="http://schemas.microsoft.com/office/drawing/2014/main" id="{334BCEA4-B31B-4507-9D93-454C751C48B2}"/>
                </a:ext>
              </a:extLst>
            </p:cNvPr>
            <p:cNvSpPr/>
            <p:nvPr/>
          </p:nvSpPr>
          <p:spPr>
            <a:xfrm>
              <a:off x="4616277" y="1918502"/>
              <a:ext cx="3480801" cy="126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52000" rIns="0" rtlCol="0" anchor="ctr" anchorCtr="1"/>
            <a:lstStyle/>
            <a:p>
              <a:pPr algn="ctr"/>
              <a:r>
                <a:rPr lang="sv-SE" sz="1600" dirty="0">
                  <a:solidFill>
                    <a:schemeClr val="tx1"/>
                  </a:solidFill>
                </a:rPr>
                <a:t>Fördelningssystem:</a:t>
              </a:r>
            </a:p>
            <a:p>
              <a:pPr algn="ctr"/>
              <a:r>
                <a:rPr lang="sv-SE" sz="1600" dirty="0">
                  <a:solidFill>
                    <a:schemeClr val="tx1"/>
                  </a:solidFill>
                </a:rPr>
                <a:t>Utjämningsdel</a:t>
              </a:r>
            </a:p>
            <a:p>
              <a:pPr algn="ctr"/>
              <a:r>
                <a:rPr lang="sv-SE" sz="1600" dirty="0">
                  <a:solidFill>
                    <a:schemeClr val="tx1"/>
                  </a:solidFill>
                </a:rPr>
                <a:t>Pensionsanstalternas gemensamma ansvar och statens andel av </a:t>
              </a:r>
              <a:br>
                <a:rPr lang="sv-SE" sz="1600" dirty="0">
                  <a:solidFill>
                    <a:schemeClr val="tx1"/>
                  </a:solidFill>
                </a:rPr>
              </a:br>
              <a:r>
                <a:rPr lang="sv-SE" sz="1600" dirty="0" err="1">
                  <a:solidFill>
                    <a:schemeClr val="tx1"/>
                  </a:solidFill>
                </a:rPr>
                <a:t>SjPL</a:t>
              </a:r>
              <a:r>
                <a:rPr lang="sv-SE" sz="1600" dirty="0">
                  <a:solidFill>
                    <a:schemeClr val="tx1"/>
                  </a:solidFill>
                </a:rPr>
                <a:t>-pensioner</a:t>
              </a:r>
            </a:p>
            <a:p>
              <a:pPr algn="ctr"/>
              <a:endParaRPr lang="fi-FI" sz="1600" dirty="0">
                <a:solidFill>
                  <a:schemeClr val="tx1"/>
                </a:solidFill>
                <a:ea typeface="Verdana" panose="020B0604030504040204" pitchFamily="34" charset="0"/>
                <a:cs typeface="Verdana" panose="020B0604030504040204" pitchFamily="34" charset="0"/>
              </a:endParaRPr>
            </a:p>
          </p:txBody>
        </p:sp>
        <p:sp>
          <p:nvSpPr>
            <p:cNvPr id="20" name="Pyöristetty suorakulmio 42">
              <a:extLst>
                <a:ext uri="{FF2B5EF4-FFF2-40B4-BE49-F238E27FC236}">
                  <a16:creationId xmlns:a16="http://schemas.microsoft.com/office/drawing/2014/main" id="{57D37D97-F113-4B93-9CA5-28DD64DB8F84}"/>
                </a:ext>
              </a:extLst>
            </p:cNvPr>
            <p:cNvSpPr/>
            <p:nvPr/>
          </p:nvSpPr>
          <p:spPr>
            <a:xfrm>
              <a:off x="4608124" y="3302297"/>
              <a:ext cx="3488954" cy="756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nchorCtr="1"/>
            <a:lstStyle/>
            <a:p>
              <a:pPr algn="ctr"/>
              <a:r>
                <a:rPr lang="sv-SE" sz="1600" dirty="0">
                  <a:solidFill>
                    <a:schemeClr val="tx1"/>
                  </a:solidFill>
                </a:rPr>
                <a:t>Fördelningssystem:</a:t>
              </a:r>
            </a:p>
            <a:p>
              <a:pPr algn="ctr"/>
              <a:r>
                <a:rPr lang="sv-SE" sz="1600" dirty="0">
                  <a:solidFill>
                    <a:schemeClr val="tx1"/>
                  </a:solidFill>
                </a:rPr>
                <a:t>Pensionsanstalternas gemensamma ansvar och statsgaranti</a:t>
              </a:r>
            </a:p>
            <a:p>
              <a:pPr algn="ctr"/>
              <a:endParaRPr lang="fi-FI" sz="1600" dirty="0">
                <a:solidFill>
                  <a:schemeClr val="tx1"/>
                </a:solidFill>
                <a:ea typeface="Verdana" panose="020B0604030504040204" pitchFamily="34" charset="0"/>
                <a:cs typeface="Verdana" panose="020B0604030504040204" pitchFamily="34" charset="0"/>
              </a:endParaRPr>
            </a:p>
          </p:txBody>
        </p:sp>
        <p:sp>
          <p:nvSpPr>
            <p:cNvPr id="21" name="Pyöristetty suorakulmio 43">
              <a:extLst>
                <a:ext uri="{FF2B5EF4-FFF2-40B4-BE49-F238E27FC236}">
                  <a16:creationId xmlns:a16="http://schemas.microsoft.com/office/drawing/2014/main" id="{4737866F-D843-4FE2-9739-9FFB8928279A}"/>
                </a:ext>
              </a:extLst>
            </p:cNvPr>
            <p:cNvSpPr/>
            <p:nvPr/>
          </p:nvSpPr>
          <p:spPr>
            <a:xfrm>
              <a:off x="1535289" y="3700766"/>
              <a:ext cx="2488071" cy="60013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ea typeface="Verdana" panose="020B0604030504040204" pitchFamily="34" charset="0"/>
                  <a:cs typeface="Verdana" panose="020B0604030504040204" pitchFamily="34" charset="0"/>
                </a:rPr>
                <a:t>Offentliga</a:t>
              </a:r>
              <a:r>
                <a:rPr lang="fi-FI" dirty="0">
                  <a:ea typeface="Verdana" panose="020B0604030504040204" pitchFamily="34" charset="0"/>
                  <a:cs typeface="Verdana" panose="020B0604030504040204" pitchFamily="34" charset="0"/>
                </a:rPr>
                <a:t> </a:t>
              </a:r>
              <a:r>
                <a:rPr lang="fi-FI" dirty="0" err="1">
                  <a:ea typeface="Verdana" panose="020B0604030504040204" pitchFamily="34" charset="0"/>
                  <a:cs typeface="Verdana" panose="020B0604030504040204" pitchFamily="34" charset="0"/>
                </a:rPr>
                <a:t>sektorn</a:t>
              </a:r>
              <a:endParaRPr lang="fi-FI" dirty="0">
                <a:ea typeface="Verdana" panose="020B0604030504040204" pitchFamily="34" charset="0"/>
                <a:cs typeface="Verdana" panose="020B0604030504040204" pitchFamily="34" charset="0"/>
              </a:endParaRPr>
            </a:p>
          </p:txBody>
        </p:sp>
        <p:sp>
          <p:nvSpPr>
            <p:cNvPr id="22" name="Ellipsi 21">
              <a:extLst>
                <a:ext uri="{FF2B5EF4-FFF2-40B4-BE49-F238E27FC236}">
                  <a16:creationId xmlns:a16="http://schemas.microsoft.com/office/drawing/2014/main" id="{07439F95-D3F2-4918-A463-AB12EE70F1BF}"/>
                </a:ext>
              </a:extLst>
            </p:cNvPr>
            <p:cNvSpPr/>
            <p:nvPr/>
          </p:nvSpPr>
          <p:spPr>
            <a:xfrm>
              <a:off x="3610408" y="4255098"/>
              <a:ext cx="3495775" cy="1983988"/>
            </a:xfrm>
            <a:prstGeom prst="ellipse">
              <a:avLst/>
            </a:prstGeom>
            <a:pattFill prst="pct10">
              <a:fgClr>
                <a:schemeClr val="bg1">
                  <a:lumMod val="75000"/>
                </a:schemeClr>
              </a:fgClr>
              <a:bgClr>
                <a:schemeClr val="bg1"/>
              </a:bgClr>
            </a:patt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tIns="288000" rtlCol="0" anchor="ctr"/>
            <a:lstStyle/>
            <a:p>
              <a:pPr algn="ctr"/>
              <a:r>
                <a:rPr lang="sv-SE" sz="1600" dirty="0">
                  <a:solidFill>
                    <a:schemeClr val="tx1"/>
                  </a:solidFill>
                </a:rPr>
                <a:t>Fördelningssystem och buffertfonder</a:t>
              </a:r>
            </a:p>
            <a:p>
              <a:pPr algn="ctr"/>
              <a:endParaRPr lang="fi-FI" sz="1600" dirty="0"/>
            </a:p>
            <a:p>
              <a:pPr algn="ctr"/>
              <a:endParaRPr lang="fi-FI" sz="1600" dirty="0"/>
            </a:p>
            <a:p>
              <a:pPr algn="ctr"/>
              <a:endParaRPr lang="fi-FI" sz="1600" dirty="0"/>
            </a:p>
          </p:txBody>
        </p:sp>
        <p:sp>
          <p:nvSpPr>
            <p:cNvPr id="23" name="Pyöristetty suorakulmio 45">
              <a:extLst>
                <a:ext uri="{FF2B5EF4-FFF2-40B4-BE49-F238E27FC236}">
                  <a16:creationId xmlns:a16="http://schemas.microsoft.com/office/drawing/2014/main" id="{725F6037-CDFA-4E26-9EA7-758F51C6D804}"/>
                </a:ext>
              </a:extLst>
            </p:cNvPr>
            <p:cNvSpPr/>
            <p:nvPr/>
          </p:nvSpPr>
          <p:spPr>
            <a:xfrm>
              <a:off x="2140095" y="4371009"/>
              <a:ext cx="1883266" cy="57106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sv-SE" sz="1600" dirty="0">
                  <a:solidFill>
                    <a:schemeClr val="tx1"/>
                  </a:solidFill>
                </a:rPr>
                <a:t>Kommunala pensioner</a:t>
              </a:r>
            </a:p>
          </p:txBody>
        </p:sp>
        <p:sp>
          <p:nvSpPr>
            <p:cNvPr id="24" name="Pyöristetty suorakulmio 46">
              <a:extLst>
                <a:ext uri="{FF2B5EF4-FFF2-40B4-BE49-F238E27FC236}">
                  <a16:creationId xmlns:a16="http://schemas.microsoft.com/office/drawing/2014/main" id="{81487385-DC83-4F1F-90CC-9172D5D2A22D}"/>
                </a:ext>
              </a:extLst>
            </p:cNvPr>
            <p:cNvSpPr/>
            <p:nvPr/>
          </p:nvSpPr>
          <p:spPr>
            <a:xfrm>
              <a:off x="2153346" y="5020982"/>
              <a:ext cx="1870015" cy="57106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sv-SE" sz="1600" dirty="0">
                  <a:solidFill>
                    <a:schemeClr val="tx1"/>
                  </a:solidFill>
                </a:rPr>
                <a:t>Statens pensioner</a:t>
              </a:r>
            </a:p>
          </p:txBody>
        </p:sp>
        <p:sp>
          <p:nvSpPr>
            <p:cNvPr id="25" name="Pyöristetty suorakulmio 47">
              <a:extLst>
                <a:ext uri="{FF2B5EF4-FFF2-40B4-BE49-F238E27FC236}">
                  <a16:creationId xmlns:a16="http://schemas.microsoft.com/office/drawing/2014/main" id="{B0BBACFC-B7DB-4946-92B7-EFE12BFB379E}"/>
                </a:ext>
              </a:extLst>
            </p:cNvPr>
            <p:cNvSpPr/>
            <p:nvPr/>
          </p:nvSpPr>
          <p:spPr>
            <a:xfrm>
              <a:off x="2172803" y="5696993"/>
              <a:ext cx="1850558" cy="37762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sv-SE" sz="1600" dirty="0">
                  <a:solidFill>
                    <a:schemeClr val="tx1"/>
                  </a:solidFill>
                </a:rPr>
                <a:t>Övriga</a:t>
              </a:r>
            </a:p>
          </p:txBody>
        </p:sp>
        <p:cxnSp>
          <p:nvCxnSpPr>
            <p:cNvPr id="26" name="Suora yhdysviiva 25">
              <a:extLst>
                <a:ext uri="{FF2B5EF4-FFF2-40B4-BE49-F238E27FC236}">
                  <a16:creationId xmlns:a16="http://schemas.microsoft.com/office/drawing/2014/main" id="{EFAA6B9D-7BC1-4E2A-8FEB-660B3FC19B75}"/>
                </a:ext>
              </a:extLst>
            </p:cNvPr>
            <p:cNvCxnSpPr/>
            <p:nvPr/>
          </p:nvCxnSpPr>
          <p:spPr>
            <a:xfrm flipH="1">
              <a:off x="1718852" y="4293215"/>
              <a:ext cx="22326" cy="1585998"/>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7" name="Suora yhdysviiva 26">
              <a:extLst>
                <a:ext uri="{FF2B5EF4-FFF2-40B4-BE49-F238E27FC236}">
                  <a16:creationId xmlns:a16="http://schemas.microsoft.com/office/drawing/2014/main" id="{DA51C3E3-FCEB-413C-A339-05C102D2FE6F}"/>
                </a:ext>
              </a:extLst>
            </p:cNvPr>
            <p:cNvCxnSpPr/>
            <p:nvPr/>
          </p:nvCxnSpPr>
          <p:spPr>
            <a:xfrm>
              <a:off x="1741176" y="4665341"/>
              <a:ext cx="398918"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8" name="Suora yhdysviiva 27">
              <a:extLst>
                <a:ext uri="{FF2B5EF4-FFF2-40B4-BE49-F238E27FC236}">
                  <a16:creationId xmlns:a16="http://schemas.microsoft.com/office/drawing/2014/main" id="{C69A1C8A-2CAD-4E5C-93FE-CCEFA0B47326}"/>
                </a:ext>
              </a:extLst>
            </p:cNvPr>
            <p:cNvCxnSpPr/>
            <p:nvPr/>
          </p:nvCxnSpPr>
          <p:spPr>
            <a:xfrm>
              <a:off x="1741176" y="5277403"/>
              <a:ext cx="398918"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9" name="Suora yhdysviiva 28">
              <a:extLst>
                <a:ext uri="{FF2B5EF4-FFF2-40B4-BE49-F238E27FC236}">
                  <a16:creationId xmlns:a16="http://schemas.microsoft.com/office/drawing/2014/main" id="{9403FD12-164F-4066-8927-CDF12E95F15B}"/>
                </a:ext>
              </a:extLst>
            </p:cNvPr>
            <p:cNvCxnSpPr>
              <a:endCxn id="25" idx="1"/>
            </p:cNvCxnSpPr>
            <p:nvPr/>
          </p:nvCxnSpPr>
          <p:spPr>
            <a:xfrm>
              <a:off x="1718852" y="5885806"/>
              <a:ext cx="453951"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30" name="Pyöristetty suorakulmio 25">
              <a:extLst>
                <a:ext uri="{FF2B5EF4-FFF2-40B4-BE49-F238E27FC236}">
                  <a16:creationId xmlns:a16="http://schemas.microsoft.com/office/drawing/2014/main" id="{865B270B-DFF5-4D9F-9B46-717404C86E31}"/>
                </a:ext>
              </a:extLst>
            </p:cNvPr>
            <p:cNvSpPr/>
            <p:nvPr/>
          </p:nvSpPr>
          <p:spPr>
            <a:xfrm>
              <a:off x="4850129" y="5319997"/>
              <a:ext cx="1248351" cy="57967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Stats- budgeten</a:t>
              </a:r>
            </a:p>
          </p:txBody>
        </p:sp>
        <p:pic>
          <p:nvPicPr>
            <p:cNvPr id="31" name="Kuva 30">
              <a:extLst>
                <a:ext uri="{FF2B5EF4-FFF2-40B4-BE49-F238E27FC236}">
                  <a16:creationId xmlns:a16="http://schemas.microsoft.com/office/drawing/2014/main" id="{0D3B2379-1232-4A89-8A60-EC20EF07DC42}"/>
                </a:ext>
              </a:extLst>
            </p:cNvPr>
            <p:cNvPicPr>
              <a:picLocks noChangeAspect="1"/>
            </p:cNvPicPr>
            <p:nvPr/>
          </p:nvPicPr>
          <p:blipFill>
            <a:blip r:embed="rId3"/>
            <a:stretch>
              <a:fillRect/>
            </a:stretch>
          </p:blipFill>
          <p:spPr>
            <a:xfrm>
              <a:off x="4010108" y="5405318"/>
              <a:ext cx="810838" cy="193248"/>
            </a:xfrm>
            <a:prstGeom prst="rect">
              <a:avLst/>
            </a:prstGeom>
          </p:spPr>
        </p:pic>
      </p:grpSp>
    </p:spTree>
    <p:extLst>
      <p:ext uri="{BB962C8B-B14F-4D97-AF65-F5344CB8AC3E}">
        <p14:creationId xmlns:p14="http://schemas.microsoft.com/office/powerpoint/2010/main" val="3558510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B1E9995-3D00-4411-BC4C-CB34FD63543B}"/>
              </a:ext>
            </a:extLst>
          </p:cNvPr>
          <p:cNvSpPr>
            <a:spLocks noGrp="1"/>
          </p:cNvSpPr>
          <p:nvPr>
            <p:ph type="title"/>
          </p:nvPr>
        </p:nvSpPr>
        <p:spPr>
          <a:xfrm>
            <a:off x="0" y="359999"/>
            <a:ext cx="11856640" cy="1332000"/>
          </a:xfrm>
        </p:spPr>
        <p:txBody>
          <a:bodyPr/>
          <a:lstStyle/>
          <a:p>
            <a:pPr algn="ctr"/>
            <a:r>
              <a:rPr lang="fi-FI" sz="3200" dirty="0" err="1"/>
              <a:t>Sista</a:t>
            </a:r>
            <a:r>
              <a:rPr lang="fi-FI" sz="3200" dirty="0"/>
              <a:t> </a:t>
            </a:r>
            <a:r>
              <a:rPr lang="fi-FI" sz="3200" dirty="0" err="1"/>
              <a:t>pensionsanstalten</a:t>
            </a:r>
            <a:r>
              <a:rPr lang="fi-FI" sz="3200" dirty="0"/>
              <a:t> </a:t>
            </a:r>
            <a:r>
              <a:rPr lang="fi-FI" sz="3200" dirty="0" err="1"/>
              <a:t>betalar</a:t>
            </a:r>
            <a:r>
              <a:rPr lang="fi-FI" sz="3200" dirty="0"/>
              <a:t> </a:t>
            </a:r>
            <a:r>
              <a:rPr lang="fi-FI" sz="3200" dirty="0" err="1"/>
              <a:t>ut</a:t>
            </a:r>
            <a:r>
              <a:rPr lang="fi-FI" sz="3200" dirty="0"/>
              <a:t> alla </a:t>
            </a:r>
            <a:r>
              <a:rPr lang="fi-FI" sz="3200" dirty="0" err="1"/>
              <a:t>pensionsdelar</a:t>
            </a:r>
            <a:r>
              <a:rPr lang="fi-FI" sz="3200" dirty="0"/>
              <a:t> </a:t>
            </a:r>
            <a:br>
              <a:rPr lang="fi-FI" sz="3200" dirty="0"/>
            </a:br>
            <a:r>
              <a:rPr lang="fi-FI" sz="3200" dirty="0" err="1"/>
              <a:t>till</a:t>
            </a:r>
            <a:r>
              <a:rPr lang="fi-FI" sz="3200" dirty="0"/>
              <a:t> </a:t>
            </a:r>
            <a:r>
              <a:rPr lang="fi-FI" sz="3200" dirty="0" err="1"/>
              <a:t>pensionstagaren</a:t>
            </a:r>
            <a:endParaRPr lang="fi-FI" sz="3200" dirty="0"/>
          </a:p>
        </p:txBody>
      </p:sp>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8FFDF10A-AD0B-479B-817A-214256847AE7}"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7</a:t>
            </a:fld>
            <a:endParaRPr lang="fi-FI"/>
          </a:p>
        </p:txBody>
      </p:sp>
      <p:grpSp>
        <p:nvGrpSpPr>
          <p:cNvPr id="8" name="Ryhmä 7" descr="Under sin tid i arbetslivet kan en pensionstagare ha tjänat in pension som flera olika pensionsanstalter finansiellt ansvarar för. Enligt principen om sista pensionsanstalt betalar en pensionsanstalt ut pension-stagarens hela pension, bortsett från pensionskassan för prästerskapet inom den ortodoxa kyrkan, Fin-lands Bank och Ålands landskapsregering. Pensionstagaren ska ansöka separat om pension som intjä-nats hos dessa.">
            <a:extLst>
              <a:ext uri="{FF2B5EF4-FFF2-40B4-BE49-F238E27FC236}">
                <a16:creationId xmlns:a16="http://schemas.microsoft.com/office/drawing/2014/main" id="{9255A590-B1D0-4F01-9186-A3286D37938D}"/>
              </a:ext>
              <a:ext uri="{C183D7F6-B498-43B3-948B-1728B52AA6E4}">
                <adec:decorative xmlns:adec="http://schemas.microsoft.com/office/drawing/2017/decorative" val="0"/>
              </a:ext>
            </a:extLst>
          </p:cNvPr>
          <p:cNvGrpSpPr/>
          <p:nvPr/>
        </p:nvGrpSpPr>
        <p:grpSpPr>
          <a:xfrm>
            <a:off x="2639616" y="1908662"/>
            <a:ext cx="7119592" cy="4267578"/>
            <a:chOff x="609585" y="1497496"/>
            <a:chExt cx="7119592" cy="4267578"/>
          </a:xfrm>
        </p:grpSpPr>
        <p:sp>
          <p:nvSpPr>
            <p:cNvPr id="9" name="Pyöristetty suorakulmio 16">
              <a:extLst>
                <a:ext uri="{FF2B5EF4-FFF2-40B4-BE49-F238E27FC236}">
                  <a16:creationId xmlns:a16="http://schemas.microsoft.com/office/drawing/2014/main" id="{EE09AB25-C3E7-4B06-8B52-D3F65CA7F4D7}"/>
                </a:ext>
              </a:extLst>
            </p:cNvPr>
            <p:cNvSpPr/>
            <p:nvPr/>
          </p:nvSpPr>
          <p:spPr>
            <a:xfrm>
              <a:off x="609585" y="1629893"/>
              <a:ext cx="3644445" cy="4135181"/>
            </a:xfrm>
            <a:prstGeom prst="roundRect">
              <a:avLst/>
            </a:prstGeom>
            <a:solidFill>
              <a:schemeClr val="bg2">
                <a:lumMod val="40000"/>
                <a:lumOff val="60000"/>
              </a:schemeClr>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endParaRPr lang="fi-FI" dirty="0">
                <a:solidFill>
                  <a:schemeClr val="tx1"/>
                </a:solidFill>
                <a:ea typeface="Verdana" panose="020B0604030504040204" pitchFamily="34" charset="0"/>
                <a:cs typeface="Verdana" panose="020B0604030504040204" pitchFamily="34" charset="0"/>
              </a:endParaRPr>
            </a:p>
            <a:p>
              <a:r>
                <a:rPr lang="fi-FI" dirty="0" err="1">
                  <a:solidFill>
                    <a:schemeClr val="tx1"/>
                  </a:solidFill>
                </a:rPr>
                <a:t>Decentraliserad</a:t>
              </a:r>
              <a:r>
                <a:rPr lang="fi-FI" dirty="0">
                  <a:solidFill>
                    <a:schemeClr val="tx1"/>
                  </a:solidFill>
                </a:rPr>
                <a:t> </a:t>
              </a:r>
            </a:p>
            <a:p>
              <a:r>
                <a:rPr lang="fi-FI" dirty="0" err="1">
                  <a:solidFill>
                    <a:schemeClr val="tx1"/>
                  </a:solidFill>
                </a:rPr>
                <a:t>verkställighet</a:t>
              </a:r>
              <a:endParaRPr lang="en-US" dirty="0">
                <a:solidFill>
                  <a:schemeClr val="tx1"/>
                </a:solidFill>
              </a:endParaRPr>
            </a:p>
            <a:p>
              <a:endParaRPr lang="fi-FI" dirty="0">
                <a:solidFill>
                  <a:schemeClr val="tx1"/>
                </a:solidFill>
                <a:ea typeface="Verdana" panose="020B0604030504040204" pitchFamily="34" charset="0"/>
                <a:cs typeface="Verdana" panose="020B0604030504040204" pitchFamily="34" charset="0"/>
              </a:endParaRPr>
            </a:p>
            <a:p>
              <a:endParaRPr lang="fi-FI" dirty="0">
                <a:solidFill>
                  <a:schemeClr val="tx1"/>
                </a:solidFill>
                <a:ea typeface="Verdana" panose="020B0604030504040204" pitchFamily="34" charset="0"/>
                <a:cs typeface="Verdana" panose="020B0604030504040204" pitchFamily="34" charset="0"/>
              </a:endParaRPr>
            </a:p>
            <a:p>
              <a:br>
                <a:rPr lang="fi-FI" dirty="0">
                  <a:solidFill>
                    <a:schemeClr val="tx1"/>
                  </a:solidFill>
                  <a:ea typeface="Verdana" panose="020B0604030504040204" pitchFamily="34" charset="0"/>
                  <a:cs typeface="Verdana" panose="020B0604030504040204" pitchFamily="34" charset="0"/>
                </a:rPr>
              </a:br>
              <a:r>
                <a:rPr lang="fi-FI" dirty="0" err="1">
                  <a:solidFill>
                    <a:schemeClr val="tx1"/>
                  </a:solidFill>
                </a:rPr>
                <a:t>Pensionsförsäkringsbolag</a:t>
              </a:r>
              <a:r>
                <a:rPr lang="fi-FI" dirty="0">
                  <a:solidFill>
                    <a:schemeClr val="tx1"/>
                  </a:solidFill>
                </a:rPr>
                <a:t> (</a:t>
              </a:r>
              <a:r>
                <a:rPr lang="fi-FI" dirty="0" err="1">
                  <a:solidFill>
                    <a:schemeClr val="tx1"/>
                  </a:solidFill>
                </a:rPr>
                <a:t>ArPL</a:t>
              </a:r>
              <a:r>
                <a:rPr lang="fi-FI" dirty="0">
                  <a:solidFill>
                    <a:schemeClr val="tx1"/>
                  </a:solidFill>
                </a:rPr>
                <a:t>, </a:t>
              </a:r>
              <a:r>
                <a:rPr lang="fi-FI" dirty="0" err="1">
                  <a:solidFill>
                    <a:schemeClr val="tx1"/>
                  </a:solidFill>
                </a:rPr>
                <a:t>FöPL</a:t>
              </a:r>
              <a:r>
                <a:rPr lang="fi-FI" dirty="0">
                  <a:solidFill>
                    <a:schemeClr val="tx1"/>
                  </a:solidFill>
                </a:rPr>
                <a:t>)</a:t>
              </a:r>
            </a:p>
            <a:p>
              <a:r>
                <a:rPr lang="fi-FI" dirty="0" err="1">
                  <a:solidFill>
                    <a:schemeClr val="tx1"/>
                  </a:solidFill>
                </a:rPr>
                <a:t>Pensionsstiftelser</a:t>
              </a:r>
              <a:r>
                <a:rPr lang="fi-FI" dirty="0">
                  <a:solidFill>
                    <a:schemeClr val="tx1"/>
                  </a:solidFill>
                </a:rPr>
                <a:t> (</a:t>
              </a:r>
              <a:r>
                <a:rPr lang="fi-FI" dirty="0" err="1">
                  <a:solidFill>
                    <a:schemeClr val="tx1"/>
                  </a:solidFill>
                </a:rPr>
                <a:t>ArPL</a:t>
              </a:r>
              <a:r>
                <a:rPr lang="fi-FI" dirty="0">
                  <a:solidFill>
                    <a:schemeClr val="tx1"/>
                  </a:solidFill>
                </a:rPr>
                <a:t>)</a:t>
              </a:r>
            </a:p>
            <a:p>
              <a:r>
                <a:rPr lang="fi-FI" dirty="0" err="1">
                  <a:solidFill>
                    <a:schemeClr val="tx1"/>
                  </a:solidFill>
                </a:rPr>
                <a:t>Pensionskassor</a:t>
              </a:r>
              <a:r>
                <a:rPr lang="fi-FI" dirty="0">
                  <a:solidFill>
                    <a:schemeClr val="tx1"/>
                  </a:solidFill>
                </a:rPr>
                <a:t> (</a:t>
              </a:r>
              <a:r>
                <a:rPr lang="fi-FI" dirty="0" err="1">
                  <a:solidFill>
                    <a:schemeClr val="tx1"/>
                  </a:solidFill>
                </a:rPr>
                <a:t>ArPL</a:t>
              </a:r>
              <a:r>
                <a:rPr lang="fi-FI" dirty="0">
                  <a:solidFill>
                    <a:schemeClr val="tx1"/>
                  </a:solidFill>
                </a:rPr>
                <a:t>, </a:t>
              </a:r>
              <a:r>
                <a:rPr lang="fi-FI" dirty="0" err="1">
                  <a:solidFill>
                    <a:schemeClr val="tx1"/>
                  </a:solidFill>
                </a:rPr>
                <a:t>FöPL</a:t>
              </a:r>
              <a:r>
                <a:rPr lang="fi-FI" dirty="0">
                  <a:solidFill>
                    <a:schemeClr val="tx1"/>
                  </a:solidFill>
                </a:rPr>
                <a:t>)</a:t>
              </a:r>
            </a:p>
            <a:p>
              <a:r>
                <a:rPr lang="fi-FI" dirty="0" err="1">
                  <a:solidFill>
                    <a:schemeClr val="tx1"/>
                  </a:solidFill>
                </a:rPr>
                <a:t>Keva</a:t>
              </a:r>
              <a:r>
                <a:rPr lang="fi-FI" dirty="0">
                  <a:solidFill>
                    <a:schemeClr val="tx1"/>
                  </a:solidFill>
                </a:rPr>
                <a:t> (</a:t>
              </a:r>
              <a:r>
                <a:rPr lang="fi-FI" dirty="0" err="1">
                  <a:solidFill>
                    <a:schemeClr val="tx1"/>
                  </a:solidFill>
                </a:rPr>
                <a:t>OffPL</a:t>
              </a:r>
              <a:r>
                <a:rPr lang="fi-FI" dirty="0">
                  <a:solidFill>
                    <a:schemeClr val="tx1"/>
                  </a:solidFill>
                </a:rPr>
                <a:t>)</a:t>
              </a:r>
            </a:p>
            <a:p>
              <a:r>
                <a:rPr lang="fi-FI" dirty="0">
                  <a:solidFill>
                    <a:schemeClr val="tx1"/>
                  </a:solidFill>
                </a:rPr>
                <a:t>LPA (</a:t>
              </a:r>
              <a:r>
                <a:rPr lang="fi-FI" dirty="0" err="1">
                  <a:solidFill>
                    <a:schemeClr val="tx1"/>
                  </a:solidFill>
                </a:rPr>
                <a:t>LFöPL</a:t>
              </a:r>
              <a:r>
                <a:rPr lang="fi-FI" dirty="0">
                  <a:solidFill>
                    <a:schemeClr val="tx1"/>
                  </a:solidFill>
                </a:rPr>
                <a:t>)</a:t>
              </a:r>
            </a:p>
            <a:p>
              <a:r>
                <a:rPr lang="fi-FI" dirty="0">
                  <a:solidFill>
                    <a:schemeClr val="tx1"/>
                  </a:solidFill>
                </a:rPr>
                <a:t>SPK (</a:t>
              </a:r>
              <a:r>
                <a:rPr lang="fi-FI" dirty="0" err="1">
                  <a:solidFill>
                    <a:schemeClr val="tx1"/>
                  </a:solidFill>
                </a:rPr>
                <a:t>SjPL</a:t>
              </a:r>
              <a:r>
                <a:rPr lang="fi-FI" dirty="0">
                  <a:solidFill>
                    <a:schemeClr val="tx1"/>
                  </a:solidFill>
                </a:rPr>
                <a:t>)</a:t>
              </a:r>
            </a:p>
          </p:txBody>
        </p:sp>
        <p:sp>
          <p:nvSpPr>
            <p:cNvPr id="10" name="Pyöristetty suorakulmio 17">
              <a:extLst>
                <a:ext uri="{FF2B5EF4-FFF2-40B4-BE49-F238E27FC236}">
                  <a16:creationId xmlns:a16="http://schemas.microsoft.com/office/drawing/2014/main" id="{305D89F1-F307-472D-B08F-C713D9A3776C}"/>
                </a:ext>
              </a:extLst>
            </p:cNvPr>
            <p:cNvSpPr/>
            <p:nvPr/>
          </p:nvSpPr>
          <p:spPr>
            <a:xfrm>
              <a:off x="3611429" y="2100510"/>
              <a:ext cx="1566489" cy="927371"/>
            </a:xfrm>
            <a:prstGeom prst="roundRect">
              <a:avLst/>
            </a:prstGeom>
            <a:solidFill>
              <a:schemeClr val="accent2"/>
            </a:solidFill>
            <a:ln w="19050">
              <a:solidFill>
                <a:srgbClr val="0356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rPr>
                <a:t>Sista</a:t>
              </a:r>
              <a:endParaRPr lang="fi-FI" dirty="0">
                <a:solidFill>
                  <a:schemeClr val="tx1"/>
                </a:solidFill>
              </a:endParaRPr>
            </a:p>
            <a:p>
              <a:pPr algn="ctr"/>
              <a:r>
                <a:rPr lang="fi-FI" dirty="0" err="1">
                  <a:solidFill>
                    <a:schemeClr val="tx1"/>
                  </a:solidFill>
                </a:rPr>
                <a:t>pensions-anstalt</a:t>
              </a:r>
              <a:endParaRPr lang="en-US" dirty="0">
                <a:solidFill>
                  <a:schemeClr val="tx1"/>
                </a:solidFill>
              </a:endParaRPr>
            </a:p>
          </p:txBody>
        </p:sp>
        <p:grpSp>
          <p:nvGrpSpPr>
            <p:cNvPr id="11" name="Ryhmä 10">
              <a:extLst>
                <a:ext uri="{FF2B5EF4-FFF2-40B4-BE49-F238E27FC236}">
                  <a16:creationId xmlns:a16="http://schemas.microsoft.com/office/drawing/2014/main" id="{13F46A72-C323-4525-9019-A804D49117A8}"/>
                </a:ext>
              </a:extLst>
            </p:cNvPr>
            <p:cNvGrpSpPr/>
            <p:nvPr/>
          </p:nvGrpSpPr>
          <p:grpSpPr>
            <a:xfrm>
              <a:off x="5623747" y="1497496"/>
              <a:ext cx="2105430" cy="1918653"/>
              <a:chOff x="7197074" y="1231644"/>
              <a:chExt cx="1896076" cy="1756518"/>
            </a:xfrm>
          </p:grpSpPr>
          <p:sp>
            <p:nvSpPr>
              <p:cNvPr id="16" name="Ellipsi 15">
                <a:extLst>
                  <a:ext uri="{FF2B5EF4-FFF2-40B4-BE49-F238E27FC236}">
                    <a16:creationId xmlns:a16="http://schemas.microsoft.com/office/drawing/2014/main" id="{93068E0E-53FC-429E-BD4C-0DB488B24B73}"/>
                  </a:ext>
                </a:extLst>
              </p:cNvPr>
              <p:cNvSpPr/>
              <p:nvPr/>
            </p:nvSpPr>
            <p:spPr>
              <a:xfrm>
                <a:off x="7242525" y="1231644"/>
                <a:ext cx="1850625" cy="1756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ea typeface="Verdana" panose="020B0604030504040204" pitchFamily="34" charset="0"/>
                  <a:cs typeface="Verdana" panose="020B0604030504040204" pitchFamily="34" charset="0"/>
                </a:endParaRPr>
              </a:p>
            </p:txBody>
          </p:sp>
          <p:sp>
            <p:nvSpPr>
              <p:cNvPr id="17" name="Tekstiruutu 16">
                <a:extLst>
                  <a:ext uri="{FF2B5EF4-FFF2-40B4-BE49-F238E27FC236}">
                    <a16:creationId xmlns:a16="http://schemas.microsoft.com/office/drawing/2014/main" id="{F8D001D0-2D79-46AF-A31F-4F99227B417C}"/>
                  </a:ext>
                </a:extLst>
              </p:cNvPr>
              <p:cNvSpPr txBox="1"/>
              <p:nvPr/>
            </p:nvSpPr>
            <p:spPr>
              <a:xfrm>
                <a:off x="7197074" y="1474235"/>
                <a:ext cx="1872208" cy="1352487"/>
              </a:xfrm>
              <a:prstGeom prst="rect">
                <a:avLst/>
              </a:prstGeom>
              <a:noFill/>
            </p:spPr>
            <p:txBody>
              <a:bodyPr wrap="square" rtlCol="0">
                <a:spAutoFit/>
              </a:bodyPr>
              <a:lstStyle/>
              <a:p>
                <a:pPr algn="ctr"/>
                <a:r>
                  <a:rPr lang="fi-FI" dirty="0" err="1">
                    <a:solidFill>
                      <a:schemeClr val="bg1"/>
                    </a:solidFill>
                  </a:rPr>
                  <a:t>Pensionen</a:t>
                </a:r>
                <a:r>
                  <a:rPr lang="fi-FI" dirty="0">
                    <a:solidFill>
                      <a:schemeClr val="bg1"/>
                    </a:solidFill>
                  </a:rPr>
                  <a:t>:</a:t>
                </a:r>
                <a:br>
                  <a:rPr lang="fi-FI" dirty="0">
                    <a:solidFill>
                      <a:schemeClr val="bg1"/>
                    </a:solidFill>
                  </a:rPr>
                </a:br>
                <a:r>
                  <a:rPr lang="fi-FI" dirty="0" err="1">
                    <a:solidFill>
                      <a:schemeClr val="bg1"/>
                    </a:solidFill>
                  </a:rPr>
                  <a:t>ArPL</a:t>
                </a:r>
                <a:r>
                  <a:rPr lang="fi-FI" dirty="0">
                    <a:solidFill>
                      <a:schemeClr val="bg1"/>
                    </a:solidFill>
                  </a:rPr>
                  <a:t>, </a:t>
                </a:r>
                <a:r>
                  <a:rPr lang="fi-FI" dirty="0" err="1">
                    <a:solidFill>
                      <a:schemeClr val="bg1"/>
                    </a:solidFill>
                  </a:rPr>
                  <a:t>SjPL</a:t>
                </a:r>
                <a:endParaRPr lang="fi-FI" dirty="0">
                  <a:solidFill>
                    <a:schemeClr val="bg1"/>
                  </a:solidFill>
                </a:endParaRPr>
              </a:p>
              <a:p>
                <a:pPr algn="ctr"/>
                <a:r>
                  <a:rPr lang="fi-FI" dirty="0">
                    <a:solidFill>
                      <a:schemeClr val="bg1"/>
                    </a:solidFill>
                  </a:rPr>
                  <a:t>  </a:t>
                </a:r>
                <a:r>
                  <a:rPr lang="fi-FI" dirty="0" err="1">
                    <a:solidFill>
                      <a:schemeClr val="bg1"/>
                    </a:solidFill>
                  </a:rPr>
                  <a:t>FöPL</a:t>
                </a:r>
                <a:r>
                  <a:rPr lang="fi-FI" dirty="0">
                    <a:solidFill>
                      <a:schemeClr val="bg1"/>
                    </a:solidFill>
                  </a:rPr>
                  <a:t>, </a:t>
                </a:r>
                <a:r>
                  <a:rPr lang="fi-FI" dirty="0" err="1">
                    <a:solidFill>
                      <a:schemeClr val="bg1"/>
                    </a:solidFill>
                  </a:rPr>
                  <a:t>LFöPL</a:t>
                </a:r>
                <a:r>
                  <a:rPr lang="fi-FI" dirty="0">
                    <a:solidFill>
                      <a:schemeClr val="bg1"/>
                    </a:solidFill>
                  </a:rPr>
                  <a:t>,</a:t>
                </a:r>
              </a:p>
              <a:p>
                <a:pPr algn="ctr"/>
                <a:r>
                  <a:rPr lang="fi-FI" dirty="0">
                    <a:solidFill>
                      <a:schemeClr val="bg1"/>
                    </a:solidFill>
                  </a:rPr>
                  <a:t> </a:t>
                </a:r>
                <a:r>
                  <a:rPr lang="fi-FI" dirty="0" err="1">
                    <a:solidFill>
                      <a:schemeClr val="bg1"/>
                    </a:solidFill>
                  </a:rPr>
                  <a:t>OffPL</a:t>
                </a:r>
                <a:endParaRPr lang="fi-FI" dirty="0">
                  <a:solidFill>
                    <a:schemeClr val="bg1"/>
                  </a:solidFill>
                </a:endParaRPr>
              </a:p>
              <a:p>
                <a:pPr algn="ctr"/>
                <a:r>
                  <a:rPr lang="fi-FI" dirty="0">
                    <a:solidFill>
                      <a:schemeClr val="bg1"/>
                    </a:solidFill>
                  </a:rPr>
                  <a:t> -</a:t>
                </a:r>
                <a:r>
                  <a:rPr lang="fi-FI" dirty="0" err="1">
                    <a:solidFill>
                      <a:schemeClr val="bg1"/>
                    </a:solidFill>
                  </a:rPr>
                  <a:t>delarna</a:t>
                </a:r>
                <a:endParaRPr lang="en-US" dirty="0">
                  <a:solidFill>
                    <a:schemeClr val="bg1"/>
                  </a:solidFill>
                </a:endParaRPr>
              </a:p>
            </p:txBody>
          </p:sp>
        </p:grpSp>
        <p:sp>
          <p:nvSpPr>
            <p:cNvPr id="12" name="Pyöristetty suorakulmio 21">
              <a:extLst>
                <a:ext uri="{FF2B5EF4-FFF2-40B4-BE49-F238E27FC236}">
                  <a16:creationId xmlns:a16="http://schemas.microsoft.com/office/drawing/2014/main" id="{6655074B-3817-4D67-982E-23F055010172}"/>
                </a:ext>
              </a:extLst>
            </p:cNvPr>
            <p:cNvSpPr/>
            <p:nvPr/>
          </p:nvSpPr>
          <p:spPr>
            <a:xfrm>
              <a:off x="4691491" y="3668258"/>
              <a:ext cx="2133379" cy="1791637"/>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i-FI" dirty="0" err="1">
                  <a:solidFill>
                    <a:schemeClr val="tx1"/>
                  </a:solidFill>
                </a:rPr>
                <a:t>Kostnadsfördelning</a:t>
              </a:r>
              <a:r>
                <a:rPr lang="fi-FI" dirty="0">
                  <a:solidFill>
                    <a:schemeClr val="tx1"/>
                  </a:solidFill>
                </a:rPr>
                <a:t> </a:t>
              </a:r>
              <a:br>
                <a:rPr lang="fi-FI" dirty="0">
                  <a:solidFill>
                    <a:schemeClr val="tx1"/>
                  </a:solidFill>
                </a:rPr>
              </a:br>
              <a:r>
                <a:rPr lang="fi-FI" dirty="0">
                  <a:solidFill>
                    <a:schemeClr val="tx1"/>
                  </a:solidFill>
                </a:rPr>
                <a:t>för </a:t>
              </a:r>
              <a:r>
                <a:rPr lang="fi-FI" dirty="0" err="1">
                  <a:solidFill>
                    <a:schemeClr val="tx1"/>
                  </a:solidFill>
                </a:rPr>
                <a:t>arbets</a:t>
              </a:r>
              <a:r>
                <a:rPr lang="fi-FI" dirty="0">
                  <a:solidFill>
                    <a:schemeClr val="tx1"/>
                  </a:solidFill>
                </a:rPr>
                <a:t>-</a:t>
              </a:r>
              <a:br>
                <a:rPr lang="fi-FI" dirty="0">
                  <a:solidFill>
                    <a:schemeClr val="tx1"/>
                  </a:solidFill>
                </a:rPr>
              </a:br>
              <a:r>
                <a:rPr lang="fi-FI" dirty="0" err="1">
                  <a:solidFill>
                    <a:schemeClr val="tx1"/>
                  </a:solidFill>
                </a:rPr>
                <a:t>pensionerna</a:t>
              </a:r>
              <a:r>
                <a:rPr lang="fi-FI" dirty="0">
                  <a:solidFill>
                    <a:schemeClr val="tx1"/>
                  </a:solidFill>
                </a:rPr>
                <a:t> </a:t>
              </a:r>
              <a:br>
                <a:rPr lang="fi-FI" dirty="0">
                  <a:solidFill>
                    <a:schemeClr val="tx1"/>
                  </a:solidFill>
                </a:rPr>
              </a:br>
              <a:r>
                <a:rPr lang="fi-FI" dirty="0" err="1">
                  <a:solidFill>
                    <a:schemeClr val="tx1"/>
                  </a:solidFill>
                </a:rPr>
                <a:t>på</a:t>
              </a:r>
              <a:r>
                <a:rPr lang="fi-FI" dirty="0">
                  <a:solidFill>
                    <a:schemeClr val="tx1"/>
                  </a:solidFill>
                </a:rPr>
                <a:t> </a:t>
              </a:r>
              <a:r>
                <a:rPr lang="fi-FI" dirty="0" err="1">
                  <a:solidFill>
                    <a:schemeClr val="tx1"/>
                  </a:solidFill>
                </a:rPr>
                <a:t>Pensions-skyddscentralen</a:t>
              </a:r>
              <a:endParaRPr lang="en-US" dirty="0">
                <a:solidFill>
                  <a:schemeClr val="tx1"/>
                </a:solidFill>
              </a:endParaRPr>
            </a:p>
          </p:txBody>
        </p:sp>
        <p:sp>
          <p:nvSpPr>
            <p:cNvPr id="13" name="Vuokaaviosymboli: Yhdistäminen 12">
              <a:extLst>
                <a:ext uri="{FF2B5EF4-FFF2-40B4-BE49-F238E27FC236}">
                  <a16:creationId xmlns:a16="http://schemas.microsoft.com/office/drawing/2014/main" id="{D56F65C0-F628-48AB-A7CD-BF623584E0C9}"/>
                </a:ext>
              </a:extLst>
            </p:cNvPr>
            <p:cNvSpPr/>
            <p:nvPr/>
          </p:nvSpPr>
          <p:spPr>
            <a:xfrm rot="16200000">
              <a:off x="5266923" y="2447183"/>
              <a:ext cx="339635" cy="28862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ea typeface="Verdana" panose="020B0604030504040204" pitchFamily="34" charset="0"/>
                <a:cs typeface="Verdana" panose="020B0604030504040204" pitchFamily="34" charset="0"/>
              </a:endParaRPr>
            </a:p>
          </p:txBody>
        </p:sp>
        <p:sp>
          <p:nvSpPr>
            <p:cNvPr id="14" name="Vuokaaviosymboli: Yhdistäminen 13">
              <a:extLst>
                <a:ext uri="{FF2B5EF4-FFF2-40B4-BE49-F238E27FC236}">
                  <a16:creationId xmlns:a16="http://schemas.microsoft.com/office/drawing/2014/main" id="{A5085561-67FA-4B80-A629-6C0F76F8EBBA}"/>
                </a:ext>
              </a:extLst>
            </p:cNvPr>
            <p:cNvSpPr/>
            <p:nvPr/>
          </p:nvSpPr>
          <p:spPr>
            <a:xfrm rot="16200000">
              <a:off x="4322476" y="3994711"/>
              <a:ext cx="339635" cy="28862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ea typeface="Verdana" panose="020B0604030504040204" pitchFamily="34" charset="0"/>
                <a:cs typeface="Verdana" panose="020B0604030504040204" pitchFamily="34" charset="0"/>
              </a:endParaRPr>
            </a:p>
          </p:txBody>
        </p:sp>
        <p:sp>
          <p:nvSpPr>
            <p:cNvPr id="15" name="Vuokaaviosymboli: Yhdistäminen 14">
              <a:extLst>
                <a:ext uri="{FF2B5EF4-FFF2-40B4-BE49-F238E27FC236}">
                  <a16:creationId xmlns:a16="http://schemas.microsoft.com/office/drawing/2014/main" id="{7DFB4217-68BE-434F-B35A-4590EFC38CC8}"/>
                </a:ext>
              </a:extLst>
            </p:cNvPr>
            <p:cNvSpPr/>
            <p:nvPr/>
          </p:nvSpPr>
          <p:spPr>
            <a:xfrm rot="5400000">
              <a:off x="4283409" y="4692750"/>
              <a:ext cx="339635" cy="288621"/>
            </a:xfrm>
            <a:prstGeom prst="flowChartMerg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915308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B1E9995-3D00-4411-BC4C-CB34FD63543B}"/>
              </a:ext>
            </a:extLst>
          </p:cNvPr>
          <p:cNvSpPr>
            <a:spLocks noGrp="1"/>
          </p:cNvSpPr>
          <p:nvPr>
            <p:ph type="title"/>
          </p:nvPr>
        </p:nvSpPr>
        <p:spPr>
          <a:xfrm>
            <a:off x="0" y="257406"/>
            <a:ext cx="11856640" cy="764745"/>
          </a:xfrm>
        </p:spPr>
        <p:txBody>
          <a:bodyPr/>
          <a:lstStyle/>
          <a:p>
            <a:pPr algn="ctr"/>
            <a:r>
              <a:rPr lang="sv-SE" dirty="0"/>
              <a:t>Kostnadsfördelningen av arbetspensionerna</a:t>
            </a:r>
            <a:endParaRPr lang="fi-FI" dirty="0"/>
          </a:p>
        </p:txBody>
      </p:sp>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0C6FAD1A-92B9-4DBC-B3C0-B9E0F7339544}"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8</a:t>
            </a:fld>
            <a:endParaRPr lang="fi-FI"/>
          </a:p>
        </p:txBody>
      </p:sp>
      <p:grpSp>
        <p:nvGrpSpPr>
          <p:cNvPr id="8" name="Ryhmä 7" descr="Enligt principen om sista pensionsanstalt betalas hela pensionen ut av den pensionsanstalt där pens-ionstagaren senast varit försäkrad innan pensionen började.  Pensionsskyddscentralen gör årligen en kostnadsfördelning för pensionerna mellan pensionsanstalterna, eftersom varje pension indelas i delar som tjänats in enligt olika lagar och som också andra pensionsanstalter kan vara ansvariga för.">
            <a:extLst>
              <a:ext uri="{FF2B5EF4-FFF2-40B4-BE49-F238E27FC236}">
                <a16:creationId xmlns:a16="http://schemas.microsoft.com/office/drawing/2014/main" id="{A29604F7-494F-4EC9-B716-E8B56DA2D456}"/>
              </a:ext>
              <a:ext uri="{C183D7F6-B498-43B3-948B-1728B52AA6E4}">
                <adec:decorative xmlns:adec="http://schemas.microsoft.com/office/drawing/2017/decorative" val="0"/>
              </a:ext>
            </a:extLst>
          </p:cNvPr>
          <p:cNvGrpSpPr/>
          <p:nvPr/>
        </p:nvGrpSpPr>
        <p:grpSpPr>
          <a:xfrm>
            <a:off x="2351584" y="1071342"/>
            <a:ext cx="6672933" cy="5323369"/>
            <a:chOff x="1318128" y="842931"/>
            <a:chExt cx="6672933" cy="5323369"/>
          </a:xfrm>
        </p:grpSpPr>
        <p:cxnSp>
          <p:nvCxnSpPr>
            <p:cNvPr id="9" name="Suora yhdysviiva 8">
              <a:extLst>
                <a:ext uri="{FF2B5EF4-FFF2-40B4-BE49-F238E27FC236}">
                  <a16:creationId xmlns:a16="http://schemas.microsoft.com/office/drawing/2014/main" id="{5C44332F-55C7-4144-85E1-42C5BC1CDFAD}"/>
                </a:ext>
              </a:extLst>
            </p:cNvPr>
            <p:cNvCxnSpPr/>
            <p:nvPr/>
          </p:nvCxnSpPr>
          <p:spPr>
            <a:xfrm flipH="1" flipV="1">
              <a:off x="5469840" y="1255686"/>
              <a:ext cx="10886" cy="77874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0" name="Kulmayhdysviiva 28">
              <a:extLst>
                <a:ext uri="{FF2B5EF4-FFF2-40B4-BE49-F238E27FC236}">
                  <a16:creationId xmlns:a16="http://schemas.microsoft.com/office/drawing/2014/main" id="{E5B40634-5E11-47CF-B28B-90CCD768CF38}"/>
                </a:ext>
              </a:extLst>
            </p:cNvPr>
            <p:cNvCxnSpPr/>
            <p:nvPr/>
          </p:nvCxnSpPr>
          <p:spPr>
            <a:xfrm>
              <a:off x="4681312" y="2028948"/>
              <a:ext cx="1598827" cy="700580"/>
            </a:xfrm>
            <a:prstGeom prst="bentConnector3">
              <a:avLst>
                <a:gd name="adj1" fmla="val 50000"/>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a:extLst>
                <a:ext uri="{FF2B5EF4-FFF2-40B4-BE49-F238E27FC236}">
                  <a16:creationId xmlns:a16="http://schemas.microsoft.com/office/drawing/2014/main" id="{E4E42EAE-3346-4C01-A041-AB15A209A6AB}"/>
                </a:ext>
              </a:extLst>
            </p:cNvPr>
            <p:cNvCxnSpPr/>
            <p:nvPr/>
          </p:nvCxnSpPr>
          <p:spPr>
            <a:xfrm>
              <a:off x="5469840" y="2035193"/>
              <a:ext cx="989754" cy="0"/>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a:extLst>
                <a:ext uri="{FF2B5EF4-FFF2-40B4-BE49-F238E27FC236}">
                  <a16:creationId xmlns:a16="http://schemas.microsoft.com/office/drawing/2014/main" id="{4CB1F06F-63AD-4D23-8358-122297844B89}"/>
                </a:ext>
              </a:extLst>
            </p:cNvPr>
            <p:cNvCxnSpPr/>
            <p:nvPr/>
          </p:nvCxnSpPr>
          <p:spPr>
            <a:xfrm>
              <a:off x="5469840" y="1255686"/>
              <a:ext cx="989754" cy="369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3" name="Pyöristetty suorakulmio 31">
              <a:extLst>
                <a:ext uri="{FF2B5EF4-FFF2-40B4-BE49-F238E27FC236}">
                  <a16:creationId xmlns:a16="http://schemas.microsoft.com/office/drawing/2014/main" id="{3180F6ED-B1AD-46AB-B3A3-F3BF39E66BDE}"/>
                </a:ext>
              </a:extLst>
            </p:cNvPr>
            <p:cNvSpPr/>
            <p:nvPr/>
          </p:nvSpPr>
          <p:spPr>
            <a:xfrm>
              <a:off x="5744839" y="842931"/>
              <a:ext cx="2246222" cy="759752"/>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0" bIns="0" rtlCol="0" anchor="ctr"/>
            <a:lstStyle/>
            <a:p>
              <a:pPr algn="ctr"/>
              <a:r>
                <a:rPr lang="sv-SE" sz="1600" dirty="0">
                  <a:solidFill>
                    <a:schemeClr val="tx1"/>
                  </a:solidFill>
                </a:rPr>
                <a:t>Fördelning av syssel-sättningsfondens avgift</a:t>
              </a:r>
            </a:p>
            <a:p>
              <a:pPr algn="ctr"/>
              <a:endParaRPr lang="fi-FI" sz="1600" dirty="0">
                <a:latin typeface="Verdana" panose="020B0604030504040204" pitchFamily="34" charset="0"/>
                <a:ea typeface="Verdana" panose="020B0604030504040204" pitchFamily="34" charset="0"/>
                <a:cs typeface="Verdana" panose="020B0604030504040204" pitchFamily="34" charset="0"/>
              </a:endParaRPr>
            </a:p>
          </p:txBody>
        </p:sp>
        <p:sp>
          <p:nvSpPr>
            <p:cNvPr id="14" name="Pyöristetty suorakulmio 32">
              <a:extLst>
                <a:ext uri="{FF2B5EF4-FFF2-40B4-BE49-F238E27FC236}">
                  <a16:creationId xmlns:a16="http://schemas.microsoft.com/office/drawing/2014/main" id="{DF833C3C-F1F1-4924-82A4-3A958F5AC2FC}"/>
                </a:ext>
              </a:extLst>
            </p:cNvPr>
            <p:cNvSpPr/>
            <p:nvPr/>
          </p:nvSpPr>
          <p:spPr>
            <a:xfrm>
              <a:off x="5744839" y="1716499"/>
              <a:ext cx="2246222" cy="61065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0" bIns="0" rtlCol="0" anchor="ctr"/>
            <a:lstStyle/>
            <a:p>
              <a:pPr algn="ctr"/>
              <a:r>
                <a:rPr lang="sv-SE" sz="1600" dirty="0">
                  <a:solidFill>
                    <a:schemeClr val="tx1"/>
                  </a:solidFill>
                </a:rPr>
                <a:t>Statens ersättningar </a:t>
              </a:r>
              <a:br>
                <a:rPr lang="sv-SE" sz="1600" dirty="0">
                  <a:solidFill>
                    <a:schemeClr val="tx1"/>
                  </a:solidFill>
                </a:rPr>
              </a:br>
              <a:r>
                <a:rPr lang="sv-SE" sz="1600" dirty="0">
                  <a:solidFill>
                    <a:schemeClr val="tx1"/>
                  </a:solidFill>
                </a:rPr>
                <a:t>för </a:t>
              </a:r>
              <a:r>
                <a:rPr lang="sv-SE" sz="1600" dirty="0" err="1">
                  <a:solidFill>
                    <a:schemeClr val="tx1"/>
                  </a:solidFill>
                </a:rPr>
                <a:t>StPEL</a:t>
              </a:r>
              <a:r>
                <a:rPr lang="sv-SE" sz="1600" dirty="0">
                  <a:solidFill>
                    <a:schemeClr val="tx1"/>
                  </a:solidFill>
                </a:rPr>
                <a:t>-förmåner</a:t>
              </a:r>
            </a:p>
            <a:p>
              <a:pPr algn="ctr"/>
              <a:endParaRPr lang="fi-FI" sz="1600" dirty="0">
                <a:latin typeface="Verdana" panose="020B0604030504040204" pitchFamily="34" charset="0"/>
                <a:ea typeface="Verdana" panose="020B0604030504040204" pitchFamily="34" charset="0"/>
                <a:cs typeface="Verdana" panose="020B0604030504040204" pitchFamily="34" charset="0"/>
              </a:endParaRPr>
            </a:p>
          </p:txBody>
        </p:sp>
        <p:sp>
          <p:nvSpPr>
            <p:cNvPr id="15" name="Pyöristetty suorakulmio 33">
              <a:extLst>
                <a:ext uri="{FF2B5EF4-FFF2-40B4-BE49-F238E27FC236}">
                  <a16:creationId xmlns:a16="http://schemas.microsoft.com/office/drawing/2014/main" id="{DBA2A432-4644-4F22-8D23-99CEBD713C00}"/>
                </a:ext>
              </a:extLst>
            </p:cNvPr>
            <p:cNvSpPr/>
            <p:nvPr/>
          </p:nvSpPr>
          <p:spPr>
            <a:xfrm>
              <a:off x="5744839" y="2437806"/>
              <a:ext cx="2246222" cy="610653"/>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216000" rIns="0" bIns="0" rtlCol="0" anchor="ctr"/>
            <a:lstStyle/>
            <a:p>
              <a:pPr algn="ctr"/>
              <a:r>
                <a:rPr lang="sv-SE" sz="1600" dirty="0">
                  <a:solidFill>
                    <a:schemeClr val="tx1"/>
                  </a:solidFill>
                </a:rPr>
                <a:t>PSC:s kostnadsandel</a:t>
              </a:r>
            </a:p>
            <a:p>
              <a:pPr algn="ctr"/>
              <a:endParaRPr lang="fi-FI" sz="1600" dirty="0">
                <a:latin typeface="Verdana" panose="020B0604030504040204" pitchFamily="34" charset="0"/>
                <a:ea typeface="Verdana" panose="020B0604030504040204" pitchFamily="34" charset="0"/>
                <a:cs typeface="Verdana" panose="020B0604030504040204" pitchFamily="34" charset="0"/>
              </a:endParaRPr>
            </a:p>
          </p:txBody>
        </p:sp>
        <p:sp>
          <p:nvSpPr>
            <p:cNvPr id="16" name="Pyöristetty suorakulmio 34">
              <a:extLst>
                <a:ext uri="{FF2B5EF4-FFF2-40B4-BE49-F238E27FC236}">
                  <a16:creationId xmlns:a16="http://schemas.microsoft.com/office/drawing/2014/main" id="{5281D028-CCFC-47D9-9E67-FDA6C38AECC8}"/>
                </a:ext>
              </a:extLst>
            </p:cNvPr>
            <p:cNvSpPr/>
            <p:nvPr/>
          </p:nvSpPr>
          <p:spPr>
            <a:xfrm>
              <a:off x="1318128" y="3298774"/>
              <a:ext cx="6672932" cy="48985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288000" rtlCol="0" anchor="ctr"/>
            <a:lstStyle/>
            <a:p>
              <a:pPr algn="ctr"/>
              <a:r>
                <a:rPr lang="sv-SE" dirty="0">
                  <a:solidFill>
                    <a:schemeClr val="bg1"/>
                  </a:solidFill>
                </a:rPr>
                <a:t>Kostnader för pensionsandelar som finansieras gemensamt</a:t>
              </a:r>
            </a:p>
            <a:p>
              <a:pPr algn="ctr"/>
              <a:endParaRPr lang="fi-FI"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Pyöristetty suorakulmio 37">
              <a:extLst>
                <a:ext uri="{FF2B5EF4-FFF2-40B4-BE49-F238E27FC236}">
                  <a16:creationId xmlns:a16="http://schemas.microsoft.com/office/drawing/2014/main" id="{8A86D731-FF06-420A-A0AA-E5E5724BCB28}"/>
                </a:ext>
              </a:extLst>
            </p:cNvPr>
            <p:cNvSpPr/>
            <p:nvPr/>
          </p:nvSpPr>
          <p:spPr>
            <a:xfrm>
              <a:off x="1318128" y="5450683"/>
              <a:ext cx="2175774" cy="71561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lstStyle/>
            <a:p>
              <a:pPr algn="ctr"/>
              <a:r>
                <a:rPr lang="sv-SE" sz="1600" dirty="0" err="1">
                  <a:solidFill>
                    <a:schemeClr val="tx1"/>
                  </a:solidFill>
                </a:rPr>
                <a:t>ArPL</a:t>
              </a:r>
              <a:r>
                <a:rPr lang="sv-SE" sz="1600" dirty="0">
                  <a:solidFill>
                    <a:schemeClr val="tx1"/>
                  </a:solidFill>
                </a:rPr>
                <a:t>-</a:t>
              </a:r>
              <a:r>
                <a:rPr lang="sv-SE" sz="1600" dirty="0" err="1">
                  <a:solidFill>
                    <a:schemeClr val="tx1"/>
                  </a:solidFill>
                </a:rPr>
                <a:t>SjPL</a:t>
              </a:r>
              <a:r>
                <a:rPr lang="sv-SE" sz="1600" dirty="0">
                  <a:solidFill>
                    <a:schemeClr val="tx1"/>
                  </a:solidFill>
                </a:rPr>
                <a:t>-VILMA-pensionsavräkning</a:t>
              </a:r>
            </a:p>
            <a:p>
              <a:pPr algn="ctr"/>
              <a:endParaRPr lang="fi-FI" sz="1600" dirty="0">
                <a:latin typeface="Verdana" panose="020B0604030504040204" pitchFamily="34" charset="0"/>
                <a:ea typeface="Verdana" panose="020B0604030504040204" pitchFamily="34" charset="0"/>
                <a:cs typeface="Verdana" panose="020B0604030504040204" pitchFamily="34" charset="0"/>
              </a:endParaRPr>
            </a:p>
          </p:txBody>
        </p:sp>
        <p:sp>
          <p:nvSpPr>
            <p:cNvPr id="18" name="Pyöristetty suorakulmio 38">
              <a:extLst>
                <a:ext uri="{FF2B5EF4-FFF2-40B4-BE49-F238E27FC236}">
                  <a16:creationId xmlns:a16="http://schemas.microsoft.com/office/drawing/2014/main" id="{3CF81BD0-EA11-411F-8F7C-F9BB1E92FA1B}"/>
                </a:ext>
              </a:extLst>
            </p:cNvPr>
            <p:cNvSpPr/>
            <p:nvPr/>
          </p:nvSpPr>
          <p:spPr>
            <a:xfrm>
              <a:off x="3636478" y="5450682"/>
              <a:ext cx="2016000" cy="715617"/>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lstStyle/>
            <a:p>
              <a:pPr algn="ctr"/>
              <a:r>
                <a:rPr lang="sv-SE" sz="1600" dirty="0">
                  <a:solidFill>
                    <a:schemeClr val="tx1"/>
                  </a:solidFill>
                </a:rPr>
                <a:t>Kostnadsfördelning </a:t>
              </a:r>
              <a:br>
                <a:rPr lang="sv-SE" sz="1600" dirty="0">
                  <a:solidFill>
                    <a:schemeClr val="tx1"/>
                  </a:solidFill>
                </a:rPr>
              </a:br>
              <a:r>
                <a:rPr lang="sv-SE" sz="1600" dirty="0">
                  <a:solidFill>
                    <a:schemeClr val="tx1"/>
                  </a:solidFill>
                </a:rPr>
                <a:t>för </a:t>
              </a:r>
              <a:r>
                <a:rPr lang="sv-SE" sz="1600" dirty="0" err="1">
                  <a:solidFill>
                    <a:schemeClr val="tx1"/>
                  </a:solidFill>
                </a:rPr>
                <a:t>FöPL</a:t>
              </a:r>
              <a:r>
                <a:rPr lang="sv-SE" sz="1600" dirty="0">
                  <a:solidFill>
                    <a:schemeClr val="tx1"/>
                  </a:solidFill>
                </a:rPr>
                <a:t>-pensioner</a:t>
              </a:r>
            </a:p>
            <a:p>
              <a:pPr algn="ctr"/>
              <a:endParaRPr lang="fi-FI" sz="1600" dirty="0">
                <a:latin typeface="Verdana" panose="020B0604030504040204" pitchFamily="34" charset="0"/>
                <a:ea typeface="Verdana" panose="020B0604030504040204" pitchFamily="34" charset="0"/>
                <a:cs typeface="Verdana" panose="020B0604030504040204" pitchFamily="34" charset="0"/>
              </a:endParaRPr>
            </a:p>
          </p:txBody>
        </p:sp>
        <p:sp>
          <p:nvSpPr>
            <p:cNvPr id="19" name="Pyöristetty suorakulmio 39">
              <a:extLst>
                <a:ext uri="{FF2B5EF4-FFF2-40B4-BE49-F238E27FC236}">
                  <a16:creationId xmlns:a16="http://schemas.microsoft.com/office/drawing/2014/main" id="{FDDC7720-BA30-42F9-96AE-7CB9D823D7DD}"/>
                </a:ext>
              </a:extLst>
            </p:cNvPr>
            <p:cNvSpPr/>
            <p:nvPr/>
          </p:nvSpPr>
          <p:spPr>
            <a:xfrm>
              <a:off x="5773257" y="5450682"/>
              <a:ext cx="2217804" cy="715618"/>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lstStyle/>
            <a:p>
              <a:pPr algn="ctr"/>
              <a:r>
                <a:rPr lang="sv-SE" sz="1600" dirty="0">
                  <a:solidFill>
                    <a:schemeClr val="tx1"/>
                  </a:solidFill>
                </a:rPr>
                <a:t>Kostnadsfördelning för oavlönade perioder</a:t>
              </a:r>
            </a:p>
            <a:p>
              <a:pPr algn="ctr"/>
              <a:endParaRPr lang="fi-FI" sz="1600" dirty="0">
                <a:latin typeface="Verdana" panose="020B0604030504040204" pitchFamily="34" charset="0"/>
                <a:ea typeface="Verdana" panose="020B0604030504040204" pitchFamily="34" charset="0"/>
                <a:cs typeface="Verdana" panose="020B0604030504040204" pitchFamily="34" charset="0"/>
              </a:endParaRPr>
            </a:p>
          </p:txBody>
        </p:sp>
        <p:cxnSp>
          <p:nvCxnSpPr>
            <p:cNvPr id="20" name="Suora yhdysviiva 19">
              <a:extLst>
                <a:ext uri="{FF2B5EF4-FFF2-40B4-BE49-F238E27FC236}">
                  <a16:creationId xmlns:a16="http://schemas.microsoft.com/office/drawing/2014/main" id="{CEFA92A4-F54C-4BCF-8396-235A72AF2BC9}"/>
                </a:ext>
              </a:extLst>
            </p:cNvPr>
            <p:cNvCxnSpPr/>
            <p:nvPr/>
          </p:nvCxnSpPr>
          <p:spPr>
            <a:xfrm flipH="1">
              <a:off x="6882159" y="3764336"/>
              <a:ext cx="6728" cy="1686346"/>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1" name="Suora yhdysviiva 20">
              <a:extLst>
                <a:ext uri="{FF2B5EF4-FFF2-40B4-BE49-F238E27FC236}">
                  <a16:creationId xmlns:a16="http://schemas.microsoft.com/office/drawing/2014/main" id="{347AD41A-3F5E-4E21-BD32-D75CBBC0C528}"/>
                </a:ext>
              </a:extLst>
            </p:cNvPr>
            <p:cNvCxnSpPr/>
            <p:nvPr/>
          </p:nvCxnSpPr>
          <p:spPr>
            <a:xfrm>
              <a:off x="4654594" y="3788630"/>
              <a:ext cx="2847" cy="1662052"/>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2" name="Pyöristetty suorakulmio 42">
              <a:extLst>
                <a:ext uri="{FF2B5EF4-FFF2-40B4-BE49-F238E27FC236}">
                  <a16:creationId xmlns:a16="http://schemas.microsoft.com/office/drawing/2014/main" id="{9A892EB6-F757-4A87-984E-9982877F0663}"/>
                </a:ext>
              </a:extLst>
            </p:cNvPr>
            <p:cNvSpPr/>
            <p:nvPr/>
          </p:nvSpPr>
          <p:spPr>
            <a:xfrm>
              <a:off x="3630810" y="4002703"/>
              <a:ext cx="2016000" cy="1227775"/>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lstStyle/>
            <a:p>
              <a:pPr algn="ctr"/>
              <a:r>
                <a:rPr lang="sv-SE" sz="1600" dirty="0">
                  <a:solidFill>
                    <a:schemeClr val="tx1"/>
                  </a:solidFill>
                </a:rPr>
                <a:t>Statens del av </a:t>
              </a:r>
              <a:r>
                <a:rPr lang="sv-SE" sz="1600" dirty="0" err="1">
                  <a:solidFill>
                    <a:schemeClr val="tx1"/>
                  </a:solidFill>
                </a:rPr>
                <a:t>FöPL</a:t>
              </a:r>
              <a:r>
                <a:rPr lang="sv-SE" sz="1600" dirty="0">
                  <a:solidFill>
                    <a:schemeClr val="tx1"/>
                  </a:solidFill>
                </a:rPr>
                <a:t>-pensionsutgiften</a:t>
              </a:r>
            </a:p>
            <a:p>
              <a:pPr algn="ctr"/>
              <a:endParaRPr lang="fi-FI" sz="1600" dirty="0">
                <a:latin typeface="Verdana" panose="020B0604030504040204" pitchFamily="34" charset="0"/>
                <a:ea typeface="Verdana" panose="020B0604030504040204" pitchFamily="34" charset="0"/>
                <a:cs typeface="Verdana" panose="020B0604030504040204" pitchFamily="34" charset="0"/>
              </a:endParaRPr>
            </a:p>
          </p:txBody>
        </p:sp>
        <p:cxnSp>
          <p:nvCxnSpPr>
            <p:cNvPr id="23" name="Suora yhdysviiva 22">
              <a:extLst>
                <a:ext uri="{FF2B5EF4-FFF2-40B4-BE49-F238E27FC236}">
                  <a16:creationId xmlns:a16="http://schemas.microsoft.com/office/drawing/2014/main" id="{E3AA1022-A42D-4D9B-8EBD-FA995EC5A24A}"/>
                </a:ext>
              </a:extLst>
            </p:cNvPr>
            <p:cNvCxnSpPr/>
            <p:nvPr/>
          </p:nvCxnSpPr>
          <p:spPr>
            <a:xfrm flipH="1">
              <a:off x="2406015" y="3764336"/>
              <a:ext cx="21039" cy="1686347"/>
            </a:xfrm>
            <a:prstGeom prst="line">
              <a:avLst/>
            </a:prstGeom>
            <a:ln w="1905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24" name="Pyöristetty suorakulmio 44">
              <a:extLst>
                <a:ext uri="{FF2B5EF4-FFF2-40B4-BE49-F238E27FC236}">
                  <a16:creationId xmlns:a16="http://schemas.microsoft.com/office/drawing/2014/main" id="{E54CF098-5063-4AD2-84E9-4BF05E464C5C}"/>
                </a:ext>
              </a:extLst>
            </p:cNvPr>
            <p:cNvSpPr/>
            <p:nvPr/>
          </p:nvSpPr>
          <p:spPr>
            <a:xfrm>
              <a:off x="1318128" y="3978443"/>
              <a:ext cx="2175773" cy="1252035"/>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288000" rIns="0" rtlCol="0" anchor="ctr"/>
            <a:lstStyle/>
            <a:p>
              <a:pPr algn="ctr"/>
              <a:r>
                <a:rPr lang="sv-SE" sz="1600" dirty="0">
                  <a:solidFill>
                    <a:schemeClr val="tx1"/>
                  </a:solidFill>
                </a:rPr>
                <a:t>Kostnader för pensionsdelar som betalats för en annan pensionsanstalts räkning</a:t>
              </a:r>
            </a:p>
            <a:p>
              <a:pPr algn="ctr"/>
              <a:endParaRPr lang="fi-FI" sz="1600" dirty="0">
                <a:latin typeface="Verdana" panose="020B0604030504040204" pitchFamily="34" charset="0"/>
                <a:ea typeface="Verdana" panose="020B0604030504040204" pitchFamily="34" charset="0"/>
                <a:cs typeface="Verdana" panose="020B0604030504040204" pitchFamily="34" charset="0"/>
              </a:endParaRPr>
            </a:p>
          </p:txBody>
        </p:sp>
        <p:sp>
          <p:nvSpPr>
            <p:cNvPr id="25" name="Ellipsi 24">
              <a:extLst>
                <a:ext uri="{FF2B5EF4-FFF2-40B4-BE49-F238E27FC236}">
                  <a16:creationId xmlns:a16="http://schemas.microsoft.com/office/drawing/2014/main" id="{65467FD9-8CAC-45E3-9CB9-D06657B44B0E}"/>
                </a:ext>
              </a:extLst>
            </p:cNvPr>
            <p:cNvSpPr/>
            <p:nvPr/>
          </p:nvSpPr>
          <p:spPr>
            <a:xfrm>
              <a:off x="2402094" y="1012811"/>
              <a:ext cx="2467635" cy="198422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algn="ctr"/>
              <a:r>
                <a:rPr lang="sv-SE" dirty="0">
                  <a:solidFill>
                    <a:schemeClr val="tx1"/>
                  </a:solidFill>
                </a:rPr>
                <a:t>PSC:s årliga avstämningar</a:t>
              </a:r>
            </a:p>
          </p:txBody>
        </p:sp>
      </p:grpSp>
    </p:spTree>
    <p:extLst>
      <p:ext uri="{BB962C8B-B14F-4D97-AF65-F5344CB8AC3E}">
        <p14:creationId xmlns:p14="http://schemas.microsoft.com/office/powerpoint/2010/main" val="379974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4B1E9995-3D00-4411-BC4C-CB34FD63543B}"/>
              </a:ext>
            </a:extLst>
          </p:cNvPr>
          <p:cNvSpPr>
            <a:spLocks noGrp="1"/>
          </p:cNvSpPr>
          <p:nvPr>
            <p:ph type="title"/>
          </p:nvPr>
        </p:nvSpPr>
        <p:spPr>
          <a:xfrm>
            <a:off x="0" y="359999"/>
            <a:ext cx="11856640" cy="1052777"/>
          </a:xfrm>
        </p:spPr>
        <p:txBody>
          <a:bodyPr/>
          <a:lstStyle/>
          <a:p>
            <a:pPr algn="ctr"/>
            <a:r>
              <a:rPr lang="sv-SE" sz="3200" dirty="0"/>
              <a:t>Pensionsdelar som betalats för andras räkning </a:t>
            </a:r>
            <a:br>
              <a:rPr lang="sv-SE" sz="3200" dirty="0"/>
            </a:br>
            <a:r>
              <a:rPr lang="sv-SE" sz="3200" dirty="0"/>
              <a:t>åren 2001–2023</a:t>
            </a:r>
            <a:endParaRPr lang="fi-FI" sz="3200" dirty="0"/>
          </a:p>
        </p:txBody>
      </p:sp>
      <p:sp>
        <p:nvSpPr>
          <p:cNvPr id="4" name="Päivämäärän paikkamerkki 3">
            <a:extLst>
              <a:ext uri="{FF2B5EF4-FFF2-40B4-BE49-F238E27FC236}">
                <a16:creationId xmlns:a16="http://schemas.microsoft.com/office/drawing/2014/main" id="{DAB46BC9-6006-458F-A54E-CCA85C93F578}"/>
              </a:ext>
            </a:extLst>
          </p:cNvPr>
          <p:cNvSpPr>
            <a:spLocks noGrp="1"/>
          </p:cNvSpPr>
          <p:nvPr>
            <p:ph type="dt" sz="half" idx="10"/>
          </p:nvPr>
        </p:nvSpPr>
        <p:spPr/>
        <p:txBody>
          <a:bodyPr/>
          <a:lstStyle/>
          <a:p>
            <a:fld id="{EC3C54D8-566F-4491-ADFA-7BED7F153469}" type="datetime1">
              <a:rPr lang="fi-FI" smtClean="0"/>
              <a:t>8.1.2025</a:t>
            </a:fld>
            <a:endParaRPr lang="fi-FI" dirty="0"/>
          </a:p>
        </p:txBody>
      </p:sp>
      <p:sp>
        <p:nvSpPr>
          <p:cNvPr id="5" name="Alatunnisteen paikkamerkki 4">
            <a:extLst>
              <a:ext uri="{FF2B5EF4-FFF2-40B4-BE49-F238E27FC236}">
                <a16:creationId xmlns:a16="http://schemas.microsoft.com/office/drawing/2014/main" id="{16B1B4E0-9E0D-40B5-8E47-203E323343D2}"/>
              </a:ext>
            </a:extLst>
          </p:cNvPr>
          <p:cNvSpPr>
            <a:spLocks noGrp="1"/>
          </p:cNvSpPr>
          <p:nvPr>
            <p:ph type="ftr" sz="quarter" idx="11"/>
          </p:nvPr>
        </p:nvSpPr>
        <p:spPr/>
        <p:txBody>
          <a:bodyPr/>
          <a:lstStyle/>
          <a:p>
            <a:r>
              <a:rPr lang="fi-FI"/>
              <a:t>Pensionsskyddscentralen</a:t>
            </a:r>
          </a:p>
        </p:txBody>
      </p:sp>
      <p:sp>
        <p:nvSpPr>
          <p:cNvPr id="6" name="Dian numeron paikkamerkki 5">
            <a:extLst>
              <a:ext uri="{FF2B5EF4-FFF2-40B4-BE49-F238E27FC236}">
                <a16:creationId xmlns:a16="http://schemas.microsoft.com/office/drawing/2014/main" id="{1151411D-A90F-4D55-AE53-D513AEC805BD}"/>
              </a:ext>
            </a:extLst>
          </p:cNvPr>
          <p:cNvSpPr>
            <a:spLocks noGrp="1"/>
          </p:cNvSpPr>
          <p:nvPr>
            <p:ph type="sldNum" sz="quarter" idx="12"/>
          </p:nvPr>
        </p:nvSpPr>
        <p:spPr/>
        <p:txBody>
          <a:bodyPr/>
          <a:lstStyle/>
          <a:p>
            <a:fld id="{BE2D8D75-17F6-474C-8CC8-AD93DCE1F39D}" type="slidenum">
              <a:rPr lang="fi-FI" smtClean="0"/>
              <a:t>9</a:t>
            </a:fld>
            <a:endParaRPr lang="fi-FI"/>
          </a:p>
        </p:txBody>
      </p:sp>
      <p:pic>
        <p:nvPicPr>
          <p:cNvPr id="2" name="Kuva 1" descr="År 2023 utbetalade pensionsanstalter 664000 pensionsdelar och 1631 miljoner euro för varandras räkning.">
            <a:extLst>
              <a:ext uri="{FF2B5EF4-FFF2-40B4-BE49-F238E27FC236}">
                <a16:creationId xmlns:a16="http://schemas.microsoft.com/office/drawing/2014/main" id="{D8E2912D-B5AB-1A43-0527-82AD78D41C00}"/>
              </a:ext>
            </a:extLst>
          </p:cNvPr>
          <p:cNvPicPr>
            <a:picLocks noChangeAspect="1"/>
          </p:cNvPicPr>
          <p:nvPr/>
        </p:nvPicPr>
        <p:blipFill>
          <a:blip r:embed="rId3"/>
          <a:stretch>
            <a:fillRect/>
          </a:stretch>
        </p:blipFill>
        <p:spPr>
          <a:xfrm>
            <a:off x="1970313" y="1284038"/>
            <a:ext cx="7815749" cy="5072312"/>
          </a:xfrm>
          <a:prstGeom prst="rect">
            <a:avLst/>
          </a:prstGeom>
        </p:spPr>
      </p:pic>
    </p:spTree>
    <p:extLst>
      <p:ext uri="{BB962C8B-B14F-4D97-AF65-F5344CB8AC3E}">
        <p14:creationId xmlns:p14="http://schemas.microsoft.com/office/powerpoint/2010/main" val="4247737118"/>
      </p:ext>
    </p:extLst>
  </p:cSld>
  <p:clrMapOvr>
    <a:masterClrMapping/>
  </p:clrMapOvr>
</p:sld>
</file>

<file path=ppt/theme/theme1.xml><?xml version="1.0" encoding="utf-8"?>
<a:theme xmlns:a="http://schemas.openxmlformats.org/drawingml/2006/main" name="Office-teema">
  <a:themeElements>
    <a:clrScheme name="ETKvärit2024">
      <a:dk1>
        <a:srgbClr val="000000"/>
      </a:dk1>
      <a:lt1>
        <a:sysClr val="window" lastClr="FFFFFF"/>
      </a:lt1>
      <a:dk2>
        <a:srgbClr val="03407C"/>
      </a:dk2>
      <a:lt2>
        <a:srgbClr val="D9F4FE"/>
      </a:lt2>
      <a:accent1>
        <a:srgbClr val="03407C"/>
      </a:accent1>
      <a:accent2>
        <a:srgbClr val="058AFF"/>
      </a:accent2>
      <a:accent3>
        <a:srgbClr val="6C99C1"/>
      </a:accent3>
      <a:accent4>
        <a:srgbClr val="00A385"/>
      </a:accent4>
      <a:accent5>
        <a:srgbClr val="057893"/>
      </a:accent5>
      <a:accent6>
        <a:srgbClr val="F05400"/>
      </a:accent6>
      <a:hlink>
        <a:srgbClr val="058AFF"/>
      </a:hlink>
      <a:folHlink>
        <a:srgbClr val="6C99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1" id="{6D13CB41-69FA-493C-A03B-BEA71B64D142}" vid="{12263ABC-004B-48F5-A3E2-931A80E41CF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7000b28-6ce4-40c5-ac79-5466d7aaefff">
      <Terms xmlns="http://schemas.microsoft.com/office/infopath/2007/PartnerControls"/>
    </lcf76f155ced4ddcb4097134ff3c332f>
    <TaxCatchAll xmlns="e08eed30-88ea-4b77-879b-0d8955af20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C792F7F1555B4428F7DBDE5A96B90F6" ma:contentTypeVersion="17" ma:contentTypeDescription="Luo uusi asiakirja." ma:contentTypeScope="" ma:versionID="28d930c46e88c6212b605b351fdc5401">
  <xsd:schema xmlns:xsd="http://www.w3.org/2001/XMLSchema" xmlns:xs="http://www.w3.org/2001/XMLSchema" xmlns:p="http://schemas.microsoft.com/office/2006/metadata/properties" xmlns:ns2="17000b28-6ce4-40c5-ac79-5466d7aaefff" xmlns:ns3="e08eed30-88ea-4b77-879b-0d8955af20b8" targetNamespace="http://schemas.microsoft.com/office/2006/metadata/properties" ma:root="true" ma:fieldsID="619f1060d0059ee5f8c40de47edc477d" ns2:_="" ns3:_="">
    <xsd:import namespace="17000b28-6ce4-40c5-ac79-5466d7aaefff"/>
    <xsd:import namespace="e08eed30-88ea-4b77-879b-0d8955af20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00b28-6ce4-40c5-ac79-5466d7aae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93e2b1fb-1eaf-45ac-9b78-5eb6500d82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8eed30-88ea-4b77-879b-0d8955af20b8"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41b83ba5-5ae0-4bad-8c4a-e0c3d3e28155}" ma:internalName="TaxCatchAll" ma:showField="CatchAllData" ma:web="e08eed30-88ea-4b77-879b-0d8955af20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7F08F0-B796-4383-A5C1-AFDAEF5345FE}">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17000b28-6ce4-40c5-ac79-5466d7aaefff"/>
    <ds:schemaRef ds:uri="e08eed30-88ea-4b77-879b-0d8955af20b8"/>
    <ds:schemaRef ds:uri="http://schemas.microsoft.com/office/2006/metadata/properties"/>
  </ds:schemaRefs>
</ds:datastoreItem>
</file>

<file path=customXml/itemProps2.xml><?xml version="1.0" encoding="utf-8"?>
<ds:datastoreItem xmlns:ds="http://schemas.openxmlformats.org/officeDocument/2006/customXml" ds:itemID="{26B7971D-FB68-4E5F-8543-7FC247E68D48}">
  <ds:schemaRefs>
    <ds:schemaRef ds:uri="http://schemas.microsoft.com/sharepoint/v3/contenttype/forms"/>
  </ds:schemaRefs>
</ds:datastoreItem>
</file>

<file path=customXml/itemProps3.xml><?xml version="1.0" encoding="utf-8"?>
<ds:datastoreItem xmlns:ds="http://schemas.openxmlformats.org/officeDocument/2006/customXml" ds:itemID="{B756B8E3-349B-4638-A1B4-DB634C8CB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00b28-6ce4-40c5-ac79-5466d7aaefff"/>
    <ds:schemaRef ds:uri="e08eed30-88ea-4b77-879b-0d8955af2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852</Words>
  <Application>Microsoft Office PowerPoint</Application>
  <PresentationFormat>Laajakuva</PresentationFormat>
  <Paragraphs>248</Paragraphs>
  <Slides>20</Slides>
  <Notes>19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20</vt:i4>
      </vt:variant>
    </vt:vector>
  </HeadingPairs>
  <TitlesOfParts>
    <vt:vector size="25" baseType="lpstr">
      <vt:lpstr>Aptos</vt:lpstr>
      <vt:lpstr>Arial</vt:lpstr>
      <vt:lpstr>Calibri</vt:lpstr>
      <vt:lpstr>Verdana</vt:lpstr>
      <vt:lpstr>Office-teema</vt:lpstr>
      <vt:lpstr> Kostnadsfördelningen  i bilder</vt:lpstr>
      <vt:lpstr>Penningflödena inom arbetspensionssystemet  år 2023</vt:lpstr>
      <vt:lpstr>Pensionssystem</vt:lpstr>
      <vt:lpstr>Partiellt fonderande system</vt:lpstr>
      <vt:lpstr>Partiell fondering av ArPL- och SjPL-pensioner </vt:lpstr>
      <vt:lpstr>Finansieringen av pensionerna</vt:lpstr>
      <vt:lpstr>Sista pensionsanstalten betalar ut alla pensionsdelar  till pensionstagaren</vt:lpstr>
      <vt:lpstr>Kostnadsfördelningen av arbetspensionerna</vt:lpstr>
      <vt:lpstr>Pensionsdelar som betalats för andras räkning  åren 2001–2023</vt:lpstr>
      <vt:lpstr>Utbetalda ArPL- och SjPL-pensioner åren 2001–2023</vt:lpstr>
      <vt:lpstr>Pensionsutgiften enligt FöPL och statens andel  åren 1990–2023</vt:lpstr>
      <vt:lpstr>Pensionsutgiften enligt LFöPL och statens andel  åren 1990–2023 </vt:lpstr>
      <vt:lpstr>Pensionsdelar som betalats för oavlönade perioder  åren 2006–2023</vt:lpstr>
      <vt:lpstr>Förmåner som betalats enligt StPEL  åren 2006–2023</vt:lpstr>
      <vt:lpstr>Sysselsättningsfondens avgift i förhållande till försäkrad  lönesumma och arbetslöshetsgraden åren 1990–2022 </vt:lpstr>
      <vt:lpstr>ArPL- och SjPL-pensionspengar enligt ansvarsdel  åren 2007–2023, 31.12</vt:lpstr>
      <vt:lpstr>ArPL- och SjPL-försäkringsavgiften enligt  pensionsanstaltstyp år 2024</vt:lpstr>
      <vt:lpstr>Arbetspensionsavgifternas procentsatser år 2024</vt:lpstr>
      <vt:lpstr>ArPL-avgiftens delar i genomsnitt för arbetsgivare med  försäkring i arbetspensionsförsäkringsbolag år 2024</vt:lpstr>
      <vt:lpstr>Genomsnittlig APL-/ArPL-avgift åren 1962–2024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Kostnadsfördelningen i bilder </dc:title>
  <dc:creator/>
  <cp:lastModifiedBy/>
  <cp:revision>1</cp:revision>
  <dcterms:created xsi:type="dcterms:W3CDTF">2025-01-08T11:13:01Z</dcterms:created>
  <dcterms:modified xsi:type="dcterms:W3CDTF">2025-01-08T11:31:46Z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0x0101006C792F7F1555B4428F7DBDE5A96B90F6</vt:lpwstr>
  </property>
</Properties>
</file>