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260" r:id="rId2"/>
    <p:sldId id="261" r:id="rId3"/>
    <p:sldId id="328" r:id="rId4"/>
    <p:sldId id="263" r:id="rId5"/>
    <p:sldId id="264" r:id="rId6"/>
    <p:sldId id="265" r:id="rId7"/>
    <p:sldId id="266" r:id="rId8"/>
    <p:sldId id="267" r:id="rId9"/>
    <p:sldId id="268" r:id="rId10"/>
    <p:sldId id="269" r:id="rId11"/>
    <p:sldId id="270" r:id="rId12"/>
    <p:sldId id="271" r:id="rId13"/>
    <p:sldId id="272" r:id="rId14"/>
    <p:sldId id="273" r:id="rId15"/>
    <p:sldId id="274" r:id="rId16"/>
    <p:sldId id="329" r:id="rId17"/>
    <p:sldId id="276" r:id="rId18"/>
    <p:sldId id="277" r:id="rId19"/>
    <p:sldId id="278" r:id="rId20"/>
    <p:sldId id="279" r:id="rId21"/>
    <p:sldId id="280" r:id="rId22"/>
    <p:sldId id="281" r:id="rId23"/>
    <p:sldId id="284" r:id="rId24"/>
    <p:sldId id="285" r:id="rId25"/>
    <p:sldId id="286" r:id="rId26"/>
    <p:sldId id="315" r:id="rId27"/>
    <p:sldId id="316" r:id="rId28"/>
    <p:sldId id="287" r:id="rId29"/>
    <p:sldId id="289" r:id="rId30"/>
    <p:sldId id="290" r:id="rId31"/>
    <p:sldId id="292" r:id="rId32"/>
    <p:sldId id="297" r:id="rId33"/>
    <p:sldId id="294" r:id="rId34"/>
    <p:sldId id="298" r:id="rId35"/>
    <p:sldId id="299" r:id="rId36"/>
    <p:sldId id="305" r:id="rId37"/>
    <p:sldId id="326" r:id="rId38"/>
    <p:sldId id="318" r:id="rId39"/>
    <p:sldId id="319" r:id="rId40"/>
    <p:sldId id="320" r:id="rId41"/>
    <p:sldId id="327" r:id="rId42"/>
    <p:sldId id="32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5FA"/>
    <a:srgbClr val="057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916" autoAdjust="0"/>
  </p:normalViewPr>
  <p:slideViewPr>
    <p:cSldViewPr snapToGrid="0">
      <p:cViewPr varScale="1">
        <p:scale>
          <a:sx n="120" d="100"/>
          <a:sy n="120" d="100"/>
        </p:scale>
        <p:origin x="120" y="1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D47A1-9A82-4C08-A332-ABD4AC5FD40F}" type="datetimeFigureOut">
              <a:rPr lang="en-US" smtClean="0"/>
              <a:t>12/13/2024</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B5763-46BE-44DC-B652-057637D79661}" type="slidenum">
              <a:rPr lang="en-US" smtClean="0"/>
              <a:t>‹#›</a:t>
            </a:fld>
            <a:endParaRPr lang="en-US"/>
          </a:p>
        </p:txBody>
      </p:sp>
    </p:spTree>
    <p:extLst>
      <p:ext uri="{BB962C8B-B14F-4D97-AF65-F5344CB8AC3E}">
        <p14:creationId xmlns:p14="http://schemas.microsoft.com/office/powerpoint/2010/main" val="314571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tk.fi/en/julkaisu/pension-indicators/"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etk.fi/julkaisu/tyoelakeindikaattorit/" TargetMode="External"/><Relationship Id="rId4" Type="http://schemas.openxmlformats.org/officeDocument/2006/relationships/hyperlink" Target="http://www.etk.fi/en/service/home/770/publications?contentPath=en/julkaisut/reviews/pension_indicators_2014&amp;pageOffset=0&amp;firstTime=fals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281878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121393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9859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396488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308428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156775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2936639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390192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3526830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203898"/>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2925471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13189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279667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279377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987874"/>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101687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22</a:t>
            </a:fld>
            <a:endParaRPr lang="fi-FI"/>
          </a:p>
        </p:txBody>
      </p:sp>
    </p:spTree>
    <p:extLst>
      <p:ext uri="{BB962C8B-B14F-4D97-AF65-F5344CB8AC3E}">
        <p14:creationId xmlns:p14="http://schemas.microsoft.com/office/powerpoint/2010/main" val="1728446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3540829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600" dirty="0"/>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1124541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928191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248230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154139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793596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2059774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340401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2659452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39750"/>
            <a:ext cx="5486400" cy="3086100"/>
          </a:xfrm>
        </p:spPr>
      </p:sp>
      <p:sp>
        <p:nvSpPr>
          <p:cNvPr id="3" name="Huomautusten paikkamerkki 2"/>
          <p:cNvSpPr>
            <a:spLocks noGrp="1"/>
          </p:cNvSpPr>
          <p:nvPr>
            <p:ph type="body" idx="1"/>
          </p:nvPr>
        </p:nvSpPr>
        <p:spPr>
          <a:xfrm>
            <a:off x="715144" y="4139952"/>
            <a:ext cx="5486400" cy="360045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2711588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39750"/>
            <a:ext cx="5486400" cy="3086100"/>
          </a:xfrm>
        </p:spPr>
      </p:sp>
      <p:sp>
        <p:nvSpPr>
          <p:cNvPr id="3" name="Huomautusten paikkamerkki 2"/>
          <p:cNvSpPr>
            <a:spLocks noGrp="1"/>
          </p:cNvSpPr>
          <p:nvPr>
            <p:ph type="body" idx="1"/>
          </p:nvPr>
        </p:nvSpPr>
        <p:spPr>
          <a:xfrm>
            <a:off x="685800" y="3923928"/>
            <a:ext cx="5486400" cy="432048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163257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2664602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
        <p:nvSpPr>
          <p:cNvPr id="5" name="Tekstiruutu 4">
            <a:hlinkClick r:id="rId3"/>
            <a:extLst>
              <a:ext uri="{FF2B5EF4-FFF2-40B4-BE49-F238E27FC236}">
                <a16:creationId xmlns:a16="http://schemas.microsoft.com/office/drawing/2014/main" id="{C5BA6774-3CA7-45C7-B805-D5A4B7CEA44E}"/>
              </a:ext>
            </a:extLst>
          </p:cNvPr>
          <p:cNvSpPr txBox="1"/>
          <p:nvPr/>
        </p:nvSpPr>
        <p:spPr>
          <a:xfrm>
            <a:off x="685800" y="4716016"/>
            <a:ext cx="2122215" cy="276999"/>
          </a:xfrm>
          <a:prstGeom prst="rect">
            <a:avLst/>
          </a:prstGeom>
          <a:noFill/>
        </p:spPr>
        <p:txBody>
          <a:bodyPr wrap="square" rtlCol="0">
            <a:spAutoFit/>
          </a:bodyPr>
          <a:lstStyle/>
          <a:p>
            <a:r>
              <a:rPr lang="fi-FI" sz="1200" dirty="0">
                <a:latin typeface="+mn-lt"/>
                <a:hlinkClick r:id="rId4"/>
              </a:rPr>
              <a:t>Pension </a:t>
            </a:r>
            <a:r>
              <a:rPr lang="fi-FI" sz="1200" dirty="0" err="1">
                <a:latin typeface="+mn-lt"/>
                <a:hlinkClick r:id="rId4"/>
              </a:rPr>
              <a:t>Indicators</a:t>
            </a:r>
            <a:endParaRPr lang="en-US" sz="1200" dirty="0">
              <a:latin typeface="+mn-lt"/>
            </a:endParaRPr>
          </a:p>
        </p:txBody>
      </p:sp>
      <p:sp>
        <p:nvSpPr>
          <p:cNvPr id="6" name="Tekstiruutu 5">
            <a:extLst>
              <a:ext uri="{FF2B5EF4-FFF2-40B4-BE49-F238E27FC236}">
                <a16:creationId xmlns:a16="http://schemas.microsoft.com/office/drawing/2014/main" id="{65AFDA26-410C-4404-B940-4E20DDB7D647}"/>
              </a:ext>
            </a:extLst>
          </p:cNvPr>
          <p:cNvSpPr txBox="1"/>
          <p:nvPr/>
        </p:nvSpPr>
        <p:spPr>
          <a:xfrm>
            <a:off x="685800" y="5017999"/>
            <a:ext cx="1495346" cy="276999"/>
          </a:xfrm>
          <a:prstGeom prst="rect">
            <a:avLst/>
          </a:prstGeom>
          <a:noFill/>
        </p:spPr>
        <p:txBody>
          <a:bodyPr wrap="none" rtlCol="0">
            <a:spAutoFit/>
          </a:bodyPr>
          <a:lstStyle/>
          <a:p>
            <a:r>
              <a:rPr lang="fi-FI" sz="1200" dirty="0">
                <a:latin typeface="Calibri" panose="020F0502020204030204" pitchFamily="34" charset="0"/>
                <a:hlinkClick r:id="rId5"/>
              </a:rPr>
              <a:t>Työeläkeindikaattorit</a:t>
            </a:r>
            <a:endParaRPr lang="en-US" sz="1200" dirty="0">
              <a:latin typeface="Calibri" panose="020F0502020204030204" pitchFamily="34" charset="0"/>
            </a:endParaRPr>
          </a:p>
        </p:txBody>
      </p:sp>
    </p:spTree>
    <p:extLst>
      <p:ext uri="{BB962C8B-B14F-4D97-AF65-F5344CB8AC3E}">
        <p14:creationId xmlns:p14="http://schemas.microsoft.com/office/powerpoint/2010/main" val="3285566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4261293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1533488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1614592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1828998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37415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82598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273733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42373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411705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94255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13144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544999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youtube.com/user/Elaketurvakeskus" TargetMode="External"/><Relationship Id="rId3" Type="http://schemas.openxmlformats.org/officeDocument/2006/relationships/hyperlink" Target="https://www.tyoelake.fi/" TargetMode="External"/><Relationship Id="rId7" Type="http://schemas.openxmlformats.org/officeDocument/2006/relationships/hyperlink" Target="https://x.com/ETKinfo" TargetMode="External"/><Relationship Id="rId12" Type="http://schemas.openxmlformats.org/officeDocument/2006/relationships/image" Target="../media/image13.png"/><Relationship Id="rId2" Type="http://schemas.openxmlformats.org/officeDocument/2006/relationships/hyperlink" Target="https://www.etk.fi/" TargetMode="External"/><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instagram.com/elaketurvakeskus/" TargetMode="External"/><Relationship Id="rId5" Type="http://schemas.openxmlformats.org/officeDocument/2006/relationships/hyperlink" Target="https://www.linkedin.com/company/finnish-centre-for-pensions/" TargetMode="External"/><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hyperlink" Target="https://www.telp.fi/" TargetMode="External"/><Relationship Id="rId9" Type="http://schemas.openxmlformats.org/officeDocument/2006/relationships/hyperlink" Target="https://www.facebook.com/kysytyoelakkeesta" TargetMode="External"/><Relationship Id="rId1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4470381" y="805"/>
            <a:ext cx="7722000"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7" name="Kuva 6">
            <a:extLst>
              <a:ext uri="{FF2B5EF4-FFF2-40B4-BE49-F238E27FC236}">
                <a16:creationId xmlns:a16="http://schemas.microsoft.com/office/drawing/2014/main" id="{AF72CB42-D5BC-8251-4240-DBBD817603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8" name="Kuva 7">
            <a:extLst>
              <a:ext uri="{FF2B5EF4-FFF2-40B4-BE49-F238E27FC236}">
                <a16:creationId xmlns:a16="http://schemas.microsoft.com/office/drawing/2014/main" id="{7B56BE9A-23B4-FB4D-E8B1-4BA50DCC671D}"/>
              </a:ext>
              <a:ext uri="{C183D7F6-B498-43B3-948B-1728B52AA6E4}">
                <adec:decorative xmlns:adec="http://schemas.microsoft.com/office/drawing/2017/decorative" val="1"/>
              </a:ext>
            </a:extLst>
          </p:cNvPr>
          <p:cNvPicPr preferRelativeResize="0">
            <a:picLocks noChangeAspect="1"/>
          </p:cNvPicPr>
          <p:nvPr userDrawn="1"/>
        </p:nvPicPr>
        <p:blipFill>
          <a:blip r:embed="rId3"/>
          <a:stretch>
            <a:fillRect/>
          </a:stretch>
        </p:blipFill>
        <p:spPr>
          <a:xfrm>
            <a:off x="-19" y="805"/>
            <a:ext cx="4471200" cy="5947200"/>
          </a:xfrm>
          <a:prstGeom prst="rect">
            <a:avLst/>
          </a:prstGeom>
        </p:spPr>
      </p:pic>
    </p:spTree>
    <p:extLst>
      <p:ext uri="{BB962C8B-B14F-4D97-AF65-F5344CB8AC3E}">
        <p14:creationId xmlns:p14="http://schemas.microsoft.com/office/powerpoint/2010/main" val="9497369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vaale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229982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tumm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solidFill>
                  <a:schemeClr val="bg1"/>
                </a:solidFill>
              </a:defRPr>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97158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kuva oikeall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3CC8194F-74A5-6903-04E9-ADA7A7B3195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2576" y="0"/>
            <a:ext cx="6059424" cy="6858000"/>
          </a:xfrm>
          <a:prstGeom prst="rect">
            <a:avLst/>
          </a:prstGeom>
        </p:spPr>
      </p:pic>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199" y="293913"/>
            <a:ext cx="5119253"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1" y="1520328"/>
            <a:ext cx="5119253" cy="4656635"/>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3973429" cy="365125"/>
          </a:xfrm>
        </p:spPr>
        <p:txBody>
          <a:bodyPr lIns="90000"/>
          <a:lstStyle/>
          <a:p>
            <a:r>
              <a:rPr lang="en-US"/>
              <a:t>Eläketurvakeskus</a:t>
            </a:r>
          </a:p>
        </p:txBody>
      </p:sp>
    </p:spTree>
    <p:extLst>
      <p:ext uri="{BB962C8B-B14F-4D97-AF65-F5344CB8AC3E}">
        <p14:creationId xmlns:p14="http://schemas.microsoft.com/office/powerpoint/2010/main" val="262714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2828" y="293913"/>
            <a:ext cx="559536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2830" y="1520328"/>
            <a:ext cx="559536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pic>
        <p:nvPicPr>
          <p:cNvPr id="7" name="Kuva 6">
            <a:extLst>
              <a:ext uri="{FF2B5EF4-FFF2-40B4-BE49-F238E27FC236}">
                <a16:creationId xmlns:a16="http://schemas.microsoft.com/office/drawing/2014/main" id="{51E75394-1F67-F55F-0844-4F4B4FF27EA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6057900" cy="6858000"/>
          </a:xfrm>
          <a:prstGeom prst="rect">
            <a:avLst/>
          </a:prstGeom>
        </p:spPr>
      </p:pic>
    </p:spTree>
    <p:extLst>
      <p:ext uri="{BB962C8B-B14F-4D97-AF65-F5344CB8AC3E}">
        <p14:creationId xmlns:p14="http://schemas.microsoft.com/office/powerpoint/2010/main" val="98299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oma kuva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50580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505800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613410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Tree>
    <p:extLst>
      <p:ext uri="{BB962C8B-B14F-4D97-AF65-F5344CB8AC3E}">
        <p14:creationId xmlns:p14="http://schemas.microsoft.com/office/powerpoint/2010/main" val="94175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oma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6010" y="293913"/>
            <a:ext cx="5600712"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6012" y="1520328"/>
            <a:ext cx="5600712"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spTree>
    <p:extLst>
      <p:ext uri="{BB962C8B-B14F-4D97-AF65-F5344CB8AC3E}">
        <p14:creationId xmlns:p14="http://schemas.microsoft.com/office/powerpoint/2010/main" val="109433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tx2"/>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94117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Kuvan paikkamerkki 7">
            <a:extLst>
              <a:ext uri="{FF2B5EF4-FFF2-40B4-BE49-F238E27FC236}">
                <a16:creationId xmlns:a16="http://schemas.microsoft.com/office/drawing/2014/main" id="{8E9FA2EF-D1B6-15D4-9502-9E239CA66733}"/>
              </a:ext>
              <a:ext uri="{C183D7F6-B498-43B3-948B-1728B52AA6E4}">
                <adec:decorative xmlns:adec="http://schemas.microsoft.com/office/drawing/2017/decorative" val="1"/>
              </a:ext>
            </a:extLst>
          </p:cNvPr>
          <p:cNvSpPr>
            <a:spLocks noGrp="1"/>
          </p:cNvSpPr>
          <p:nvPr>
            <p:ph type="pic" sz="quarter" idx="12" hasCustomPrompt="1"/>
          </p:nvPr>
        </p:nvSpPr>
        <p:spPr>
          <a:xfrm>
            <a:off x="969484" y="1894207"/>
            <a:ext cx="2160000" cy="2160000"/>
          </a:xfrm>
        </p:spPr>
        <p:txBody>
          <a:bodyPr>
            <a:normAutofit/>
          </a:bodyPr>
          <a:lstStyle>
            <a:lvl1pPr marL="0" indent="0">
              <a:spcBef>
                <a:spcPts val="0"/>
              </a:spcBef>
              <a:spcAft>
                <a:spcPts val="0"/>
              </a:spcAft>
              <a:buNone/>
              <a:defRPr sz="1400">
                <a:solidFill>
                  <a:schemeClr val="tx2"/>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123510270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bg1"/>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spTree>
    <p:extLst>
      <p:ext uri="{BB962C8B-B14F-4D97-AF65-F5344CB8AC3E}">
        <p14:creationId xmlns:p14="http://schemas.microsoft.com/office/powerpoint/2010/main" val="239697445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rm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Kuvan paikkamerkki 7">
            <a:extLst>
              <a:ext uri="{FF2B5EF4-FFF2-40B4-BE49-F238E27FC236}">
                <a16:creationId xmlns:a16="http://schemas.microsoft.com/office/drawing/2014/main" id="{4F50478A-25BA-5389-917A-BC7234B55489}"/>
              </a:ext>
              <a:ext uri="{C183D7F6-B498-43B3-948B-1728B52AA6E4}">
                <adec:decorative xmlns:adec="http://schemas.microsoft.com/office/drawing/2017/decorative" val="1"/>
              </a:ext>
            </a:extLst>
          </p:cNvPr>
          <p:cNvSpPr>
            <a:spLocks noGrp="1"/>
          </p:cNvSpPr>
          <p:nvPr>
            <p:ph type="pic" sz="quarter" idx="13" hasCustomPrompt="1"/>
          </p:nvPr>
        </p:nvSpPr>
        <p:spPr>
          <a:xfrm>
            <a:off x="969484" y="1894207"/>
            <a:ext cx="2160000" cy="2160000"/>
          </a:xfrm>
        </p:spPr>
        <p:txBody>
          <a:bodyPr>
            <a:normAutofit/>
          </a:bodyPr>
          <a:lstStyle>
            <a:lvl1pPr marL="0" indent="0">
              <a:spcBef>
                <a:spcPts val="0"/>
              </a:spcBef>
              <a:spcAft>
                <a:spcPts val="0"/>
              </a:spcAft>
              <a:buNone/>
              <a:defRPr sz="1400">
                <a:solidFill>
                  <a:schemeClr val="bg1"/>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38713548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kuvio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4" name="Kuva 3">
            <a:extLst>
              <a:ext uri="{FF2B5EF4-FFF2-40B4-BE49-F238E27FC236}">
                <a16:creationId xmlns:a16="http://schemas.microsoft.com/office/drawing/2014/main" id="{7AEDE42F-CADA-685A-938E-0D545F9DB19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7" name="Kuva 6">
            <a:extLst>
              <a:ext uri="{FF2B5EF4-FFF2-40B4-BE49-F238E27FC236}">
                <a16:creationId xmlns:a16="http://schemas.microsoft.com/office/drawing/2014/main" id="{11E31CF5-4982-71B0-4B27-7CA83C519A5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07"/>
            <a:ext cx="3603048" cy="5950212"/>
          </a:xfrm>
          <a:prstGeom prst="rect">
            <a:avLst/>
          </a:prstGeom>
        </p:spPr>
      </p:pic>
    </p:spTree>
    <p:extLst>
      <p:ext uri="{BB962C8B-B14F-4D97-AF65-F5344CB8AC3E}">
        <p14:creationId xmlns:p14="http://schemas.microsoft.com/office/powerpoint/2010/main" val="19896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lausee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2038121"/>
            <a:ext cx="10515600" cy="4164376"/>
          </a:xfrm>
        </p:spPr>
        <p:txBody>
          <a:bodyPr anchor="t">
            <a:noAutofit/>
          </a:bodyPr>
          <a:lstStyle>
            <a:lvl1pPr algn="ctr">
              <a:defRPr sz="3800" b="0" i="1">
                <a:solidFill>
                  <a:schemeClr val="bg1"/>
                </a:solidFill>
              </a:defRPr>
            </a:lvl1pPr>
          </a:lstStyle>
          <a:p>
            <a:r>
              <a:rPr lang="fi-FI"/>
              <a:t>Muokkaa ots. perustyyl. napsautt.</a:t>
            </a:r>
            <a:endParaRPr lang="en-US" dirty="0"/>
          </a:p>
        </p:txBody>
      </p:sp>
      <p:sp>
        <p:nvSpPr>
          <p:cNvPr id="4" name="Ellipsi 3">
            <a:extLst>
              <a:ext uri="{FF2B5EF4-FFF2-40B4-BE49-F238E27FC236}">
                <a16:creationId xmlns:a16="http://schemas.microsoft.com/office/drawing/2014/main" id="{F2969475-F99C-1A9A-E9DA-71FE46A02179}"/>
              </a:ext>
              <a:ext uri="{C183D7F6-B498-43B3-948B-1728B52AA6E4}">
                <adec:decorative xmlns:adec="http://schemas.microsoft.com/office/drawing/2017/decorative" val="1"/>
              </a:ext>
            </a:extLst>
          </p:cNvPr>
          <p:cNvSpPr/>
          <p:nvPr userDrawn="1"/>
        </p:nvSpPr>
        <p:spPr>
          <a:xfrm>
            <a:off x="5677853" y="854302"/>
            <a:ext cx="836295" cy="836295"/>
          </a:xfrm>
          <a:prstGeom prst="ellipse">
            <a:avLst/>
          </a:prstGeom>
          <a:solidFill>
            <a:srgbClr val="02B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Kuva 4">
            <a:extLst>
              <a:ext uri="{FF2B5EF4-FFF2-40B4-BE49-F238E27FC236}">
                <a16:creationId xmlns:a16="http://schemas.microsoft.com/office/drawing/2014/main" id="{CBAE0255-3767-D7E5-4519-1163CD0831F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04047" y="880495"/>
            <a:ext cx="783907" cy="783907"/>
          </a:xfrm>
          <a:prstGeom prst="rect">
            <a:avLst/>
          </a:prstGeom>
        </p:spPr>
      </p:pic>
      <p:pic>
        <p:nvPicPr>
          <p:cNvPr id="11" name="Kuva 10">
            <a:extLst>
              <a:ext uri="{FF2B5EF4-FFF2-40B4-BE49-F238E27FC236}">
                <a16:creationId xmlns:a16="http://schemas.microsoft.com/office/drawing/2014/main" id="{56A7D135-B95D-372A-50DF-1830DDAA385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18121493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uko">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6" name="Kuva 5">
            <a:extLst>
              <a:ext uri="{FF2B5EF4-FFF2-40B4-BE49-F238E27FC236}">
                <a16:creationId xmlns:a16="http://schemas.microsoft.com/office/drawing/2014/main" id="{B818CCFD-A492-EAA2-CDDE-0B770BC2058F}"/>
              </a:ext>
              <a:ext uri="{C183D7F6-B498-43B3-948B-1728B52AA6E4}">
                <adec:decorative xmlns:adec="http://schemas.microsoft.com/office/drawing/2017/decorative" val="1"/>
              </a:ext>
            </a:extLst>
          </p:cNvPr>
          <p:cNvPicPr>
            <a:picLocks/>
          </p:cNvPicPr>
          <p:nvPr userDrawn="1"/>
        </p:nvPicPr>
        <p:blipFill>
          <a:blip r:embed="rId2"/>
          <a:srcRect t="21258" b="3528"/>
          <a:stretch/>
        </p:blipFill>
        <p:spPr>
          <a:xfrm>
            <a:off x="1409328" y="1238328"/>
            <a:ext cx="4381344" cy="4381344"/>
          </a:xfrm>
          <a:prstGeom prst="ellipse">
            <a:avLst/>
          </a:prstGeom>
        </p:spPr>
      </p:pic>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E165F67E-59FF-0F69-9589-F1B1EF687CAE}"/>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TAUKO</a:t>
            </a:r>
            <a:br>
              <a:rPr lang="fi-FI" dirty="0"/>
            </a:br>
            <a:endParaRPr lang="en-US" dirty="0"/>
          </a:p>
        </p:txBody>
      </p:sp>
    </p:spTree>
    <p:extLst>
      <p:ext uri="{BB962C8B-B14F-4D97-AF65-F5344CB8AC3E}">
        <p14:creationId xmlns:p14="http://schemas.microsoft.com/office/powerpoint/2010/main" val="389202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tkin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351B54DC-A7B2-CA34-6878-EDD50130343A}"/>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HETKINEN</a:t>
            </a:r>
            <a:br>
              <a:rPr lang="fi-FI" dirty="0"/>
            </a:br>
            <a:endParaRPr lang="en-US" dirty="0"/>
          </a:p>
        </p:txBody>
      </p:sp>
      <p:pic>
        <p:nvPicPr>
          <p:cNvPr id="5" name="Kuva 4">
            <a:extLst>
              <a:ext uri="{FF2B5EF4-FFF2-40B4-BE49-F238E27FC236}">
                <a16:creationId xmlns:a16="http://schemas.microsoft.com/office/drawing/2014/main" id="{C84E876B-3558-FBCE-3230-04E15CE35F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400" y="1238328"/>
            <a:ext cx="4381200" cy="4381200"/>
          </a:xfrm>
          <a:prstGeom prst="ellipse">
            <a:avLst/>
          </a:prstGeom>
        </p:spPr>
      </p:pic>
    </p:spTree>
    <p:extLst>
      <p:ext uri="{BB962C8B-B14F-4D97-AF65-F5344CB8AC3E}">
        <p14:creationId xmlns:p14="http://schemas.microsoft.com/office/powerpoint/2010/main" val="235172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yhteystiedoi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2194256"/>
            <a:ext cx="2520000" cy="0"/>
          </a:xfrm>
          <a:prstGeom prst="line">
            <a:avLst/>
          </a:prstGeom>
          <a:ln w="57150">
            <a:solidFill>
              <a:srgbClr val="02B5FA"/>
            </a:solidFill>
          </a:ln>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17DA445D-F099-6BFA-4C84-E56B29E1FBA8}"/>
              </a:ext>
            </a:extLst>
          </p:cNvPr>
          <p:cNvSpPr txBox="1">
            <a:spLocks/>
          </p:cNvSpPr>
          <p:nvPr userDrawn="1"/>
        </p:nvSpPr>
        <p:spPr>
          <a:xfrm>
            <a:off x="6188764" y="1486051"/>
            <a:ext cx="5791200" cy="70820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800" b="1" kern="1200">
                <a:solidFill>
                  <a:schemeClr val="tx2"/>
                </a:solidFill>
                <a:latin typeface="+mj-lt"/>
                <a:ea typeface="+mj-ea"/>
                <a:cs typeface="Calibri" panose="020F0502020204030204" pitchFamily="34" charset="0"/>
              </a:defRPr>
            </a:lvl1pPr>
          </a:lstStyle>
          <a:p>
            <a:r>
              <a:rPr lang="fi-FI" dirty="0">
                <a:solidFill>
                  <a:schemeClr val="bg1"/>
                </a:solidFill>
              </a:rPr>
              <a:t>KIITOS!</a:t>
            </a:r>
            <a:endParaRPr lang="en-US" dirty="0">
              <a:solidFill>
                <a:schemeClr val="bg1"/>
              </a:solidFill>
            </a:endParaRPr>
          </a:p>
        </p:txBody>
      </p:sp>
      <p:sp>
        <p:nvSpPr>
          <p:cNvPr id="5" name="Tekstin paikkamerkki 4">
            <a:extLst>
              <a:ext uri="{FF2B5EF4-FFF2-40B4-BE49-F238E27FC236}">
                <a16:creationId xmlns:a16="http://schemas.microsoft.com/office/drawing/2014/main" id="{851B2C23-103C-B794-2F49-B2499CDA4845}"/>
              </a:ext>
            </a:extLst>
          </p:cNvPr>
          <p:cNvSpPr>
            <a:spLocks noGrp="1"/>
          </p:cNvSpPr>
          <p:nvPr>
            <p:ph type="body" sz="quarter" idx="10" hasCustomPrompt="1"/>
          </p:nvPr>
        </p:nvSpPr>
        <p:spPr>
          <a:xfrm>
            <a:off x="6188764" y="2336942"/>
            <a:ext cx="5791200" cy="507310"/>
          </a:xfrm>
        </p:spPr>
        <p:txBody>
          <a:bodyPr>
            <a:noAutofit/>
          </a:bodyPr>
          <a:lstStyle>
            <a:lvl1pPr marL="0" indent="0">
              <a:buFontTx/>
              <a:buNone/>
              <a:defRPr sz="2200">
                <a:solidFill>
                  <a:schemeClr val="bg1"/>
                </a:solidFill>
              </a:defRPr>
            </a:lvl1pPr>
            <a:lvl2pPr marL="432000" indent="0">
              <a:buFontTx/>
              <a:buNone/>
              <a:defRPr sz="2200">
                <a:solidFill>
                  <a:schemeClr val="bg1"/>
                </a:solidFill>
              </a:defRPr>
            </a:lvl2pPr>
            <a:lvl3pPr marL="720000" indent="0">
              <a:buFontTx/>
              <a:buNone/>
              <a:defRPr sz="2200">
                <a:solidFill>
                  <a:schemeClr val="bg1"/>
                </a:solidFill>
              </a:defRPr>
            </a:lvl3pPr>
            <a:lvl4pPr marL="1080000" indent="0">
              <a:buFontTx/>
              <a:buNone/>
              <a:defRPr sz="2200">
                <a:solidFill>
                  <a:schemeClr val="bg1"/>
                </a:solidFill>
              </a:defRPr>
            </a:lvl4pPr>
            <a:lvl5pPr marL="1440000" indent="0">
              <a:buFontTx/>
              <a:buNone/>
              <a:defRPr sz="2200">
                <a:solidFill>
                  <a:schemeClr val="bg1"/>
                </a:solidFill>
              </a:defRPr>
            </a:lvl5pPr>
          </a:lstStyle>
          <a:p>
            <a:pPr lvl="0"/>
            <a:r>
              <a:rPr lang="fi-FI" dirty="0"/>
              <a:t>Lisää s-posti </a:t>
            </a:r>
            <a:r>
              <a:rPr lang="fi-FI" dirty="0" err="1"/>
              <a:t>napsautt</a:t>
            </a:r>
            <a:r>
              <a:rPr lang="fi-FI" dirty="0"/>
              <a:t>. </a:t>
            </a:r>
            <a:r>
              <a:rPr lang="fi-FI" dirty="0" err="1"/>
              <a:t>etunimi.sukunimi</a:t>
            </a:r>
            <a:r>
              <a:rPr lang="fi-FI" dirty="0"/>
              <a:t>(at)etk.fi</a:t>
            </a:r>
            <a:endParaRPr lang="en-US" dirty="0"/>
          </a:p>
        </p:txBody>
      </p:sp>
      <p:sp>
        <p:nvSpPr>
          <p:cNvPr id="3" name="Tekstiruutu 2">
            <a:extLst>
              <a:ext uri="{FF2B5EF4-FFF2-40B4-BE49-F238E27FC236}">
                <a16:creationId xmlns:a16="http://schemas.microsoft.com/office/drawing/2014/main" id="{B30AA995-9441-AB0E-2395-F9AB1E2FDA57}"/>
              </a:ext>
            </a:extLst>
          </p:cNvPr>
          <p:cNvSpPr txBox="1"/>
          <p:nvPr userDrawn="1"/>
        </p:nvSpPr>
        <p:spPr>
          <a:xfrm>
            <a:off x="6188764" y="2863196"/>
            <a:ext cx="4387429" cy="1826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2"/>
              </a:rPr>
              <a:t>www.etk.fi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3"/>
              </a:rPr>
              <a:t>www.tyoelake.fi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4"/>
              </a:rPr>
              <a:t>www.telp.fi</a:t>
            </a:r>
            <a:endPar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indent="0">
              <a:buFont typeface="Arial" panose="020B0604020202020204" pitchFamily="34" charset="0"/>
              <a:buNone/>
            </a:pPr>
            <a:endParaRPr lang="en-US" dirty="0">
              <a:solidFill>
                <a:schemeClr val="bg1"/>
              </a:solidFill>
            </a:endParaRPr>
          </a:p>
        </p:txBody>
      </p:sp>
      <p:pic>
        <p:nvPicPr>
          <p:cNvPr id="13" name="Kuva 12" descr="LinkedIn-ikoni.">
            <a:hlinkClick r:id="rId5"/>
            <a:extLst>
              <a:ext uri="{FF2B5EF4-FFF2-40B4-BE49-F238E27FC236}">
                <a16:creationId xmlns:a16="http://schemas.microsoft.com/office/drawing/2014/main" id="{C0B9A2CA-7A39-5770-F915-48248192E908}"/>
              </a:ext>
            </a:extLst>
          </p:cNvPr>
          <p:cNvPicPr>
            <a:picLocks noChangeAspect="1"/>
          </p:cNvPicPr>
          <p:nvPr userDrawn="1"/>
        </p:nvPicPr>
        <p:blipFill>
          <a:blip r:embed="rId6"/>
          <a:stretch>
            <a:fillRect/>
          </a:stretch>
        </p:blipFill>
        <p:spPr>
          <a:xfrm>
            <a:off x="6266521" y="4617125"/>
            <a:ext cx="425569" cy="441114"/>
          </a:xfrm>
          <a:prstGeom prst="rect">
            <a:avLst/>
          </a:prstGeom>
        </p:spPr>
      </p:pic>
      <p:pic>
        <p:nvPicPr>
          <p:cNvPr id="12" name="Kuva 11" descr="X-ikoni.">
            <a:hlinkClick r:id="rId7"/>
            <a:extLst>
              <a:ext uri="{FF2B5EF4-FFF2-40B4-BE49-F238E27FC236}">
                <a16:creationId xmlns:a16="http://schemas.microsoft.com/office/drawing/2014/main" id="{48F958F7-5FD2-1C25-0256-08E6EA1C24A8}"/>
              </a:ext>
            </a:extLst>
          </p:cNvPr>
          <p:cNvPicPr>
            <a:picLocks noChangeAspect="1"/>
          </p:cNvPicPr>
          <p:nvPr userDrawn="1"/>
        </p:nvPicPr>
        <p:blipFill>
          <a:blip r:embed="rId8"/>
          <a:stretch>
            <a:fillRect/>
          </a:stretch>
        </p:blipFill>
        <p:spPr>
          <a:xfrm>
            <a:off x="6827917" y="4697744"/>
            <a:ext cx="353929" cy="366858"/>
          </a:xfrm>
          <a:prstGeom prst="rect">
            <a:avLst/>
          </a:prstGeom>
        </p:spPr>
      </p:pic>
      <p:pic>
        <p:nvPicPr>
          <p:cNvPr id="9" name="Kuva 8" descr="Facebook-ikoni.">
            <a:hlinkClick r:id="rId9"/>
            <a:extLst>
              <a:ext uri="{FF2B5EF4-FFF2-40B4-BE49-F238E27FC236}">
                <a16:creationId xmlns:a16="http://schemas.microsoft.com/office/drawing/2014/main" id="{84E1BB45-7787-9450-91EE-B28F64529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53293" y="4696577"/>
            <a:ext cx="348916" cy="361662"/>
          </a:xfrm>
          <a:prstGeom prst="rect">
            <a:avLst/>
          </a:prstGeom>
        </p:spPr>
      </p:pic>
      <p:pic>
        <p:nvPicPr>
          <p:cNvPr id="10" name="Kuva 9" descr="Instagram-ikoni.">
            <a:hlinkClick r:id="rId11"/>
            <a:extLst>
              <a:ext uri="{FF2B5EF4-FFF2-40B4-BE49-F238E27FC236}">
                <a16:creationId xmlns:a16="http://schemas.microsoft.com/office/drawing/2014/main" id="{B172CE5F-760A-8D50-9781-35F56163C2E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01424" y="4680984"/>
            <a:ext cx="370099" cy="383619"/>
          </a:xfrm>
          <a:prstGeom prst="rect">
            <a:avLst/>
          </a:prstGeom>
        </p:spPr>
      </p:pic>
      <p:pic>
        <p:nvPicPr>
          <p:cNvPr id="11" name="Kuva 10" descr="Youtube-ikoni.">
            <a:hlinkClick r:id="rId13"/>
            <a:extLst>
              <a:ext uri="{FF2B5EF4-FFF2-40B4-BE49-F238E27FC236}">
                <a16:creationId xmlns:a16="http://schemas.microsoft.com/office/drawing/2014/main" id="{3B4F98FF-087C-419C-FA94-826F72A2008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27074" y="4701508"/>
            <a:ext cx="370099" cy="383619"/>
          </a:xfrm>
          <a:prstGeom prst="rect">
            <a:avLst/>
          </a:prstGeom>
        </p:spPr>
      </p:pic>
      <p:pic>
        <p:nvPicPr>
          <p:cNvPr id="14" name="Kuva 13">
            <a:extLst>
              <a:ext uri="{FF2B5EF4-FFF2-40B4-BE49-F238E27FC236}">
                <a16:creationId xmlns:a16="http://schemas.microsoft.com/office/drawing/2014/main" id="{55C3CB4B-BA95-B8E4-CC56-62F78BB9AE7B}"/>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4316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939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21353886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20.6.2023</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Pensionsskyddscentralen   |</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131061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omall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rm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Kuvan paikkamerkki 5">
            <a:extLst>
              <a:ext uri="{FF2B5EF4-FFF2-40B4-BE49-F238E27FC236}">
                <a16:creationId xmlns:a16="http://schemas.microsoft.com/office/drawing/2014/main" id="{09EA0E1F-9BF7-DF39-9DBA-D0EA19D60A9C}"/>
              </a:ext>
              <a:ext uri="{C183D7F6-B498-43B3-948B-1728B52AA6E4}">
                <adec:decorative xmlns:adec="http://schemas.microsoft.com/office/drawing/2017/decorative" val="1"/>
              </a:ext>
            </a:extLst>
          </p:cNvPr>
          <p:cNvSpPr>
            <a:spLocks noGrp="1"/>
          </p:cNvSpPr>
          <p:nvPr>
            <p:ph type="pic" sz="quarter" idx="10"/>
          </p:nvPr>
        </p:nvSpPr>
        <p:spPr>
          <a:xfrm>
            <a:off x="-819" y="0"/>
            <a:ext cx="4471200" cy="5948005"/>
          </a:xfrm>
          <a:prstGeom prst="rect">
            <a:avLst/>
          </a:prstGeom>
          <a:solidFill>
            <a:schemeClr val="bg2"/>
          </a:solidFill>
          <a:ln>
            <a:noFill/>
          </a:ln>
        </p:spPr>
        <p:txBody>
          <a:bodyPr anchor="t"/>
          <a:lstStyle>
            <a:lvl1pPr marL="0" indent="0" algn="ctr">
              <a:buNone/>
              <a:defRPr sz="2000"/>
            </a:lvl1pPr>
          </a:lstStyle>
          <a:p>
            <a:r>
              <a:rPr lang="fi-FI"/>
              <a:t>Lisää kuva napsauttamalla kuvaketta</a:t>
            </a:r>
            <a:endParaRPr lang="en-GB" dirty="0"/>
          </a:p>
        </p:txBody>
      </p:sp>
      <p:pic>
        <p:nvPicPr>
          <p:cNvPr id="5" name="Kuva 4">
            <a:extLst>
              <a:ext uri="{FF2B5EF4-FFF2-40B4-BE49-F238E27FC236}">
                <a16:creationId xmlns:a16="http://schemas.microsoft.com/office/drawing/2014/main" id="{83D45B40-9506-EFDA-669A-865117ACE0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spTree>
    <p:extLst>
      <p:ext uri="{BB962C8B-B14F-4D97-AF65-F5344CB8AC3E}">
        <p14:creationId xmlns:p14="http://schemas.microsoft.com/office/powerpoint/2010/main" val="112648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10515600" cy="1138279"/>
          </a:xfrm>
        </p:spPr>
        <p:txBody>
          <a:bodyPr lIns="90000"/>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0" y="1520328"/>
            <a:ext cx="10515600" cy="4656635"/>
          </a:xfrm>
        </p:spPr>
        <p:txBody>
          <a:bodyPr lIns="90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78279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Kuvio/taulukko otsiko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4"/>
            <a:ext cx="10515600" cy="688219"/>
          </a:xfrm>
        </p:spPr>
        <p:txBody>
          <a:bodyPr>
            <a:noAutofit/>
          </a:bodyPr>
          <a:lstStyle>
            <a:lvl1pPr algn="ctr">
              <a:defRPr sz="2200"/>
            </a:lvl1pPr>
          </a:lstStyle>
          <a:p>
            <a:r>
              <a:rPr lang="fi-FI" dirty="0"/>
              <a:t>Kuvio/taulukkodia - 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hasCustomPrompt="1"/>
          </p:nvPr>
        </p:nvSpPr>
        <p:spPr>
          <a:xfrm>
            <a:off x="838200" y="1083733"/>
            <a:ext cx="10515600" cy="5093231"/>
          </a:xfrm>
        </p:spPr>
        <p:txBody>
          <a:bodyPr>
            <a:noAutofit/>
          </a:bodyPr>
          <a:lstStyle>
            <a:lvl1pPr marL="0" indent="0">
              <a:buNone/>
              <a:defRPr sz="2200"/>
            </a:lvl1pPr>
          </a:lstStyle>
          <a:p>
            <a:pPr lvl="0"/>
            <a:r>
              <a:rPr lang="fi-FI" dirty="0"/>
              <a:t>Lisää kuvio tai taulukko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a:xfrm>
            <a:off x="838200" y="6356350"/>
            <a:ext cx="1034143" cy="365125"/>
          </a:xfrm>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9383487" cy="365125"/>
          </a:xfrm>
        </p:spPr>
        <p:txBody>
          <a:bodyPr lIns="90000"/>
          <a:lstStyle/>
          <a:p>
            <a:r>
              <a:rPr lang="en-US"/>
              <a:t>Eläketurvakeskus</a:t>
            </a:r>
          </a:p>
        </p:txBody>
      </p:sp>
    </p:spTree>
    <p:extLst>
      <p:ext uri="{BB962C8B-B14F-4D97-AF65-F5344CB8AC3E}">
        <p14:creationId xmlns:p14="http://schemas.microsoft.com/office/powerpoint/2010/main" val="19024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59029B-A027-E569-9238-CDBA6D996FBF}"/>
              </a:ext>
            </a:extLst>
          </p:cNvPr>
          <p:cNvSpPr>
            <a:spLocks noGrp="1"/>
          </p:cNvSpPr>
          <p:nvPr>
            <p:ph type="title"/>
          </p:nvPr>
        </p:nvSpPr>
        <p:spPr/>
        <p:txBody>
          <a:bodyPr lIns="90000"/>
          <a:lstStyle/>
          <a:p>
            <a:r>
              <a:rPr lang="fi-FI"/>
              <a:t>Muokkaa ots. perustyyl. napsautt.</a:t>
            </a:r>
            <a:endParaRPr lang="en-US" dirty="0"/>
          </a:p>
        </p:txBody>
      </p:sp>
      <p:sp>
        <p:nvSpPr>
          <p:cNvPr id="3" name="Sisällön paikkamerkki 2">
            <a:extLst>
              <a:ext uri="{FF2B5EF4-FFF2-40B4-BE49-F238E27FC236}">
                <a16:creationId xmlns:a16="http://schemas.microsoft.com/office/drawing/2014/main" id="{25E1EE93-A876-1C86-DD7C-547C36B42FBD}"/>
              </a:ext>
            </a:extLst>
          </p:cNvPr>
          <p:cNvSpPr>
            <a:spLocks noGrp="1"/>
          </p:cNvSpPr>
          <p:nvPr>
            <p:ph sz="half" idx="1"/>
          </p:nvPr>
        </p:nvSpPr>
        <p:spPr>
          <a:xfrm>
            <a:off x="838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Sisällön paikkamerkki 3">
            <a:extLst>
              <a:ext uri="{FF2B5EF4-FFF2-40B4-BE49-F238E27FC236}">
                <a16:creationId xmlns:a16="http://schemas.microsoft.com/office/drawing/2014/main" id="{A258E14A-542B-073B-1FF8-14932F4F1628}"/>
              </a:ext>
            </a:extLst>
          </p:cNvPr>
          <p:cNvSpPr>
            <a:spLocks noGrp="1"/>
          </p:cNvSpPr>
          <p:nvPr>
            <p:ph sz="half" idx="2"/>
          </p:nvPr>
        </p:nvSpPr>
        <p:spPr>
          <a:xfrm>
            <a:off x="6172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ian numeron paikkamerkki 6">
            <a:extLst>
              <a:ext uri="{FF2B5EF4-FFF2-40B4-BE49-F238E27FC236}">
                <a16:creationId xmlns:a16="http://schemas.microsoft.com/office/drawing/2014/main" id="{413ABD5B-D47A-6934-D29C-E08C205E7B5B}"/>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5" name="Päivämäärän paikkamerkki 4">
            <a:extLst>
              <a:ext uri="{FF2B5EF4-FFF2-40B4-BE49-F238E27FC236}">
                <a16:creationId xmlns:a16="http://schemas.microsoft.com/office/drawing/2014/main" id="{CA2EFAE8-6C53-DFF1-B364-2AB0B6656584}"/>
              </a:ext>
              <a:ext uri="{C183D7F6-B498-43B3-948B-1728B52AA6E4}">
                <adec:decorative xmlns:adec="http://schemas.microsoft.com/office/drawing/2017/decorative" val="1"/>
              </a:ext>
            </a:extLst>
          </p:cNvPr>
          <p:cNvSpPr>
            <a:spLocks noGrp="1"/>
          </p:cNvSpPr>
          <p:nvPr>
            <p:ph type="dt" sz="half" idx="10"/>
          </p:nvPr>
        </p:nvSpPr>
        <p:spPr/>
        <p:txBody>
          <a:bodyPr lIns="90000"/>
          <a:lstStyle/>
          <a:p>
            <a:fld id="{7DB22B4B-7F40-4994-BFC2-538C8FB6082B}" type="datetime1">
              <a:rPr lang="fi-FI" smtClean="0"/>
              <a:t>13.12.2024</a:t>
            </a:fld>
            <a:endParaRPr lang="en-US"/>
          </a:p>
        </p:txBody>
      </p:sp>
      <p:sp>
        <p:nvSpPr>
          <p:cNvPr id="6" name="Alatunnisteen paikkamerkki 5">
            <a:extLst>
              <a:ext uri="{FF2B5EF4-FFF2-40B4-BE49-F238E27FC236}">
                <a16:creationId xmlns:a16="http://schemas.microsoft.com/office/drawing/2014/main" id="{697E4798-1956-3547-7CE9-23D3C19351FC}"/>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66628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8" y="1520328"/>
            <a:ext cx="5157787"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8" y="2505075"/>
            <a:ext cx="5157787"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kstin paikkamerkki 4">
            <a:extLst>
              <a:ext uri="{FF2B5EF4-FFF2-40B4-BE49-F238E27FC236}">
                <a16:creationId xmlns:a16="http://schemas.microsoft.com/office/drawing/2014/main" id="{EC57C11E-38F1-2C08-E3E0-44DA4731BF2E}"/>
              </a:ext>
            </a:extLst>
          </p:cNvPr>
          <p:cNvSpPr>
            <a:spLocks noGrp="1"/>
          </p:cNvSpPr>
          <p:nvPr>
            <p:ph type="body" sz="quarter" idx="3"/>
          </p:nvPr>
        </p:nvSpPr>
        <p:spPr>
          <a:xfrm>
            <a:off x="6172200" y="1520328"/>
            <a:ext cx="5183188"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F66E362-2FB0-C793-642E-5CC4DB09F6D4}"/>
              </a:ext>
            </a:extLst>
          </p:cNvPr>
          <p:cNvSpPr>
            <a:spLocks noGrp="1"/>
          </p:cNvSpPr>
          <p:nvPr>
            <p:ph sz="quarter" idx="4"/>
          </p:nvPr>
        </p:nvSpPr>
        <p:spPr>
          <a:xfrm>
            <a:off x="6172200" y="2505075"/>
            <a:ext cx="5183188"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13.12.2024</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09390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kolmella palst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lIns="90000"/>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9"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9"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2" name="Tekstin paikkamerkki 2">
            <a:extLst>
              <a:ext uri="{FF2B5EF4-FFF2-40B4-BE49-F238E27FC236}">
                <a16:creationId xmlns:a16="http://schemas.microsoft.com/office/drawing/2014/main" id="{66C1189D-15EA-C265-A785-E7BBA2B5F555}"/>
              </a:ext>
            </a:extLst>
          </p:cNvPr>
          <p:cNvSpPr>
            <a:spLocks noGrp="1"/>
          </p:cNvSpPr>
          <p:nvPr>
            <p:ph type="body" idx="13"/>
          </p:nvPr>
        </p:nvSpPr>
        <p:spPr>
          <a:xfrm>
            <a:off x="4400305"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Sisällön paikkamerkki 3">
            <a:extLst>
              <a:ext uri="{FF2B5EF4-FFF2-40B4-BE49-F238E27FC236}">
                <a16:creationId xmlns:a16="http://schemas.microsoft.com/office/drawing/2014/main" id="{77B9F8F6-E829-597A-53DA-D9259FCAFB2F}"/>
              </a:ext>
            </a:extLst>
          </p:cNvPr>
          <p:cNvSpPr>
            <a:spLocks noGrp="1"/>
          </p:cNvSpPr>
          <p:nvPr>
            <p:ph sz="half" idx="14"/>
          </p:nvPr>
        </p:nvSpPr>
        <p:spPr>
          <a:xfrm>
            <a:off x="4400305"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4" name="Tekstin paikkamerkki 2">
            <a:extLst>
              <a:ext uri="{FF2B5EF4-FFF2-40B4-BE49-F238E27FC236}">
                <a16:creationId xmlns:a16="http://schemas.microsoft.com/office/drawing/2014/main" id="{076B0AD4-1430-2DC0-A493-BD3744C444AD}"/>
              </a:ext>
            </a:extLst>
          </p:cNvPr>
          <p:cNvSpPr>
            <a:spLocks noGrp="1"/>
          </p:cNvSpPr>
          <p:nvPr>
            <p:ph type="body" idx="15"/>
          </p:nvPr>
        </p:nvSpPr>
        <p:spPr>
          <a:xfrm>
            <a:off x="7960821"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Sisällön paikkamerkki 3">
            <a:extLst>
              <a:ext uri="{FF2B5EF4-FFF2-40B4-BE49-F238E27FC236}">
                <a16:creationId xmlns:a16="http://schemas.microsoft.com/office/drawing/2014/main" id="{5C0BB510-1539-6BA2-446E-B9C57B705E25}"/>
              </a:ext>
            </a:extLst>
          </p:cNvPr>
          <p:cNvSpPr>
            <a:spLocks noGrp="1"/>
          </p:cNvSpPr>
          <p:nvPr>
            <p:ph sz="half" idx="16"/>
          </p:nvPr>
        </p:nvSpPr>
        <p:spPr>
          <a:xfrm>
            <a:off x="7960821"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13.12.2024</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7511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oitu tekstili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1" name="Tekstin paikkamerkki 3">
            <a:extLst>
              <a:ext uri="{FF2B5EF4-FFF2-40B4-BE49-F238E27FC236}">
                <a16:creationId xmlns:a16="http://schemas.microsoft.com/office/drawing/2014/main" id="{CD060F3F-2348-AC6B-B83C-10ED180152F0}"/>
              </a:ext>
            </a:extLst>
          </p:cNvPr>
          <p:cNvSpPr>
            <a:spLocks noGrp="1"/>
          </p:cNvSpPr>
          <p:nvPr>
            <p:ph type="body" sz="half" idx="14" hasCustomPrompt="1"/>
          </p:nvPr>
        </p:nvSpPr>
        <p:spPr>
          <a:xfrm>
            <a:off x="915317" y="1726252"/>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12" name="Tekstin paikkamerkki 3">
            <a:extLst>
              <a:ext uri="{FF2B5EF4-FFF2-40B4-BE49-F238E27FC236}">
                <a16:creationId xmlns:a16="http://schemas.microsoft.com/office/drawing/2014/main" id="{8237B168-6387-40E3-A99A-8E529F2118D0}"/>
              </a:ext>
            </a:extLst>
          </p:cNvPr>
          <p:cNvSpPr>
            <a:spLocks noGrp="1"/>
          </p:cNvSpPr>
          <p:nvPr>
            <p:ph type="body" sz="half" idx="2"/>
          </p:nvPr>
        </p:nvSpPr>
        <p:spPr>
          <a:xfrm>
            <a:off x="1872344" y="1646748"/>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3" name="Tekstin paikkamerkki 3">
            <a:extLst>
              <a:ext uri="{FF2B5EF4-FFF2-40B4-BE49-F238E27FC236}">
                <a16:creationId xmlns:a16="http://schemas.microsoft.com/office/drawing/2014/main" id="{D43F2114-A8D7-BB2E-154C-A7E29B11728C}"/>
              </a:ext>
            </a:extLst>
          </p:cNvPr>
          <p:cNvSpPr>
            <a:spLocks noGrp="1"/>
          </p:cNvSpPr>
          <p:nvPr>
            <p:ph type="body" sz="half" idx="16" hasCustomPrompt="1"/>
          </p:nvPr>
        </p:nvSpPr>
        <p:spPr>
          <a:xfrm>
            <a:off x="915318" y="2751087"/>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2" name="Tekstin paikkamerkki 3">
            <a:extLst>
              <a:ext uri="{FF2B5EF4-FFF2-40B4-BE49-F238E27FC236}">
                <a16:creationId xmlns:a16="http://schemas.microsoft.com/office/drawing/2014/main" id="{3ED61836-42F6-59D8-EBD8-2EB9411FA280}"/>
              </a:ext>
            </a:extLst>
          </p:cNvPr>
          <p:cNvSpPr>
            <a:spLocks noGrp="1"/>
          </p:cNvSpPr>
          <p:nvPr>
            <p:ph type="body" sz="half" idx="15"/>
          </p:nvPr>
        </p:nvSpPr>
        <p:spPr>
          <a:xfrm>
            <a:off x="1872344" y="2666296"/>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5" name="Tekstin paikkamerkki 3">
            <a:extLst>
              <a:ext uri="{FF2B5EF4-FFF2-40B4-BE49-F238E27FC236}">
                <a16:creationId xmlns:a16="http://schemas.microsoft.com/office/drawing/2014/main" id="{442ADEEE-05D5-DB17-5EAE-08E28C7EFFE0}"/>
              </a:ext>
            </a:extLst>
          </p:cNvPr>
          <p:cNvSpPr>
            <a:spLocks noGrp="1"/>
          </p:cNvSpPr>
          <p:nvPr>
            <p:ph type="body" sz="half" idx="18" hasCustomPrompt="1"/>
          </p:nvPr>
        </p:nvSpPr>
        <p:spPr>
          <a:xfrm>
            <a:off x="915317" y="3760059"/>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4" name="Tekstin paikkamerkki 3">
            <a:extLst>
              <a:ext uri="{FF2B5EF4-FFF2-40B4-BE49-F238E27FC236}">
                <a16:creationId xmlns:a16="http://schemas.microsoft.com/office/drawing/2014/main" id="{E103DA8F-56E1-159B-5840-3739DEFDA064}"/>
              </a:ext>
            </a:extLst>
          </p:cNvPr>
          <p:cNvSpPr>
            <a:spLocks noGrp="1"/>
          </p:cNvSpPr>
          <p:nvPr>
            <p:ph type="body" sz="half" idx="17"/>
          </p:nvPr>
        </p:nvSpPr>
        <p:spPr>
          <a:xfrm>
            <a:off x="1872343" y="3685844"/>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7" name="Tekstin paikkamerkki 3">
            <a:extLst>
              <a:ext uri="{FF2B5EF4-FFF2-40B4-BE49-F238E27FC236}">
                <a16:creationId xmlns:a16="http://schemas.microsoft.com/office/drawing/2014/main" id="{72E53871-8E68-6490-F65E-CF940099B469}"/>
              </a:ext>
            </a:extLst>
          </p:cNvPr>
          <p:cNvSpPr>
            <a:spLocks noGrp="1"/>
          </p:cNvSpPr>
          <p:nvPr>
            <p:ph type="body" sz="half" idx="20" hasCustomPrompt="1"/>
          </p:nvPr>
        </p:nvSpPr>
        <p:spPr>
          <a:xfrm>
            <a:off x="915317" y="4779763"/>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6" name="Tekstin paikkamerkki 3">
            <a:extLst>
              <a:ext uri="{FF2B5EF4-FFF2-40B4-BE49-F238E27FC236}">
                <a16:creationId xmlns:a16="http://schemas.microsoft.com/office/drawing/2014/main" id="{4F5A26B8-C035-B6FE-ED51-7E640FB6F3F3}"/>
              </a:ext>
            </a:extLst>
          </p:cNvPr>
          <p:cNvSpPr>
            <a:spLocks noGrp="1"/>
          </p:cNvSpPr>
          <p:nvPr>
            <p:ph type="body" sz="half" idx="19"/>
          </p:nvPr>
        </p:nvSpPr>
        <p:spPr>
          <a:xfrm>
            <a:off x="1872343" y="4705391"/>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1514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0EA777-D658-EDE3-AC12-FE2FD9F91FEA}"/>
              </a:ext>
            </a:extLst>
          </p:cNvPr>
          <p:cNvSpPr>
            <a:spLocks noGrp="1"/>
          </p:cNvSpPr>
          <p:nvPr>
            <p:ph type="title"/>
          </p:nvPr>
        </p:nvSpPr>
        <p:spPr>
          <a:xfrm>
            <a:off x="838200" y="293913"/>
            <a:ext cx="10515600" cy="1138279"/>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kstin paikkamerkki 2">
            <a:extLst>
              <a:ext uri="{FF2B5EF4-FFF2-40B4-BE49-F238E27FC236}">
                <a16:creationId xmlns:a16="http://schemas.microsoft.com/office/drawing/2014/main" id="{A4DE4C81-6D29-E1D4-7874-794776962C3B}"/>
              </a:ext>
            </a:extLst>
          </p:cNvPr>
          <p:cNvSpPr>
            <a:spLocks noGrp="1"/>
          </p:cNvSpPr>
          <p:nvPr>
            <p:ph type="body" idx="1"/>
          </p:nvPr>
        </p:nvSpPr>
        <p:spPr>
          <a:xfrm>
            <a:off x="838200" y="1520328"/>
            <a:ext cx="10515600" cy="4656635"/>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6" name="Dian numeron paikkamerkki 5">
            <a:extLst>
              <a:ext uri="{FF2B5EF4-FFF2-40B4-BE49-F238E27FC236}">
                <a16:creationId xmlns:a16="http://schemas.microsoft.com/office/drawing/2014/main" id="{EF8C9552-F5D7-4739-9664-F4F3A101A1DE}"/>
              </a:ext>
              <a:ext uri="{C183D7F6-B498-43B3-948B-1728B52AA6E4}">
                <adec:decorative xmlns:adec="http://schemas.microsoft.com/office/drawing/2017/decorative" val="1"/>
              </a:ext>
            </a:extLst>
          </p:cNvPr>
          <p:cNvSpPr>
            <a:spLocks noGrp="1"/>
          </p:cNvSpPr>
          <p:nvPr>
            <p:ph type="sldNum" sz="quarter" idx="4"/>
          </p:nvPr>
        </p:nvSpPr>
        <p:spPr>
          <a:xfrm>
            <a:off x="185057" y="6356350"/>
            <a:ext cx="468086" cy="365125"/>
          </a:xfrm>
          <a:prstGeom prst="rect">
            <a:avLst/>
          </a:prstGeom>
        </p:spPr>
        <p:txBody>
          <a:bodyPr vert="horz" lIns="91440" tIns="45720" rIns="91440" bIns="45720" rtlCol="0" anchor="ctr"/>
          <a:lstStyle>
            <a:lvl1pPr algn="ctr">
              <a:defRPr sz="1200">
                <a:solidFill>
                  <a:schemeClr val="tx2"/>
                </a:solidFill>
              </a:defRPr>
            </a:lvl1pPr>
          </a:lstStyle>
          <a:p>
            <a:fld id="{26AF5941-12CE-4CF1-9A6D-84BEF94849A9}" type="slidenum">
              <a:rPr lang="en-US" smtClean="0"/>
              <a:pPr/>
              <a:t>‹#›</a:t>
            </a:fld>
            <a:endParaRPr lang="en-US"/>
          </a:p>
        </p:txBody>
      </p:sp>
      <p:sp>
        <p:nvSpPr>
          <p:cNvPr id="4" name="Päivämäärän paikkamerkki 3">
            <a:extLst>
              <a:ext uri="{FF2B5EF4-FFF2-40B4-BE49-F238E27FC236}">
                <a16:creationId xmlns:a16="http://schemas.microsoft.com/office/drawing/2014/main" id="{D8A42AA1-2C40-D48A-8B7E-514DD5DB2746}"/>
              </a:ext>
              <a:ext uri="{C183D7F6-B498-43B3-948B-1728B52AA6E4}">
                <adec:decorative xmlns:adec="http://schemas.microsoft.com/office/drawing/2017/decorative" val="1"/>
              </a:ext>
            </a:extLst>
          </p:cNvPr>
          <p:cNvSpPr>
            <a:spLocks noGrp="1"/>
          </p:cNvSpPr>
          <p:nvPr>
            <p:ph type="dt" sz="half" idx="2"/>
          </p:nvPr>
        </p:nvSpPr>
        <p:spPr>
          <a:xfrm>
            <a:off x="838200" y="6356350"/>
            <a:ext cx="1034143" cy="365125"/>
          </a:xfrm>
          <a:prstGeom prst="rect">
            <a:avLst/>
          </a:prstGeom>
        </p:spPr>
        <p:txBody>
          <a:bodyPr vert="horz" lIns="90000" tIns="45720" rIns="91440" bIns="45720" rtlCol="0" anchor="ctr"/>
          <a:lstStyle>
            <a:lvl1pPr algn="l">
              <a:defRPr sz="1200">
                <a:solidFill>
                  <a:schemeClr val="tx2"/>
                </a:solidFill>
              </a:defRPr>
            </a:lvl1pPr>
          </a:lstStyle>
          <a:p>
            <a:fld id="{EA9F6098-BC38-49FC-9E5B-44A1BEE2C7DF}" type="datetime1">
              <a:rPr lang="fi-FI" smtClean="0"/>
              <a:t>13.12.2024</a:t>
            </a:fld>
            <a:endParaRPr lang="en-US"/>
          </a:p>
        </p:txBody>
      </p:sp>
      <p:sp>
        <p:nvSpPr>
          <p:cNvPr id="5" name="Alatunnisteen paikkamerkki 4">
            <a:extLst>
              <a:ext uri="{FF2B5EF4-FFF2-40B4-BE49-F238E27FC236}">
                <a16:creationId xmlns:a16="http://schemas.microsoft.com/office/drawing/2014/main" id="{6931748A-E16D-4921-8D8F-0FBB3CAD13D6}"/>
              </a:ext>
              <a:ext uri="{C183D7F6-B498-43B3-948B-1728B52AA6E4}">
                <adec:decorative xmlns:adec="http://schemas.microsoft.com/office/drawing/2017/decorative" val="1"/>
              </a:ext>
            </a:extLst>
          </p:cNvPr>
          <p:cNvSpPr>
            <a:spLocks noGrp="1"/>
          </p:cNvSpPr>
          <p:nvPr>
            <p:ph type="ftr" sz="quarter" idx="3"/>
          </p:nvPr>
        </p:nvSpPr>
        <p:spPr>
          <a:xfrm>
            <a:off x="1970313" y="6356350"/>
            <a:ext cx="9383487" cy="365125"/>
          </a:xfrm>
          <a:prstGeom prst="rect">
            <a:avLst/>
          </a:prstGeom>
        </p:spPr>
        <p:txBody>
          <a:bodyPr vert="horz" lIns="90000" tIns="45720" rIns="0" bIns="45720" rtlCol="0" anchor="ctr"/>
          <a:lstStyle>
            <a:lvl1pPr algn="l">
              <a:defRPr sz="1200">
                <a:solidFill>
                  <a:schemeClr val="tx2"/>
                </a:solidFill>
              </a:defRPr>
            </a:lvl1pPr>
          </a:lstStyle>
          <a:p>
            <a:r>
              <a:rPr lang="en-US"/>
              <a:t>Eläketurvakeskus</a:t>
            </a:r>
          </a:p>
        </p:txBody>
      </p:sp>
      <p:pic>
        <p:nvPicPr>
          <p:cNvPr id="7" name="Kuva 6">
            <a:extLst>
              <a:ext uri="{FF2B5EF4-FFF2-40B4-BE49-F238E27FC236}">
                <a16:creationId xmlns:a16="http://schemas.microsoft.com/office/drawing/2014/main" id="{D0CC6BF7-F439-8A89-E2DB-B61DB2E198DE}"/>
              </a:ext>
              <a:ext uri="{C183D7F6-B498-43B3-948B-1728B52AA6E4}">
                <adec:decorative xmlns:adec="http://schemas.microsoft.com/office/drawing/2017/decorative" val="1"/>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836589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2" r:id="rId6"/>
    <p:sldLayoutId id="2147483653"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51" r:id="rId16"/>
    <p:sldLayoutId id="2147483672" r:id="rId17"/>
    <p:sldLayoutId id="2147483671" r:id="rId18"/>
    <p:sldLayoutId id="2147483673" r:id="rId19"/>
    <p:sldLayoutId id="2147483674" r:id="rId20"/>
    <p:sldLayoutId id="2147483654" r:id="rId21"/>
    <p:sldLayoutId id="2147483675" r:id="rId22"/>
    <p:sldLayoutId id="2147483676" r:id="rId23"/>
    <p:sldLayoutId id="2147483655" r:id="rId24"/>
    <p:sldLayoutId id="2147483677" r:id="rId25"/>
    <p:sldLayoutId id="2147483678" r:id="rId26"/>
  </p:sldLayoutIdLst>
  <p:hf hdr="0"/>
  <p:txStyles>
    <p:titleStyle>
      <a:lvl1pPr algn="l" defTabSz="914400" rtl="0" eaLnBrk="1" latinLnBrk="0" hangingPunct="1">
        <a:lnSpc>
          <a:spcPct val="90000"/>
        </a:lnSpc>
        <a:spcBef>
          <a:spcPct val="0"/>
        </a:spcBef>
        <a:buNone/>
        <a:defRPr sz="3800" b="1" kern="1200">
          <a:solidFill>
            <a:schemeClr val="tx2"/>
          </a:solidFill>
          <a:latin typeface="+mj-lt"/>
          <a:ea typeface="+mj-ea"/>
          <a:cs typeface="Calibri" panose="020F0502020204030204" pitchFamily="34" charset="0"/>
        </a:defRPr>
      </a:lvl1pPr>
    </p:titleStyle>
    <p:bodyStyle>
      <a:lvl1pPr marL="216000" indent="-216000" algn="l" defTabSz="914400" rtl="0" eaLnBrk="1" latinLnBrk="0" hangingPunct="1">
        <a:lnSpc>
          <a:spcPct val="100000"/>
        </a:lnSpc>
        <a:spcBef>
          <a:spcPts val="1000"/>
        </a:spcBef>
        <a:spcAft>
          <a:spcPts val="0"/>
        </a:spcAft>
        <a:buClr>
          <a:schemeClr val="tx2"/>
        </a:buClr>
        <a:buFont typeface="Arial" panose="020B0604020202020204" pitchFamily="34" charset="0"/>
        <a:buChar char="•"/>
        <a:defRPr sz="2600" kern="1200">
          <a:solidFill>
            <a:schemeClr val="tx1"/>
          </a:solidFill>
          <a:latin typeface="+mn-lt"/>
          <a:ea typeface="+mn-ea"/>
          <a:cs typeface="Calibri" panose="020F0502020204030204" pitchFamily="34" charset="0"/>
        </a:defRPr>
      </a:lvl1pPr>
      <a:lvl2pPr marL="612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2pPr>
      <a:lvl3pPr marL="90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3pPr>
      <a:lvl4pPr marL="126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4pPr>
      <a:lvl5pPr marL="162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 uri="{C183D7F6-B498-43B3-948B-1728B52AA6E4}">
                <adec:decorative xmlns:adec="http://schemas.microsoft.com/office/drawing/2017/decorative" val="1"/>
              </a:ext>
            </a:extLst>
          </p:cNvPr>
          <p:cNvSpPr>
            <a:spLocks noGrp="1"/>
          </p:cNvSpPr>
          <p:nvPr>
            <p:ph type="ctrTitle"/>
          </p:nvPr>
        </p:nvSpPr>
        <p:spPr/>
        <p:txBody>
          <a:bodyPr/>
          <a:lstStyle/>
          <a:p>
            <a:r>
              <a:rPr lang="fi-FI" dirty="0" err="1"/>
              <a:t>Arbetspensionssystemet</a:t>
            </a:r>
            <a:r>
              <a:rPr lang="fi-FI" dirty="0"/>
              <a:t> </a:t>
            </a:r>
            <a:br>
              <a:rPr lang="fi-FI" dirty="0"/>
            </a:br>
            <a:r>
              <a:rPr lang="fi-FI" dirty="0"/>
              <a:t>i </a:t>
            </a:r>
            <a:r>
              <a:rPr lang="fi-FI" dirty="0" err="1"/>
              <a:t>bilder</a:t>
            </a:r>
            <a:endParaRPr lang="fi-FI" dirty="0"/>
          </a:p>
        </p:txBody>
      </p:sp>
      <p:sp>
        <p:nvSpPr>
          <p:cNvPr id="3" name="Alaotsikko 2">
            <a:extLst>
              <a:ext uri="{FF2B5EF4-FFF2-40B4-BE49-F238E27FC236}">
                <a16:creationId xmlns:a16="http://schemas.microsoft.com/office/drawing/2014/main" id="{4082D70E-36D9-417B-B818-CBDC37AF2747}"/>
              </a:ext>
              <a:ext uri="{C183D7F6-B498-43B3-948B-1728B52AA6E4}">
                <adec:decorative xmlns:adec="http://schemas.microsoft.com/office/drawing/2017/decorative" val="1"/>
              </a:ext>
            </a:extLst>
          </p:cNvPr>
          <p:cNvSpPr>
            <a:spLocks noGrp="1"/>
          </p:cNvSpPr>
          <p:nvPr>
            <p:ph type="subTitle" idx="1"/>
          </p:nvPr>
        </p:nvSpPr>
        <p:spPr/>
        <p:txBody>
          <a:bodyPr/>
          <a:lstStyle/>
          <a:p>
            <a:r>
              <a:rPr lang="fi-FI" dirty="0" err="1"/>
              <a:t>Bildserie</a:t>
            </a:r>
            <a:r>
              <a:rPr lang="fi-FI" dirty="0"/>
              <a:t> </a:t>
            </a:r>
            <a:r>
              <a:rPr lang="fi-FI" dirty="0" err="1"/>
              <a:t>med</a:t>
            </a:r>
            <a:r>
              <a:rPr lang="fi-FI" dirty="0"/>
              <a:t> </a:t>
            </a:r>
            <a:r>
              <a:rPr lang="fi-FI" dirty="0" err="1"/>
              <a:t>centrala</a:t>
            </a:r>
            <a:r>
              <a:rPr lang="fi-FI" dirty="0"/>
              <a:t> </a:t>
            </a:r>
            <a:r>
              <a:rPr lang="fi-FI" dirty="0" err="1"/>
              <a:t>uppgifter</a:t>
            </a:r>
            <a:r>
              <a:rPr lang="fi-FI" dirty="0"/>
              <a:t> </a:t>
            </a:r>
            <a:r>
              <a:rPr lang="fi-FI" dirty="0" err="1"/>
              <a:t>om</a:t>
            </a:r>
            <a:r>
              <a:rPr lang="fi-FI" dirty="0"/>
              <a:t> </a:t>
            </a:r>
            <a:r>
              <a:rPr lang="fi-FI" dirty="0" err="1"/>
              <a:t>arbetspensionssystemet</a:t>
            </a:r>
            <a:r>
              <a:rPr lang="fi-FI" dirty="0"/>
              <a:t> </a:t>
            </a:r>
            <a:r>
              <a:rPr lang="fi-FI" dirty="0" err="1"/>
              <a:t>och</a:t>
            </a:r>
            <a:r>
              <a:rPr lang="fi-FI" dirty="0"/>
              <a:t> </a:t>
            </a:r>
            <a:r>
              <a:rPr lang="fi-FI" dirty="0" err="1"/>
              <a:t>dess</a:t>
            </a:r>
            <a:r>
              <a:rPr lang="fi-FI" dirty="0"/>
              <a:t> funktion</a:t>
            </a:r>
          </a:p>
          <a:p>
            <a:r>
              <a:rPr lang="fi-FI"/>
              <a:t>Uppdaterad: 13.12.2024</a:t>
            </a:r>
            <a:endParaRPr lang="fi-FI" dirty="0"/>
          </a:p>
          <a:p>
            <a:endParaRPr lang="fi-FI" dirty="0"/>
          </a:p>
        </p:txBody>
      </p:sp>
      <p:sp>
        <p:nvSpPr>
          <p:cNvPr id="4" name="Dian numeron paikkamerkki 3">
            <a:extLst>
              <a:ext uri="{FF2B5EF4-FFF2-40B4-BE49-F238E27FC236}">
                <a16:creationId xmlns:a16="http://schemas.microsoft.com/office/drawing/2014/main" id="{12DDE20E-917D-F5E7-FDF6-D06D3FEF6192}"/>
              </a:ext>
            </a:extLst>
          </p:cNvPr>
          <p:cNvSpPr>
            <a:spLocks noGrp="1"/>
          </p:cNvSpPr>
          <p:nvPr>
            <p:ph type="sldNum" sz="quarter" idx="4294967295"/>
          </p:nvPr>
        </p:nvSpPr>
        <p:spPr>
          <a:xfrm>
            <a:off x="11788775" y="6443663"/>
            <a:ext cx="403225" cy="323850"/>
          </a:xfrm>
          <a:prstGeom prst="rect">
            <a:avLst/>
          </a:prstGeom>
        </p:spPr>
        <p:txBody>
          <a:bodyPr vert="horz" lIns="91440" tIns="45720" rIns="91440" bIns="45720" rtlCol="0" anchor="ctr"/>
          <a:lstStyle>
            <a:defPPr>
              <a:defRPr lang="fi-FI"/>
            </a:defPPr>
            <a:lvl1pPr marL="0" algn="l"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D8D75-17F6-474C-8CC8-AD93DCE1F39D}" type="slidenum">
              <a:rPr lang="fi-FI" smtClean="0"/>
              <a:pPr/>
              <a:t>1</a:t>
            </a:fld>
            <a:endParaRPr lang="fi-FI"/>
          </a:p>
        </p:txBody>
      </p:sp>
    </p:spTree>
    <p:extLst>
      <p:ext uri="{BB962C8B-B14F-4D97-AF65-F5344CB8AC3E}">
        <p14:creationId xmlns:p14="http://schemas.microsoft.com/office/powerpoint/2010/main" val="413225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a:extLst>
              <a:ext uri="{FF2B5EF4-FFF2-40B4-BE49-F238E27FC236}">
                <a16:creationId xmlns:a16="http://schemas.microsoft.com/office/drawing/2014/main" id="{1E04C421-EAD0-4586-8274-22F69ABA9268}"/>
              </a:ext>
            </a:extLst>
          </p:cNvPr>
          <p:cNvSpPr>
            <a:spLocks noGrp="1"/>
          </p:cNvSpPr>
          <p:nvPr>
            <p:ph type="title"/>
          </p:nvPr>
        </p:nvSpPr>
        <p:spPr>
          <a:xfrm>
            <a:off x="0" y="842223"/>
            <a:ext cx="11784632" cy="620729"/>
          </a:xfrm>
        </p:spPr>
        <p:txBody>
          <a:bodyPr/>
          <a:lstStyle/>
          <a:p>
            <a:pPr algn="ctr"/>
            <a:r>
              <a:rPr lang="fi-FI" sz="3200" dirty="0" err="1"/>
              <a:t>Pensionstagarens</a:t>
            </a:r>
            <a:r>
              <a:rPr lang="fi-FI" sz="3200" dirty="0"/>
              <a:t> </a:t>
            </a:r>
            <a:r>
              <a:rPr lang="fi-FI" sz="3200" dirty="0" err="1"/>
              <a:t>grundtrygghet</a:t>
            </a:r>
            <a:br>
              <a:rPr lang="fi-FI" sz="3200" dirty="0"/>
            </a:br>
            <a:endParaRPr lang="fi-FI" sz="3200" dirty="0"/>
          </a:p>
        </p:txBody>
      </p:sp>
      <p:grpSp>
        <p:nvGrpSpPr>
          <p:cNvPr id="14" name="Ryhmä 13">
            <a:extLst>
              <a:ext uri="{FF2B5EF4-FFF2-40B4-BE49-F238E27FC236}">
                <a16:creationId xmlns:a16="http://schemas.microsoft.com/office/drawing/2014/main" id="{48FD77DF-7188-465C-93F4-0060E7B90472}"/>
              </a:ext>
              <a:ext uri="{C183D7F6-B498-43B3-948B-1728B52AA6E4}">
                <adec:decorative xmlns:adec="http://schemas.microsoft.com/office/drawing/2017/decorative" val="1"/>
              </a:ext>
            </a:extLst>
          </p:cNvPr>
          <p:cNvGrpSpPr/>
          <p:nvPr/>
        </p:nvGrpSpPr>
        <p:grpSpPr>
          <a:xfrm>
            <a:off x="571631" y="1772816"/>
            <a:ext cx="10641370" cy="2952328"/>
            <a:chOff x="551384" y="1952836"/>
            <a:chExt cx="10641370" cy="2952328"/>
          </a:xfrm>
        </p:grpSpPr>
        <p:sp>
          <p:nvSpPr>
            <p:cNvPr id="15" name="Rounded Rectangle 18">
              <a:extLst>
                <a:ext uri="{FF2B5EF4-FFF2-40B4-BE49-F238E27FC236}">
                  <a16:creationId xmlns:a16="http://schemas.microsoft.com/office/drawing/2014/main" id="{44F640D6-3BEB-4BF0-A4B4-54B97FBA47C0}"/>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6" name="Rounded Rectangle 21">
              <a:extLst>
                <a:ext uri="{FF2B5EF4-FFF2-40B4-BE49-F238E27FC236}">
                  <a16:creationId xmlns:a16="http://schemas.microsoft.com/office/drawing/2014/main" id="{742EABF6-96B0-43C7-AF28-2FF3B97C99F6}"/>
                </a:ext>
                <a:ext uri="{C183D7F6-B498-43B3-948B-1728B52AA6E4}">
                  <adec:decorative xmlns:adec="http://schemas.microsoft.com/office/drawing/2017/decorative" val="1"/>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Arbetspension</a:t>
              </a:r>
              <a:endParaRPr lang="en-FI" sz="2400" b="1" dirty="0">
                <a:solidFill>
                  <a:schemeClr val="tx1"/>
                </a:solidFill>
              </a:endParaRPr>
            </a:p>
            <a:p>
              <a:pPr algn="ctr"/>
              <a:r>
                <a:rPr lang="fi-FI" dirty="0" err="1">
                  <a:solidFill>
                    <a:schemeClr val="tx1"/>
                  </a:solidFill>
                </a:rPr>
                <a:t>Bevarar</a:t>
              </a:r>
              <a:r>
                <a:rPr lang="fi-FI" dirty="0">
                  <a:solidFill>
                    <a:schemeClr val="tx1"/>
                  </a:solidFill>
                </a:rPr>
                <a:t> </a:t>
              </a:r>
              <a:r>
                <a:rPr lang="fi-FI" dirty="0" err="1">
                  <a:solidFill>
                    <a:schemeClr val="tx1"/>
                  </a:solidFill>
                </a:rPr>
                <a:t>den</a:t>
              </a:r>
              <a:r>
                <a:rPr lang="fi-FI" dirty="0">
                  <a:solidFill>
                    <a:schemeClr val="tx1"/>
                  </a:solidFill>
                </a:rPr>
                <a:t> </a:t>
              </a:r>
              <a:r>
                <a:rPr lang="fi-FI" dirty="0" err="1">
                  <a:solidFill>
                    <a:schemeClr val="tx1"/>
                  </a:solidFill>
                </a:rPr>
                <a:t>uppnådda</a:t>
              </a:r>
              <a:r>
                <a:rPr lang="fi-FI" dirty="0">
                  <a:solidFill>
                    <a:schemeClr val="tx1"/>
                  </a:solidFill>
                </a:rPr>
                <a:t> </a:t>
              </a:r>
              <a:r>
                <a:rPr lang="fi-FI" dirty="0" err="1">
                  <a:solidFill>
                    <a:schemeClr val="tx1"/>
                  </a:solidFill>
                </a:rPr>
                <a:t>konsumtionsnivån</a:t>
              </a:r>
              <a:r>
                <a:rPr lang="fi-FI" dirty="0">
                  <a:solidFill>
                    <a:schemeClr val="tx1"/>
                  </a:solidFill>
                </a:rPr>
                <a:t> </a:t>
              </a:r>
              <a:br>
                <a:rPr lang="fi-FI" dirty="0">
                  <a:solidFill>
                    <a:schemeClr val="tx1"/>
                  </a:solidFill>
                </a:rPr>
              </a:br>
              <a:r>
                <a:rPr lang="fi-FI" dirty="0">
                  <a:solidFill>
                    <a:schemeClr val="tx1"/>
                  </a:solidFill>
                </a:rPr>
                <a:t>i </a:t>
              </a:r>
              <a:r>
                <a:rPr lang="fi-FI" dirty="0" err="1">
                  <a:solidFill>
                    <a:schemeClr val="tx1"/>
                  </a:solidFill>
                </a:rPr>
                <a:t>rimlig</a:t>
              </a:r>
              <a:r>
                <a:rPr lang="fi-FI" dirty="0">
                  <a:solidFill>
                    <a:schemeClr val="tx1"/>
                  </a:solidFill>
                </a:rPr>
                <a:t> </a:t>
              </a:r>
              <a:r>
                <a:rPr lang="fi-FI" dirty="0" err="1">
                  <a:solidFill>
                    <a:schemeClr val="tx1"/>
                  </a:solidFill>
                </a:rPr>
                <a:t>utsträckning</a:t>
              </a:r>
              <a:endParaRPr lang="fi-FI" dirty="0">
                <a:solidFill>
                  <a:schemeClr val="tx1"/>
                </a:solidFill>
              </a:endParaRPr>
            </a:p>
          </p:txBody>
        </p:sp>
        <p:sp>
          <p:nvSpPr>
            <p:cNvPr id="17" name="Cross 24">
              <a:extLst>
                <a:ext uri="{FF2B5EF4-FFF2-40B4-BE49-F238E27FC236}">
                  <a16:creationId xmlns:a16="http://schemas.microsoft.com/office/drawing/2014/main" id="{E075BBB2-CB81-40DE-9E99-5AF274625467}"/>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8" name="Rounded Rectangle 22">
              <a:extLst>
                <a:ext uri="{FF2B5EF4-FFF2-40B4-BE49-F238E27FC236}">
                  <a16:creationId xmlns:a16="http://schemas.microsoft.com/office/drawing/2014/main" id="{91AF8DE4-129A-484C-AB5F-44DC78C01A1F}"/>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Folkpension</a:t>
              </a:r>
              <a:r>
                <a:rPr lang="fi-FI" sz="2400" b="1" dirty="0">
                  <a:solidFill>
                    <a:schemeClr val="tx1"/>
                  </a:solidFill>
                </a:rPr>
                <a:t> </a:t>
              </a:r>
              <a:r>
                <a:rPr lang="fi-FI" sz="2400" b="1" dirty="0" err="1">
                  <a:solidFill>
                    <a:schemeClr val="tx1"/>
                  </a:solidFill>
                </a:rPr>
                <a:t>och</a:t>
              </a:r>
              <a:endParaRPr lang="fi-FI" sz="2400" b="1" dirty="0">
                <a:solidFill>
                  <a:schemeClr val="tx1"/>
                </a:solidFill>
              </a:endParaRPr>
            </a:p>
            <a:p>
              <a:pPr algn="ctr">
                <a:spcAft>
                  <a:spcPts val="600"/>
                </a:spcAft>
              </a:pPr>
              <a:r>
                <a:rPr lang="fi-FI" sz="2400" b="1" dirty="0" err="1">
                  <a:solidFill>
                    <a:schemeClr val="tx1"/>
                  </a:solidFill>
                </a:rPr>
                <a:t>garantipension</a:t>
              </a:r>
              <a:endParaRPr lang="en-FI" sz="2400" b="1" dirty="0">
                <a:solidFill>
                  <a:schemeClr val="tx1"/>
                </a:solidFill>
              </a:endParaRPr>
            </a:p>
            <a:p>
              <a:pPr algn="ctr">
                <a:defRPr/>
              </a:pPr>
              <a:r>
                <a:rPr lang="fi-FI" dirty="0" err="1">
                  <a:solidFill>
                    <a:schemeClr val="tx1"/>
                  </a:solidFill>
                </a:rPr>
                <a:t>Tryggar</a:t>
              </a:r>
              <a:r>
                <a:rPr lang="fi-FI" dirty="0">
                  <a:solidFill>
                    <a:schemeClr val="tx1"/>
                  </a:solidFill>
                </a:rPr>
                <a:t> en </a:t>
              </a:r>
              <a:r>
                <a:rPr lang="fi-FI" dirty="0" err="1">
                  <a:solidFill>
                    <a:schemeClr val="tx1"/>
                  </a:solidFill>
                </a:rPr>
                <a:t>minimiinkomst</a:t>
              </a:r>
              <a:endParaRPr lang="fi-FI" dirty="0">
                <a:solidFill>
                  <a:schemeClr val="tx1"/>
                </a:solidFill>
              </a:endParaRPr>
            </a:p>
          </p:txBody>
        </p:sp>
        <p:sp>
          <p:nvSpPr>
            <p:cNvPr id="19" name="Oval 23">
              <a:extLst>
                <a:ext uri="{FF2B5EF4-FFF2-40B4-BE49-F238E27FC236}">
                  <a16:creationId xmlns:a16="http://schemas.microsoft.com/office/drawing/2014/main" id="{6507B7B2-7C19-4FF7-806F-BBC8D139A390}"/>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err="1"/>
                <a:t>Total-</a:t>
              </a:r>
              <a:endParaRPr lang="fi-FI" sz="2400" b="1" dirty="0"/>
            </a:p>
            <a:p>
              <a:pPr algn="ctr"/>
              <a:r>
                <a:rPr lang="fi-FI" sz="2400" b="1" dirty="0" err="1"/>
                <a:t>pension</a:t>
              </a:r>
              <a:endParaRPr lang="en-FI" sz="2400" b="1" dirty="0"/>
            </a:p>
          </p:txBody>
        </p:sp>
        <p:sp>
          <p:nvSpPr>
            <p:cNvPr id="20" name="Equals 25">
              <a:extLst>
                <a:ext uri="{FF2B5EF4-FFF2-40B4-BE49-F238E27FC236}">
                  <a16:creationId xmlns:a16="http://schemas.microsoft.com/office/drawing/2014/main" id="{64CAF989-AD9A-4AA5-A6B9-D73C127ADC36}"/>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
        <p:nvSpPr>
          <p:cNvPr id="2" name="Dian numeron paikkamerkki 1">
            <a:extLst>
              <a:ext uri="{FF2B5EF4-FFF2-40B4-BE49-F238E27FC236}">
                <a16:creationId xmlns:a16="http://schemas.microsoft.com/office/drawing/2014/main" id="{F5F8691B-57C2-664E-126E-2022FC2A8597}"/>
              </a:ext>
            </a:extLst>
          </p:cNvPr>
          <p:cNvSpPr>
            <a:spLocks noGrp="1"/>
          </p:cNvSpPr>
          <p:nvPr>
            <p:ph type="sldNum" sz="quarter" idx="12"/>
          </p:nvPr>
        </p:nvSpPr>
        <p:spPr/>
        <p:txBody>
          <a:bodyPr/>
          <a:lstStyle/>
          <a:p>
            <a:fld id="{BE2D8D75-17F6-474C-8CC8-AD93DCE1F39D}" type="slidenum">
              <a:rPr lang="fi-FI" smtClean="0"/>
              <a:t>10</a:t>
            </a:fld>
            <a:endParaRPr lang="fi-FI"/>
          </a:p>
        </p:txBody>
      </p:sp>
    </p:spTree>
    <p:extLst>
      <p:ext uri="{BB962C8B-B14F-4D97-AF65-F5344CB8AC3E}">
        <p14:creationId xmlns:p14="http://schemas.microsoft.com/office/powerpoint/2010/main" val="84885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a:extLst>
              <a:ext uri="{FF2B5EF4-FFF2-40B4-BE49-F238E27FC236}">
                <a16:creationId xmlns:a16="http://schemas.microsoft.com/office/drawing/2014/main" id="{DECE867D-29A1-4E8D-9F62-D569E2120E67}"/>
              </a:ext>
            </a:extLst>
          </p:cNvPr>
          <p:cNvSpPr>
            <a:spLocks noGrp="1"/>
          </p:cNvSpPr>
          <p:nvPr>
            <p:ph type="title"/>
          </p:nvPr>
        </p:nvSpPr>
        <p:spPr>
          <a:xfrm>
            <a:off x="4440" y="370690"/>
            <a:ext cx="11856640" cy="933039"/>
          </a:xfrm>
        </p:spPr>
        <p:txBody>
          <a:bodyPr/>
          <a:lstStyle/>
          <a:p>
            <a:pPr algn="ctr"/>
            <a:r>
              <a:rPr lang="fi-FI" sz="3200" dirty="0" err="1"/>
              <a:t>Totalpensionen</a:t>
            </a:r>
            <a:r>
              <a:rPr lang="fi-FI" sz="3200" dirty="0"/>
              <a:t> </a:t>
            </a:r>
            <a:r>
              <a:rPr lang="fi-FI" sz="3200" err="1"/>
              <a:t>år</a:t>
            </a:r>
            <a:r>
              <a:rPr lang="fi-FI" sz="3200"/>
              <a:t> 2024</a:t>
            </a:r>
            <a:br>
              <a:rPr lang="fi-FI" sz="3200" dirty="0"/>
            </a:br>
            <a:endParaRPr lang="fi-FI" sz="3200" dirty="0"/>
          </a:p>
        </p:txBody>
      </p:sp>
      <p:sp>
        <p:nvSpPr>
          <p:cNvPr id="3" name="Dian numeron paikkamerkki 2">
            <a:extLst>
              <a:ext uri="{FF2B5EF4-FFF2-40B4-BE49-F238E27FC236}">
                <a16:creationId xmlns:a16="http://schemas.microsoft.com/office/drawing/2014/main" id="{36DCE3B4-84BD-F706-C08D-ACE6C1268C6B}"/>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4" name="Kuva 3" descr="Totalpension år 2024.&#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1C3CCB75-2110-7032-EF93-0A0543F27A09}"/>
              </a:ext>
            </a:extLst>
          </p:cNvPr>
          <p:cNvPicPr>
            <a:picLocks noChangeAspect="1"/>
          </p:cNvPicPr>
          <p:nvPr/>
        </p:nvPicPr>
        <p:blipFill>
          <a:blip r:embed="rId3"/>
          <a:stretch>
            <a:fillRect/>
          </a:stretch>
        </p:blipFill>
        <p:spPr>
          <a:xfrm>
            <a:off x="1995662" y="1340768"/>
            <a:ext cx="8200676" cy="4691980"/>
          </a:xfrm>
          <a:prstGeom prst="rect">
            <a:avLst/>
          </a:prstGeom>
        </p:spPr>
      </p:pic>
    </p:spTree>
    <p:extLst>
      <p:ext uri="{BB962C8B-B14F-4D97-AF65-F5344CB8AC3E}">
        <p14:creationId xmlns:p14="http://schemas.microsoft.com/office/powerpoint/2010/main" val="233025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620729"/>
          </a:xfrm>
        </p:spPr>
        <p:txBody>
          <a:bodyPr/>
          <a:lstStyle/>
          <a:p>
            <a:pPr algn="ctr"/>
            <a:r>
              <a:rPr lang="fi-FI" sz="3200" dirty="0" err="1"/>
              <a:t>Totalpensionen</a:t>
            </a:r>
            <a:r>
              <a:rPr lang="fi-FI" sz="3200" dirty="0"/>
              <a:t> </a:t>
            </a:r>
            <a:r>
              <a:rPr lang="fi-FI" sz="3200" err="1"/>
              <a:t>år</a:t>
            </a:r>
            <a:r>
              <a:rPr lang="fi-FI" sz="3200"/>
              <a:t> 2024, </a:t>
            </a:r>
            <a:r>
              <a:rPr lang="fi-FI" sz="3200" dirty="0" err="1"/>
              <a:t>inkl</a:t>
            </a:r>
            <a:r>
              <a:rPr lang="fi-FI" sz="3200" dirty="0"/>
              <a:t>. </a:t>
            </a:r>
            <a:r>
              <a:rPr lang="fi-FI" sz="3200" dirty="0" err="1"/>
              <a:t>bostadsbidrag</a:t>
            </a:r>
            <a:br>
              <a:rPr lang="fi-FI" sz="3200" dirty="0"/>
            </a:br>
            <a:endParaRPr lang="fi-FI" sz="3200" dirty="0"/>
          </a:p>
        </p:txBody>
      </p:sp>
      <p:sp>
        <p:nvSpPr>
          <p:cNvPr id="3" name="Dian numeron paikkamerkki 2">
            <a:extLst>
              <a:ext uri="{FF2B5EF4-FFF2-40B4-BE49-F238E27FC236}">
                <a16:creationId xmlns:a16="http://schemas.microsoft.com/office/drawing/2014/main" id="{75DA2DA4-8AC0-49B2-646E-408DA8C92D84}"/>
              </a:ext>
            </a:extLst>
          </p:cNvPr>
          <p:cNvSpPr>
            <a:spLocks noGrp="1"/>
          </p:cNvSpPr>
          <p:nvPr>
            <p:ph type="sldNum" sz="quarter" idx="12"/>
          </p:nvPr>
        </p:nvSpPr>
        <p:spPr/>
        <p:txBody>
          <a:bodyPr/>
          <a:lstStyle/>
          <a:p>
            <a:fld id="{BE2D8D75-17F6-474C-8CC8-AD93DCE1F39D}" type="slidenum">
              <a:rPr lang="fi-FI" smtClean="0"/>
              <a:t>12</a:t>
            </a:fld>
            <a:endParaRPr lang="fi-FI"/>
          </a:p>
        </p:txBody>
      </p:sp>
      <p:pic>
        <p:nvPicPr>
          <p:cNvPr id="5" name="Kuva 4" descr="Arbetspension, folkpension, garantipension och bostadsbidrag år 2024.&#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AC8AA5DA-979B-139D-8235-86AD323A52BD}"/>
              </a:ext>
            </a:extLst>
          </p:cNvPr>
          <p:cNvPicPr>
            <a:picLocks noChangeAspect="1"/>
          </p:cNvPicPr>
          <p:nvPr/>
        </p:nvPicPr>
        <p:blipFill>
          <a:blip r:embed="rId3"/>
          <a:stretch>
            <a:fillRect/>
          </a:stretch>
        </p:blipFill>
        <p:spPr>
          <a:xfrm>
            <a:off x="1919536" y="1340768"/>
            <a:ext cx="8179453" cy="4687218"/>
          </a:xfrm>
          <a:prstGeom prst="rect">
            <a:avLst/>
          </a:prstGeom>
        </p:spPr>
      </p:pic>
    </p:spTree>
    <p:extLst>
      <p:ext uri="{BB962C8B-B14F-4D97-AF65-F5344CB8AC3E}">
        <p14:creationId xmlns:p14="http://schemas.microsoft.com/office/powerpoint/2010/main" val="401303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695399" y="373634"/>
            <a:ext cx="9540000" cy="620729"/>
          </a:xfrm>
        </p:spPr>
        <p:txBody>
          <a:bodyPr/>
          <a:lstStyle/>
          <a:p>
            <a:pPr algn="l"/>
            <a:r>
              <a:rPr lang="fi-FI" sz="4000" dirty="0"/>
              <a:t>Pension </a:t>
            </a:r>
            <a:r>
              <a:rPr lang="fi-FI" sz="4000" dirty="0" err="1"/>
              <a:t>tjänas</a:t>
            </a:r>
            <a:r>
              <a:rPr lang="fi-FI" sz="4000" dirty="0"/>
              <a:t> in för </a:t>
            </a:r>
            <a:r>
              <a:rPr lang="fi-FI" sz="4000" dirty="0" err="1"/>
              <a:t>inkomster</a:t>
            </a:r>
            <a:br>
              <a:rPr lang="fi-FI" sz="4000" dirty="0"/>
            </a:br>
            <a:endParaRPr lang="fi-FI" sz="4000" dirty="0"/>
          </a:p>
        </p:txBody>
      </p:sp>
      <p:sp>
        <p:nvSpPr>
          <p:cNvPr id="6" name="Content Placeholder 2">
            <a:extLst>
              <a:ext uri="{FF2B5EF4-FFF2-40B4-BE49-F238E27FC236}">
                <a16:creationId xmlns:a16="http://schemas.microsoft.com/office/drawing/2014/main" id="{5B6B95F1-00E8-4887-975F-933CFED3BCBA}"/>
              </a:ext>
            </a:extLst>
          </p:cNvPr>
          <p:cNvSpPr txBox="1">
            <a:spLocks/>
          </p:cNvSpPr>
          <p:nvPr/>
        </p:nvSpPr>
        <p:spPr>
          <a:xfrm>
            <a:off x="695399" y="1426393"/>
            <a:ext cx="8817513" cy="5519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0356B5"/>
              </a:buClr>
              <a:buNone/>
            </a:pPr>
            <a:r>
              <a:rPr lang="sv-SE" sz="2600" b="1" dirty="0">
                <a:latin typeface="+mn-lt"/>
              </a:rPr>
              <a:t>Pensionsintjäning från och med år 2017</a:t>
            </a:r>
            <a:endParaRPr lang="en-US" sz="2600" b="1" dirty="0">
              <a:latin typeface="+mn-lt"/>
            </a:endParaRPr>
          </a:p>
        </p:txBody>
      </p:sp>
      <p:sp>
        <p:nvSpPr>
          <p:cNvPr id="7" name="Content Placeholder 2">
            <a:extLst>
              <a:ext uri="{FF2B5EF4-FFF2-40B4-BE49-F238E27FC236}">
                <a16:creationId xmlns:a16="http://schemas.microsoft.com/office/drawing/2014/main" id="{5C30D230-A0E7-4317-9006-020489021D59}"/>
              </a:ext>
              <a:ext uri="{C183D7F6-B498-43B3-948B-1728B52AA6E4}">
                <adec:decorative xmlns:adec="http://schemas.microsoft.com/office/drawing/2017/decorative" val="1"/>
              </a:ext>
            </a:extLst>
          </p:cNvPr>
          <p:cNvSpPr txBox="1">
            <a:spLocks/>
          </p:cNvSpPr>
          <p:nvPr/>
        </p:nvSpPr>
        <p:spPr>
          <a:xfrm>
            <a:off x="551384" y="3971286"/>
            <a:ext cx="9361040" cy="249293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rgbClr val="0356B5"/>
              </a:buClr>
            </a:pPr>
            <a:r>
              <a:rPr lang="sv-SE" sz="2400" dirty="0">
                <a:latin typeface="+mn-lt"/>
              </a:rPr>
              <a:t>Pension tjänas in med 1,5 % om året.</a:t>
            </a:r>
          </a:p>
          <a:p>
            <a:pPr>
              <a:buClr>
                <a:srgbClr val="0356B5"/>
              </a:buClr>
            </a:pPr>
            <a:r>
              <a:rPr lang="sv-SE" sz="2400" dirty="0">
                <a:latin typeface="+mn-lt"/>
              </a:rPr>
              <a:t>53–62-åringar tjänar in pension med 1,7 % t.o.m. slutet av </a:t>
            </a:r>
            <a:br>
              <a:rPr lang="sv-SE" sz="2400" dirty="0">
                <a:latin typeface="+mn-lt"/>
              </a:rPr>
            </a:br>
            <a:r>
              <a:rPr lang="sv-SE" sz="2400" dirty="0">
                <a:latin typeface="+mn-lt"/>
              </a:rPr>
              <a:t>år 2025 (pensionstillväxt för övergångsperioden).</a:t>
            </a:r>
          </a:p>
          <a:p>
            <a:pPr>
              <a:buClr>
                <a:srgbClr val="0356B5"/>
              </a:buClr>
            </a:pPr>
            <a:r>
              <a:rPr lang="sv-SE" sz="2400" dirty="0">
                <a:latin typeface="+mn-lt"/>
              </a:rPr>
              <a:t>En uppskovsförhöjning räknas på pensionen, 0,4 % /månad, om pensionen börjar efter den lägsta pensionsåldern. </a:t>
            </a:r>
          </a:p>
        </p:txBody>
      </p:sp>
      <p:grpSp>
        <p:nvGrpSpPr>
          <p:cNvPr id="8" name="Ryhmä 7">
            <a:extLst>
              <a:ext uri="{FF2B5EF4-FFF2-40B4-BE49-F238E27FC236}">
                <a16:creationId xmlns:a16="http://schemas.microsoft.com/office/drawing/2014/main" id="{A51B29CF-4C38-4322-B163-CA62998CF259}"/>
              </a:ext>
              <a:ext uri="{C183D7F6-B498-43B3-948B-1728B52AA6E4}">
                <adec:decorative xmlns:adec="http://schemas.microsoft.com/office/drawing/2017/decorative" val="1"/>
              </a:ext>
            </a:extLst>
          </p:cNvPr>
          <p:cNvGrpSpPr/>
          <p:nvPr/>
        </p:nvGrpSpPr>
        <p:grpSpPr>
          <a:xfrm>
            <a:off x="1133014" y="1978313"/>
            <a:ext cx="9377354" cy="1872208"/>
            <a:chOff x="648016" y="2056399"/>
            <a:chExt cx="9377354" cy="1872208"/>
          </a:xfrm>
        </p:grpSpPr>
        <p:sp>
          <p:nvSpPr>
            <p:cNvPr id="9" name="Oval 12">
              <a:extLst>
                <a:ext uri="{FF2B5EF4-FFF2-40B4-BE49-F238E27FC236}">
                  <a16:creationId xmlns:a16="http://schemas.microsoft.com/office/drawing/2014/main" id="{5FFF4FEB-1CF1-4D0B-A1B0-E66C412C4AB6}"/>
                </a:ext>
              </a:extLst>
            </p:cNvPr>
            <p:cNvSpPr/>
            <p:nvPr/>
          </p:nvSpPr>
          <p:spPr bwMode="black">
            <a:xfrm>
              <a:off x="648016"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Arbets</a:t>
              </a:r>
              <a:r>
                <a:rPr lang="fi-FI" sz="2000" b="1" dirty="0"/>
                <a:t>-</a:t>
              </a:r>
            </a:p>
            <a:p>
              <a:pPr algn="ctr"/>
              <a:r>
                <a:rPr lang="fi-FI" sz="2000" b="1" dirty="0" err="1"/>
                <a:t>inkomster</a:t>
              </a:r>
              <a:endParaRPr lang="en-FI" sz="2000" dirty="0"/>
            </a:p>
          </p:txBody>
        </p:sp>
        <p:sp>
          <p:nvSpPr>
            <p:cNvPr id="10" name="Multiply 7">
              <a:extLst>
                <a:ext uri="{FF2B5EF4-FFF2-40B4-BE49-F238E27FC236}">
                  <a16:creationId xmlns:a16="http://schemas.microsoft.com/office/drawing/2014/main" id="{01C2C6D8-7C04-41FB-9E57-2E0584B9C02B}"/>
                </a:ext>
              </a:extLst>
            </p:cNvPr>
            <p:cNvSpPr/>
            <p:nvPr/>
          </p:nvSpPr>
          <p:spPr bwMode="black">
            <a:xfrm>
              <a:off x="2542326"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1" name="Oval 14">
              <a:extLst>
                <a:ext uri="{FF2B5EF4-FFF2-40B4-BE49-F238E27FC236}">
                  <a16:creationId xmlns:a16="http://schemas.microsoft.com/office/drawing/2014/main" id="{545C1220-3D9F-4F62-9C64-C154CB1B17FE}"/>
                </a:ext>
              </a:extLst>
            </p:cNvPr>
            <p:cNvSpPr/>
            <p:nvPr/>
          </p:nvSpPr>
          <p:spPr bwMode="black">
            <a:xfrm>
              <a:off x="3131560"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Intjänings</a:t>
              </a:r>
              <a:r>
                <a:rPr lang="fi-FI" sz="2000" b="1" dirty="0"/>
                <a:t>-</a:t>
              </a:r>
            </a:p>
            <a:p>
              <a:pPr algn="ctr"/>
              <a:r>
                <a:rPr lang="fi-FI" sz="2000" b="1" dirty="0" err="1"/>
                <a:t>procent</a:t>
              </a:r>
              <a:endParaRPr lang="en-FI" sz="2000" dirty="0"/>
            </a:p>
          </p:txBody>
        </p:sp>
        <p:sp>
          <p:nvSpPr>
            <p:cNvPr id="12" name="Multiply 15">
              <a:extLst>
                <a:ext uri="{FF2B5EF4-FFF2-40B4-BE49-F238E27FC236}">
                  <a16:creationId xmlns:a16="http://schemas.microsoft.com/office/drawing/2014/main" id="{FB0DC661-9B64-4CA9-AF55-2084B6D955CB}"/>
                </a:ext>
              </a:extLst>
            </p:cNvPr>
            <p:cNvSpPr/>
            <p:nvPr/>
          </p:nvSpPr>
          <p:spPr bwMode="black">
            <a:xfrm>
              <a:off x="5021319"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3" name="Oval 11">
              <a:extLst>
                <a:ext uri="{FF2B5EF4-FFF2-40B4-BE49-F238E27FC236}">
                  <a16:creationId xmlns:a16="http://schemas.microsoft.com/office/drawing/2014/main" id="{F013447F-DAFF-4CF1-BAF0-B757B4949657}"/>
                </a:ext>
              </a:extLst>
            </p:cNvPr>
            <p:cNvSpPr/>
            <p:nvPr/>
          </p:nvSpPr>
          <p:spPr bwMode="black">
            <a:xfrm>
              <a:off x="5642361"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Livländgs</a:t>
              </a:r>
              <a:r>
                <a:rPr lang="fi-FI" sz="2000" b="1" dirty="0"/>
                <a:t>-</a:t>
              </a:r>
            </a:p>
            <a:p>
              <a:pPr algn="ctr"/>
              <a:r>
                <a:rPr lang="fi-FI" sz="2000" b="1" dirty="0" err="1"/>
                <a:t>koefficient</a:t>
              </a:r>
              <a:endParaRPr lang="en-FI" sz="2000" b="1" dirty="0"/>
            </a:p>
          </p:txBody>
        </p:sp>
        <p:sp>
          <p:nvSpPr>
            <p:cNvPr id="14" name="Equals 16" descr="On yhtä kuin.">
              <a:extLst>
                <a:ext uri="{FF2B5EF4-FFF2-40B4-BE49-F238E27FC236}">
                  <a16:creationId xmlns:a16="http://schemas.microsoft.com/office/drawing/2014/main" id="{F7058662-8E5E-4166-AEC0-B534CD44449C}"/>
                </a:ext>
              </a:extLst>
            </p:cNvPr>
            <p:cNvSpPr/>
            <p:nvPr/>
          </p:nvSpPr>
          <p:spPr bwMode="black">
            <a:xfrm>
              <a:off x="7572430" y="271239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
          <p:nvSpPr>
            <p:cNvPr id="15" name="Oval 10">
              <a:extLst>
                <a:ext uri="{FF2B5EF4-FFF2-40B4-BE49-F238E27FC236}">
                  <a16:creationId xmlns:a16="http://schemas.microsoft.com/office/drawing/2014/main" id="{E2608561-4E5F-4936-B70F-8067169C01C9}"/>
                </a:ext>
              </a:extLst>
            </p:cNvPr>
            <p:cNvSpPr/>
            <p:nvPr/>
          </p:nvSpPr>
          <p:spPr bwMode="black">
            <a:xfrm>
              <a:off x="8153162" y="2056399"/>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Arbets-pension</a:t>
              </a:r>
              <a:endParaRPr lang="en-FI" sz="2000" dirty="0"/>
            </a:p>
          </p:txBody>
        </p:sp>
      </p:grpSp>
      <p:sp>
        <p:nvSpPr>
          <p:cNvPr id="3" name="Dian numeron paikkamerkki 2">
            <a:extLst>
              <a:ext uri="{FF2B5EF4-FFF2-40B4-BE49-F238E27FC236}">
                <a16:creationId xmlns:a16="http://schemas.microsoft.com/office/drawing/2014/main" id="{21AC2D22-BB28-0E44-5016-8C324A624490}"/>
              </a:ext>
            </a:extLst>
          </p:cNvPr>
          <p:cNvSpPr>
            <a:spLocks noGrp="1"/>
          </p:cNvSpPr>
          <p:nvPr>
            <p:ph type="sldNum" sz="quarter" idx="12"/>
          </p:nvPr>
        </p:nvSpPr>
        <p:spPr/>
        <p:txBody>
          <a:bodyPr/>
          <a:lstStyle/>
          <a:p>
            <a:fld id="{BE2D8D75-17F6-474C-8CC8-AD93DCE1F39D}" type="slidenum">
              <a:rPr lang="fi-FI" smtClean="0"/>
              <a:t>13</a:t>
            </a:fld>
            <a:endParaRPr lang="fi-FI"/>
          </a:p>
        </p:txBody>
      </p:sp>
    </p:spTree>
    <p:extLst>
      <p:ext uri="{BB962C8B-B14F-4D97-AF65-F5344CB8AC3E}">
        <p14:creationId xmlns:p14="http://schemas.microsoft.com/office/powerpoint/2010/main" val="322325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4192" y="764704"/>
            <a:ext cx="11856640" cy="620729"/>
          </a:xfrm>
        </p:spPr>
        <p:txBody>
          <a:bodyPr/>
          <a:lstStyle/>
          <a:p>
            <a:pPr algn="ctr"/>
            <a:r>
              <a:rPr lang="fi-FI" sz="3200" dirty="0" err="1"/>
              <a:t>Pensionsåldern</a:t>
            </a:r>
            <a:r>
              <a:rPr lang="fi-FI" sz="3200" dirty="0"/>
              <a:t> </a:t>
            </a:r>
            <a:r>
              <a:rPr lang="fi-FI" sz="3200" dirty="0" err="1"/>
              <a:t>stiger</a:t>
            </a:r>
            <a:r>
              <a:rPr lang="fi-FI" sz="3200" dirty="0"/>
              <a:t> per </a:t>
            </a:r>
            <a:r>
              <a:rPr lang="fi-FI" sz="3200" dirty="0" err="1"/>
              <a:t>åldersklass</a:t>
            </a:r>
            <a:endParaRPr lang="fi-FI" sz="3200" dirty="0"/>
          </a:p>
        </p:txBody>
      </p:sp>
      <p:graphicFrame>
        <p:nvGraphicFramePr>
          <p:cNvPr id="6" name="Content Placeholder 6">
            <a:extLst>
              <a:ext uri="{FF2B5EF4-FFF2-40B4-BE49-F238E27FC236}">
                <a16:creationId xmlns:a16="http://schemas.microsoft.com/office/drawing/2014/main" id="{8FA8EDBD-1730-4634-9CAA-9F46D481DD3E}"/>
              </a:ext>
              <a:ext uri="{C183D7F6-B498-43B3-948B-1728B52AA6E4}">
                <adec:decorative xmlns:adec="http://schemas.microsoft.com/office/drawing/2017/decorative" val="1"/>
              </a:ext>
            </a:extLst>
          </p:cNvPr>
          <p:cNvGraphicFramePr>
            <a:graphicFrameLocks/>
          </p:cNvGraphicFramePr>
          <p:nvPr/>
        </p:nvGraphicFramePr>
        <p:xfrm>
          <a:off x="2699171" y="1628800"/>
          <a:ext cx="6449914" cy="4251960"/>
        </p:xfrm>
        <a:graphic>
          <a:graphicData uri="http://schemas.openxmlformats.org/drawingml/2006/table">
            <a:tbl>
              <a:tblPr firstRow="1" bandRow="1">
                <a:tableStyleId>{5C22544A-7EE6-4342-B048-85BDC9FD1C3A}</a:tableStyleId>
              </a:tblPr>
              <a:tblGrid>
                <a:gridCol w="1553369">
                  <a:extLst>
                    <a:ext uri="{9D8B030D-6E8A-4147-A177-3AD203B41FA5}">
                      <a16:colId xmlns:a16="http://schemas.microsoft.com/office/drawing/2014/main" val="1844876579"/>
                    </a:ext>
                  </a:extLst>
                </a:gridCol>
                <a:gridCol w="1872208">
                  <a:extLst>
                    <a:ext uri="{9D8B030D-6E8A-4147-A177-3AD203B41FA5}">
                      <a16:colId xmlns:a16="http://schemas.microsoft.com/office/drawing/2014/main" val="2161742765"/>
                    </a:ext>
                  </a:extLst>
                </a:gridCol>
                <a:gridCol w="3024337">
                  <a:extLst>
                    <a:ext uri="{9D8B030D-6E8A-4147-A177-3AD203B41FA5}">
                      <a16:colId xmlns:a16="http://schemas.microsoft.com/office/drawing/2014/main" val="3049916227"/>
                    </a:ext>
                  </a:extLst>
                </a:gridCol>
              </a:tblGrid>
              <a:tr h="370840">
                <a:tc>
                  <a:txBody>
                    <a:bodyPr/>
                    <a:lstStyle/>
                    <a:p>
                      <a:r>
                        <a:rPr lang="fi-FI" dirty="0" err="1"/>
                        <a:t>Födelseår</a:t>
                      </a:r>
                      <a:endParaRPr lang="en-FI" dirty="0"/>
                    </a:p>
                  </a:txBody>
                  <a:tcPr/>
                </a:tc>
                <a:tc>
                  <a:txBody>
                    <a:bodyPr/>
                    <a:lstStyle/>
                    <a:p>
                      <a:r>
                        <a:rPr lang="fi-FI" sz="1800" b="1" kern="1200" dirty="0" err="1">
                          <a:solidFill>
                            <a:schemeClr val="lt1"/>
                          </a:solidFill>
                          <a:effectLst/>
                          <a:latin typeface="+mn-lt"/>
                          <a:ea typeface="+mn-ea"/>
                          <a:cs typeface="+mn-cs"/>
                        </a:rPr>
                        <a:t>Åldersklassens</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lägsta</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pensionsålder</a:t>
                      </a:r>
                      <a:endParaRPr lang="fi-FI" sz="1800" b="1" kern="1200" dirty="0">
                        <a:solidFill>
                          <a:schemeClr val="lt1"/>
                        </a:solidFill>
                        <a:effectLst/>
                        <a:latin typeface="+mn-lt"/>
                        <a:ea typeface="+mn-ea"/>
                        <a:cs typeface="+mn-cs"/>
                      </a:endParaRPr>
                    </a:p>
                  </a:txBody>
                  <a:tcPr/>
                </a:tc>
                <a:tc>
                  <a:txBody>
                    <a:bodyPr/>
                    <a:lstStyle/>
                    <a:p>
                      <a:r>
                        <a:rPr lang="fi-FI" sz="1800" b="1" kern="1200" dirty="0" err="1">
                          <a:solidFill>
                            <a:schemeClr val="lt1"/>
                          </a:solidFill>
                          <a:effectLst/>
                          <a:latin typeface="+mn-lt"/>
                          <a:ea typeface="+mn-ea"/>
                          <a:cs typeface="+mn-cs"/>
                        </a:rPr>
                        <a:t>Den</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övre</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gränsen</a:t>
                      </a:r>
                      <a:r>
                        <a:rPr lang="fi-FI" sz="1800" b="1" kern="1200" dirty="0">
                          <a:solidFill>
                            <a:schemeClr val="lt1"/>
                          </a:solidFill>
                          <a:effectLst/>
                          <a:latin typeface="+mn-lt"/>
                          <a:ea typeface="+mn-ea"/>
                          <a:cs typeface="+mn-cs"/>
                        </a:rPr>
                        <a:t> för </a:t>
                      </a:r>
                      <a:r>
                        <a:rPr lang="fi-FI" sz="1800" b="1" kern="1200" dirty="0" err="1">
                          <a:solidFill>
                            <a:schemeClr val="lt1"/>
                          </a:solidFill>
                          <a:effectLst/>
                          <a:latin typeface="+mn-lt"/>
                          <a:ea typeface="+mn-ea"/>
                          <a:cs typeface="+mn-cs"/>
                        </a:rPr>
                        <a:t>försäkringsskyldigheten</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och</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intjäningen</a:t>
                      </a:r>
                      <a:r>
                        <a:rPr lang="fi-FI" sz="1800" b="1" kern="1200" dirty="0">
                          <a:solidFill>
                            <a:schemeClr val="lt1"/>
                          </a:solidFill>
                          <a:effectLst/>
                          <a:latin typeface="+mn-lt"/>
                          <a:ea typeface="+mn-ea"/>
                          <a:cs typeface="+mn-cs"/>
                        </a:rPr>
                        <a:t> av </a:t>
                      </a:r>
                      <a:r>
                        <a:rPr lang="fi-FI" sz="1800" b="1" kern="1200" dirty="0" err="1">
                          <a:solidFill>
                            <a:schemeClr val="lt1"/>
                          </a:solidFill>
                          <a:effectLst/>
                          <a:latin typeface="+mn-lt"/>
                          <a:ea typeface="+mn-ea"/>
                          <a:cs typeface="+mn-cs"/>
                        </a:rPr>
                        <a:t>pension</a:t>
                      </a:r>
                      <a:endParaRPr lang="en-FI" dirty="0"/>
                    </a:p>
                  </a:txBody>
                  <a:tcPr/>
                </a:tc>
                <a:extLst>
                  <a:ext uri="{0D108BD9-81ED-4DB2-BD59-A6C34878D82A}">
                    <a16:rowId xmlns:a16="http://schemas.microsoft.com/office/drawing/2014/main" val="3734032635"/>
                  </a:ext>
                </a:extLst>
              </a:tr>
              <a:tr h="370840">
                <a:tc>
                  <a:txBody>
                    <a:bodyPr/>
                    <a:lstStyle/>
                    <a:p>
                      <a:r>
                        <a:rPr lang="en-FI" dirty="0"/>
                        <a:t>1954</a:t>
                      </a:r>
                    </a:p>
                  </a:txBody>
                  <a:tcPr marL="288000"/>
                </a:tc>
                <a:tc>
                  <a:txBody>
                    <a:bodyPr/>
                    <a:lstStyle/>
                    <a:p>
                      <a:pPr algn="l"/>
                      <a:r>
                        <a:rPr lang="en-FI" dirty="0"/>
                        <a:t>63 </a:t>
                      </a:r>
                      <a:r>
                        <a:rPr lang="fi-FI" dirty="0" err="1"/>
                        <a:t>år</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4241733033"/>
                  </a:ext>
                </a:extLst>
              </a:tr>
              <a:tr h="370840">
                <a:tc>
                  <a:txBody>
                    <a:bodyPr/>
                    <a:lstStyle/>
                    <a:p>
                      <a:r>
                        <a:rPr lang="en-FI" dirty="0"/>
                        <a:t>1955</a:t>
                      </a:r>
                    </a:p>
                  </a:txBody>
                  <a:tcPr marL="288000"/>
                </a:tc>
                <a:tc>
                  <a:txBody>
                    <a:bodyPr/>
                    <a:lstStyle/>
                    <a:p>
                      <a:pPr algn="l"/>
                      <a:r>
                        <a:rPr lang="en-FI" dirty="0"/>
                        <a:t>63 </a:t>
                      </a:r>
                      <a:r>
                        <a:rPr lang="fi-FI" dirty="0" err="1"/>
                        <a:t>år</a:t>
                      </a:r>
                      <a:r>
                        <a:rPr lang="en-FI" dirty="0"/>
                        <a:t> 3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683807339"/>
                  </a:ext>
                </a:extLst>
              </a:tr>
              <a:tr h="370840">
                <a:tc>
                  <a:txBody>
                    <a:bodyPr/>
                    <a:lstStyle/>
                    <a:p>
                      <a:r>
                        <a:rPr lang="en-FI" dirty="0"/>
                        <a:t>1956</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a:t>
                      </a:r>
                      <a:r>
                        <a:rPr lang="fi-FI" dirty="0" err="1"/>
                        <a:t>år</a:t>
                      </a:r>
                      <a:r>
                        <a:rPr lang="en-FI" dirty="0"/>
                        <a:t> 6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2608703888"/>
                  </a:ext>
                </a:extLst>
              </a:tr>
              <a:tr h="370840">
                <a:tc>
                  <a:txBody>
                    <a:bodyPr/>
                    <a:lstStyle/>
                    <a:p>
                      <a:r>
                        <a:rPr lang="en-FI" dirty="0"/>
                        <a:t>1957</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a:t>
                      </a:r>
                      <a:r>
                        <a:rPr lang="fi-FI" dirty="0" err="1"/>
                        <a:t>år</a:t>
                      </a:r>
                      <a:r>
                        <a:rPr lang="en-FI" dirty="0"/>
                        <a:t> 9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36336246"/>
                  </a:ext>
                </a:extLst>
              </a:tr>
              <a:tr h="370840">
                <a:tc>
                  <a:txBody>
                    <a:bodyPr/>
                    <a:lstStyle/>
                    <a:p>
                      <a:r>
                        <a:rPr lang="en-FI" dirty="0"/>
                        <a:t>1958</a:t>
                      </a:r>
                    </a:p>
                  </a:txBody>
                  <a:tcPr marL="288000"/>
                </a:tc>
                <a:tc>
                  <a:txBody>
                    <a:bodyPr/>
                    <a:lstStyle/>
                    <a:p>
                      <a:pPr algn="l"/>
                      <a:r>
                        <a:rPr lang="en-FI" dirty="0"/>
                        <a:t>64 </a:t>
                      </a:r>
                      <a:r>
                        <a:rPr lang="fi-FI" dirty="0" err="1"/>
                        <a:t>år</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3429435043"/>
                  </a:ext>
                </a:extLst>
              </a:tr>
              <a:tr h="370840">
                <a:tc>
                  <a:txBody>
                    <a:bodyPr/>
                    <a:lstStyle/>
                    <a:p>
                      <a:r>
                        <a:rPr lang="en-FI" dirty="0"/>
                        <a:t>1959</a:t>
                      </a:r>
                    </a:p>
                  </a:txBody>
                  <a:tcPr marL="288000"/>
                </a:tc>
                <a:tc>
                  <a:txBody>
                    <a:bodyPr/>
                    <a:lstStyle/>
                    <a:p>
                      <a:pPr algn="l"/>
                      <a:r>
                        <a:rPr lang="en-FI" dirty="0"/>
                        <a:t>64 </a:t>
                      </a:r>
                      <a:r>
                        <a:rPr lang="fi-FI" dirty="0" err="1"/>
                        <a:t>år</a:t>
                      </a:r>
                      <a:r>
                        <a:rPr lang="en-FI" dirty="0"/>
                        <a:t> 3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3454084548"/>
                  </a:ext>
                </a:extLst>
              </a:tr>
              <a:tr h="370840">
                <a:tc>
                  <a:txBody>
                    <a:bodyPr/>
                    <a:lstStyle/>
                    <a:p>
                      <a:r>
                        <a:rPr lang="en-FI" dirty="0"/>
                        <a:t>1960</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a:t>
                      </a:r>
                      <a:r>
                        <a:rPr lang="fi-FI" dirty="0" err="1"/>
                        <a:t>år</a:t>
                      </a:r>
                      <a:r>
                        <a:rPr lang="en-FI" dirty="0"/>
                        <a:t> 6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1567019316"/>
                  </a:ext>
                </a:extLst>
              </a:tr>
              <a:tr h="370840">
                <a:tc>
                  <a:txBody>
                    <a:bodyPr/>
                    <a:lstStyle/>
                    <a:p>
                      <a:r>
                        <a:rPr lang="en-FI" dirty="0"/>
                        <a:t>1961</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a:t>
                      </a:r>
                      <a:r>
                        <a:rPr lang="fi-FI" dirty="0" err="1"/>
                        <a:t>år</a:t>
                      </a:r>
                      <a:r>
                        <a:rPr lang="en-FI" dirty="0"/>
                        <a:t> 9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795668811"/>
                  </a:ext>
                </a:extLst>
              </a:tr>
              <a:tr h="370840">
                <a:tc>
                  <a:txBody>
                    <a:bodyPr/>
                    <a:lstStyle/>
                    <a:p>
                      <a:r>
                        <a:rPr lang="en-FI" dirty="0"/>
                        <a:t>1962–1964</a:t>
                      </a:r>
                    </a:p>
                  </a:txBody>
                  <a:tcPr marL="288000"/>
                </a:tc>
                <a:tc>
                  <a:txBody>
                    <a:bodyPr/>
                    <a:lstStyle/>
                    <a:p>
                      <a:pPr algn="l"/>
                      <a:r>
                        <a:rPr lang="en-FI" dirty="0"/>
                        <a:t>65 </a:t>
                      </a:r>
                      <a:r>
                        <a:rPr lang="fi-FI" dirty="0" err="1"/>
                        <a:t>år</a:t>
                      </a:r>
                      <a:endParaRPr lang="en-FI" dirty="0"/>
                    </a:p>
                  </a:txBody>
                  <a:tcPr marL="503999"/>
                </a:tc>
                <a:tc>
                  <a:txBody>
                    <a:bodyPr/>
                    <a:lstStyle/>
                    <a:p>
                      <a:pPr algn="ctr"/>
                      <a:r>
                        <a:rPr lang="en-FI" dirty="0"/>
                        <a:t>70</a:t>
                      </a:r>
                    </a:p>
                  </a:txBody>
                  <a:tcPr/>
                </a:tc>
                <a:extLst>
                  <a:ext uri="{0D108BD9-81ED-4DB2-BD59-A6C34878D82A}">
                    <a16:rowId xmlns:a16="http://schemas.microsoft.com/office/drawing/2014/main" val="2278616152"/>
                  </a:ext>
                </a:extLst>
              </a:tr>
            </a:tbl>
          </a:graphicData>
        </a:graphic>
      </p:graphicFrame>
      <p:sp>
        <p:nvSpPr>
          <p:cNvPr id="3" name="Dian numeron paikkamerkki 2">
            <a:extLst>
              <a:ext uri="{FF2B5EF4-FFF2-40B4-BE49-F238E27FC236}">
                <a16:creationId xmlns:a16="http://schemas.microsoft.com/office/drawing/2014/main" id="{3862A8C4-6940-5664-04A0-5228B64ED31F}"/>
              </a:ext>
            </a:extLst>
          </p:cNvPr>
          <p:cNvSpPr>
            <a:spLocks noGrp="1"/>
          </p:cNvSpPr>
          <p:nvPr>
            <p:ph type="sldNum" sz="quarter" idx="12"/>
          </p:nvPr>
        </p:nvSpPr>
        <p:spPr/>
        <p:txBody>
          <a:bodyPr/>
          <a:lstStyle/>
          <a:p>
            <a:fld id="{BE2D8D75-17F6-474C-8CC8-AD93DCE1F39D}" type="slidenum">
              <a:rPr lang="fi-FI" smtClean="0"/>
              <a:t>14</a:t>
            </a:fld>
            <a:endParaRPr lang="fi-FI"/>
          </a:p>
        </p:txBody>
      </p:sp>
    </p:spTree>
    <p:extLst>
      <p:ext uri="{BB962C8B-B14F-4D97-AF65-F5344CB8AC3E}">
        <p14:creationId xmlns:p14="http://schemas.microsoft.com/office/powerpoint/2010/main" val="68438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77953"/>
            <a:ext cx="11856640" cy="548721"/>
          </a:xfrm>
        </p:spPr>
        <p:txBody>
          <a:bodyPr/>
          <a:lstStyle/>
          <a:p>
            <a:pPr algn="ctr"/>
            <a:r>
              <a:rPr lang="fi-FI" sz="3200" dirty="0" err="1"/>
              <a:t>Åldersgränserna</a:t>
            </a:r>
            <a:r>
              <a:rPr lang="fi-FI" sz="3200" dirty="0"/>
              <a:t> för </a:t>
            </a:r>
            <a:r>
              <a:rPr lang="fi-FI" sz="3200" dirty="0" err="1"/>
              <a:t>arbetspensionsförmånerna</a:t>
            </a:r>
            <a:endParaRPr lang="fi-FI" sz="3200" dirty="0"/>
          </a:p>
        </p:txBody>
      </p:sp>
      <p:graphicFrame>
        <p:nvGraphicFramePr>
          <p:cNvPr id="6" name="Taulukko 5">
            <a:extLst>
              <a:ext uri="{FF2B5EF4-FFF2-40B4-BE49-F238E27FC236}">
                <a16:creationId xmlns:a16="http://schemas.microsoft.com/office/drawing/2014/main" id="{B2A4D503-8169-4DE8-A62B-AE94623F002F}"/>
              </a:ext>
              <a:ext uri="{C183D7F6-B498-43B3-948B-1728B52AA6E4}">
                <adec:decorative xmlns:adec="http://schemas.microsoft.com/office/drawing/2017/decorative" val="1"/>
              </a:ext>
            </a:extLst>
          </p:cNvPr>
          <p:cNvGraphicFramePr>
            <a:graphicFrameLocks noGrp="1"/>
          </p:cNvGraphicFramePr>
          <p:nvPr/>
        </p:nvGraphicFramePr>
        <p:xfrm>
          <a:off x="1775520" y="844283"/>
          <a:ext cx="9078056" cy="5459517"/>
        </p:xfrm>
        <a:graphic>
          <a:graphicData uri="http://schemas.openxmlformats.org/drawingml/2006/table">
            <a:tbl>
              <a:tblPr firstRow="1" bandRow="1">
                <a:tableStyleId>{5C22544A-7EE6-4342-B048-85BDC9FD1C3A}</a:tableStyleId>
              </a:tblPr>
              <a:tblGrid>
                <a:gridCol w="3298000">
                  <a:extLst>
                    <a:ext uri="{9D8B030D-6E8A-4147-A177-3AD203B41FA5}">
                      <a16:colId xmlns:a16="http://schemas.microsoft.com/office/drawing/2014/main" val="20000"/>
                    </a:ext>
                  </a:extLst>
                </a:gridCol>
                <a:gridCol w="1276989">
                  <a:extLst>
                    <a:ext uri="{9D8B030D-6E8A-4147-A177-3AD203B41FA5}">
                      <a16:colId xmlns:a16="http://schemas.microsoft.com/office/drawing/2014/main" val="20001"/>
                    </a:ext>
                  </a:extLst>
                </a:gridCol>
                <a:gridCol w="4503067">
                  <a:extLst>
                    <a:ext uri="{9D8B030D-6E8A-4147-A177-3AD203B41FA5}">
                      <a16:colId xmlns:a16="http://schemas.microsoft.com/office/drawing/2014/main" val="20002"/>
                    </a:ext>
                  </a:extLst>
                </a:gridCol>
              </a:tblGrid>
              <a:tr h="336719">
                <a:tc>
                  <a:txBody>
                    <a:bodyPr/>
                    <a:lstStyle/>
                    <a:p>
                      <a:pPr algn="l"/>
                      <a:r>
                        <a:rPr lang="fi-FI" sz="1600" b="1" dirty="0" err="1">
                          <a:solidFill>
                            <a:schemeClr val="lt1"/>
                          </a:solidFill>
                          <a:latin typeface="+mn-lt"/>
                        </a:rPr>
                        <a:t>Förmånsslag</a:t>
                      </a:r>
                      <a:endParaRPr lang="fi-FI" sz="1600" b="1" dirty="0">
                        <a:solidFill>
                          <a:schemeClr val="bg1"/>
                        </a:solidFill>
                        <a:latin typeface="+mn-lt"/>
                      </a:endParaRPr>
                    </a:p>
                  </a:txBody>
                  <a:tcPr marL="112548" marR="112548" marT="56274" marB="56274" anchor="ctr">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US" sz="1600" dirty="0" err="1">
                          <a:effectLst/>
                          <a:latin typeface="+mn-lt"/>
                        </a:rPr>
                        <a:t>Födelseår</a:t>
                      </a:r>
                      <a:r>
                        <a:rPr lang="en-US" sz="1600" dirty="0">
                          <a:effectLst/>
                          <a:latin typeface="+mn-lt"/>
                        </a:rPr>
                        <a:t> </a:t>
                      </a:r>
                      <a:endParaRPr lang="fi-FI" sz="1600" b="1" dirty="0">
                        <a:solidFill>
                          <a:schemeClr val="bg1"/>
                        </a:solidFill>
                        <a:latin typeface="+mn-lt"/>
                      </a:endParaRPr>
                    </a:p>
                  </a:txBody>
                  <a:tcPr marL="112548" marR="112548" marT="56274" marB="562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latin typeface="+mn-lt"/>
                        </a:rPr>
                        <a:t>Pensionen möjlig i åldersintervallen</a:t>
                      </a:r>
                      <a:endParaRPr lang="sv-SE" sz="1600" b="1" noProof="0" dirty="0">
                        <a:solidFill>
                          <a:schemeClr val="bg1"/>
                        </a:solidFill>
                        <a:latin typeface="+mn-lt"/>
                      </a:endParaRPr>
                    </a:p>
                  </a:txBody>
                  <a:tcPr marL="112548" marR="112548" marT="56274" marB="56274" anchor="ctr">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35690">
                <a:tc>
                  <a:txBody>
                    <a:bodyPr/>
                    <a:lstStyle/>
                    <a:p>
                      <a:pPr algn="l"/>
                      <a:r>
                        <a:rPr lang="fi-FI" sz="1600" dirty="0" err="1">
                          <a:latin typeface="+mn-lt"/>
                        </a:rPr>
                        <a:t>Ålderspension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l"/>
                      <a:endParaRPr lang="fi-FI" sz="1600" b="0" dirty="0">
                        <a:solidFill>
                          <a:schemeClr val="tx1"/>
                        </a:solidFill>
                        <a:latin typeface="+mn-lt"/>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latin typeface="+mn-lt"/>
                        </a:rPr>
                        <a:t>Från och med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1"/>
                  </a:ext>
                </a:extLst>
              </a:tr>
              <a:tr h="349595">
                <a:tc>
                  <a:txBody>
                    <a:bodyPr/>
                    <a:lstStyle/>
                    <a:p>
                      <a:pPr algn="l"/>
                      <a:r>
                        <a:rPr lang="en-US" sz="1600" dirty="0" err="1">
                          <a:latin typeface="+mn-lt"/>
                        </a:rPr>
                        <a:t>Partiell</a:t>
                      </a:r>
                      <a:r>
                        <a:rPr lang="en-US" sz="1600" dirty="0">
                          <a:latin typeface="+mn-lt"/>
                        </a:rPr>
                        <a:t> </a:t>
                      </a:r>
                      <a:r>
                        <a:rPr lang="en-US" sz="1600" dirty="0" err="1">
                          <a:latin typeface="+mn-lt"/>
                        </a:rPr>
                        <a:t>förtida</a:t>
                      </a:r>
                      <a:r>
                        <a:rPr lang="en-US" sz="1600" dirty="0">
                          <a:latin typeface="+mn-lt"/>
                        </a:rPr>
                        <a:t> </a:t>
                      </a:r>
                      <a:r>
                        <a:rPr lang="en-US" sz="1600" dirty="0" err="1">
                          <a:latin typeface="+mn-lt"/>
                        </a:rPr>
                        <a:t>ålderspension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1949–1963</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sv-SE" sz="1600" noProof="0" dirty="0">
                          <a:latin typeface="+mn-lt"/>
                        </a:rPr>
                        <a:t>61– </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161423">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dirty="0">
                          <a:latin typeface="+mn-lt"/>
                        </a:rPr>
                        <a:t>1964</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noProof="0" dirty="0">
                          <a:latin typeface="+mn-lt"/>
                        </a:rPr>
                        <a:t>62– </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631553">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dirty="0">
                          <a:latin typeface="+mn-lt"/>
                        </a:rPr>
                        <a:t>1965– </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baseline="0" noProof="0" dirty="0">
                          <a:latin typeface="+mn-lt"/>
                        </a:rPr>
                        <a:t>Kan börja 3 år innan den lägsta åldern för ålders-pension (ändras enligt den förväntade livslängden)</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316776">
                <a:tc>
                  <a:txBody>
                    <a:bodyPr/>
                    <a:lstStyle/>
                    <a:p>
                      <a:pPr algn="l"/>
                      <a:r>
                        <a:rPr lang="fi-FI" sz="1600" dirty="0" err="1">
                          <a:latin typeface="+mn-lt"/>
                        </a:rPr>
                        <a:t>Sjukpension</a:t>
                      </a:r>
                      <a:r>
                        <a:rPr lang="fi-FI" sz="1600" dirty="0">
                          <a:latin typeface="+mn-lt"/>
                        </a:rPr>
                        <a:t> (</a:t>
                      </a:r>
                      <a:r>
                        <a:rPr lang="fi-FI" sz="1600" dirty="0" err="1">
                          <a:latin typeface="+mn-lt"/>
                        </a:rPr>
                        <a:t>full</a:t>
                      </a:r>
                      <a:r>
                        <a:rPr lang="fi-FI" sz="1600" dirty="0">
                          <a:latin typeface="+mn-lt"/>
                        </a:rPr>
                        <a:t> </a:t>
                      </a:r>
                      <a:r>
                        <a:rPr lang="fi-FI" sz="1600" dirty="0" err="1">
                          <a:latin typeface="+mn-lt"/>
                        </a:rPr>
                        <a:t>eller</a:t>
                      </a:r>
                      <a:r>
                        <a:rPr lang="fi-FI" sz="1600" baseline="0" dirty="0">
                          <a:latin typeface="+mn-lt"/>
                        </a:rPr>
                        <a:t> </a:t>
                      </a:r>
                      <a:r>
                        <a:rPr lang="fi-FI" sz="1600" baseline="0" dirty="0" err="1">
                          <a:latin typeface="+mn-lt"/>
                        </a:rPr>
                        <a:t>partiell</a:t>
                      </a:r>
                      <a:r>
                        <a:rPr lang="fi-FI" sz="1600" dirty="0">
                          <a:latin typeface="+mn-lt"/>
                        </a:rPr>
                        <a:t>)</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17–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5"/>
                  </a:ext>
                </a:extLst>
              </a:tr>
              <a:tr h="372531">
                <a:tc>
                  <a:txBody>
                    <a:bodyPr/>
                    <a:lstStyle/>
                    <a:p>
                      <a:pPr algn="l"/>
                      <a:r>
                        <a:rPr lang="en-US" sz="1600" dirty="0" err="1">
                          <a:latin typeface="+mn-lt"/>
                        </a:rPr>
                        <a:t>Arbetslivspension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1955–1964</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sv-SE" sz="1600" noProof="0" dirty="0">
                          <a:latin typeface="+mn-lt"/>
                        </a:rPr>
                        <a:t>63–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777542">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1965–</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baseline="0" noProof="0" dirty="0">
                          <a:latin typeface="+mn-lt"/>
                        </a:rPr>
                        <a:t>Kan börja 2 år innan den lägsta åldern för ålders-pension </a:t>
                      </a:r>
                      <a:r>
                        <a:rPr lang="sv-SE" sz="1600" noProof="0" dirty="0">
                          <a:latin typeface="+mn-lt"/>
                        </a:rPr>
                        <a:t>(ändras enligt den förväntade livslängden</a:t>
                      </a:r>
                      <a:r>
                        <a:rPr lang="sv-SE" sz="1600" baseline="0" noProof="0" dirty="0">
                          <a:latin typeface="+mn-lt"/>
                        </a:rPr>
                        <a:t>) t.o.m. åldersklassens lägsta pensionsålder</a:t>
                      </a:r>
                      <a:endParaRPr lang="sv-SE" sz="1600" noProof="0" dirty="0">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7"/>
                  </a:ext>
                </a:extLst>
              </a:tr>
              <a:tr h="316776">
                <a:tc>
                  <a:txBody>
                    <a:bodyPr/>
                    <a:lstStyle/>
                    <a:p>
                      <a:pPr algn="l"/>
                      <a:r>
                        <a:rPr lang="fi-FI" sz="1600" dirty="0" err="1">
                          <a:latin typeface="+mn-lt"/>
                        </a:rPr>
                        <a:t>Familjepension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8"/>
                  </a:ext>
                </a:extLst>
              </a:tr>
              <a:tr h="316776">
                <a:tc>
                  <a:txBody>
                    <a:bodyPr/>
                    <a:lstStyle/>
                    <a:p>
                      <a:pPr algn="l"/>
                      <a:r>
                        <a:rPr lang="fi-FI" sz="1600" dirty="0">
                          <a:latin typeface="+mn-lt"/>
                        </a:rPr>
                        <a:t>   - </a:t>
                      </a:r>
                      <a:r>
                        <a:rPr lang="fi-FI" sz="1600" dirty="0" err="1">
                          <a:latin typeface="+mn-lt"/>
                        </a:rPr>
                        <a:t>Barn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a:latin typeface="+mn-lt"/>
                        </a:rPr>
                        <a:t>0–20</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9"/>
                  </a:ext>
                </a:extLst>
              </a:tr>
              <a:tr h="547159">
                <a:tc>
                  <a:txBody>
                    <a:bodyPr/>
                    <a:lstStyle/>
                    <a:p>
                      <a:r>
                        <a:rPr lang="fi-FI" sz="1600" dirty="0">
                          <a:latin typeface="+mn-lt"/>
                        </a:rPr>
                        <a:t>   - </a:t>
                      </a:r>
                      <a:r>
                        <a:rPr lang="fi-FI" sz="1600" b="0" dirty="0" err="1">
                          <a:solidFill>
                            <a:schemeClr val="tx1"/>
                          </a:solidFill>
                          <a:latin typeface="+mn-lt"/>
                        </a:rPr>
                        <a:t>Efterlevande</a:t>
                      </a:r>
                      <a:r>
                        <a:rPr lang="fi-FI" sz="1600" b="0" dirty="0">
                          <a:solidFill>
                            <a:schemeClr val="tx1"/>
                          </a:solidFill>
                          <a:latin typeface="+mn-lt"/>
                        </a:rPr>
                        <a:t> </a:t>
                      </a:r>
                      <a:r>
                        <a:rPr lang="fi-FI" sz="1600" b="0" dirty="0" err="1">
                          <a:solidFill>
                            <a:schemeClr val="tx1"/>
                          </a:solidFill>
                          <a:latin typeface="+mn-lt"/>
                        </a:rPr>
                        <a:t>make</a:t>
                      </a:r>
                      <a:r>
                        <a:rPr lang="fi-FI" sz="1600" b="0" dirty="0">
                          <a:solidFill>
                            <a:schemeClr val="tx1"/>
                          </a:solidFill>
                          <a:latin typeface="+mn-lt"/>
                        </a:rPr>
                        <a:t> </a:t>
                      </a:r>
                      <a:r>
                        <a:rPr lang="fi-FI" sz="1600" b="0" dirty="0" err="1">
                          <a:solidFill>
                            <a:schemeClr val="tx1"/>
                          </a:solidFill>
                          <a:latin typeface="+mn-lt"/>
                        </a:rPr>
                        <a:t>med</a:t>
                      </a:r>
                      <a:r>
                        <a:rPr lang="fi-FI" sz="1600" b="0" dirty="0">
                          <a:solidFill>
                            <a:schemeClr val="tx1"/>
                          </a:solidFill>
                          <a:latin typeface="+mn-lt"/>
                        </a:rPr>
                        <a:t>    </a:t>
                      </a:r>
                      <a:br>
                        <a:rPr lang="fi-FI" sz="1600" b="0" dirty="0">
                          <a:solidFill>
                            <a:schemeClr val="tx1"/>
                          </a:solidFill>
                          <a:latin typeface="+mn-lt"/>
                        </a:rPr>
                      </a:br>
                      <a:r>
                        <a:rPr lang="fi-FI" sz="1600" b="0" dirty="0">
                          <a:solidFill>
                            <a:schemeClr val="tx1"/>
                          </a:solidFill>
                          <a:latin typeface="+mn-lt"/>
                        </a:rPr>
                        <a:t>     </a:t>
                      </a:r>
                      <a:r>
                        <a:rPr lang="fi-FI" sz="1600" b="0" dirty="0" err="1">
                          <a:solidFill>
                            <a:schemeClr val="tx1"/>
                          </a:solidFill>
                          <a:latin typeface="+mn-lt"/>
                        </a:rPr>
                        <a:t>gemensamma</a:t>
                      </a:r>
                      <a:r>
                        <a:rPr lang="fi-FI" sz="1600" b="0" baseline="0" dirty="0">
                          <a:solidFill>
                            <a:schemeClr val="tx1"/>
                          </a:solidFill>
                          <a:latin typeface="+mn-lt"/>
                        </a:rPr>
                        <a:t> </a:t>
                      </a:r>
                      <a:r>
                        <a:rPr lang="fi-FI" sz="1600" b="0" dirty="0" err="1">
                          <a:solidFill>
                            <a:schemeClr val="tx1"/>
                          </a:solidFill>
                          <a:latin typeface="+mn-lt"/>
                        </a:rPr>
                        <a:t>barn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ingen åldersgräns</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0"/>
                  </a:ext>
                </a:extLst>
              </a:tr>
              <a:tr h="321075">
                <a:tc>
                  <a:txBody>
                    <a:bodyPr/>
                    <a:lstStyle/>
                    <a:p>
                      <a:pPr marL="0" indent="0">
                        <a:buFontTx/>
                        <a:buNone/>
                      </a:pPr>
                      <a:r>
                        <a:rPr lang="fi-FI" sz="1600" baseline="0" dirty="0">
                          <a:latin typeface="+mn-lt"/>
                        </a:rPr>
                        <a:t>   - </a:t>
                      </a:r>
                      <a:r>
                        <a:rPr lang="fi-FI" sz="1600" b="0" baseline="0" dirty="0" err="1">
                          <a:solidFill>
                            <a:schemeClr val="tx1"/>
                          </a:solidFill>
                          <a:latin typeface="+mn-lt"/>
                        </a:rPr>
                        <a:t>Efterlevande</a:t>
                      </a:r>
                      <a:r>
                        <a:rPr lang="fi-FI" sz="1600" b="0" baseline="0" dirty="0">
                          <a:solidFill>
                            <a:schemeClr val="tx1"/>
                          </a:solidFill>
                          <a:latin typeface="+mn-lt"/>
                        </a:rPr>
                        <a:t> </a:t>
                      </a:r>
                      <a:r>
                        <a:rPr lang="fi-FI" sz="1600" b="0" baseline="0" dirty="0" err="1">
                          <a:solidFill>
                            <a:schemeClr val="tx1"/>
                          </a:solidFill>
                          <a:latin typeface="+mn-lt"/>
                        </a:rPr>
                        <a:t>make</a:t>
                      </a:r>
                      <a:r>
                        <a:rPr lang="fi-FI" sz="1600" b="0" baseline="0" dirty="0">
                          <a:solidFill>
                            <a:schemeClr val="tx1"/>
                          </a:solidFill>
                          <a:latin typeface="+mn-lt"/>
                        </a:rPr>
                        <a:t>, </a:t>
                      </a:r>
                      <a:r>
                        <a:rPr lang="fi-FI" sz="1600" b="0" baseline="0" dirty="0" err="1">
                          <a:solidFill>
                            <a:schemeClr val="tx1"/>
                          </a:solidFill>
                          <a:latin typeface="+mn-lt"/>
                        </a:rPr>
                        <a:t>inga</a:t>
                      </a:r>
                      <a:r>
                        <a:rPr lang="fi-FI" sz="1600" b="0" baseline="0" dirty="0">
                          <a:solidFill>
                            <a:schemeClr val="tx1"/>
                          </a:solidFill>
                          <a:latin typeface="+mn-lt"/>
                        </a:rPr>
                        <a:t> </a:t>
                      </a:r>
                      <a:r>
                        <a:rPr lang="fi-FI" sz="1600" b="0" baseline="0" dirty="0" err="1">
                          <a:solidFill>
                            <a:schemeClr val="tx1"/>
                          </a:solidFill>
                          <a:latin typeface="+mn-lt"/>
                        </a:rPr>
                        <a:t>barn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marL="0" indent="0" algn="l">
                        <a:buFontTx/>
                        <a:buNone/>
                      </a:pP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50–</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1"/>
                  </a:ext>
                </a:extLst>
              </a:tr>
              <a:tr h="202657">
                <a:tc>
                  <a:txBody>
                    <a:bodyPr/>
                    <a:lstStyle/>
                    <a:p>
                      <a:r>
                        <a:rPr lang="fi-FI" sz="1600" b="0" dirty="0" err="1">
                          <a:solidFill>
                            <a:schemeClr val="tx1"/>
                          </a:solidFill>
                          <a:latin typeface="+mn-lt"/>
                        </a:rPr>
                        <a:t>Yrkesinriktad</a:t>
                      </a:r>
                      <a:r>
                        <a:rPr lang="fi-FI" sz="1600" b="0" baseline="0" dirty="0">
                          <a:solidFill>
                            <a:schemeClr val="tx1"/>
                          </a:solidFill>
                          <a:latin typeface="+mn-lt"/>
                        </a:rPr>
                        <a:t> </a:t>
                      </a:r>
                      <a:r>
                        <a:rPr lang="fi-FI" sz="1600" b="0" baseline="0" dirty="0" err="1">
                          <a:solidFill>
                            <a:schemeClr val="tx1"/>
                          </a:solidFill>
                          <a:latin typeface="+mn-lt"/>
                        </a:rPr>
                        <a:t>rehabilitering</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tc>
                  <a:txBody>
                    <a:bodyPr/>
                    <a:lstStyle/>
                    <a:p>
                      <a:pPr algn="l"/>
                      <a:r>
                        <a:rPr lang="sv-SE" sz="1600" noProof="0" dirty="0">
                          <a:latin typeface="+mn-lt"/>
                        </a:rPr>
                        <a:t>17–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extLst>
                  <a:ext uri="{0D108BD9-81ED-4DB2-BD59-A6C34878D82A}">
                    <a16:rowId xmlns:a16="http://schemas.microsoft.com/office/drawing/2014/main" val="10012"/>
                  </a:ext>
                </a:extLst>
              </a:tr>
            </a:tbl>
          </a:graphicData>
        </a:graphic>
      </p:graphicFrame>
      <p:sp>
        <p:nvSpPr>
          <p:cNvPr id="3" name="Dian numeron paikkamerkki 2">
            <a:extLst>
              <a:ext uri="{FF2B5EF4-FFF2-40B4-BE49-F238E27FC236}">
                <a16:creationId xmlns:a16="http://schemas.microsoft.com/office/drawing/2014/main" id="{42E83661-4A22-8521-E6BE-903BBAD4D8A8}"/>
              </a:ext>
            </a:extLst>
          </p:cNvPr>
          <p:cNvSpPr>
            <a:spLocks noGrp="1"/>
          </p:cNvSpPr>
          <p:nvPr>
            <p:ph type="sldNum" sz="quarter" idx="12"/>
          </p:nvPr>
        </p:nvSpPr>
        <p:spPr/>
        <p:txBody>
          <a:bodyPr/>
          <a:lstStyle/>
          <a:p>
            <a:fld id="{BE2D8D75-17F6-474C-8CC8-AD93DCE1F39D}" type="slidenum">
              <a:rPr lang="fi-FI" smtClean="0"/>
              <a:t>15</a:t>
            </a:fld>
            <a:endParaRPr lang="fi-FI"/>
          </a:p>
        </p:txBody>
      </p:sp>
    </p:spTree>
    <p:extLst>
      <p:ext uri="{BB962C8B-B14F-4D97-AF65-F5344CB8AC3E}">
        <p14:creationId xmlns:p14="http://schemas.microsoft.com/office/powerpoint/2010/main" val="67202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955703" y="441716"/>
            <a:ext cx="9540000" cy="764745"/>
          </a:xfrm>
        </p:spPr>
        <p:txBody>
          <a:bodyPr/>
          <a:lstStyle/>
          <a:p>
            <a:pPr algn="l"/>
            <a:r>
              <a:rPr lang="fi-FI" sz="4000" dirty="0" err="1"/>
              <a:t>Indexjusteringarna</a:t>
            </a:r>
            <a:r>
              <a:rPr lang="fi-FI" sz="4000" dirty="0"/>
              <a:t> </a:t>
            </a:r>
            <a:r>
              <a:rPr lang="fi-FI" sz="4000" dirty="0" err="1"/>
              <a:t>tryggar</a:t>
            </a:r>
            <a:r>
              <a:rPr lang="fi-FI" sz="4000" dirty="0"/>
              <a:t> </a:t>
            </a:r>
            <a:r>
              <a:rPr lang="fi-FI" sz="4000" dirty="0" err="1"/>
              <a:t>pensionens</a:t>
            </a:r>
            <a:r>
              <a:rPr lang="fi-FI" sz="4000" dirty="0"/>
              <a:t> </a:t>
            </a:r>
            <a:r>
              <a:rPr lang="fi-FI" sz="4000" dirty="0" err="1"/>
              <a:t>nivå</a:t>
            </a:r>
            <a:endParaRPr lang="fi-FI" sz="4000" dirty="0"/>
          </a:p>
        </p:txBody>
      </p:sp>
      <p:sp>
        <p:nvSpPr>
          <p:cNvPr id="6" name="Suorakulmio 5">
            <a:extLst>
              <a:ext uri="{FF2B5EF4-FFF2-40B4-BE49-F238E27FC236}">
                <a16:creationId xmlns:a16="http://schemas.microsoft.com/office/drawing/2014/main" id="{7C4F1B0E-3E28-4561-A533-F754A27735FD}"/>
              </a:ext>
            </a:extLst>
          </p:cNvPr>
          <p:cNvSpPr/>
          <p:nvPr/>
        </p:nvSpPr>
        <p:spPr>
          <a:xfrm>
            <a:off x="955703" y="1359010"/>
            <a:ext cx="9412297" cy="2700996"/>
          </a:xfrm>
          <a:prstGeom prst="rect">
            <a:avLst/>
          </a:prstGeom>
        </p:spPr>
        <p:txBody>
          <a:bodyPr wrap="square">
            <a:spAutoFit/>
          </a:bodyPr>
          <a:lstStyle/>
          <a:p>
            <a:pPr marL="457200" indent="-457200">
              <a:lnSpc>
                <a:spcPct val="120000"/>
              </a:lnSpc>
              <a:buClr>
                <a:srgbClr val="0356B5"/>
              </a:buClr>
              <a:buSzPct val="100000"/>
              <a:buFont typeface="Arial" panose="020B0604020202020204" pitchFamily="34" charset="0"/>
              <a:buChar char="•"/>
              <a:defRPr/>
            </a:pPr>
            <a:r>
              <a:rPr lang="fi-FI" sz="2600" dirty="0" err="1"/>
              <a:t>Arbetsinkomsten</a:t>
            </a:r>
            <a:r>
              <a:rPr lang="fi-FI" sz="2600" dirty="0"/>
              <a:t> </a:t>
            </a:r>
            <a:r>
              <a:rPr lang="fi-FI" sz="2600" dirty="0" err="1"/>
              <a:t>justeras</a:t>
            </a:r>
            <a:r>
              <a:rPr lang="fi-FI" sz="2600" dirty="0"/>
              <a:t> </a:t>
            </a:r>
            <a:r>
              <a:rPr lang="fi-FI" sz="2600" dirty="0" err="1"/>
              <a:t>till</a:t>
            </a:r>
            <a:r>
              <a:rPr lang="fi-FI" sz="2600" dirty="0"/>
              <a:t> </a:t>
            </a:r>
            <a:r>
              <a:rPr lang="fi-FI" sz="2600" dirty="0" err="1"/>
              <a:t>pensioneringstidpunktens</a:t>
            </a:r>
            <a:r>
              <a:rPr lang="fi-FI" sz="2600" dirty="0"/>
              <a:t> </a:t>
            </a:r>
            <a:r>
              <a:rPr lang="fi-FI" sz="2600" dirty="0" err="1"/>
              <a:t>nivå</a:t>
            </a:r>
            <a:r>
              <a:rPr lang="fi-FI" sz="2600" dirty="0"/>
              <a:t> </a:t>
            </a:r>
            <a:r>
              <a:rPr lang="fi-FI" sz="2600" dirty="0" err="1"/>
              <a:t>med</a:t>
            </a:r>
            <a:r>
              <a:rPr lang="fi-FI" sz="2600" dirty="0"/>
              <a:t> </a:t>
            </a:r>
            <a:r>
              <a:rPr lang="fi-FI" sz="2600" dirty="0" err="1"/>
              <a:t>lönekoefficienten</a:t>
            </a:r>
            <a:r>
              <a:rPr lang="fi-FI" sz="2600" dirty="0"/>
              <a:t>.</a:t>
            </a:r>
          </a:p>
          <a:p>
            <a:pPr marL="457200" indent="-457200">
              <a:lnSpc>
                <a:spcPct val="30000"/>
              </a:lnSpc>
              <a:buClr>
                <a:srgbClr val="0356B5"/>
              </a:buClr>
              <a:buSzPct val="100000"/>
              <a:buFont typeface="Arial" panose="020B0604020202020204" pitchFamily="34" charset="0"/>
              <a:buChar char="•"/>
              <a:defRPr/>
            </a:pPr>
            <a:endParaRPr lang="fi-FI" sz="2600" dirty="0"/>
          </a:p>
          <a:p>
            <a:pPr marL="457200" indent="-457200">
              <a:lnSpc>
                <a:spcPct val="120000"/>
              </a:lnSpc>
              <a:buClr>
                <a:srgbClr val="0356B5"/>
              </a:buClr>
              <a:buSzPct val="100000"/>
              <a:buFont typeface="Arial" panose="020B0604020202020204" pitchFamily="34" charset="0"/>
              <a:buChar char="•"/>
              <a:defRPr/>
            </a:pPr>
            <a:r>
              <a:rPr lang="fi-FI" sz="2600" dirty="0" err="1"/>
              <a:t>Löpande</a:t>
            </a:r>
            <a:r>
              <a:rPr lang="fi-FI" sz="2600" dirty="0"/>
              <a:t> </a:t>
            </a:r>
            <a:r>
              <a:rPr lang="fi-FI" sz="2600" dirty="0" err="1"/>
              <a:t>pensioner</a:t>
            </a:r>
            <a:r>
              <a:rPr lang="fi-FI" sz="2600" dirty="0"/>
              <a:t> </a:t>
            </a:r>
            <a:r>
              <a:rPr lang="fi-FI" sz="2600" dirty="0" err="1"/>
              <a:t>justeras</a:t>
            </a:r>
            <a:r>
              <a:rPr lang="fi-FI" sz="2600" dirty="0"/>
              <a:t> </a:t>
            </a:r>
            <a:r>
              <a:rPr lang="fi-FI" sz="2600" dirty="0" err="1"/>
              <a:t>årligen</a:t>
            </a:r>
            <a:r>
              <a:rPr lang="fi-FI" sz="2600" dirty="0"/>
              <a:t> </a:t>
            </a:r>
            <a:r>
              <a:rPr lang="fi-FI" sz="2600" dirty="0" err="1"/>
              <a:t>med</a:t>
            </a:r>
            <a:r>
              <a:rPr lang="fi-FI" sz="2600" dirty="0"/>
              <a:t> </a:t>
            </a:r>
            <a:r>
              <a:rPr lang="fi-FI" sz="2600" dirty="0" err="1"/>
              <a:t>arbetspensionsindex</a:t>
            </a:r>
            <a:r>
              <a:rPr lang="fi-FI" sz="2600" dirty="0"/>
              <a:t>.</a:t>
            </a:r>
          </a:p>
          <a:p>
            <a:pPr marL="457200" indent="-457200">
              <a:lnSpc>
                <a:spcPct val="30000"/>
              </a:lnSpc>
              <a:buClr>
                <a:srgbClr val="0356B5"/>
              </a:buClr>
              <a:buSzPct val="100000"/>
              <a:buFont typeface="Arial" panose="020B0604020202020204" pitchFamily="34" charset="0"/>
              <a:buChar char="•"/>
              <a:defRPr/>
            </a:pPr>
            <a:endParaRPr lang="fi-FI" sz="2600" dirty="0"/>
          </a:p>
          <a:p>
            <a:pPr marL="457200" indent="-457200">
              <a:lnSpc>
                <a:spcPct val="120000"/>
              </a:lnSpc>
              <a:buClr>
                <a:srgbClr val="0356B5"/>
              </a:buClr>
              <a:buSzPct val="100000"/>
              <a:buFont typeface="Arial" panose="020B0604020202020204" pitchFamily="34" charset="0"/>
              <a:buChar char="•"/>
              <a:defRPr/>
            </a:pPr>
            <a:r>
              <a:rPr lang="fi-FI" sz="2600" dirty="0"/>
              <a:t>FPA </a:t>
            </a:r>
            <a:r>
              <a:rPr lang="fi-FI" sz="2600" dirty="0" err="1"/>
              <a:t>justerar</a:t>
            </a:r>
            <a:r>
              <a:rPr lang="fi-FI" sz="2600" dirty="0"/>
              <a:t> </a:t>
            </a:r>
            <a:r>
              <a:rPr lang="fi-FI" sz="2600" dirty="0" err="1"/>
              <a:t>löpande</a:t>
            </a:r>
            <a:r>
              <a:rPr lang="fi-FI" sz="2600" dirty="0"/>
              <a:t> </a:t>
            </a:r>
            <a:r>
              <a:rPr lang="fi-FI" sz="2600" dirty="0" err="1"/>
              <a:t>folkpensioner</a:t>
            </a:r>
            <a:r>
              <a:rPr lang="fi-FI" sz="2600" dirty="0"/>
              <a:t> </a:t>
            </a:r>
            <a:r>
              <a:rPr lang="fi-FI" sz="2600" dirty="0" err="1"/>
              <a:t>årligen</a:t>
            </a:r>
            <a:r>
              <a:rPr lang="fi-FI" sz="2600" dirty="0"/>
              <a:t> </a:t>
            </a:r>
            <a:r>
              <a:rPr lang="fi-FI" sz="2600" dirty="0" err="1"/>
              <a:t>med</a:t>
            </a:r>
            <a:r>
              <a:rPr lang="fi-FI" sz="2600" dirty="0"/>
              <a:t> </a:t>
            </a:r>
            <a:r>
              <a:rPr lang="fi-FI" sz="2600" dirty="0" err="1"/>
              <a:t>folkpensionsindex</a:t>
            </a:r>
            <a:r>
              <a:rPr lang="fi-FI" sz="2600" dirty="0"/>
              <a:t>.</a:t>
            </a:r>
          </a:p>
        </p:txBody>
      </p:sp>
      <p:graphicFrame>
        <p:nvGraphicFramePr>
          <p:cNvPr id="8" name="Taulukko 7">
            <a:extLst>
              <a:ext uri="{FF2B5EF4-FFF2-40B4-BE49-F238E27FC236}">
                <a16:creationId xmlns:a16="http://schemas.microsoft.com/office/drawing/2014/main" id="{1E7E31AB-6CC2-4117-A140-713DAF05064D}"/>
              </a:ext>
              <a:ext uri="{C183D7F6-B498-43B3-948B-1728B52AA6E4}">
                <adec:decorative xmlns:adec="http://schemas.microsoft.com/office/drawing/2017/decorative" val="1"/>
              </a:ext>
            </a:extLst>
          </p:cNvPr>
          <p:cNvGraphicFramePr>
            <a:graphicFrameLocks noGrp="1"/>
          </p:cNvGraphicFramePr>
          <p:nvPr/>
        </p:nvGraphicFramePr>
        <p:xfrm>
          <a:off x="1415480" y="4365104"/>
          <a:ext cx="7704858" cy="148336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971726">
                  <a:extLst>
                    <a:ext uri="{9D8B030D-6E8A-4147-A177-3AD203B41FA5}">
                      <a16:colId xmlns:a16="http://schemas.microsoft.com/office/drawing/2014/main" val="20002"/>
                    </a:ext>
                  </a:extLst>
                </a:gridCol>
                <a:gridCol w="1125221">
                  <a:extLst>
                    <a:ext uri="{9D8B030D-6E8A-4147-A177-3AD203B41FA5}">
                      <a16:colId xmlns:a16="http://schemas.microsoft.com/office/drawing/2014/main" val="20003"/>
                    </a:ext>
                  </a:extLst>
                </a:gridCol>
                <a:gridCol w="1125221">
                  <a:extLst>
                    <a:ext uri="{9D8B030D-6E8A-4147-A177-3AD203B41FA5}">
                      <a16:colId xmlns:a16="http://schemas.microsoft.com/office/drawing/2014/main" val="1324164066"/>
                    </a:ext>
                  </a:extLst>
                </a:gridCol>
                <a:gridCol w="1125221">
                  <a:extLst>
                    <a:ext uri="{9D8B030D-6E8A-4147-A177-3AD203B41FA5}">
                      <a16:colId xmlns:a16="http://schemas.microsoft.com/office/drawing/2014/main" val="3485759309"/>
                    </a:ext>
                  </a:extLst>
                </a:gridCol>
                <a:gridCol w="1125221">
                  <a:extLst>
                    <a:ext uri="{9D8B030D-6E8A-4147-A177-3AD203B41FA5}">
                      <a16:colId xmlns:a16="http://schemas.microsoft.com/office/drawing/2014/main" val="2443337118"/>
                    </a:ext>
                  </a:extLst>
                </a:gridCol>
              </a:tblGrid>
              <a:tr h="370840">
                <a:tc>
                  <a:txBody>
                    <a:bodyPr/>
                    <a:lstStyle/>
                    <a:p>
                      <a:r>
                        <a:rPr lang="fi-FI" sz="1800" dirty="0">
                          <a:latin typeface="+mn-lt"/>
                        </a:rPr>
                        <a:t>Index</a:t>
                      </a:r>
                      <a:endParaRPr lang="en-US" sz="1800" dirty="0">
                        <a:latin typeface="+mn-lt"/>
                      </a:endParaRP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a:t>
                      </a:r>
                      <a:r>
                        <a:rPr lang="fi-FI" dirty="0"/>
                        <a:t>20</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202</a:t>
                      </a:r>
                      <a:r>
                        <a:rPr lang="fi-FI" dirty="0"/>
                        <a:t>1</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2022</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2023</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2024</a:t>
                      </a:r>
                      <a:endParaRPr lang="en-FI" dirty="0"/>
                    </a:p>
                  </a:txBody>
                  <a:tcPr marL="72000" marR="72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fi-FI" sz="1800" dirty="0" err="1">
                          <a:latin typeface="+mn-lt"/>
                        </a:rPr>
                        <a:t>Lönekoefficient</a:t>
                      </a:r>
                      <a:endParaRPr lang="en-US"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a:t>
                      </a:r>
                      <a:r>
                        <a:rPr lang="en-FI" dirty="0"/>
                        <a:t>,</a:t>
                      </a:r>
                      <a:r>
                        <a:rPr lang="fi-FI" dirty="0"/>
                        <a:t>0</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1</a:t>
                      </a:r>
                      <a:r>
                        <a:rPr lang="en-FI" dirty="0"/>
                        <a:t>,</a:t>
                      </a:r>
                      <a:r>
                        <a:rPr lang="fi-FI" dirty="0"/>
                        <a:t>3</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2,5 %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3,8 %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5,1 %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800" dirty="0" err="1">
                          <a:latin typeface="+mn-lt"/>
                        </a:rPr>
                        <a:t>Arbetspensionsindex</a:t>
                      </a:r>
                      <a:endParaRPr lang="fi-FI"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FI" dirty="0"/>
                        <a:t>1,</a:t>
                      </a:r>
                      <a:r>
                        <a:rPr lang="fi-FI" dirty="0"/>
                        <a:t>2</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0</a:t>
                      </a:r>
                      <a:r>
                        <a:rPr lang="en-FI" dirty="0"/>
                        <a:t>,</a:t>
                      </a:r>
                      <a:r>
                        <a:rPr lang="fi-FI" dirty="0"/>
                        <a:t>5</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2,3 %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6,8 %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5,7 %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fi-FI" sz="1800" dirty="0" err="1">
                          <a:latin typeface="+mn-lt"/>
                        </a:rPr>
                        <a:t>Folkpensionsindex</a:t>
                      </a:r>
                      <a:endParaRPr lang="fi-FI"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1</a:t>
                      </a:r>
                      <a:r>
                        <a:rPr lang="en-FI" dirty="0"/>
                        <a:t>,0 %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0</a:t>
                      </a:r>
                      <a:r>
                        <a:rPr lang="en-FI" dirty="0"/>
                        <a:t>,</a:t>
                      </a:r>
                      <a:r>
                        <a:rPr lang="fi-FI" dirty="0"/>
                        <a:t>4</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2,1 %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7,8 %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5,9 %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Dian numeron paikkamerkki 2">
            <a:extLst>
              <a:ext uri="{FF2B5EF4-FFF2-40B4-BE49-F238E27FC236}">
                <a16:creationId xmlns:a16="http://schemas.microsoft.com/office/drawing/2014/main" id="{77BD7AF1-AC2B-9F00-A2BB-909EC2E10603}"/>
              </a:ext>
            </a:extLst>
          </p:cNvPr>
          <p:cNvSpPr>
            <a:spLocks noGrp="1"/>
          </p:cNvSpPr>
          <p:nvPr>
            <p:ph type="sldNum" sz="quarter" idx="12"/>
          </p:nvPr>
        </p:nvSpPr>
        <p:spPr/>
        <p:txBody>
          <a:bodyPr/>
          <a:lstStyle/>
          <a:p>
            <a:fld id="{BE2D8D75-17F6-474C-8CC8-AD93DCE1F39D}" type="slidenum">
              <a:rPr lang="fi-FI" smtClean="0"/>
              <a:t>16</a:t>
            </a:fld>
            <a:endParaRPr lang="fi-FI"/>
          </a:p>
        </p:txBody>
      </p:sp>
    </p:spTree>
    <p:extLst>
      <p:ext uri="{BB962C8B-B14F-4D97-AF65-F5344CB8AC3E}">
        <p14:creationId xmlns:p14="http://schemas.microsoft.com/office/powerpoint/2010/main" val="419048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75BE9D0-B3C9-4272-B749-4E0687AC5876}"/>
              </a:ext>
            </a:extLst>
          </p:cNvPr>
          <p:cNvSpPr>
            <a:spLocks noGrp="1"/>
          </p:cNvSpPr>
          <p:nvPr>
            <p:ph type="title"/>
          </p:nvPr>
        </p:nvSpPr>
        <p:spPr/>
        <p:txBody>
          <a:bodyPr/>
          <a:lstStyle/>
          <a:p>
            <a:r>
              <a:rPr lang="fi-FI" dirty="0" err="1"/>
              <a:t>Pensionsnivån</a:t>
            </a:r>
            <a:endParaRPr lang="fi-FI" dirty="0"/>
          </a:p>
        </p:txBody>
      </p:sp>
      <p:sp>
        <p:nvSpPr>
          <p:cNvPr id="7" name="Tekstin paikkamerkki 6">
            <a:extLst>
              <a:ext uri="{FF2B5EF4-FFF2-40B4-BE49-F238E27FC236}">
                <a16:creationId xmlns:a16="http://schemas.microsoft.com/office/drawing/2014/main" id="{8A889E0F-92C6-40A7-B100-8C268C3EF53C}"/>
              </a:ext>
            </a:extLst>
          </p:cNvPr>
          <p:cNvSpPr>
            <a:spLocks noGrp="1"/>
          </p:cNvSpPr>
          <p:nvPr>
            <p:ph type="body" sz="quarter" idx="10"/>
          </p:nvPr>
        </p:nvSpPr>
        <p:spPr/>
        <p:txBody>
          <a:bodyPr/>
          <a:lstStyle/>
          <a:p>
            <a:r>
              <a:rPr lang="fi-FI" dirty="0"/>
              <a:t>3</a:t>
            </a:r>
          </a:p>
        </p:txBody>
      </p:sp>
      <p:sp>
        <p:nvSpPr>
          <p:cNvPr id="2" name="Dian numeron paikkamerkki 1">
            <a:extLst>
              <a:ext uri="{FF2B5EF4-FFF2-40B4-BE49-F238E27FC236}">
                <a16:creationId xmlns:a16="http://schemas.microsoft.com/office/drawing/2014/main" id="{DA28E738-9313-7E95-04BD-B4DBB87FB9B1}"/>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149363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167679" y="267497"/>
            <a:ext cx="11856640" cy="764745"/>
          </a:xfrm>
        </p:spPr>
        <p:txBody>
          <a:bodyPr/>
          <a:lstStyle/>
          <a:p>
            <a:pPr algn="ctr"/>
            <a:r>
              <a:rPr lang="sv-FI" sz="3200" dirty="0"/>
              <a:t>Genomsnittlig</a:t>
            </a:r>
            <a:r>
              <a:rPr lang="fi-FI" sz="3200" dirty="0"/>
              <a:t> </a:t>
            </a:r>
            <a:r>
              <a:rPr lang="fi-FI" sz="3200" err="1"/>
              <a:t>totalpension</a:t>
            </a:r>
            <a:r>
              <a:rPr lang="fi-FI" sz="3200"/>
              <a:t> 31.12.2023</a:t>
            </a:r>
            <a:br>
              <a:rPr lang="fi-FI" sz="3200" dirty="0"/>
            </a:br>
            <a:endParaRPr lang="fi-FI" sz="3200" dirty="0"/>
          </a:p>
        </p:txBody>
      </p:sp>
      <p:graphicFrame>
        <p:nvGraphicFramePr>
          <p:cNvPr id="6" name="Taulukko 5">
            <a:extLst>
              <a:ext uri="{FF2B5EF4-FFF2-40B4-BE49-F238E27FC236}">
                <a16:creationId xmlns:a16="http://schemas.microsoft.com/office/drawing/2014/main" id="{86F7CDBE-C404-B9BC-1CC5-C4815B83A897}"/>
              </a:ext>
              <a:ext uri="{C183D7F6-B498-43B3-948B-1728B52AA6E4}">
                <adec:decorative xmlns:adec="http://schemas.microsoft.com/office/drawing/2017/decorative" val="1"/>
              </a:ext>
            </a:extLst>
          </p:cNvPr>
          <p:cNvGraphicFramePr>
            <a:graphicFrameLocks noGrp="1"/>
          </p:cNvGraphicFramePr>
          <p:nvPr/>
        </p:nvGraphicFramePr>
        <p:xfrm>
          <a:off x="1992237" y="1097401"/>
          <a:ext cx="7874533" cy="2907662"/>
        </p:xfrm>
        <a:graphic>
          <a:graphicData uri="http://schemas.openxmlformats.org/drawingml/2006/table">
            <a:tbl>
              <a:tblPr firstRow="1" bandRow="1">
                <a:tableStyleId>{5C22544A-7EE6-4342-B048-85BDC9FD1C3A}</a:tableStyleId>
              </a:tblPr>
              <a:tblGrid>
                <a:gridCol w="3895552">
                  <a:extLst>
                    <a:ext uri="{9D8B030D-6E8A-4147-A177-3AD203B41FA5}">
                      <a16:colId xmlns:a16="http://schemas.microsoft.com/office/drawing/2014/main" val="20000"/>
                    </a:ext>
                  </a:extLst>
                </a:gridCol>
                <a:gridCol w="1326327">
                  <a:extLst>
                    <a:ext uri="{9D8B030D-6E8A-4147-A177-3AD203B41FA5}">
                      <a16:colId xmlns:a16="http://schemas.microsoft.com/office/drawing/2014/main" val="20001"/>
                    </a:ext>
                  </a:extLst>
                </a:gridCol>
                <a:gridCol w="1326327">
                  <a:extLst>
                    <a:ext uri="{9D8B030D-6E8A-4147-A177-3AD203B41FA5}">
                      <a16:colId xmlns:a16="http://schemas.microsoft.com/office/drawing/2014/main" val="20002"/>
                    </a:ext>
                  </a:extLst>
                </a:gridCol>
                <a:gridCol w="1326327">
                  <a:extLst>
                    <a:ext uri="{9D8B030D-6E8A-4147-A177-3AD203B41FA5}">
                      <a16:colId xmlns:a16="http://schemas.microsoft.com/office/drawing/2014/main" val="20003"/>
                    </a:ext>
                  </a:extLst>
                </a:gridCol>
              </a:tblGrid>
              <a:tr h="392574">
                <a:tc>
                  <a:txBody>
                    <a:bodyPr/>
                    <a:lstStyle/>
                    <a:p>
                      <a:endParaRPr lang="fi-FI" sz="1800" dirty="0"/>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Män</a:t>
                      </a:r>
                      <a:endParaRPr lang="fi-FI" sz="1800" dirty="0"/>
                    </a:p>
                  </a:txBody>
                  <a:tcPr marL="91451" marR="91451"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Kvinnor</a:t>
                      </a:r>
                      <a:r>
                        <a:rPr lang="fi-FI" sz="1800" dirty="0"/>
                        <a:t> </a:t>
                      </a:r>
                    </a:p>
                  </a:txBody>
                  <a:tcPr marL="91451" marR="91451"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Samtliga</a:t>
                      </a:r>
                      <a:endParaRPr lang="fi-FI" sz="1800" dirty="0"/>
                    </a:p>
                  </a:txBody>
                  <a:tcPr marL="91451" marR="91451" marT="45732" marB="45732">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extLst>
                  <a:ext uri="{0D108BD9-81ED-4DB2-BD59-A6C34878D82A}">
                    <a16:rowId xmlns:a16="http://schemas.microsoft.com/office/drawing/2014/main" val="10000"/>
                  </a:ext>
                </a:extLst>
              </a:tr>
              <a:tr h="392574">
                <a:tc>
                  <a:txBody>
                    <a:bodyPr/>
                    <a:lstStyle/>
                    <a:p>
                      <a:r>
                        <a:rPr lang="fi-FI" sz="1800" dirty="0" err="1"/>
                        <a:t>Genomsnittlig</a:t>
                      </a:r>
                      <a:r>
                        <a:rPr lang="fi-FI" sz="1800" dirty="0"/>
                        <a:t> </a:t>
                      </a:r>
                      <a:r>
                        <a:rPr lang="fi-FI" sz="1800" dirty="0" err="1"/>
                        <a:t>totalpension</a:t>
                      </a:r>
                      <a:r>
                        <a:rPr lang="fi-FI" sz="1800" dirty="0"/>
                        <a:t> </a:t>
                      </a:r>
                      <a:r>
                        <a:rPr lang="fi-FI" sz="1800" baseline="0" dirty="0" err="1"/>
                        <a:t>€/mån</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2 216</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1 779</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1 977</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extLst>
                  <a:ext uri="{0D108BD9-81ED-4DB2-BD59-A6C34878D82A}">
                    <a16:rowId xmlns:a16="http://schemas.microsoft.com/office/drawing/2014/main" val="10001"/>
                  </a:ext>
                </a:extLst>
              </a:tr>
              <a:tr h="392574">
                <a:tc>
                  <a:txBody>
                    <a:bodyPr/>
                    <a:lstStyle/>
                    <a:p>
                      <a:r>
                        <a:rPr lang="fi-FI" sz="1800" baseline="0" dirty="0"/>
                        <a:t> - </a:t>
                      </a:r>
                      <a:r>
                        <a:rPr lang="fi-FI" sz="1800" baseline="0" dirty="0" err="1"/>
                        <a:t>Arbetspensionens</a:t>
                      </a:r>
                      <a:r>
                        <a:rPr lang="fi-FI" sz="1800" baseline="0" dirty="0"/>
                        <a:t> </a:t>
                      </a:r>
                      <a:r>
                        <a:rPr lang="fi-FI" sz="1800" baseline="0" dirty="0" err="1"/>
                        <a:t>andel</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2 073</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1 621</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1 826</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392574">
                <a:tc>
                  <a:txBody>
                    <a:bodyPr/>
                    <a:lstStyle/>
                    <a:p>
                      <a:r>
                        <a:rPr lang="fi-FI" sz="1800" baseline="0" dirty="0"/>
                        <a:t> - </a:t>
                      </a:r>
                      <a:r>
                        <a:rPr lang="fi-FI" sz="1800" baseline="0" dirty="0" err="1"/>
                        <a:t>FPA-pensionens</a:t>
                      </a:r>
                      <a:r>
                        <a:rPr lang="fi-FI" sz="1800" baseline="0" dirty="0"/>
                        <a:t> </a:t>
                      </a:r>
                      <a:r>
                        <a:rPr lang="fi-FI" sz="1800" baseline="0" dirty="0" err="1"/>
                        <a:t>andel</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122</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146</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135</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741110">
                <a:tc>
                  <a:txBody>
                    <a:bodyPr/>
                    <a:lstStyle/>
                    <a:p>
                      <a:r>
                        <a:rPr lang="fi-FI" sz="1800" baseline="0" dirty="0"/>
                        <a:t> - </a:t>
                      </a:r>
                      <a:r>
                        <a:rPr lang="sv-SE" sz="1800" b="0" i="0" u="none" strike="noStrike" kern="1200" baseline="0" dirty="0">
                          <a:solidFill>
                            <a:schemeClr val="dk1"/>
                          </a:solidFill>
                          <a:latin typeface="+mn-lt"/>
                          <a:ea typeface="+mn-ea"/>
                          <a:cs typeface="+mn-cs"/>
                        </a:rPr>
                        <a:t>Pensioner för tryggheten med </a:t>
                      </a:r>
                      <a:br>
                        <a:rPr lang="sv-SE" sz="1800" b="0" i="0" u="none" strike="noStrike" kern="1200" baseline="0" dirty="0">
                          <a:solidFill>
                            <a:schemeClr val="dk1"/>
                          </a:solidFill>
                          <a:latin typeface="+mn-lt"/>
                          <a:ea typeface="+mn-ea"/>
                          <a:cs typeface="+mn-cs"/>
                        </a:rPr>
                      </a:br>
                      <a:r>
                        <a:rPr lang="sv-SE" sz="1800" b="0" i="0" u="none" strike="noStrike" kern="1200" baseline="0" dirty="0">
                          <a:solidFill>
                            <a:schemeClr val="dk1"/>
                          </a:solidFill>
                          <a:latin typeface="+mn-lt"/>
                          <a:ea typeface="+mn-ea"/>
                          <a:cs typeface="+mn-cs"/>
                        </a:rPr>
                        <a:t>   tanke på särskilda risker* 	</a:t>
                      </a:r>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dirty="0">
                          <a:solidFill>
                            <a:schemeClr val="tx1"/>
                          </a:solidFill>
                          <a:effectLst/>
                          <a:latin typeface="+mn-lt"/>
                        </a:rPr>
                        <a:t>20</a:t>
                      </a: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13</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dirty="0">
                          <a:solidFill>
                            <a:schemeClr val="tx1"/>
                          </a:solidFill>
                          <a:effectLst/>
                          <a:latin typeface="+mn-lt"/>
                        </a:rPr>
                        <a:t>16</a:t>
                      </a: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596256">
                <a:tc>
                  <a:txBody>
                    <a:bodyPr/>
                    <a:lstStyle/>
                    <a:p>
                      <a:pPr>
                        <a:lnSpc>
                          <a:spcPct val="200000"/>
                        </a:lnSpc>
                      </a:pPr>
                      <a:r>
                        <a:rPr lang="fi-FI" sz="1800" dirty="0" err="1"/>
                        <a:t>Antalet</a:t>
                      </a:r>
                      <a:r>
                        <a:rPr lang="fi-FI" sz="1800" dirty="0"/>
                        <a:t> </a:t>
                      </a:r>
                      <a:r>
                        <a:rPr lang="fi-FI" sz="1800" dirty="0" err="1"/>
                        <a:t>pensionstagare</a:t>
                      </a:r>
                      <a:endParaRPr lang="fi-FI" sz="1800" dirty="0"/>
                    </a:p>
                  </a:txBody>
                  <a:tcPr marL="108000" marR="36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a:t>685</a:t>
                      </a:r>
                      <a:r>
                        <a:rPr lang="fi-FI" sz="1800" baseline="0"/>
                        <a:t> </a:t>
                      </a:r>
                      <a:r>
                        <a:rPr lang="fi-FI" sz="1800" baseline="0" dirty="0"/>
                        <a:t>000</a:t>
                      </a:r>
                      <a:endParaRPr lang="fi-FI" sz="1800" dirty="0"/>
                    </a:p>
                  </a:txBody>
                  <a:tcPr marL="36000" marR="25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baseline="0"/>
                        <a:t>826 </a:t>
                      </a:r>
                      <a:r>
                        <a:rPr lang="fi-FI" sz="1800" baseline="0" dirty="0"/>
                        <a:t>000</a:t>
                      </a:r>
                      <a:endParaRPr lang="fi-FI" sz="1800" dirty="0"/>
                    </a:p>
                  </a:txBody>
                  <a:tcPr marL="36000" marR="25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a:t>1 511</a:t>
                      </a:r>
                      <a:r>
                        <a:rPr lang="fi-FI" sz="1800" baseline="0"/>
                        <a:t> </a:t>
                      </a:r>
                      <a:r>
                        <a:rPr lang="fi-FI" sz="1800" baseline="0" dirty="0"/>
                        <a:t>000</a:t>
                      </a:r>
                      <a:endParaRPr lang="fi-FI" sz="1800" dirty="0"/>
                    </a:p>
                  </a:txBody>
                  <a:tcPr marL="36000" marR="180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kstiruutu 7">
            <a:extLst>
              <a:ext uri="{FF2B5EF4-FFF2-40B4-BE49-F238E27FC236}">
                <a16:creationId xmlns:a16="http://schemas.microsoft.com/office/drawing/2014/main" id="{EAD6E4E6-414F-3293-E4B9-018B767E0FCA}"/>
              </a:ext>
            </a:extLst>
          </p:cNvPr>
          <p:cNvSpPr txBox="1"/>
          <p:nvPr/>
        </p:nvSpPr>
        <p:spPr>
          <a:xfrm>
            <a:off x="2063550" y="4070222"/>
            <a:ext cx="7874533" cy="1077218"/>
          </a:xfrm>
          <a:prstGeom prst="rect">
            <a:avLst/>
          </a:prstGeom>
          <a:noFill/>
        </p:spPr>
        <p:txBody>
          <a:bodyPr wrap="square" rtlCol="0">
            <a:spAutoFit/>
          </a:bodyPr>
          <a:lstStyle/>
          <a:p>
            <a:r>
              <a:rPr lang="fi-FI" sz="1600" dirty="0">
                <a:ea typeface="Verdana" panose="020B0604030504040204" pitchFamily="34" charset="0"/>
                <a:cs typeface="Verdana" panose="020B0604030504040204" pitchFamily="34" charset="0"/>
              </a:rPr>
              <a:t>*Lag </a:t>
            </a:r>
            <a:r>
              <a:rPr lang="fi-FI" sz="1600" dirty="0" err="1">
                <a:ea typeface="Verdana" panose="020B0604030504040204" pitchFamily="34" charset="0"/>
                <a:cs typeface="Verdana" panose="020B0604030504040204" pitchFamily="34" charset="0"/>
              </a:rPr>
              <a:t>om</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olycksfall</a:t>
            </a:r>
            <a:r>
              <a:rPr lang="fi-FI" sz="1600" dirty="0">
                <a:ea typeface="Verdana" panose="020B0604030504040204" pitchFamily="34" charset="0"/>
                <a:cs typeface="Verdana" panose="020B0604030504040204" pitchFamily="34" charset="0"/>
              </a:rPr>
              <a:t> i </a:t>
            </a:r>
            <a:r>
              <a:rPr lang="fi-FI" sz="1600" dirty="0" err="1">
                <a:ea typeface="Verdana" panose="020B0604030504040204" pitchFamily="34" charset="0"/>
                <a:cs typeface="Verdana" panose="020B0604030504040204" pitchFamily="34" charset="0"/>
              </a:rPr>
              <a:t>arbetet</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och</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om</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yrkessjukdomar</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trafikförsäkringslag</a:t>
            </a:r>
            <a:r>
              <a:rPr lang="fi-FI" sz="1600" dirty="0">
                <a:ea typeface="Verdana" panose="020B0604030504040204" pitchFamily="34" charset="0"/>
                <a:cs typeface="Verdana" panose="020B0604030504040204" pitchFamily="34" charset="0"/>
              </a:rPr>
              <a:t>,</a:t>
            </a:r>
            <a:r>
              <a:rPr lang="sv-SE" sz="1600" dirty="0"/>
              <a:t> lag om ersättning för olycksfall i militärtjänst och tjänstgöringsrelaterad sjukdom, lag om ersättning för olycksfall och tjänstgöringsrelaterad sjukdom i krishanteringsuppdrag och </a:t>
            </a:r>
            <a:r>
              <a:rPr lang="fi-FI" sz="1600" dirty="0"/>
              <a:t>lag </a:t>
            </a:r>
            <a:r>
              <a:rPr lang="fi-FI" sz="1600" dirty="0" err="1"/>
              <a:t>om</a:t>
            </a:r>
            <a:r>
              <a:rPr lang="fi-FI" sz="1600" dirty="0"/>
              <a:t> </a:t>
            </a:r>
            <a:r>
              <a:rPr lang="fi-FI" sz="1600" dirty="0" err="1"/>
              <a:t>skada</a:t>
            </a:r>
            <a:r>
              <a:rPr lang="fi-FI" sz="1600" dirty="0"/>
              <a:t>, </a:t>
            </a:r>
            <a:r>
              <a:rPr lang="fi-FI" sz="1600" dirty="0" err="1"/>
              <a:t>ådragen</a:t>
            </a:r>
            <a:r>
              <a:rPr lang="fi-FI" sz="1600" dirty="0"/>
              <a:t> i </a:t>
            </a:r>
            <a:r>
              <a:rPr lang="fi-FI" sz="1600" dirty="0" err="1"/>
              <a:t>militärtjänst</a:t>
            </a:r>
            <a:r>
              <a:rPr lang="fi-FI" sz="1600" dirty="0">
                <a:ea typeface="Verdana" panose="020B0604030504040204" pitchFamily="34" charset="0"/>
                <a:cs typeface="Verdana" panose="020B0604030504040204" pitchFamily="34" charset="0"/>
              </a:rPr>
              <a:t>.</a:t>
            </a:r>
            <a:endParaRPr lang="en-US" sz="1600" dirty="0">
              <a:ea typeface="Verdana" panose="020B0604030504040204" pitchFamily="34" charset="0"/>
              <a:cs typeface="Verdana" panose="020B0604030504040204" pitchFamily="34" charset="0"/>
            </a:endParaRPr>
          </a:p>
        </p:txBody>
      </p:sp>
      <p:sp>
        <p:nvSpPr>
          <p:cNvPr id="3" name="Tekstiruutu 2">
            <a:extLst>
              <a:ext uri="{FF2B5EF4-FFF2-40B4-BE49-F238E27FC236}">
                <a16:creationId xmlns:a16="http://schemas.microsoft.com/office/drawing/2014/main" id="{F2A26BD6-D12C-EED4-2842-64F17A7AA447}"/>
              </a:ext>
            </a:extLst>
          </p:cNvPr>
          <p:cNvSpPr txBox="1"/>
          <p:nvPr/>
        </p:nvSpPr>
        <p:spPr>
          <a:xfrm>
            <a:off x="1943404" y="5505978"/>
            <a:ext cx="8305191" cy="1015663"/>
          </a:xfrm>
          <a:prstGeom prst="rect">
            <a:avLst/>
          </a:prstGeom>
          <a:noFill/>
        </p:spPr>
        <p:txBody>
          <a:bodyPr wrap="square" rtlCol="0">
            <a:spAutoFit/>
          </a:bodyPr>
          <a:lstStyle/>
          <a:p>
            <a:r>
              <a:rPr lang="fi-FI" sz="1200"/>
              <a:t>Pensionstagare: Personer som får ålderspension, sjukpension eller specialpension för lantbruksföretagare ur arbetspensionssystemet och/eller folkpensionssystemet och är bosatta i Finland.</a:t>
            </a:r>
            <a:r>
              <a:rPr lang="fi-FI" sz="1200">
                <a:solidFill>
                  <a:srgbClr val="FF0000"/>
                </a:solidFill>
              </a:rPr>
              <a:t> </a:t>
            </a:r>
            <a:r>
              <a:rPr lang="fi-FI" sz="1200"/>
              <a:t>De som får partiell ålderspension ingår inte i siffrorna. </a:t>
            </a:r>
          </a:p>
          <a:p>
            <a:r>
              <a:rPr lang="fi-FI" sz="1200"/>
              <a:t>Totalpensionen inbegriper personens egen pension och familjepension. </a:t>
            </a:r>
          </a:p>
          <a:p>
            <a:r>
              <a:rPr lang="fi-FI" sz="1200"/>
              <a:t>Totalpensionen avser bruttopension. </a:t>
            </a:r>
          </a:p>
        </p:txBody>
      </p:sp>
      <p:sp>
        <p:nvSpPr>
          <p:cNvPr id="4" name="Dian numeron paikkamerkki 3">
            <a:extLst>
              <a:ext uri="{FF2B5EF4-FFF2-40B4-BE49-F238E27FC236}">
                <a16:creationId xmlns:a16="http://schemas.microsoft.com/office/drawing/2014/main" id="{E5F3A552-5330-20CD-C0D6-FAB8D06B609C}"/>
              </a:ext>
            </a:extLst>
          </p:cNvPr>
          <p:cNvSpPr>
            <a:spLocks noGrp="1"/>
          </p:cNvSpPr>
          <p:nvPr>
            <p:ph type="sldNum" sz="quarter" idx="12"/>
          </p:nvPr>
        </p:nvSpPr>
        <p:spPr/>
        <p:txBody>
          <a:bodyPr/>
          <a:lstStyle/>
          <a:p>
            <a:fld id="{BE2D8D75-17F6-474C-8CC8-AD93DCE1F39D}" type="slidenum">
              <a:rPr lang="fi-FI" smtClean="0"/>
              <a:t>18</a:t>
            </a:fld>
            <a:endParaRPr lang="fi-FI"/>
          </a:p>
        </p:txBody>
      </p:sp>
    </p:spTree>
    <p:extLst>
      <p:ext uri="{BB962C8B-B14F-4D97-AF65-F5344CB8AC3E}">
        <p14:creationId xmlns:p14="http://schemas.microsoft.com/office/powerpoint/2010/main" val="156947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90098"/>
            <a:ext cx="11856640" cy="938155"/>
          </a:xfrm>
        </p:spPr>
        <p:txBody>
          <a:bodyPr/>
          <a:lstStyle/>
          <a:p>
            <a:pPr algn="ctr"/>
            <a:r>
              <a:rPr lang="sv-SE" sz="3200"/>
              <a:t>Fördelningen av totalpensionen för egenpensionstagare</a:t>
            </a:r>
            <a:br>
              <a:rPr lang="sv-SE" sz="3200"/>
            </a:br>
            <a:r>
              <a:rPr lang="sv-SE" sz="3200"/>
              <a:t>bosatta i Finland 31.12.2023</a:t>
            </a:r>
            <a:br>
              <a:rPr lang="fi-FI" sz="3200" dirty="0"/>
            </a:br>
            <a:endParaRPr lang="fi-FI" sz="3200" dirty="0"/>
          </a:p>
        </p:txBody>
      </p:sp>
      <p:pic>
        <p:nvPicPr>
          <p:cNvPr id="5" name="Kuva 4" descr="Figuren visar fördelningen av pensionstagarnas totalpension efter kön. Klassintervallen är 250 euro. Kvinnornas fördelning är snedare än männens och med betoning på fördelningens nedre del.">
            <a:extLst>
              <a:ext uri="{FF2B5EF4-FFF2-40B4-BE49-F238E27FC236}">
                <a16:creationId xmlns:a16="http://schemas.microsoft.com/office/drawing/2014/main" id="{8FDC0356-664F-90C6-087C-8015A6B6C831}"/>
              </a:ext>
            </a:extLst>
          </p:cNvPr>
          <p:cNvPicPr>
            <a:picLocks noChangeAspect="1"/>
          </p:cNvPicPr>
          <p:nvPr/>
        </p:nvPicPr>
        <p:blipFill>
          <a:blip r:embed="rId3"/>
          <a:stretch>
            <a:fillRect/>
          </a:stretch>
        </p:blipFill>
        <p:spPr>
          <a:xfrm>
            <a:off x="2115613" y="1196752"/>
            <a:ext cx="7960774" cy="5450292"/>
          </a:xfrm>
          <a:prstGeom prst="rect">
            <a:avLst/>
          </a:prstGeom>
        </p:spPr>
      </p:pic>
      <p:sp>
        <p:nvSpPr>
          <p:cNvPr id="3" name="Dian numeron paikkamerkki 2">
            <a:extLst>
              <a:ext uri="{FF2B5EF4-FFF2-40B4-BE49-F238E27FC236}">
                <a16:creationId xmlns:a16="http://schemas.microsoft.com/office/drawing/2014/main" id="{5456A38F-D6B8-46DD-F10D-299F21B9149B}"/>
              </a:ext>
            </a:extLst>
          </p:cNvPr>
          <p:cNvSpPr>
            <a:spLocks noGrp="1"/>
          </p:cNvSpPr>
          <p:nvPr>
            <p:ph type="sldNum" sz="quarter" idx="12"/>
          </p:nvPr>
        </p:nvSpPr>
        <p:spPr/>
        <p:txBody>
          <a:bodyPr/>
          <a:lstStyle/>
          <a:p>
            <a:fld id="{BE2D8D75-17F6-474C-8CC8-AD93DCE1F39D}" type="slidenum">
              <a:rPr lang="fi-FI" smtClean="0"/>
              <a:t>19</a:t>
            </a:fld>
            <a:endParaRPr lang="fi-FI"/>
          </a:p>
        </p:txBody>
      </p:sp>
    </p:spTree>
    <p:extLst>
      <p:ext uri="{BB962C8B-B14F-4D97-AF65-F5344CB8AC3E}">
        <p14:creationId xmlns:p14="http://schemas.microsoft.com/office/powerpoint/2010/main" val="168412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CD5F485F-4683-4E9A-A9BA-3AC03CA9624D}"/>
              </a:ext>
            </a:extLst>
          </p:cNvPr>
          <p:cNvSpPr>
            <a:spLocks noGrp="1"/>
          </p:cNvSpPr>
          <p:nvPr>
            <p:ph type="title"/>
          </p:nvPr>
        </p:nvSpPr>
        <p:spPr/>
        <p:txBody>
          <a:bodyPr/>
          <a:lstStyle/>
          <a:p>
            <a:r>
              <a:rPr lang="fi-FI" dirty="0" err="1"/>
              <a:t>Pensionssystemet</a:t>
            </a:r>
            <a:r>
              <a:rPr lang="fi-FI" dirty="0"/>
              <a:t> </a:t>
            </a:r>
            <a:r>
              <a:rPr lang="fi-FI" dirty="0" err="1"/>
              <a:t>och</a:t>
            </a:r>
            <a:r>
              <a:rPr lang="fi-FI" dirty="0"/>
              <a:t> </a:t>
            </a:r>
            <a:br>
              <a:rPr lang="fi-FI" dirty="0"/>
            </a:br>
            <a:r>
              <a:rPr lang="fi-FI" dirty="0" err="1"/>
              <a:t>dess</a:t>
            </a:r>
            <a:r>
              <a:rPr lang="fi-FI" dirty="0"/>
              <a:t> </a:t>
            </a:r>
            <a:r>
              <a:rPr lang="fi-FI" dirty="0" err="1"/>
              <a:t>förvaltning</a:t>
            </a:r>
            <a:br>
              <a:rPr lang="fi-FI" dirty="0"/>
            </a:br>
            <a:endParaRPr lang="fi-FI" dirty="0"/>
          </a:p>
        </p:txBody>
      </p:sp>
      <p:sp>
        <p:nvSpPr>
          <p:cNvPr id="9" name="Tekstin paikkamerkki 8">
            <a:extLst>
              <a:ext uri="{FF2B5EF4-FFF2-40B4-BE49-F238E27FC236}">
                <a16:creationId xmlns:a16="http://schemas.microsoft.com/office/drawing/2014/main" id="{C749F813-640E-46A6-ACF1-CA809A4923F0}"/>
              </a:ext>
            </a:extLst>
          </p:cNvPr>
          <p:cNvSpPr>
            <a:spLocks noGrp="1"/>
          </p:cNvSpPr>
          <p:nvPr>
            <p:ph type="body" sz="quarter" idx="10"/>
          </p:nvPr>
        </p:nvSpPr>
        <p:spPr/>
        <p:txBody>
          <a:bodyPr/>
          <a:lstStyle/>
          <a:p>
            <a:endParaRPr lang="fi-FI" dirty="0"/>
          </a:p>
          <a:p>
            <a:r>
              <a:rPr lang="fi-FI" dirty="0"/>
              <a:t>1</a:t>
            </a:r>
          </a:p>
        </p:txBody>
      </p:sp>
      <p:sp>
        <p:nvSpPr>
          <p:cNvPr id="2" name="Dian numeron paikkamerkki 1">
            <a:extLst>
              <a:ext uri="{FF2B5EF4-FFF2-40B4-BE49-F238E27FC236}">
                <a16:creationId xmlns:a16="http://schemas.microsoft.com/office/drawing/2014/main" id="{2C6F153D-B671-66BD-57EA-78B66144EE10}"/>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134490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16632"/>
            <a:ext cx="11856640" cy="980769"/>
          </a:xfrm>
        </p:spPr>
        <p:txBody>
          <a:bodyPr/>
          <a:lstStyle/>
          <a:p>
            <a:pPr algn="ctr"/>
            <a:r>
              <a:rPr lang="fi-FI" sz="3200" dirty="0" err="1"/>
              <a:t>Genomsnittlig</a:t>
            </a:r>
            <a:r>
              <a:rPr lang="fi-FI" sz="3200" dirty="0"/>
              <a:t> </a:t>
            </a:r>
            <a:r>
              <a:rPr lang="fi-FI" sz="3200" dirty="0" err="1"/>
              <a:t>totalpension</a:t>
            </a:r>
            <a:r>
              <a:rPr lang="fi-FI" sz="3200" dirty="0"/>
              <a:t> </a:t>
            </a:r>
            <a:r>
              <a:rPr lang="fi-FI" sz="3200" dirty="0" err="1"/>
              <a:t>och</a:t>
            </a:r>
            <a:r>
              <a:rPr lang="fi-FI" sz="3200" dirty="0"/>
              <a:t> </a:t>
            </a:r>
            <a:r>
              <a:rPr lang="fi-FI" sz="3200" dirty="0" err="1"/>
              <a:t>dess</a:t>
            </a:r>
            <a:r>
              <a:rPr lang="fi-FI" sz="3200" dirty="0"/>
              <a:t> </a:t>
            </a:r>
            <a:r>
              <a:rPr lang="fi-FI" sz="3200" dirty="0" err="1"/>
              <a:t>förhållande</a:t>
            </a:r>
            <a:r>
              <a:rPr lang="fi-FI" sz="3200" dirty="0"/>
              <a:t> </a:t>
            </a:r>
            <a:r>
              <a:rPr lang="fi-FI" sz="3200" dirty="0" err="1"/>
              <a:t>till</a:t>
            </a:r>
            <a:r>
              <a:rPr lang="fi-FI" sz="3200" dirty="0"/>
              <a:t> medelförtjänsten </a:t>
            </a:r>
            <a:r>
              <a:rPr lang="fi-FI" sz="3200" err="1"/>
              <a:t>åren</a:t>
            </a:r>
            <a:r>
              <a:rPr lang="fi-FI" sz="3200"/>
              <a:t> 2000–2023</a:t>
            </a:r>
            <a:br>
              <a:rPr lang="fi-FI" sz="3200" dirty="0"/>
            </a:br>
            <a:endParaRPr lang="fi-FI" sz="3200" dirty="0"/>
          </a:p>
        </p:txBody>
      </p:sp>
      <p:sp>
        <p:nvSpPr>
          <p:cNvPr id="5" name="Tekstiruutu 4">
            <a:extLst>
              <a:ext uri="{FF2B5EF4-FFF2-40B4-BE49-F238E27FC236}">
                <a16:creationId xmlns:a16="http://schemas.microsoft.com/office/drawing/2014/main" id="{B946FF47-8A5F-45BC-CD3D-8B0D2B38A2FB}"/>
              </a:ext>
            </a:extLst>
          </p:cNvPr>
          <p:cNvSpPr txBox="1"/>
          <p:nvPr/>
        </p:nvSpPr>
        <p:spPr>
          <a:xfrm>
            <a:off x="1735109" y="5392101"/>
            <a:ext cx="8739087" cy="1277273"/>
          </a:xfrm>
          <a:prstGeom prst="rect">
            <a:avLst/>
          </a:prstGeom>
          <a:noFill/>
        </p:spPr>
        <p:txBody>
          <a:bodyPr wrap="square">
            <a:spAutoFit/>
          </a:bodyPr>
          <a:lstStyle/>
          <a:p>
            <a:r>
              <a:rPr lang="fi-FI" sz="1100"/>
              <a:t>Pensionstagare: Personer som får ålderspension eller sjukpension ur arbetspensions-systemet och/eller folkpensionssystemet och är bosatta i Finland. De som får partiell ålderspension ingår inte i siffrorna.</a:t>
            </a:r>
          </a:p>
          <a:p>
            <a:r>
              <a:rPr lang="fi-FI" sz="1100"/>
              <a:t>Totalpensionen inbegriper personens egen pension och familjepension. Totalpensionen inbegriper arbetspension, folkpension och </a:t>
            </a:r>
            <a:r>
              <a:rPr lang="sv-SE" sz="1100"/>
              <a:t>pensioner för tryggheten med tanke på särskilda risker</a:t>
            </a:r>
            <a:r>
              <a:rPr lang="fi-FI" sz="110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Totalpensionen avser bruttopension.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Medelinkomsten grundar sig på uppgiften om genomsnittliga löner och företagarin-komster bland förvärvsaktiva i Statistikcentralen sinkomstfördelningsstatistik.</a:t>
            </a:r>
            <a:endParaRPr lang="fi-FI" sz="1100"/>
          </a:p>
        </p:txBody>
      </p:sp>
      <p:sp>
        <p:nvSpPr>
          <p:cNvPr id="3" name="Dian numeron paikkamerkki 2">
            <a:extLst>
              <a:ext uri="{FF2B5EF4-FFF2-40B4-BE49-F238E27FC236}">
                <a16:creationId xmlns:a16="http://schemas.microsoft.com/office/drawing/2014/main" id="{30B87BA6-E573-2ED3-594B-2CB4E0FBA3D2}"/>
              </a:ext>
            </a:extLst>
          </p:cNvPr>
          <p:cNvSpPr>
            <a:spLocks noGrp="1"/>
          </p:cNvSpPr>
          <p:nvPr>
            <p:ph type="sldNum" sz="quarter" idx="12"/>
          </p:nvPr>
        </p:nvSpPr>
        <p:spPr/>
        <p:txBody>
          <a:bodyPr/>
          <a:lstStyle/>
          <a:p>
            <a:fld id="{BE2D8D75-17F6-474C-8CC8-AD93DCE1F39D}" type="slidenum">
              <a:rPr lang="fi-FI" smtClean="0"/>
              <a:t>20</a:t>
            </a:fld>
            <a:endParaRPr lang="fi-FI"/>
          </a:p>
        </p:txBody>
      </p:sp>
      <p:pic>
        <p:nvPicPr>
          <p:cNvPr id="7" name="Kuva 6" descr="Ålderspensionstagarnas genomsnittliga totalpension har under granskningsperioden 2000–2023 stigit från cirka 1 400 euro till 2 000 euro. Sjukpensionstagarnas medelpension har sjunkit från 1 400 euro till cirka 1 300 euro. Den genomsnittliga ålderspensionens förhållande till medelförtjänsten år 2023 var 54 procent och sjukpensionens förhållande var 33 procent.">
            <a:extLst>
              <a:ext uri="{FF2B5EF4-FFF2-40B4-BE49-F238E27FC236}">
                <a16:creationId xmlns:a16="http://schemas.microsoft.com/office/drawing/2014/main" id="{9E40352E-273A-0A87-FB4C-A33C2CD80E21}"/>
              </a:ext>
            </a:extLst>
          </p:cNvPr>
          <p:cNvPicPr>
            <a:picLocks noChangeAspect="1"/>
          </p:cNvPicPr>
          <p:nvPr/>
        </p:nvPicPr>
        <p:blipFill>
          <a:blip r:embed="rId3"/>
          <a:stretch>
            <a:fillRect/>
          </a:stretch>
        </p:blipFill>
        <p:spPr>
          <a:xfrm>
            <a:off x="1451254" y="1196752"/>
            <a:ext cx="8954131" cy="4231523"/>
          </a:xfrm>
          <a:prstGeom prst="rect">
            <a:avLst/>
          </a:prstGeom>
        </p:spPr>
      </p:pic>
    </p:spTree>
    <p:extLst>
      <p:ext uri="{BB962C8B-B14F-4D97-AF65-F5344CB8AC3E}">
        <p14:creationId xmlns:p14="http://schemas.microsoft.com/office/powerpoint/2010/main" val="165675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908761"/>
          </a:xfrm>
        </p:spPr>
        <p:txBody>
          <a:bodyPr/>
          <a:lstStyle/>
          <a:p>
            <a:pPr algn="ctr"/>
            <a:r>
              <a:rPr lang="fi-FI" sz="2800" dirty="0" err="1"/>
              <a:t>Genomsnittlig</a:t>
            </a:r>
            <a:r>
              <a:rPr lang="fi-FI" sz="2800" dirty="0"/>
              <a:t> </a:t>
            </a:r>
            <a:r>
              <a:rPr lang="fi-FI" sz="2800" dirty="0" err="1"/>
              <a:t>totalpension</a:t>
            </a:r>
            <a:r>
              <a:rPr lang="fi-FI" sz="2800" dirty="0"/>
              <a:t> </a:t>
            </a:r>
            <a:r>
              <a:rPr lang="fi-FI" sz="2800" dirty="0" err="1"/>
              <a:t>och</a:t>
            </a:r>
            <a:r>
              <a:rPr lang="fi-FI" sz="2800" dirty="0"/>
              <a:t> </a:t>
            </a:r>
            <a:r>
              <a:rPr lang="fi-FI" sz="2800" dirty="0" err="1"/>
              <a:t>dess</a:t>
            </a:r>
            <a:r>
              <a:rPr lang="fi-FI" sz="2800" dirty="0"/>
              <a:t> </a:t>
            </a:r>
            <a:r>
              <a:rPr lang="fi-FI" sz="2800" dirty="0" err="1"/>
              <a:t>förhållande</a:t>
            </a:r>
            <a:r>
              <a:rPr lang="fi-FI" sz="2800" dirty="0"/>
              <a:t> </a:t>
            </a:r>
            <a:br>
              <a:rPr lang="fi-FI" sz="2800" dirty="0"/>
            </a:br>
            <a:r>
              <a:rPr lang="fi-FI" sz="2800" dirty="0" err="1"/>
              <a:t>till</a:t>
            </a:r>
            <a:r>
              <a:rPr lang="fi-FI" sz="2800" dirty="0"/>
              <a:t> </a:t>
            </a:r>
            <a:r>
              <a:rPr lang="fi-FI" sz="2800" dirty="0" err="1"/>
              <a:t>medelförtjänsten</a:t>
            </a:r>
            <a:r>
              <a:rPr lang="fi-FI" sz="2800" dirty="0"/>
              <a:t> </a:t>
            </a:r>
            <a:r>
              <a:rPr lang="fi-FI" sz="2800" err="1"/>
              <a:t>åren</a:t>
            </a:r>
            <a:r>
              <a:rPr lang="fi-FI" sz="2800"/>
              <a:t> 2010–2090, %</a:t>
            </a:r>
            <a:endParaRPr lang="fi-FI" sz="2800" dirty="0"/>
          </a:p>
        </p:txBody>
      </p:sp>
      <p:pic>
        <p:nvPicPr>
          <p:cNvPr id="4" name="Kuva 3" descr="Figuren visar medelpensionens förhållande till medelinkomsten åren 2010–2090. Förhållandet ökar till och med mitten av 2020-talet, då det är ca 55 procent. Förhållandet minskar till ca 46 procent före år 2090.">
            <a:extLst>
              <a:ext uri="{FF2B5EF4-FFF2-40B4-BE49-F238E27FC236}">
                <a16:creationId xmlns:a16="http://schemas.microsoft.com/office/drawing/2014/main" id="{FE9D0133-1F85-33C3-765E-100DB1D2FCB9}"/>
              </a:ext>
            </a:extLst>
          </p:cNvPr>
          <p:cNvPicPr>
            <a:picLocks noChangeAspect="1"/>
          </p:cNvPicPr>
          <p:nvPr/>
        </p:nvPicPr>
        <p:blipFill>
          <a:blip r:embed="rId3"/>
          <a:stretch>
            <a:fillRect/>
          </a:stretch>
        </p:blipFill>
        <p:spPr>
          <a:xfrm>
            <a:off x="1199456" y="1689697"/>
            <a:ext cx="9335987" cy="4772242"/>
          </a:xfrm>
          <a:prstGeom prst="rect">
            <a:avLst/>
          </a:prstGeom>
        </p:spPr>
      </p:pic>
      <p:sp>
        <p:nvSpPr>
          <p:cNvPr id="3" name="Dian numeron paikkamerkki 2">
            <a:extLst>
              <a:ext uri="{FF2B5EF4-FFF2-40B4-BE49-F238E27FC236}">
                <a16:creationId xmlns:a16="http://schemas.microsoft.com/office/drawing/2014/main" id="{1DEE03C5-785A-B40C-3E5A-17964053B99C}"/>
              </a:ext>
            </a:extLst>
          </p:cNvPr>
          <p:cNvSpPr>
            <a:spLocks noGrp="1"/>
          </p:cNvSpPr>
          <p:nvPr>
            <p:ph type="sldNum" sz="quarter" idx="12"/>
          </p:nvPr>
        </p:nvSpPr>
        <p:spPr/>
        <p:txBody>
          <a:bodyPr/>
          <a:lstStyle/>
          <a:p>
            <a:fld id="{BE2D8D75-17F6-474C-8CC8-AD93DCE1F39D}" type="slidenum">
              <a:rPr lang="fi-FI" smtClean="0"/>
              <a:t>21</a:t>
            </a:fld>
            <a:endParaRPr lang="fi-FI"/>
          </a:p>
        </p:txBody>
      </p:sp>
    </p:spTree>
    <p:extLst>
      <p:ext uri="{BB962C8B-B14F-4D97-AF65-F5344CB8AC3E}">
        <p14:creationId xmlns:p14="http://schemas.microsoft.com/office/powerpoint/2010/main" val="3861331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428AA37-FA4F-4C98-ACD0-C4A458DA0ED2}"/>
              </a:ext>
            </a:extLst>
          </p:cNvPr>
          <p:cNvSpPr>
            <a:spLocks noGrp="1"/>
          </p:cNvSpPr>
          <p:nvPr>
            <p:ph type="title"/>
          </p:nvPr>
        </p:nvSpPr>
        <p:spPr/>
        <p:txBody>
          <a:bodyPr/>
          <a:lstStyle/>
          <a:p>
            <a:r>
              <a:rPr lang="fi-FI" dirty="0" err="1"/>
              <a:t>Pensionsutgiften</a:t>
            </a:r>
            <a:endParaRPr lang="fi-FI" dirty="0"/>
          </a:p>
        </p:txBody>
      </p:sp>
      <p:sp>
        <p:nvSpPr>
          <p:cNvPr id="7" name="Tekstin paikkamerkki 6">
            <a:extLst>
              <a:ext uri="{FF2B5EF4-FFF2-40B4-BE49-F238E27FC236}">
                <a16:creationId xmlns:a16="http://schemas.microsoft.com/office/drawing/2014/main" id="{E95F4382-2082-4657-B95A-3F23A5888E58}"/>
              </a:ext>
            </a:extLst>
          </p:cNvPr>
          <p:cNvSpPr>
            <a:spLocks noGrp="1"/>
          </p:cNvSpPr>
          <p:nvPr>
            <p:ph type="body" sz="quarter" idx="10"/>
          </p:nvPr>
        </p:nvSpPr>
        <p:spPr/>
        <p:txBody>
          <a:bodyPr/>
          <a:lstStyle/>
          <a:p>
            <a:r>
              <a:rPr lang="fi-FI" dirty="0"/>
              <a:t>4</a:t>
            </a:r>
          </a:p>
        </p:txBody>
      </p:sp>
      <p:sp>
        <p:nvSpPr>
          <p:cNvPr id="2" name="Dian numeron paikkamerkki 1">
            <a:extLst>
              <a:ext uri="{FF2B5EF4-FFF2-40B4-BE49-F238E27FC236}">
                <a16:creationId xmlns:a16="http://schemas.microsoft.com/office/drawing/2014/main" id="{D36353AC-BB9D-A9F7-9F51-A4B5C8844CBC}"/>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269984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784632" cy="1052777"/>
          </a:xfrm>
        </p:spPr>
        <p:txBody>
          <a:bodyPr/>
          <a:lstStyle/>
          <a:p>
            <a:pPr algn="ctr"/>
            <a:r>
              <a:rPr lang="fi-FI" sz="3200" dirty="0" err="1"/>
              <a:t>Pensionsutgifterna</a:t>
            </a:r>
            <a:r>
              <a:rPr lang="fi-FI" sz="3200" dirty="0"/>
              <a:t> i </a:t>
            </a:r>
            <a:r>
              <a:rPr lang="fi-FI" sz="3200" dirty="0" err="1"/>
              <a:t>förhållande</a:t>
            </a:r>
            <a:r>
              <a:rPr lang="fi-FI" sz="3200" dirty="0"/>
              <a:t> </a:t>
            </a:r>
            <a:r>
              <a:rPr lang="fi-FI" sz="3200" dirty="0" err="1"/>
              <a:t>till</a:t>
            </a:r>
            <a:r>
              <a:rPr lang="fi-FI" sz="3200" dirty="0"/>
              <a:t> </a:t>
            </a:r>
            <a:r>
              <a:rPr lang="fi-FI" sz="3200" dirty="0" err="1"/>
              <a:t>bruttonationalprodukten</a:t>
            </a:r>
            <a:r>
              <a:rPr lang="fi-FI" sz="3200" dirty="0"/>
              <a:t> </a:t>
            </a:r>
            <a:br>
              <a:rPr lang="fi-FI" sz="3200" dirty="0"/>
            </a:br>
            <a:r>
              <a:rPr lang="fi-FI" sz="3200" err="1"/>
              <a:t>åren</a:t>
            </a:r>
            <a:r>
              <a:rPr lang="fi-FI" sz="3200"/>
              <a:t> 2010–2090, %</a:t>
            </a:r>
            <a:br>
              <a:rPr lang="fi-FI" sz="3200" dirty="0"/>
            </a:br>
            <a:endParaRPr lang="fi-FI" sz="3200" dirty="0"/>
          </a:p>
        </p:txBody>
      </p:sp>
      <p:pic>
        <p:nvPicPr>
          <p:cNvPr id="7" name="Kuva 6" descr="I figuren visas en långsiktsprognos av pensionsutgifterna i förhållande till bruttonationalprodukten. Förhållandet hålls vid knappa 14 procent åren 2020–2035. Det minskar till drygt 12 procent åren 2035–2050 och ökar till mer än 14 procent åren 2050–2085. Den andel som privata sektorns arbetspensioner utgör av hela pensionsutgiften ökar litet åren 2020–2060.">
            <a:extLst>
              <a:ext uri="{FF2B5EF4-FFF2-40B4-BE49-F238E27FC236}">
                <a16:creationId xmlns:a16="http://schemas.microsoft.com/office/drawing/2014/main" id="{E7973E36-A43B-49BA-B862-EAE5080F8DF1}"/>
              </a:ext>
            </a:extLst>
          </p:cNvPr>
          <p:cNvPicPr>
            <a:picLocks noChangeAspect="1"/>
          </p:cNvPicPr>
          <p:nvPr/>
        </p:nvPicPr>
        <p:blipFill>
          <a:blip r:embed="rId3"/>
          <a:stretch>
            <a:fillRect/>
          </a:stretch>
        </p:blipFill>
        <p:spPr>
          <a:xfrm>
            <a:off x="1415480" y="1556792"/>
            <a:ext cx="8878069" cy="4344395"/>
          </a:xfrm>
          <a:prstGeom prst="rect">
            <a:avLst/>
          </a:prstGeom>
        </p:spPr>
      </p:pic>
      <p:sp>
        <p:nvSpPr>
          <p:cNvPr id="3" name="Tekstiruutu 2">
            <a:extLst>
              <a:ext uri="{FF2B5EF4-FFF2-40B4-BE49-F238E27FC236}">
                <a16:creationId xmlns:a16="http://schemas.microsoft.com/office/drawing/2014/main" id="{980ABA4C-D4F3-4FE2-A14F-DB9A4D17D644}"/>
              </a:ext>
            </a:extLst>
          </p:cNvPr>
          <p:cNvSpPr txBox="1"/>
          <p:nvPr/>
        </p:nvSpPr>
        <p:spPr>
          <a:xfrm>
            <a:off x="4151784" y="6044217"/>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
        <p:nvSpPr>
          <p:cNvPr id="4" name="Dian numeron paikkamerkki 3">
            <a:extLst>
              <a:ext uri="{FF2B5EF4-FFF2-40B4-BE49-F238E27FC236}">
                <a16:creationId xmlns:a16="http://schemas.microsoft.com/office/drawing/2014/main" id="{8641F4F6-2414-7454-E8FA-F42A013D59F1}"/>
              </a:ext>
            </a:extLst>
          </p:cNvPr>
          <p:cNvSpPr>
            <a:spLocks noGrp="1"/>
          </p:cNvSpPr>
          <p:nvPr>
            <p:ph type="sldNum" sz="quarter" idx="12"/>
          </p:nvPr>
        </p:nvSpPr>
        <p:spPr/>
        <p:txBody>
          <a:bodyPr/>
          <a:lstStyle/>
          <a:p>
            <a:fld id="{BE2D8D75-17F6-474C-8CC8-AD93DCE1F39D}" type="slidenum">
              <a:rPr lang="fi-FI" smtClean="0"/>
              <a:t>23</a:t>
            </a:fld>
            <a:endParaRPr lang="fi-FI"/>
          </a:p>
        </p:txBody>
      </p:sp>
    </p:spTree>
    <p:extLst>
      <p:ext uri="{BB962C8B-B14F-4D97-AF65-F5344CB8AC3E}">
        <p14:creationId xmlns:p14="http://schemas.microsoft.com/office/powerpoint/2010/main" val="1548556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Utgifts</a:t>
            </a:r>
            <a:r>
              <a:rPr lang="fi-FI" sz="3200" dirty="0"/>
              <a:t>- </a:t>
            </a:r>
            <a:r>
              <a:rPr lang="fi-FI" sz="3200" dirty="0" err="1"/>
              <a:t>och</a:t>
            </a:r>
            <a:r>
              <a:rPr lang="fi-FI" sz="3200" dirty="0"/>
              <a:t> </a:t>
            </a:r>
            <a:r>
              <a:rPr lang="fi-FI" sz="3200" dirty="0" err="1"/>
              <a:t>avgiftsprocent</a:t>
            </a:r>
            <a:r>
              <a:rPr lang="fi-FI" sz="3200" dirty="0"/>
              <a:t> </a:t>
            </a:r>
            <a:r>
              <a:rPr lang="fi-FI" sz="3200" dirty="0" err="1"/>
              <a:t>enligt</a:t>
            </a:r>
            <a:r>
              <a:rPr lang="fi-FI" sz="3200" dirty="0"/>
              <a:t> </a:t>
            </a:r>
            <a:r>
              <a:rPr lang="fi-FI" sz="3200" dirty="0" err="1"/>
              <a:t>ArPL</a:t>
            </a:r>
            <a:r>
              <a:rPr lang="fi-FI" sz="3200" dirty="0"/>
              <a:t> i proportion </a:t>
            </a:r>
            <a:br>
              <a:rPr lang="fi-FI" sz="3200" dirty="0"/>
            </a:br>
            <a:r>
              <a:rPr lang="fi-FI" sz="3200" dirty="0" err="1"/>
              <a:t>till</a:t>
            </a:r>
            <a:r>
              <a:rPr lang="fi-FI" sz="3200" dirty="0"/>
              <a:t> </a:t>
            </a:r>
            <a:r>
              <a:rPr lang="fi-FI" sz="3200" dirty="0" err="1"/>
              <a:t>lönesumman</a:t>
            </a:r>
            <a:r>
              <a:rPr lang="fi-FI" sz="3200" dirty="0"/>
              <a:t> </a:t>
            </a:r>
            <a:r>
              <a:rPr lang="fi-FI" sz="3200" err="1"/>
              <a:t>åren</a:t>
            </a:r>
            <a:r>
              <a:rPr lang="fi-FI" sz="3200"/>
              <a:t> 1962–2090</a:t>
            </a:r>
            <a:br>
              <a:rPr lang="fi-FI" sz="3200" dirty="0"/>
            </a:br>
            <a:endParaRPr lang="fi-FI" sz="3200" dirty="0"/>
          </a:p>
        </p:txBody>
      </p:sp>
      <p:pic>
        <p:nvPicPr>
          <p:cNvPr id="7" name="Kuva 6" descr="I figuren visas långsiktsprognoserna av utvecklingen av utgifts- och avgiftsprocent enligt ArPL. Utgiften har ökat från noll till ca 27 procent åren 1962–2020. Utgiften ökar till ca 36 procent åren 2020–2080. Avgiften har ökat från 3 procent till något under 25 procent åren 1962–2020. Avgiften ökar till ca 26 procent åren 2020–2080. Avgiften har överstigit utgiften till år 2013 och är lägre än utgiften efter det.">
            <a:extLst>
              <a:ext uri="{FF2B5EF4-FFF2-40B4-BE49-F238E27FC236}">
                <a16:creationId xmlns:a16="http://schemas.microsoft.com/office/drawing/2014/main" id="{4D31F312-841E-4F17-B13C-2D3995AAF3C5}"/>
              </a:ext>
            </a:extLst>
          </p:cNvPr>
          <p:cNvPicPr>
            <a:picLocks noChangeAspect="1"/>
          </p:cNvPicPr>
          <p:nvPr/>
        </p:nvPicPr>
        <p:blipFill>
          <a:blip r:embed="rId3"/>
          <a:stretch>
            <a:fillRect/>
          </a:stretch>
        </p:blipFill>
        <p:spPr>
          <a:xfrm>
            <a:off x="1991544" y="1636709"/>
            <a:ext cx="7534944" cy="4247640"/>
          </a:xfrm>
          <a:prstGeom prst="rect">
            <a:avLst/>
          </a:prstGeom>
        </p:spPr>
      </p:pic>
      <p:sp>
        <p:nvSpPr>
          <p:cNvPr id="3" name="Tekstiruutu 2">
            <a:extLst>
              <a:ext uri="{FF2B5EF4-FFF2-40B4-BE49-F238E27FC236}">
                <a16:creationId xmlns:a16="http://schemas.microsoft.com/office/drawing/2014/main" id="{A3E4A651-B027-407C-64D9-75098D0A4CEF}"/>
              </a:ext>
            </a:extLst>
          </p:cNvPr>
          <p:cNvSpPr txBox="1"/>
          <p:nvPr/>
        </p:nvSpPr>
        <p:spPr>
          <a:xfrm>
            <a:off x="4151784" y="6110769"/>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
        <p:nvSpPr>
          <p:cNvPr id="4" name="Dian numeron paikkamerkki 3">
            <a:extLst>
              <a:ext uri="{FF2B5EF4-FFF2-40B4-BE49-F238E27FC236}">
                <a16:creationId xmlns:a16="http://schemas.microsoft.com/office/drawing/2014/main" id="{674BD502-8085-02E6-9A21-3F5159340CF2}"/>
              </a:ext>
            </a:extLst>
          </p:cNvPr>
          <p:cNvSpPr>
            <a:spLocks noGrp="1"/>
          </p:cNvSpPr>
          <p:nvPr>
            <p:ph type="sldNum" sz="quarter" idx="12"/>
          </p:nvPr>
        </p:nvSpPr>
        <p:spPr/>
        <p:txBody>
          <a:bodyPr/>
          <a:lstStyle/>
          <a:p>
            <a:fld id="{BE2D8D75-17F6-474C-8CC8-AD93DCE1F39D}" type="slidenum">
              <a:rPr lang="fi-FI" smtClean="0"/>
              <a:t>24</a:t>
            </a:fld>
            <a:endParaRPr lang="fi-FI"/>
          </a:p>
        </p:txBody>
      </p:sp>
    </p:spTree>
    <p:extLst>
      <p:ext uri="{BB962C8B-B14F-4D97-AF65-F5344CB8AC3E}">
        <p14:creationId xmlns:p14="http://schemas.microsoft.com/office/powerpoint/2010/main" val="3183885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06CF8F9-AD22-406C-8110-45421E6B83AD}"/>
              </a:ext>
            </a:extLst>
          </p:cNvPr>
          <p:cNvSpPr>
            <a:spLocks noGrp="1"/>
          </p:cNvSpPr>
          <p:nvPr>
            <p:ph type="title"/>
          </p:nvPr>
        </p:nvSpPr>
        <p:spPr/>
        <p:txBody>
          <a:bodyPr/>
          <a:lstStyle/>
          <a:p>
            <a:r>
              <a:rPr lang="fi-FI" dirty="0"/>
              <a:t>De </a:t>
            </a:r>
            <a:r>
              <a:rPr lang="fi-FI" dirty="0" err="1"/>
              <a:t>arbetspensionsförsäkrade</a:t>
            </a:r>
            <a:endParaRPr lang="fi-FI" dirty="0"/>
          </a:p>
        </p:txBody>
      </p:sp>
      <p:sp>
        <p:nvSpPr>
          <p:cNvPr id="7" name="Tekstin paikkamerkki 6">
            <a:extLst>
              <a:ext uri="{FF2B5EF4-FFF2-40B4-BE49-F238E27FC236}">
                <a16:creationId xmlns:a16="http://schemas.microsoft.com/office/drawing/2014/main" id="{EE80F64B-42D3-44C4-9B84-B4996609C201}"/>
              </a:ext>
            </a:extLst>
          </p:cNvPr>
          <p:cNvSpPr>
            <a:spLocks noGrp="1"/>
          </p:cNvSpPr>
          <p:nvPr>
            <p:ph type="body" sz="quarter" idx="10"/>
          </p:nvPr>
        </p:nvSpPr>
        <p:spPr/>
        <p:txBody>
          <a:bodyPr/>
          <a:lstStyle/>
          <a:p>
            <a:r>
              <a:rPr lang="fi-FI" dirty="0"/>
              <a:t>5</a:t>
            </a:r>
          </a:p>
        </p:txBody>
      </p:sp>
      <p:sp>
        <p:nvSpPr>
          <p:cNvPr id="2" name="Dian numeron paikkamerkki 1">
            <a:extLst>
              <a:ext uri="{FF2B5EF4-FFF2-40B4-BE49-F238E27FC236}">
                <a16:creationId xmlns:a16="http://schemas.microsoft.com/office/drawing/2014/main" id="{ADA28375-33D8-DDA1-B7F9-A9C5E25D572F}"/>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193558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260648"/>
            <a:ext cx="11856640" cy="1332000"/>
          </a:xfrm>
        </p:spPr>
        <p:txBody>
          <a:bodyPr/>
          <a:lstStyle/>
          <a:p>
            <a:pPr algn="ctr"/>
            <a:r>
              <a:rPr lang="sv-SE" sz="3200"/>
              <a:t>Fördelningen av befolkningen i förhållande</a:t>
            </a:r>
            <a:br>
              <a:rPr lang="sv-SE" sz="3200"/>
            </a:br>
            <a:r>
              <a:rPr lang="sv-SE" sz="3200"/>
              <a:t>till arbete och arbetspension 31.12.2023</a:t>
            </a:r>
            <a:br>
              <a:rPr lang="fi-FI" sz="3200" dirty="0"/>
            </a:br>
            <a:endParaRPr lang="fi-FI" sz="3200" dirty="0"/>
          </a:p>
        </p:txBody>
      </p:sp>
      <p:sp>
        <p:nvSpPr>
          <p:cNvPr id="3" name="Dian numeron paikkamerkki 2">
            <a:extLst>
              <a:ext uri="{FF2B5EF4-FFF2-40B4-BE49-F238E27FC236}">
                <a16:creationId xmlns:a16="http://schemas.microsoft.com/office/drawing/2014/main" id="{FF4ED8E9-6137-F432-5026-77ECE43C02F3}"/>
              </a:ext>
            </a:extLst>
          </p:cNvPr>
          <p:cNvSpPr>
            <a:spLocks noGrp="1"/>
          </p:cNvSpPr>
          <p:nvPr>
            <p:ph type="sldNum" sz="quarter" idx="12"/>
          </p:nvPr>
        </p:nvSpPr>
        <p:spPr/>
        <p:txBody>
          <a:bodyPr/>
          <a:lstStyle/>
          <a:p>
            <a:fld id="{BE2D8D75-17F6-474C-8CC8-AD93DCE1F39D}" type="slidenum">
              <a:rPr lang="fi-FI" smtClean="0"/>
              <a:t>26</a:t>
            </a:fld>
            <a:endParaRPr lang="fi-FI"/>
          </a:p>
        </p:txBody>
      </p:sp>
      <p:pic>
        <p:nvPicPr>
          <p:cNvPr id="6" name="Kuva 5" descr="Figuren innehåller en ålderspyramid av hela befolkningen efter kön i åldersklasser med 5 års intervall fördelad efter 17–68-åringar i arbete, pensionstagare och övrig befolkning 31.12.2023. Av männen var 1,25 miljoner i arbete och 630000 personer var i pension i slutet av år 2023. Av kvinnorna var 1,24 miljoner i arbete och 768000 personer i pension i slutet av år 2023. 899000 män och 821000 kvinnor var inte i arbete eller pension.">
            <a:extLst>
              <a:ext uri="{FF2B5EF4-FFF2-40B4-BE49-F238E27FC236}">
                <a16:creationId xmlns:a16="http://schemas.microsoft.com/office/drawing/2014/main" id="{1E1873C5-47B7-D2AC-DD5F-204E64D42858}"/>
              </a:ext>
            </a:extLst>
          </p:cNvPr>
          <p:cNvPicPr>
            <a:picLocks noChangeAspect="1"/>
          </p:cNvPicPr>
          <p:nvPr/>
        </p:nvPicPr>
        <p:blipFill>
          <a:blip r:embed="rId3"/>
          <a:stretch>
            <a:fillRect/>
          </a:stretch>
        </p:blipFill>
        <p:spPr>
          <a:xfrm>
            <a:off x="1764286" y="1292311"/>
            <a:ext cx="8886141" cy="5155185"/>
          </a:xfrm>
          <a:prstGeom prst="rect">
            <a:avLst/>
          </a:prstGeom>
        </p:spPr>
      </p:pic>
    </p:spTree>
    <p:extLst>
      <p:ext uri="{BB962C8B-B14F-4D97-AF65-F5344CB8AC3E}">
        <p14:creationId xmlns:p14="http://schemas.microsoft.com/office/powerpoint/2010/main" val="232288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67698"/>
          </a:xfrm>
        </p:spPr>
        <p:txBody>
          <a:bodyPr/>
          <a:lstStyle/>
          <a:p>
            <a:pPr algn="ctr"/>
            <a:r>
              <a:rPr lang="fi-FI" sz="3200" dirty="0" err="1"/>
              <a:t>Arbetspensionsförsäkrade</a:t>
            </a:r>
            <a:r>
              <a:rPr lang="fi-FI" sz="3200" dirty="0"/>
              <a:t> </a:t>
            </a:r>
            <a:r>
              <a:rPr lang="fi-FI" sz="3200" dirty="0" err="1"/>
              <a:t>som</a:t>
            </a:r>
            <a:r>
              <a:rPr lang="fi-FI" sz="3200" dirty="0"/>
              <a:t> </a:t>
            </a:r>
            <a:r>
              <a:rPr lang="fi-FI" sz="3200" dirty="0" err="1"/>
              <a:t>arbetade</a:t>
            </a:r>
            <a:r>
              <a:rPr lang="fi-FI" sz="3200" dirty="0"/>
              <a:t> </a:t>
            </a:r>
            <a:r>
              <a:rPr lang="fi-FI" sz="3200" dirty="0" err="1"/>
              <a:t>som</a:t>
            </a:r>
            <a:r>
              <a:rPr lang="fi-FI" sz="3200" dirty="0"/>
              <a:t> </a:t>
            </a:r>
            <a:r>
              <a:rPr lang="fi-FI" sz="3200" dirty="0" err="1"/>
              <a:t>anställda</a:t>
            </a:r>
            <a:r>
              <a:rPr lang="fi-FI" sz="3200" dirty="0"/>
              <a:t> </a:t>
            </a:r>
            <a:r>
              <a:rPr lang="fi-FI" sz="3200" dirty="0" err="1"/>
              <a:t>eller</a:t>
            </a:r>
            <a:r>
              <a:rPr lang="fi-FI" sz="3200" dirty="0"/>
              <a:t> </a:t>
            </a:r>
            <a:r>
              <a:rPr lang="fi-FI" sz="3200" err="1"/>
              <a:t>företagare</a:t>
            </a:r>
            <a:r>
              <a:rPr lang="fi-FI" sz="3200"/>
              <a:t> 31.12.2023 </a:t>
            </a:r>
            <a:r>
              <a:rPr lang="fi-FI" sz="3200" dirty="0" err="1"/>
              <a:t>efter</a:t>
            </a:r>
            <a:r>
              <a:rPr lang="fi-FI" sz="3200" dirty="0"/>
              <a:t> </a:t>
            </a:r>
            <a:r>
              <a:rPr lang="fi-FI" sz="3200" dirty="0" err="1"/>
              <a:t>pensionslag</a:t>
            </a:r>
            <a:br>
              <a:rPr lang="fi-FI" sz="3200" dirty="0"/>
            </a:br>
            <a:endParaRPr lang="fi-FI" sz="3200" dirty="0"/>
          </a:p>
        </p:txBody>
      </p:sp>
      <p:sp>
        <p:nvSpPr>
          <p:cNvPr id="3" name="Dian numeron paikkamerkki 2">
            <a:extLst>
              <a:ext uri="{FF2B5EF4-FFF2-40B4-BE49-F238E27FC236}">
                <a16:creationId xmlns:a16="http://schemas.microsoft.com/office/drawing/2014/main" id="{7C758659-41F7-B384-F44A-77C3A84B8ADB}"/>
              </a:ext>
            </a:extLst>
          </p:cNvPr>
          <p:cNvSpPr>
            <a:spLocks noGrp="1"/>
          </p:cNvSpPr>
          <p:nvPr>
            <p:ph type="sldNum" sz="quarter" idx="12"/>
          </p:nvPr>
        </p:nvSpPr>
        <p:spPr/>
        <p:txBody>
          <a:bodyPr/>
          <a:lstStyle/>
          <a:p>
            <a:fld id="{BE2D8D75-17F6-474C-8CC8-AD93DCE1F39D}" type="slidenum">
              <a:rPr lang="fi-FI" smtClean="0"/>
              <a:t>27</a:t>
            </a:fld>
            <a:endParaRPr lang="fi-FI"/>
          </a:p>
        </p:txBody>
      </p:sp>
      <p:pic>
        <p:nvPicPr>
          <p:cNvPr id="6" name="Kuva 5" descr="Sammanlagt 2,5 miljoner personer arbetade som anställda eller företagare 31.12.2023. Största andelen arbetade inom ArPL, 1,6 miljoner personer. Inom OffPL på kommunsektorn arbetade 587000 personer.">
            <a:extLst>
              <a:ext uri="{FF2B5EF4-FFF2-40B4-BE49-F238E27FC236}">
                <a16:creationId xmlns:a16="http://schemas.microsoft.com/office/drawing/2014/main" id="{DA65F8DF-E92C-9D14-802A-46F3991A55ED}"/>
              </a:ext>
            </a:extLst>
          </p:cNvPr>
          <p:cNvPicPr>
            <a:picLocks noChangeAspect="1"/>
          </p:cNvPicPr>
          <p:nvPr/>
        </p:nvPicPr>
        <p:blipFill>
          <a:blip r:embed="rId3"/>
          <a:stretch>
            <a:fillRect/>
          </a:stretch>
        </p:blipFill>
        <p:spPr>
          <a:xfrm>
            <a:off x="1054360" y="1593967"/>
            <a:ext cx="10449332" cy="4762383"/>
          </a:xfrm>
          <a:prstGeom prst="rect">
            <a:avLst/>
          </a:prstGeom>
        </p:spPr>
      </p:pic>
    </p:spTree>
    <p:extLst>
      <p:ext uri="{BB962C8B-B14F-4D97-AF65-F5344CB8AC3E}">
        <p14:creationId xmlns:p14="http://schemas.microsoft.com/office/powerpoint/2010/main" val="2987070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5B6AF9D8-1C59-4840-87FF-9FE90B6B9A52}"/>
              </a:ext>
            </a:extLst>
          </p:cNvPr>
          <p:cNvSpPr>
            <a:spLocks noGrp="1"/>
          </p:cNvSpPr>
          <p:nvPr>
            <p:ph type="title"/>
          </p:nvPr>
        </p:nvSpPr>
        <p:spPr/>
        <p:txBody>
          <a:bodyPr/>
          <a:lstStyle/>
          <a:p>
            <a:r>
              <a:rPr lang="fi-FI" dirty="0" err="1"/>
              <a:t>Pensionstagarna</a:t>
            </a:r>
            <a:endParaRPr lang="fi-FI" dirty="0"/>
          </a:p>
        </p:txBody>
      </p:sp>
      <p:sp>
        <p:nvSpPr>
          <p:cNvPr id="7" name="Tekstin paikkamerkki 6">
            <a:extLst>
              <a:ext uri="{FF2B5EF4-FFF2-40B4-BE49-F238E27FC236}">
                <a16:creationId xmlns:a16="http://schemas.microsoft.com/office/drawing/2014/main" id="{7CF41ACB-CE33-4BD1-AE26-3A05BE516E44}"/>
              </a:ext>
            </a:extLst>
          </p:cNvPr>
          <p:cNvSpPr>
            <a:spLocks noGrp="1"/>
          </p:cNvSpPr>
          <p:nvPr>
            <p:ph type="body" sz="quarter" idx="10"/>
          </p:nvPr>
        </p:nvSpPr>
        <p:spPr/>
        <p:txBody>
          <a:bodyPr/>
          <a:lstStyle/>
          <a:p>
            <a:r>
              <a:rPr lang="fi-FI" dirty="0"/>
              <a:t>6</a:t>
            </a:r>
          </a:p>
        </p:txBody>
      </p:sp>
      <p:sp>
        <p:nvSpPr>
          <p:cNvPr id="2" name="Dian numeron paikkamerkki 1">
            <a:extLst>
              <a:ext uri="{FF2B5EF4-FFF2-40B4-BE49-F238E27FC236}">
                <a16:creationId xmlns:a16="http://schemas.microsoft.com/office/drawing/2014/main" id="{9CDB031A-0CA1-91FF-D9D3-B0FFE0D72FFB}"/>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423443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548721"/>
          </a:xfrm>
        </p:spPr>
        <p:txBody>
          <a:bodyPr/>
          <a:lstStyle/>
          <a:p>
            <a:pPr algn="ctr"/>
            <a:r>
              <a:rPr lang="fi-FI" sz="3200" dirty="0" err="1"/>
              <a:t>Pensionstagarna</a:t>
            </a:r>
            <a:r>
              <a:rPr lang="fi-FI" sz="3200" dirty="0"/>
              <a:t> </a:t>
            </a:r>
            <a:r>
              <a:rPr lang="fi-FI" sz="3200" dirty="0" err="1"/>
              <a:t>efter</a:t>
            </a:r>
            <a:r>
              <a:rPr lang="fi-FI" sz="3200" dirty="0"/>
              <a:t> </a:t>
            </a:r>
            <a:r>
              <a:rPr lang="fi-FI" sz="3200" dirty="0" err="1"/>
              <a:t>pensionens</a:t>
            </a:r>
            <a:r>
              <a:rPr lang="fi-FI" sz="3200" dirty="0"/>
              <a:t> </a:t>
            </a:r>
            <a:r>
              <a:rPr lang="fi-FI" sz="3200" dirty="0" err="1"/>
              <a:t>struktur</a:t>
            </a:r>
            <a:r>
              <a:rPr lang="fi-FI" sz="3200" dirty="0"/>
              <a:t> </a:t>
            </a:r>
            <a:r>
              <a:rPr lang="fi-FI" sz="3200" err="1"/>
              <a:t>åren</a:t>
            </a:r>
            <a:r>
              <a:rPr lang="fi-FI" sz="3200"/>
              <a:t> 2001–2023</a:t>
            </a:r>
            <a:br>
              <a:rPr lang="fi-FI" sz="3200" dirty="0"/>
            </a:br>
            <a:endParaRPr lang="fi-FI" sz="3200" dirty="0"/>
          </a:p>
        </p:txBody>
      </p:sp>
      <p:sp>
        <p:nvSpPr>
          <p:cNvPr id="3" name="Dian numeron paikkamerkki 2">
            <a:extLst>
              <a:ext uri="{FF2B5EF4-FFF2-40B4-BE49-F238E27FC236}">
                <a16:creationId xmlns:a16="http://schemas.microsoft.com/office/drawing/2014/main" id="{33AC31BD-DDED-3DF5-C7A1-A7559E26C94F}"/>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5" name="Kuva 4" descr="I figuren har pensionstagarna indelats i dem som får endast arbetspension, dem som får både arbets- och FPA-pension och dem som får endast FPA-pension. Under granskningsperioden 2001–2023 har antalet som får endast arbetspension ökat, och andelen som får både arbets- och FPA-pension minskat. Antalet som får endast FPA-pension har förblivit nära oförändrat.">
            <a:extLst>
              <a:ext uri="{FF2B5EF4-FFF2-40B4-BE49-F238E27FC236}">
                <a16:creationId xmlns:a16="http://schemas.microsoft.com/office/drawing/2014/main" id="{05B59FD0-DFFC-BEBB-3DB4-5DD7A9DADC0A}"/>
              </a:ext>
            </a:extLst>
          </p:cNvPr>
          <p:cNvPicPr>
            <a:picLocks noChangeAspect="1"/>
          </p:cNvPicPr>
          <p:nvPr/>
        </p:nvPicPr>
        <p:blipFill>
          <a:blip r:embed="rId3"/>
          <a:stretch>
            <a:fillRect/>
          </a:stretch>
        </p:blipFill>
        <p:spPr>
          <a:xfrm>
            <a:off x="1415480" y="1406524"/>
            <a:ext cx="9715251" cy="4611194"/>
          </a:xfrm>
          <a:prstGeom prst="rect">
            <a:avLst/>
          </a:prstGeom>
        </p:spPr>
      </p:pic>
    </p:spTree>
    <p:extLst>
      <p:ext uri="{BB962C8B-B14F-4D97-AF65-F5344CB8AC3E}">
        <p14:creationId xmlns:p14="http://schemas.microsoft.com/office/powerpoint/2010/main" val="398863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idx="4294967295"/>
          </p:nvPr>
        </p:nvSpPr>
        <p:spPr>
          <a:xfrm>
            <a:off x="0" y="359526"/>
            <a:ext cx="11816507" cy="1331912"/>
          </a:xfrm>
        </p:spPr>
        <p:txBody>
          <a:bodyPr/>
          <a:lstStyle/>
          <a:p>
            <a:pPr algn="ctr"/>
            <a:r>
              <a:rPr lang="fi-FI" sz="3200" dirty="0" err="1"/>
              <a:t>Socialförsäkringen</a:t>
            </a:r>
            <a:r>
              <a:rPr lang="fi-FI" sz="3200" dirty="0"/>
              <a:t> </a:t>
            </a:r>
            <a:r>
              <a:rPr lang="fi-FI" sz="3200" dirty="0" err="1"/>
              <a:t>år</a:t>
            </a:r>
            <a:r>
              <a:rPr lang="fi-FI" sz="3200" dirty="0"/>
              <a:t> 2022</a:t>
            </a:r>
            <a:br>
              <a:rPr lang="fi-FI" sz="3200" dirty="0"/>
            </a:br>
            <a:r>
              <a:rPr lang="fi-FI" sz="3200" dirty="0"/>
              <a:t>44,4 md €</a:t>
            </a:r>
            <a:br>
              <a:rPr lang="fi-FI" sz="3200" dirty="0"/>
            </a:br>
            <a:endParaRPr lang="fi-FI" sz="3200" dirty="0"/>
          </a:p>
        </p:txBody>
      </p:sp>
      <p:sp>
        <p:nvSpPr>
          <p:cNvPr id="9" name="Oikea hakasulje 8">
            <a:extLst>
              <a:ext uri="{FF2B5EF4-FFF2-40B4-BE49-F238E27FC236}">
                <a16:creationId xmlns:a16="http://schemas.microsoft.com/office/drawing/2014/main" id="{176101E5-8D9A-4BA9-9D9B-76C8329BCC1C}"/>
              </a:ext>
              <a:ext uri="{C183D7F6-B498-43B3-948B-1728B52AA6E4}">
                <adec:decorative xmlns:adec="http://schemas.microsoft.com/office/drawing/2017/decorative" val="1"/>
              </a:ext>
            </a:extLst>
          </p:cNvPr>
          <p:cNvSpPr/>
          <p:nvPr/>
        </p:nvSpPr>
        <p:spPr>
          <a:xfrm rot="16200000">
            <a:off x="5595185" y="1767151"/>
            <a:ext cx="476242" cy="5255783"/>
          </a:xfrm>
          <a:prstGeom prst="rightBracket">
            <a:avLst/>
          </a:prstGeom>
          <a:ln w="15875">
            <a:solidFill>
              <a:srgbClr val="0356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0" name="Pyöristetty suorakulmio 20">
            <a:extLst>
              <a:ext uri="{FF2B5EF4-FFF2-40B4-BE49-F238E27FC236}">
                <a16:creationId xmlns:a16="http://schemas.microsoft.com/office/drawing/2014/main" id="{E7390714-2207-4C57-9923-5F28EAEF1173}"/>
              </a:ext>
            </a:extLst>
          </p:cNvPr>
          <p:cNvSpPr/>
          <p:nvPr/>
        </p:nvSpPr>
        <p:spPr>
          <a:xfrm>
            <a:off x="2063552" y="302444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Olycksfallsförsäkring</a:t>
            </a:r>
            <a:endParaRPr lang="fi-FI" dirty="0">
              <a:solidFill>
                <a:schemeClr val="tx1"/>
              </a:solidFill>
              <a:cs typeface="Arial" charset="0"/>
            </a:endParaRPr>
          </a:p>
          <a:p>
            <a:pPr algn="ctr" defTabSz="457200">
              <a:lnSpc>
                <a:spcPct val="30000"/>
              </a:lnSpc>
            </a:pPr>
            <a:endParaRPr lang="fi-FI" dirty="0">
              <a:solidFill>
                <a:schemeClr val="tx1"/>
              </a:solidFill>
            </a:endParaRPr>
          </a:p>
          <a:p>
            <a:pPr algn="ctr" defTabSz="457200">
              <a:lnSpc>
                <a:spcPct val="85000"/>
              </a:lnSpc>
            </a:pPr>
            <a:r>
              <a:rPr lang="fi-FI" dirty="0">
                <a:solidFill>
                  <a:schemeClr val="tx1"/>
                </a:solidFill>
                <a:cs typeface="Arial" charset="0"/>
              </a:rPr>
              <a:t> 0,5 md €</a:t>
            </a:r>
          </a:p>
        </p:txBody>
      </p:sp>
      <p:sp>
        <p:nvSpPr>
          <p:cNvPr id="11" name="Pyöristetty suorakulmio 21">
            <a:extLst>
              <a:ext uri="{FF2B5EF4-FFF2-40B4-BE49-F238E27FC236}">
                <a16:creationId xmlns:a16="http://schemas.microsoft.com/office/drawing/2014/main" id="{E903DB27-9724-4F09-9EEA-25E816A0D780}"/>
              </a:ext>
            </a:extLst>
          </p:cNvPr>
          <p:cNvSpPr/>
          <p:nvPr/>
        </p:nvSpPr>
        <p:spPr>
          <a:xfrm>
            <a:off x="6075276" y="1844824"/>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Arbetstagares</a:t>
            </a:r>
            <a:r>
              <a:rPr lang="fi-FI" dirty="0">
                <a:solidFill>
                  <a:schemeClr val="tx1"/>
                </a:solidFill>
                <a:cs typeface="Arial" charset="0"/>
              </a:rPr>
              <a:t> </a:t>
            </a:r>
          </a:p>
          <a:p>
            <a:pPr algn="ctr" defTabSz="457200"/>
            <a:r>
              <a:rPr lang="fi-FI" dirty="0" err="1">
                <a:solidFill>
                  <a:schemeClr val="tx1"/>
                </a:solidFill>
                <a:cs typeface="Arial" charset="0"/>
              </a:rPr>
              <a:t>grupplivförsäkring</a:t>
            </a:r>
            <a:r>
              <a:rPr lang="fi-FI" dirty="0">
                <a:solidFill>
                  <a:schemeClr val="tx1"/>
                </a:solidFill>
                <a:cs typeface="Arial" charset="0"/>
              </a:rPr>
              <a:t> </a:t>
            </a:r>
          </a:p>
          <a:p>
            <a:pPr algn="ctr" defTabSz="457200"/>
            <a:r>
              <a:rPr lang="fi-FI" dirty="0">
                <a:solidFill>
                  <a:schemeClr val="tx1"/>
                </a:solidFill>
                <a:cs typeface="Arial" charset="0"/>
              </a:rPr>
              <a:t>0,02 md €</a:t>
            </a:r>
          </a:p>
        </p:txBody>
      </p:sp>
      <p:sp>
        <p:nvSpPr>
          <p:cNvPr id="12" name="Pyöristetty suorakulmio 22">
            <a:extLst>
              <a:ext uri="{FF2B5EF4-FFF2-40B4-BE49-F238E27FC236}">
                <a16:creationId xmlns:a16="http://schemas.microsoft.com/office/drawing/2014/main" id="{AB9ED5BE-626A-4EFE-9898-0150CD397C4D}"/>
              </a:ext>
            </a:extLst>
          </p:cNvPr>
          <p:cNvSpPr/>
          <p:nvPr/>
        </p:nvSpPr>
        <p:spPr>
          <a:xfrm>
            <a:off x="4643304" y="3024440"/>
            <a:ext cx="2415654" cy="914400"/>
          </a:xfrm>
          <a:prstGeom prst="roundRect">
            <a:avLst/>
          </a:prstGeom>
          <a:solidFill>
            <a:srgbClr val="0356B5"/>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bg1"/>
                </a:solidFill>
                <a:cs typeface="Arial" charset="0"/>
              </a:rPr>
              <a:t>Pensionsförsäkring</a:t>
            </a:r>
            <a:endParaRPr lang="fi-FI" dirty="0">
              <a:solidFill>
                <a:schemeClr val="bg1"/>
              </a:solidFill>
              <a:cs typeface="Arial" charset="0"/>
            </a:endParaRPr>
          </a:p>
          <a:p>
            <a:pPr algn="ctr" defTabSz="457200">
              <a:lnSpc>
                <a:spcPct val="30000"/>
              </a:lnSpc>
            </a:pPr>
            <a:r>
              <a:rPr lang="fi-FI" dirty="0">
                <a:solidFill>
                  <a:schemeClr val="bg1"/>
                </a:solidFill>
                <a:cs typeface="Arial" charset="0"/>
              </a:rPr>
              <a:t> </a:t>
            </a:r>
          </a:p>
          <a:p>
            <a:pPr algn="ctr" defTabSz="457200">
              <a:lnSpc>
                <a:spcPct val="85000"/>
              </a:lnSpc>
            </a:pPr>
            <a:r>
              <a:rPr lang="fi-FI" dirty="0">
                <a:solidFill>
                  <a:schemeClr val="bg1"/>
                </a:solidFill>
                <a:cs typeface="Arial" charset="0"/>
              </a:rPr>
              <a:t>35,2 md €</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Pyöristetty suorakulmio 23">
            <a:extLst>
              <a:ext uri="{FF2B5EF4-FFF2-40B4-BE49-F238E27FC236}">
                <a16:creationId xmlns:a16="http://schemas.microsoft.com/office/drawing/2014/main" id="{0C13663A-273D-42BD-B503-04EBBE99AC0B}"/>
              </a:ext>
            </a:extLst>
          </p:cNvPr>
          <p:cNvSpPr/>
          <p:nvPr/>
        </p:nvSpPr>
        <p:spPr>
          <a:xfrm>
            <a:off x="7283103" y="302444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Arbetslöshets-försäkring</a:t>
            </a:r>
            <a:endParaRPr lang="fi-FI" dirty="0">
              <a:solidFill>
                <a:schemeClr val="tx1"/>
              </a:solidFill>
            </a:endParaRPr>
          </a:p>
          <a:p>
            <a:pPr algn="ctr" defTabSz="457200"/>
            <a:r>
              <a:rPr lang="fi-FI" dirty="0">
                <a:solidFill>
                  <a:schemeClr val="tx1"/>
                </a:solidFill>
                <a:cs typeface="Arial" charset="0"/>
              </a:rPr>
              <a:t>3,6 md</a:t>
            </a:r>
            <a:r>
              <a:rPr lang="fi-FI" dirty="0">
                <a:solidFill>
                  <a:schemeClr val="tx1"/>
                </a:solidFill>
              </a:rPr>
              <a:t> €</a:t>
            </a:r>
            <a:endParaRPr lang="fi-FI" dirty="0">
              <a:solidFill>
                <a:schemeClr val="tx1"/>
              </a:solidFill>
              <a:cs typeface="Arial" charset="0"/>
            </a:endParaRPr>
          </a:p>
        </p:txBody>
      </p:sp>
      <p:sp>
        <p:nvSpPr>
          <p:cNvPr id="14" name="Pyöristetty suorakulmio 24">
            <a:extLst>
              <a:ext uri="{FF2B5EF4-FFF2-40B4-BE49-F238E27FC236}">
                <a16:creationId xmlns:a16="http://schemas.microsoft.com/office/drawing/2014/main" id="{3CCD908A-A9C5-4F01-BD51-7EF56686DB57}"/>
              </a:ext>
            </a:extLst>
          </p:cNvPr>
          <p:cNvSpPr/>
          <p:nvPr/>
        </p:nvSpPr>
        <p:spPr>
          <a:xfrm>
            <a:off x="3318879" y="1844824"/>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rPr>
              <a:t>Sjukförsäkring</a:t>
            </a:r>
            <a:endParaRPr lang="fi-FI" dirty="0">
              <a:solidFill>
                <a:schemeClr val="tx1"/>
              </a:solidFill>
            </a:endParaRPr>
          </a:p>
          <a:p>
            <a:pPr algn="ctr" defTabSz="457200">
              <a:lnSpc>
                <a:spcPct val="30000"/>
              </a:lnSpc>
            </a:pPr>
            <a:endParaRPr lang="fi-FI" dirty="0">
              <a:solidFill>
                <a:schemeClr val="tx1"/>
              </a:solidFill>
            </a:endParaRPr>
          </a:p>
          <a:p>
            <a:pPr algn="ctr" defTabSz="457200">
              <a:lnSpc>
                <a:spcPct val="85000"/>
              </a:lnSpc>
            </a:pPr>
            <a:r>
              <a:rPr lang="fi-FI" dirty="0">
                <a:solidFill>
                  <a:schemeClr val="tx1"/>
                </a:solidFill>
              </a:rPr>
              <a:t> 5,1 md €</a:t>
            </a:r>
          </a:p>
        </p:txBody>
      </p:sp>
      <p:cxnSp>
        <p:nvCxnSpPr>
          <p:cNvPr id="15" name="Suora yhdysviiva 14">
            <a:extLst>
              <a:ext uri="{FF2B5EF4-FFF2-40B4-BE49-F238E27FC236}">
                <a16:creationId xmlns:a16="http://schemas.microsoft.com/office/drawing/2014/main" id="{A77F5DD7-BC18-45E8-8749-7B5FB3B34910}"/>
              </a:ext>
              <a:ext uri="{C183D7F6-B498-43B3-948B-1728B52AA6E4}">
                <adec:decorative xmlns:adec="http://schemas.microsoft.com/office/drawing/2017/decorative" val="1"/>
              </a:ext>
            </a:extLst>
          </p:cNvPr>
          <p:cNvCxnSpPr/>
          <p:nvPr/>
        </p:nvCxnSpPr>
        <p:spPr>
          <a:xfrm>
            <a:off x="5851132" y="3938840"/>
            <a:ext cx="0" cy="664292"/>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sp>
        <p:nvSpPr>
          <p:cNvPr id="16" name="Pyöristetty suorakulmio 26">
            <a:extLst>
              <a:ext uri="{FF2B5EF4-FFF2-40B4-BE49-F238E27FC236}">
                <a16:creationId xmlns:a16="http://schemas.microsoft.com/office/drawing/2014/main" id="{C5D73D1D-5D8E-456E-B827-79609A5A14D0}"/>
              </a:ext>
            </a:extLst>
          </p:cNvPr>
          <p:cNvSpPr/>
          <p:nvPr/>
        </p:nvSpPr>
        <p:spPr>
          <a:xfrm>
            <a:off x="4655180" y="4583067"/>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Arbetspension</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31,4 md €</a:t>
            </a:r>
          </a:p>
        </p:txBody>
      </p:sp>
      <p:sp>
        <p:nvSpPr>
          <p:cNvPr id="17" name="Pyöristetty suorakulmio 27">
            <a:extLst>
              <a:ext uri="{FF2B5EF4-FFF2-40B4-BE49-F238E27FC236}">
                <a16:creationId xmlns:a16="http://schemas.microsoft.com/office/drawing/2014/main" id="{12481E54-3B5E-439A-84AC-6208D30E2FE0}"/>
              </a:ext>
            </a:extLst>
          </p:cNvPr>
          <p:cNvSpPr/>
          <p:nvPr/>
        </p:nvSpPr>
        <p:spPr>
          <a:xfrm>
            <a:off x="2063552" y="4602867"/>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Folkpension</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2,5 md €</a:t>
            </a:r>
          </a:p>
        </p:txBody>
      </p:sp>
      <p:sp>
        <p:nvSpPr>
          <p:cNvPr id="18" name="Pyöristetty suorakulmio 28">
            <a:extLst>
              <a:ext uri="{FF2B5EF4-FFF2-40B4-BE49-F238E27FC236}">
                <a16:creationId xmlns:a16="http://schemas.microsoft.com/office/drawing/2014/main" id="{3BF87EA5-DC8E-4E77-A93D-C5DA2ED16FB5}"/>
              </a:ext>
            </a:extLst>
          </p:cNvPr>
          <p:cNvSpPr/>
          <p:nvPr/>
        </p:nvSpPr>
        <p:spPr>
          <a:xfrm>
            <a:off x="7259353" y="4590992"/>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Övriga</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1,3 md €</a:t>
            </a:r>
          </a:p>
        </p:txBody>
      </p:sp>
      <p:sp>
        <p:nvSpPr>
          <p:cNvPr id="2" name="Dian numeron paikkamerkki 1">
            <a:extLst>
              <a:ext uri="{FF2B5EF4-FFF2-40B4-BE49-F238E27FC236}">
                <a16:creationId xmlns:a16="http://schemas.microsoft.com/office/drawing/2014/main" id="{44E0AB78-0AD7-762E-3AC0-099C95C1A4BD}"/>
              </a:ext>
            </a:extLst>
          </p:cNvPr>
          <p:cNvSpPr>
            <a:spLocks noGrp="1"/>
          </p:cNvSpPr>
          <p:nvPr>
            <p:ph type="sldNum" sz="quarter" idx="12"/>
          </p:nvPr>
        </p:nvSpPr>
        <p:spPr>
          <a:xfrm>
            <a:off x="11320957" y="6443902"/>
            <a:ext cx="403145" cy="324000"/>
          </a:xfrm>
          <a:prstGeom prst="rect">
            <a:avLst/>
          </a:prstGeom>
        </p:spPr>
        <p:txBody>
          <a:bodyPr vert="horz" lIns="91440" tIns="45720" rIns="91440" bIns="45720" rtlCol="0" anchor="ctr"/>
          <a:lstStyle>
            <a:defPPr>
              <a:defRPr lang="fi-FI"/>
            </a:defPPr>
            <a:lvl1pPr marL="0" algn="l" defTabSz="914400" rtl="0" eaLnBrk="1" latinLnBrk="0" hangingPunct="1">
              <a:defRPr sz="1300" kern="1200">
                <a:solidFill>
                  <a:srgbClr val="0356B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D8D75-17F6-474C-8CC8-AD93DCE1F39D}" type="slidenum">
              <a:rPr lang="fi-FI" smtClean="0"/>
              <a:pPr/>
              <a:t>3</a:t>
            </a:fld>
            <a:endParaRPr lang="fi-FI"/>
          </a:p>
        </p:txBody>
      </p:sp>
    </p:spTree>
    <p:extLst>
      <p:ext uri="{BB962C8B-B14F-4D97-AF65-F5344CB8AC3E}">
        <p14:creationId xmlns:p14="http://schemas.microsoft.com/office/powerpoint/2010/main" val="753071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94708"/>
            <a:ext cx="11856640" cy="984341"/>
          </a:xfrm>
        </p:spPr>
        <p:txBody>
          <a:bodyPr/>
          <a:lstStyle/>
          <a:p>
            <a:pPr algn="ctr"/>
            <a:r>
              <a:rPr lang="fi-FI" sz="3200" dirty="0"/>
              <a:t>Hela </a:t>
            </a:r>
            <a:r>
              <a:rPr lang="fi-FI" sz="3200" dirty="0" err="1"/>
              <a:t>befolkningen</a:t>
            </a:r>
            <a:r>
              <a:rPr lang="fi-FI" sz="3200" dirty="0"/>
              <a:t> </a:t>
            </a:r>
            <a:r>
              <a:rPr lang="fi-FI" sz="3200" dirty="0" err="1"/>
              <a:t>och</a:t>
            </a:r>
            <a:r>
              <a:rPr lang="fi-FI" sz="3200" dirty="0"/>
              <a:t> </a:t>
            </a:r>
            <a:r>
              <a:rPr lang="fi-FI" sz="3200" dirty="0" err="1"/>
              <a:t>pensionstagarna</a:t>
            </a:r>
            <a:r>
              <a:rPr lang="fi-FI" sz="3200" dirty="0"/>
              <a:t> </a:t>
            </a:r>
            <a:br>
              <a:rPr lang="fi-FI" sz="3200"/>
            </a:br>
            <a:r>
              <a:rPr lang="fi-FI" sz="3200"/>
              <a:t>31.12.2023</a:t>
            </a:r>
            <a:br>
              <a:rPr lang="fi-FI" sz="3200" dirty="0"/>
            </a:br>
            <a:endParaRPr lang="fi-FI" sz="3200" dirty="0"/>
          </a:p>
        </p:txBody>
      </p:sp>
      <p:sp>
        <p:nvSpPr>
          <p:cNvPr id="3" name="Dian numeron paikkamerkki 2">
            <a:extLst>
              <a:ext uri="{FF2B5EF4-FFF2-40B4-BE49-F238E27FC236}">
                <a16:creationId xmlns:a16="http://schemas.microsoft.com/office/drawing/2014/main" id="{60389B2B-EDFB-A325-788B-0D97156DE5FA}"/>
              </a:ext>
            </a:extLst>
          </p:cNvPr>
          <p:cNvSpPr>
            <a:spLocks noGrp="1"/>
          </p:cNvSpPr>
          <p:nvPr>
            <p:ph type="sldNum" sz="quarter" idx="12"/>
          </p:nvPr>
        </p:nvSpPr>
        <p:spPr/>
        <p:txBody>
          <a:bodyPr/>
          <a:lstStyle/>
          <a:p>
            <a:fld id="{BE2D8D75-17F6-474C-8CC8-AD93DCE1F39D}" type="slidenum">
              <a:rPr lang="fi-FI" smtClean="0"/>
              <a:t>30</a:t>
            </a:fld>
            <a:endParaRPr lang="fi-FI"/>
          </a:p>
        </p:txBody>
      </p:sp>
      <p:pic>
        <p:nvPicPr>
          <p:cNvPr id="8" name="Kuva 7" descr="Figuren innehåller en ålderspyramid av hela befolkningen efter kön i åldersklasser med 5 års intervall fördelad efter pensionstagare och övrig befolkning.">
            <a:extLst>
              <a:ext uri="{FF2B5EF4-FFF2-40B4-BE49-F238E27FC236}">
                <a16:creationId xmlns:a16="http://schemas.microsoft.com/office/drawing/2014/main" id="{49293C48-61C7-F4DE-62C8-7D0428319076}"/>
              </a:ext>
            </a:extLst>
          </p:cNvPr>
          <p:cNvPicPr>
            <a:picLocks noChangeAspect="1"/>
          </p:cNvPicPr>
          <p:nvPr/>
        </p:nvPicPr>
        <p:blipFill>
          <a:blip r:embed="rId3"/>
          <a:stretch>
            <a:fillRect/>
          </a:stretch>
        </p:blipFill>
        <p:spPr>
          <a:xfrm>
            <a:off x="1898783" y="1281501"/>
            <a:ext cx="8394434" cy="4972397"/>
          </a:xfrm>
          <a:prstGeom prst="rect">
            <a:avLst/>
          </a:prstGeom>
        </p:spPr>
      </p:pic>
    </p:spTree>
    <p:extLst>
      <p:ext uri="{BB962C8B-B14F-4D97-AF65-F5344CB8AC3E}">
        <p14:creationId xmlns:p14="http://schemas.microsoft.com/office/powerpoint/2010/main" val="1638903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CE058DF-D341-4A2F-B522-BFEDAE58E142}"/>
              </a:ext>
            </a:extLst>
          </p:cNvPr>
          <p:cNvSpPr>
            <a:spLocks noGrp="1"/>
          </p:cNvSpPr>
          <p:nvPr>
            <p:ph type="title"/>
          </p:nvPr>
        </p:nvSpPr>
        <p:spPr/>
        <p:txBody>
          <a:bodyPr/>
          <a:lstStyle/>
          <a:p>
            <a:r>
              <a:rPr lang="fi-FI" dirty="0" err="1"/>
              <a:t>Nya</a:t>
            </a:r>
            <a:r>
              <a:rPr lang="fi-FI" dirty="0"/>
              <a:t> </a:t>
            </a:r>
            <a:r>
              <a:rPr lang="fi-FI" dirty="0" err="1"/>
              <a:t>arbetspensionerade</a:t>
            </a:r>
            <a:r>
              <a:rPr lang="fi-FI" dirty="0"/>
              <a:t> </a:t>
            </a:r>
            <a:r>
              <a:rPr lang="fi-FI" dirty="0" err="1"/>
              <a:t>och</a:t>
            </a:r>
            <a:r>
              <a:rPr lang="fi-FI" dirty="0"/>
              <a:t> </a:t>
            </a:r>
            <a:r>
              <a:rPr lang="fi-FI" dirty="0" err="1"/>
              <a:t>pensioneringsåldern</a:t>
            </a:r>
            <a:br>
              <a:rPr lang="fi-FI" dirty="0"/>
            </a:br>
            <a:endParaRPr lang="fi-FI" dirty="0"/>
          </a:p>
        </p:txBody>
      </p:sp>
      <p:sp>
        <p:nvSpPr>
          <p:cNvPr id="7" name="Tekstin paikkamerkki 6">
            <a:extLst>
              <a:ext uri="{FF2B5EF4-FFF2-40B4-BE49-F238E27FC236}">
                <a16:creationId xmlns:a16="http://schemas.microsoft.com/office/drawing/2014/main" id="{A3299CA1-D8C5-41E0-B18D-5F334522276F}"/>
              </a:ext>
            </a:extLst>
          </p:cNvPr>
          <p:cNvSpPr>
            <a:spLocks noGrp="1"/>
          </p:cNvSpPr>
          <p:nvPr>
            <p:ph type="body" sz="quarter" idx="10"/>
          </p:nvPr>
        </p:nvSpPr>
        <p:spPr/>
        <p:txBody>
          <a:bodyPr/>
          <a:lstStyle/>
          <a:p>
            <a:endParaRPr lang="fi-FI" dirty="0"/>
          </a:p>
          <a:p>
            <a:r>
              <a:rPr lang="fi-FI" dirty="0"/>
              <a:t>7</a:t>
            </a:r>
          </a:p>
        </p:txBody>
      </p:sp>
      <p:sp>
        <p:nvSpPr>
          <p:cNvPr id="2" name="Dian numeron paikkamerkki 1">
            <a:extLst>
              <a:ext uri="{FF2B5EF4-FFF2-40B4-BE49-F238E27FC236}">
                <a16:creationId xmlns:a16="http://schemas.microsoft.com/office/drawing/2014/main" id="{BC0A56F3-400F-695F-BABC-7643714ACE86}"/>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699270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476713"/>
          </a:xfrm>
        </p:spPr>
        <p:txBody>
          <a:bodyPr/>
          <a:lstStyle/>
          <a:p>
            <a:pPr algn="ctr"/>
            <a:r>
              <a:rPr lang="fi-FI" sz="3200" dirty="0" err="1"/>
              <a:t>Nya</a:t>
            </a:r>
            <a:r>
              <a:rPr lang="fi-FI" sz="3200" dirty="0"/>
              <a:t> 50–68-åriga </a:t>
            </a:r>
            <a:r>
              <a:rPr lang="fi-FI" sz="3200" dirty="0" err="1"/>
              <a:t>arbetspensionerade</a:t>
            </a:r>
            <a:r>
              <a:rPr lang="fi-FI" sz="3200" dirty="0"/>
              <a:t> </a:t>
            </a:r>
            <a:r>
              <a:rPr lang="fi-FI" sz="3200" err="1"/>
              <a:t>år</a:t>
            </a:r>
            <a:r>
              <a:rPr lang="fi-FI" sz="3200"/>
              <a:t> 2023</a:t>
            </a:r>
            <a:br>
              <a:rPr lang="fi-FI" sz="3200" dirty="0"/>
            </a:br>
            <a:endParaRPr lang="fi-FI" sz="3200" dirty="0"/>
          </a:p>
        </p:txBody>
      </p:sp>
      <p:sp>
        <p:nvSpPr>
          <p:cNvPr id="3" name="Dian numeron paikkamerkki 2">
            <a:extLst>
              <a:ext uri="{FF2B5EF4-FFF2-40B4-BE49-F238E27FC236}">
                <a16:creationId xmlns:a16="http://schemas.microsoft.com/office/drawing/2014/main" id="{8E29C866-E6A4-CAA2-BF4C-8346E918329E}"/>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6" name="Kuva 5" descr="Man går klart oftast i arbetspension som 64-åring. År 2023 var antalet nypensionerade i den här åldern 27 000.">
            <a:extLst>
              <a:ext uri="{FF2B5EF4-FFF2-40B4-BE49-F238E27FC236}">
                <a16:creationId xmlns:a16="http://schemas.microsoft.com/office/drawing/2014/main" id="{C3F00393-DC57-BF8D-7157-5F71AAB91DCF}"/>
              </a:ext>
            </a:extLst>
          </p:cNvPr>
          <p:cNvPicPr>
            <a:picLocks noChangeAspect="1"/>
          </p:cNvPicPr>
          <p:nvPr/>
        </p:nvPicPr>
        <p:blipFill>
          <a:blip r:embed="rId3"/>
          <a:stretch>
            <a:fillRect/>
          </a:stretch>
        </p:blipFill>
        <p:spPr>
          <a:xfrm>
            <a:off x="1479612" y="1484784"/>
            <a:ext cx="9232776" cy="4709460"/>
          </a:xfrm>
          <a:prstGeom prst="rect">
            <a:avLst/>
          </a:prstGeom>
        </p:spPr>
      </p:pic>
    </p:spTree>
    <p:extLst>
      <p:ext uri="{BB962C8B-B14F-4D97-AF65-F5344CB8AC3E}">
        <p14:creationId xmlns:p14="http://schemas.microsoft.com/office/powerpoint/2010/main" val="360099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Pensioneringsålder</a:t>
            </a:r>
            <a:r>
              <a:rPr lang="fi-FI" sz="3200" dirty="0"/>
              <a:t> för </a:t>
            </a:r>
            <a:r>
              <a:rPr lang="fi-FI" sz="3200" dirty="0" err="1"/>
              <a:t>arbetspension</a:t>
            </a:r>
            <a:r>
              <a:rPr lang="fi-FI" sz="3200" dirty="0"/>
              <a:t> </a:t>
            </a:r>
            <a:br>
              <a:rPr lang="fi-FI" sz="3200" dirty="0"/>
            </a:br>
            <a:r>
              <a:rPr lang="fi-FI" sz="3200" err="1"/>
              <a:t>åren</a:t>
            </a:r>
            <a:r>
              <a:rPr lang="fi-FI" sz="3200"/>
              <a:t> 2000–2020</a:t>
            </a:r>
            <a:br>
              <a:rPr lang="fi-FI" sz="3200" dirty="0"/>
            </a:br>
            <a:endParaRPr lang="fi-FI" sz="3200" dirty="0"/>
          </a:p>
        </p:txBody>
      </p:sp>
      <p:pic>
        <p:nvPicPr>
          <p:cNvPr id="11" name="Kuva 10" descr="Figuren visar den förväntade pensioneringsåldern och medelåldern och medianåldern för pensionsövergången inom arbetspensionssystemet. Under granskningsperioden 2000–2020 har alla mätare för åldern av pensionsövergångar stigit.  År 2020 var den förväntade pensioneringsåldern 61,9 år, medianen 63,6 år och medeltalet 60,4 år.">
            <a:extLst>
              <a:ext uri="{FF2B5EF4-FFF2-40B4-BE49-F238E27FC236}">
                <a16:creationId xmlns:a16="http://schemas.microsoft.com/office/drawing/2014/main" id="{92AEFDC1-4B0D-4AAA-BFD9-E281E5A81156}"/>
              </a:ext>
            </a:extLst>
          </p:cNvPr>
          <p:cNvPicPr>
            <a:picLocks noChangeAspect="1"/>
          </p:cNvPicPr>
          <p:nvPr/>
        </p:nvPicPr>
        <p:blipFill>
          <a:blip r:embed="rId3"/>
          <a:stretch>
            <a:fillRect/>
          </a:stretch>
        </p:blipFill>
        <p:spPr>
          <a:xfrm>
            <a:off x="1991544" y="1651285"/>
            <a:ext cx="7675529" cy="4554107"/>
          </a:xfrm>
          <a:prstGeom prst="rect">
            <a:avLst/>
          </a:prstGeom>
        </p:spPr>
      </p:pic>
      <p:sp>
        <p:nvSpPr>
          <p:cNvPr id="3" name="Dian numeron paikkamerkki 2">
            <a:extLst>
              <a:ext uri="{FF2B5EF4-FFF2-40B4-BE49-F238E27FC236}">
                <a16:creationId xmlns:a16="http://schemas.microsoft.com/office/drawing/2014/main" id="{B5F8E5E6-15A1-4D94-6A44-E381BFC71009}"/>
              </a:ext>
            </a:extLst>
          </p:cNvPr>
          <p:cNvSpPr>
            <a:spLocks noGrp="1"/>
          </p:cNvSpPr>
          <p:nvPr>
            <p:ph type="sldNum" sz="quarter" idx="12"/>
          </p:nvPr>
        </p:nvSpPr>
        <p:spPr/>
        <p:txBody>
          <a:bodyPr/>
          <a:lstStyle/>
          <a:p>
            <a:fld id="{BE2D8D75-17F6-474C-8CC8-AD93DCE1F39D}" type="slidenum">
              <a:rPr lang="fi-FI" smtClean="0"/>
              <a:t>33</a:t>
            </a:fld>
            <a:endParaRPr lang="fi-FI"/>
          </a:p>
        </p:txBody>
      </p:sp>
    </p:spTree>
    <p:extLst>
      <p:ext uri="{BB962C8B-B14F-4D97-AF65-F5344CB8AC3E}">
        <p14:creationId xmlns:p14="http://schemas.microsoft.com/office/powerpoint/2010/main" val="1815401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124785"/>
          </a:xfrm>
        </p:spPr>
        <p:txBody>
          <a:bodyPr/>
          <a:lstStyle/>
          <a:p>
            <a:pPr algn="ctr"/>
            <a:r>
              <a:rPr lang="fi-FI" sz="3200" dirty="0" err="1"/>
              <a:t>Förväntad</a:t>
            </a:r>
            <a:r>
              <a:rPr lang="fi-FI" sz="3200" dirty="0"/>
              <a:t> </a:t>
            </a:r>
            <a:r>
              <a:rPr lang="fi-FI" sz="3200" dirty="0" err="1"/>
              <a:t>pensioneringsålder</a:t>
            </a:r>
            <a:r>
              <a:rPr lang="fi-FI" sz="3200" dirty="0"/>
              <a:t> för </a:t>
            </a:r>
            <a:r>
              <a:rPr lang="fi-FI" sz="3200" dirty="0" err="1"/>
              <a:t>arbetspension</a:t>
            </a:r>
            <a:r>
              <a:rPr lang="fi-FI" sz="3200" dirty="0"/>
              <a:t> </a:t>
            </a:r>
            <a:br>
              <a:rPr lang="fi-FI" sz="3200" dirty="0"/>
            </a:br>
            <a:r>
              <a:rPr lang="fi-FI" sz="3200" err="1"/>
              <a:t>åren</a:t>
            </a:r>
            <a:r>
              <a:rPr lang="fi-FI" sz="3200"/>
              <a:t> 1996–2020</a:t>
            </a:r>
            <a:br>
              <a:rPr lang="fi-FI" sz="3200" dirty="0"/>
            </a:br>
            <a:endParaRPr lang="fi-FI" sz="3200" dirty="0"/>
          </a:p>
        </p:txBody>
      </p:sp>
      <p:pic>
        <p:nvPicPr>
          <p:cNvPr id="6" name="Kuva 5" descr="I figuren visas den förväntade pensioneringsåldern för 25- och 50-åringar. Båda har stigit under granskningsperioden 1996–2020. År 2020 var den förväntade pensioneringsåldern 61,9 år för 25-åringar och 63,8 år för 50-åringar.">
            <a:extLst>
              <a:ext uri="{FF2B5EF4-FFF2-40B4-BE49-F238E27FC236}">
                <a16:creationId xmlns:a16="http://schemas.microsoft.com/office/drawing/2014/main" id="{BBDD4E31-01F3-4F6B-BEC3-F80FE61CC90C}"/>
              </a:ext>
            </a:extLst>
          </p:cNvPr>
          <p:cNvPicPr>
            <a:picLocks noChangeAspect="1"/>
          </p:cNvPicPr>
          <p:nvPr/>
        </p:nvPicPr>
        <p:blipFill>
          <a:blip r:embed="rId3"/>
          <a:stretch>
            <a:fillRect/>
          </a:stretch>
        </p:blipFill>
        <p:spPr>
          <a:xfrm>
            <a:off x="2135560" y="1484784"/>
            <a:ext cx="7520875" cy="4752528"/>
          </a:xfrm>
          <a:prstGeom prst="rect">
            <a:avLst/>
          </a:prstGeom>
        </p:spPr>
      </p:pic>
      <p:sp>
        <p:nvSpPr>
          <p:cNvPr id="3" name="Dian numeron paikkamerkki 2">
            <a:extLst>
              <a:ext uri="{FF2B5EF4-FFF2-40B4-BE49-F238E27FC236}">
                <a16:creationId xmlns:a16="http://schemas.microsoft.com/office/drawing/2014/main" id="{21028128-7B34-E0EA-26B5-1BE9CDECB4D1}"/>
              </a:ext>
            </a:extLst>
          </p:cNvPr>
          <p:cNvSpPr>
            <a:spLocks noGrp="1"/>
          </p:cNvSpPr>
          <p:nvPr>
            <p:ph type="sldNum" sz="quarter" idx="12"/>
          </p:nvPr>
        </p:nvSpPr>
        <p:spPr/>
        <p:txBody>
          <a:bodyPr/>
          <a:lstStyle/>
          <a:p>
            <a:fld id="{BE2D8D75-17F6-474C-8CC8-AD93DCE1F39D}" type="slidenum">
              <a:rPr lang="fi-FI" smtClean="0"/>
              <a:t>34</a:t>
            </a:fld>
            <a:endParaRPr lang="fi-FI"/>
          </a:p>
        </p:txBody>
      </p:sp>
    </p:spTree>
    <p:extLst>
      <p:ext uri="{BB962C8B-B14F-4D97-AF65-F5344CB8AC3E}">
        <p14:creationId xmlns:p14="http://schemas.microsoft.com/office/powerpoint/2010/main" val="3865563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124785"/>
          </a:xfrm>
        </p:spPr>
        <p:txBody>
          <a:bodyPr/>
          <a:lstStyle/>
          <a:p>
            <a:pPr algn="ctr"/>
            <a:r>
              <a:rPr lang="fi-FI" sz="3200" dirty="0" err="1"/>
              <a:t>Förväntad</a:t>
            </a:r>
            <a:r>
              <a:rPr lang="fi-FI" sz="3200" dirty="0"/>
              <a:t> </a:t>
            </a:r>
            <a:r>
              <a:rPr lang="fi-FI" sz="3200" dirty="0" err="1"/>
              <a:t>pensioneringsålder</a:t>
            </a:r>
            <a:r>
              <a:rPr lang="fi-FI" sz="3200" dirty="0"/>
              <a:t> </a:t>
            </a:r>
            <a:r>
              <a:rPr lang="fi-FI" sz="3200" dirty="0" err="1"/>
              <a:t>åren</a:t>
            </a:r>
            <a:r>
              <a:rPr lang="fi-FI" sz="3200" dirty="0"/>
              <a:t> 1996–2050:</a:t>
            </a:r>
            <a:br>
              <a:rPr lang="fi-FI" sz="3200" dirty="0"/>
            </a:br>
            <a:r>
              <a:rPr lang="fi-FI" sz="3200" dirty="0" err="1"/>
              <a:t>utfall</a:t>
            </a:r>
            <a:r>
              <a:rPr lang="fi-FI" sz="3200" dirty="0"/>
              <a:t>, </a:t>
            </a:r>
            <a:r>
              <a:rPr lang="fi-FI" sz="3200" dirty="0" err="1"/>
              <a:t>mål</a:t>
            </a:r>
            <a:r>
              <a:rPr lang="fi-FI" sz="3200" dirty="0"/>
              <a:t> </a:t>
            </a:r>
            <a:r>
              <a:rPr lang="fi-FI" sz="3200" dirty="0" err="1"/>
              <a:t>och</a:t>
            </a:r>
            <a:r>
              <a:rPr lang="fi-FI" sz="3200" dirty="0"/>
              <a:t> </a:t>
            </a:r>
            <a:r>
              <a:rPr lang="fi-FI" sz="3200" dirty="0" err="1"/>
              <a:t>prognos</a:t>
            </a:r>
            <a:br>
              <a:rPr lang="fi-FI" sz="3200" dirty="0"/>
            </a:br>
            <a:endParaRPr lang="fi-FI" sz="3200" dirty="0"/>
          </a:p>
        </p:txBody>
      </p:sp>
      <p:pic>
        <p:nvPicPr>
          <p:cNvPr id="8" name="Kuva 7" descr="Figuren visar utfallet av den förväntade pensioneringsåldern för 25-åringar, regeringens och marknadsorganisationernas mål 62,4 år 2025 och Pensionsskyddscentralens prognos enligt 2017 års pensionsreform.">
            <a:extLst>
              <a:ext uri="{FF2B5EF4-FFF2-40B4-BE49-F238E27FC236}">
                <a16:creationId xmlns:a16="http://schemas.microsoft.com/office/drawing/2014/main" id="{96E85F40-C7AD-4E72-AB87-F454E22D64C7}"/>
              </a:ext>
            </a:extLst>
          </p:cNvPr>
          <p:cNvPicPr>
            <a:picLocks noChangeAspect="1"/>
          </p:cNvPicPr>
          <p:nvPr/>
        </p:nvPicPr>
        <p:blipFill>
          <a:blip r:embed="rId3"/>
          <a:stretch>
            <a:fillRect/>
          </a:stretch>
        </p:blipFill>
        <p:spPr>
          <a:xfrm>
            <a:off x="1919536" y="1628800"/>
            <a:ext cx="7822800" cy="4515528"/>
          </a:xfrm>
          <a:prstGeom prst="rect">
            <a:avLst/>
          </a:prstGeom>
        </p:spPr>
      </p:pic>
      <p:sp>
        <p:nvSpPr>
          <p:cNvPr id="3" name="Dian numeron paikkamerkki 2">
            <a:extLst>
              <a:ext uri="{FF2B5EF4-FFF2-40B4-BE49-F238E27FC236}">
                <a16:creationId xmlns:a16="http://schemas.microsoft.com/office/drawing/2014/main" id="{48708849-B54C-70BC-7B76-DA7E2090710A}"/>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3948288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6C60DBA1-4A06-44BD-94D6-8EBBD9926460}"/>
              </a:ext>
            </a:extLst>
          </p:cNvPr>
          <p:cNvSpPr>
            <a:spLocks noGrp="1"/>
          </p:cNvSpPr>
          <p:nvPr>
            <p:ph type="title"/>
          </p:nvPr>
        </p:nvSpPr>
        <p:spPr/>
        <p:txBody>
          <a:bodyPr/>
          <a:lstStyle/>
          <a:p>
            <a:r>
              <a:rPr lang="fi-FI" dirty="0" err="1"/>
              <a:t>Finansieringen</a:t>
            </a:r>
            <a:r>
              <a:rPr lang="fi-FI" dirty="0"/>
              <a:t> av </a:t>
            </a:r>
            <a:r>
              <a:rPr lang="fi-FI" dirty="0" err="1"/>
              <a:t>arbetspensionerna</a:t>
            </a:r>
            <a:br>
              <a:rPr lang="fi-FI" dirty="0"/>
            </a:br>
            <a:endParaRPr lang="fi-FI" dirty="0"/>
          </a:p>
        </p:txBody>
      </p:sp>
      <p:sp>
        <p:nvSpPr>
          <p:cNvPr id="7" name="Tekstin paikkamerkki 6">
            <a:extLst>
              <a:ext uri="{FF2B5EF4-FFF2-40B4-BE49-F238E27FC236}">
                <a16:creationId xmlns:a16="http://schemas.microsoft.com/office/drawing/2014/main" id="{6B25CB05-6270-4178-B84E-2B82F08F73C2}"/>
              </a:ext>
            </a:extLst>
          </p:cNvPr>
          <p:cNvSpPr>
            <a:spLocks noGrp="1"/>
          </p:cNvSpPr>
          <p:nvPr>
            <p:ph type="body" sz="quarter" idx="10"/>
          </p:nvPr>
        </p:nvSpPr>
        <p:spPr/>
        <p:txBody>
          <a:bodyPr/>
          <a:lstStyle/>
          <a:p>
            <a:r>
              <a:rPr lang="fi-FI" dirty="0"/>
              <a:t>8</a:t>
            </a:r>
          </a:p>
        </p:txBody>
      </p:sp>
      <p:sp>
        <p:nvSpPr>
          <p:cNvPr id="2" name="Dian numeron paikkamerkki 1">
            <a:extLst>
              <a:ext uri="{FF2B5EF4-FFF2-40B4-BE49-F238E27FC236}">
                <a16:creationId xmlns:a16="http://schemas.microsoft.com/office/drawing/2014/main" id="{1A4E939F-BD81-0D6C-E5A2-F05CC0CFD6D7}"/>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2404459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p:txBody>
          <a:bodyPr/>
          <a:lstStyle/>
          <a:p>
            <a:pPr algn="ctr"/>
            <a:r>
              <a:rPr lang="fi-FI" dirty="0" err="1"/>
              <a:t>Finansiering</a:t>
            </a:r>
            <a:r>
              <a:rPr lang="fi-FI" dirty="0"/>
              <a:t> av </a:t>
            </a:r>
            <a:r>
              <a:rPr lang="fi-FI" dirty="0" err="1"/>
              <a:t>pensioner</a:t>
            </a:r>
            <a:r>
              <a:rPr lang="fi-FI" dirty="0"/>
              <a:t> </a:t>
            </a:r>
            <a:r>
              <a:rPr lang="fi-FI" dirty="0" err="1"/>
              <a:t>enligt</a:t>
            </a:r>
            <a:r>
              <a:rPr lang="fi-FI" dirty="0"/>
              <a:t> </a:t>
            </a:r>
            <a:r>
              <a:rPr lang="fi-FI" dirty="0" err="1"/>
              <a:t>olika</a:t>
            </a:r>
            <a:r>
              <a:rPr lang="fi-FI" dirty="0"/>
              <a:t> </a:t>
            </a:r>
            <a:r>
              <a:rPr lang="fi-FI" dirty="0" err="1"/>
              <a:t>lagar</a:t>
            </a:r>
            <a:endParaRPr lang="fi-FI" dirty="0"/>
          </a:p>
        </p:txBody>
      </p:sp>
      <p:pic>
        <p:nvPicPr>
          <p:cNvPr id="3" name="Kuva 2" descr="Pensionerna finansieras beroende på pensionslag av arbetsgivare, arbetstagare, företagare, lantbruksföretagare och staten. Ur statens medel bekostas också folkpensioner samt StPEL-förmåner för vård av barn under tre år och för studier och omkostnaderna för dessa.">
            <a:extLst>
              <a:ext uri="{FF2B5EF4-FFF2-40B4-BE49-F238E27FC236}">
                <a16:creationId xmlns:a16="http://schemas.microsoft.com/office/drawing/2014/main" id="{88731A11-230F-4E52-B8B0-001584B444FC}"/>
              </a:ext>
            </a:extLst>
          </p:cNvPr>
          <p:cNvPicPr>
            <a:picLocks noChangeAspect="1"/>
          </p:cNvPicPr>
          <p:nvPr/>
        </p:nvPicPr>
        <p:blipFill>
          <a:blip r:embed="rId3"/>
          <a:stretch>
            <a:fillRect/>
          </a:stretch>
        </p:blipFill>
        <p:spPr>
          <a:xfrm>
            <a:off x="479376" y="1695497"/>
            <a:ext cx="5340559" cy="4170025"/>
          </a:xfrm>
          <a:prstGeom prst="rect">
            <a:avLst/>
          </a:prstGeom>
        </p:spPr>
      </p:pic>
      <p:sp>
        <p:nvSpPr>
          <p:cNvPr id="7" name="Tekstiruutu 6">
            <a:extLst>
              <a:ext uri="{FF2B5EF4-FFF2-40B4-BE49-F238E27FC236}">
                <a16:creationId xmlns:a16="http://schemas.microsoft.com/office/drawing/2014/main" id="{878D541F-D6B7-FE86-1C11-62E7F8E99895}"/>
              </a:ext>
            </a:extLst>
          </p:cNvPr>
          <p:cNvSpPr txBox="1"/>
          <p:nvPr/>
        </p:nvSpPr>
        <p:spPr>
          <a:xfrm>
            <a:off x="6348440" y="1859339"/>
            <a:ext cx="4936925"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Det lagstadgade arbetspensionsskyddet i Finland finansieras huvudsakligen med arbetspensionsavgifter som arbetsgivarna, företagarna, lantbruksföretagarna och arbetstagarna betalar samt med de insamlade pensionsfonderna och avkastningen på dem.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En del av pensionerna bekostas med statens andelar och Sysselsättningsfondens inbetalningar till arbetspensionssystemet.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Staten bekostar också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StPEL</a:t>
            </a:r>
            <a:r>
              <a:rPr kumimoji="0" lang="sv-SE" sz="1600" b="0" i="0" u="none" strike="noStrike" kern="1200" cap="none" spc="0" normalizeH="0" baseline="0" noProof="0" dirty="0">
                <a:ln>
                  <a:noFill/>
                </a:ln>
                <a:solidFill>
                  <a:prstClr val="black"/>
                </a:solidFill>
                <a:effectLst/>
                <a:uLnTx/>
                <a:uFillTx/>
                <a:latin typeface="Calibri"/>
                <a:ea typeface="+mn-ea"/>
                <a:cs typeface="+mn-cs"/>
              </a:rPr>
              <a:t>-förmåner, som tillväxer under tid för vård av barn under tre år eller studier, och omkostnader som hänför sig till dem. </a:t>
            </a:r>
            <a:endParaRPr kumimoji="0" lang="fi-FI" sz="2200" b="0" i="0" u="none" strike="noStrike" kern="1200" cap="none" spc="0" normalizeH="0" baseline="0" noProof="0" dirty="0">
              <a:ln>
                <a:noFill/>
              </a:ln>
              <a:solidFill>
                <a:prstClr val="black"/>
              </a:solidFill>
              <a:effectLst/>
              <a:uLnTx/>
              <a:uFillTx/>
              <a:latin typeface="Calibri"/>
              <a:ea typeface="+mn-ea"/>
              <a:cs typeface="+mn-cs"/>
            </a:endParaRPr>
          </a:p>
          <a:p>
            <a:pPr algn="l"/>
            <a:endParaRPr lang="fi-FI" sz="2200" dirty="0" err="1"/>
          </a:p>
        </p:txBody>
      </p:sp>
      <p:sp>
        <p:nvSpPr>
          <p:cNvPr id="4" name="Dian numeron paikkamerkki 3">
            <a:extLst>
              <a:ext uri="{FF2B5EF4-FFF2-40B4-BE49-F238E27FC236}">
                <a16:creationId xmlns:a16="http://schemas.microsoft.com/office/drawing/2014/main" id="{7DFE8B49-F9AC-1F34-3FDC-F0C655495CDD}"/>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3287749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60000"/>
            <a:ext cx="11017224" cy="779154"/>
          </a:xfrm>
        </p:spPr>
        <p:txBody>
          <a:bodyPr/>
          <a:lstStyle/>
          <a:p>
            <a:pPr algn="ctr"/>
            <a:r>
              <a:rPr lang="fi-FI" sz="3600" dirty="0" err="1"/>
              <a:t>Penningflöderna</a:t>
            </a:r>
            <a:r>
              <a:rPr lang="fi-FI" sz="3600" dirty="0"/>
              <a:t> i </a:t>
            </a:r>
            <a:r>
              <a:rPr lang="fi-FI" sz="3600" dirty="0" err="1"/>
              <a:t>arbetspensionssystemet</a:t>
            </a:r>
            <a:r>
              <a:rPr lang="fi-FI" sz="3600" dirty="0"/>
              <a:t> </a:t>
            </a:r>
            <a:r>
              <a:rPr lang="fi-FI" sz="3600" err="1"/>
              <a:t>år</a:t>
            </a:r>
            <a:r>
              <a:rPr lang="fi-FI" sz="3600"/>
              <a:t> 2023</a:t>
            </a:r>
            <a:endParaRPr lang="fi-FI" sz="3600" dirty="0"/>
          </a:p>
        </p:txBody>
      </p:sp>
      <p:sp>
        <p:nvSpPr>
          <p:cNvPr id="3" name="Dian numeron paikkamerkki 2">
            <a:extLst>
              <a:ext uri="{FF2B5EF4-FFF2-40B4-BE49-F238E27FC236}">
                <a16:creationId xmlns:a16="http://schemas.microsoft.com/office/drawing/2014/main" id="{4055C344-3244-0433-A04E-6319970F3959}"/>
              </a:ext>
            </a:extLst>
          </p:cNvPr>
          <p:cNvSpPr>
            <a:spLocks noGrp="1"/>
          </p:cNvSpPr>
          <p:nvPr>
            <p:ph type="sldNum" sz="quarter" idx="12"/>
          </p:nvPr>
        </p:nvSpPr>
        <p:spPr/>
        <p:txBody>
          <a:bodyPr/>
          <a:lstStyle/>
          <a:p>
            <a:fld id="{BE2D8D75-17F6-474C-8CC8-AD93DCE1F39D}" type="slidenum">
              <a:rPr lang="fi-FI" smtClean="0"/>
              <a:t>38</a:t>
            </a:fld>
            <a:endParaRPr lang="fi-FI"/>
          </a:p>
        </p:txBody>
      </p:sp>
      <p:pic>
        <p:nvPicPr>
          <p:cNvPr id="4" name="Kuva 3" descr="Arbetspensionssystemets tillgångar ökade år 2023 med 12,5 miljarder euro och uppgick vid årets slut till 254,9 miljarder euro. År 2023 var placeringsavkastningen 15 miljarder euro, inkomsterna 32 miljarder euro och utgifterna 34,4 miljarder euro.">
            <a:extLst>
              <a:ext uri="{FF2B5EF4-FFF2-40B4-BE49-F238E27FC236}">
                <a16:creationId xmlns:a16="http://schemas.microsoft.com/office/drawing/2014/main" id="{FE76CAB1-165B-8525-CF4B-85E86EC96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891" y="1196752"/>
            <a:ext cx="7656217" cy="5245005"/>
          </a:xfrm>
          <a:prstGeom prst="rect">
            <a:avLst/>
          </a:prstGeom>
        </p:spPr>
      </p:pic>
    </p:spTree>
    <p:extLst>
      <p:ext uri="{BB962C8B-B14F-4D97-AF65-F5344CB8AC3E}">
        <p14:creationId xmlns:p14="http://schemas.microsoft.com/office/powerpoint/2010/main" val="729352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260648"/>
            <a:ext cx="11017224" cy="764745"/>
          </a:xfrm>
        </p:spPr>
        <p:txBody>
          <a:bodyPr/>
          <a:lstStyle/>
          <a:p>
            <a:pPr algn="ctr"/>
            <a:r>
              <a:rPr lang="fi-FI" sz="3600" dirty="0" err="1"/>
              <a:t>Arbetspensionsavgifternas</a:t>
            </a:r>
            <a:r>
              <a:rPr lang="fi-FI" sz="3600" dirty="0"/>
              <a:t> </a:t>
            </a:r>
            <a:r>
              <a:rPr lang="fi-FI" sz="3600" dirty="0" err="1"/>
              <a:t>procentsatser</a:t>
            </a:r>
            <a:r>
              <a:rPr lang="fi-FI" sz="3600" dirty="0"/>
              <a:t> </a:t>
            </a:r>
            <a:r>
              <a:rPr lang="fi-FI" sz="3600" err="1"/>
              <a:t>år</a:t>
            </a:r>
            <a:r>
              <a:rPr lang="fi-FI" sz="3600"/>
              <a:t> 2024</a:t>
            </a:r>
            <a:endParaRPr lang="fi-FI" sz="3600" dirty="0"/>
          </a:p>
        </p:txBody>
      </p:sp>
      <p:sp>
        <p:nvSpPr>
          <p:cNvPr id="8" name="TextBox 11">
            <a:extLst>
              <a:ext uri="{FF2B5EF4-FFF2-40B4-BE49-F238E27FC236}">
                <a16:creationId xmlns:a16="http://schemas.microsoft.com/office/drawing/2014/main" id="{7ADDDF38-E86C-43BF-A6E2-4D2B96F89BAF}"/>
              </a:ext>
            </a:extLst>
          </p:cNvPr>
          <p:cNvSpPr txBox="1"/>
          <p:nvPr/>
        </p:nvSpPr>
        <p:spPr>
          <a:xfrm>
            <a:off x="2135560" y="5697836"/>
            <a:ext cx="7920880" cy="1077218"/>
          </a:xfrm>
          <a:prstGeom prst="rect">
            <a:avLst/>
          </a:prstGeom>
          <a:noFill/>
        </p:spPr>
        <p:txBody>
          <a:bodyPr wrap="square" rtlCol="0">
            <a:spAutoFit/>
          </a:bodyPr>
          <a:lstStyle/>
          <a:p>
            <a:pPr marL="342900" indent="-342900" algn="l">
              <a:buAutoNum type="arabicParenR"/>
            </a:pPr>
            <a:r>
              <a:rPr lang="fi-FI" sz="1600" dirty="0" err="1"/>
              <a:t>Fastställda</a:t>
            </a:r>
            <a:r>
              <a:rPr lang="fi-FI" sz="1600" dirty="0"/>
              <a:t> </a:t>
            </a:r>
            <a:r>
              <a:rPr lang="fi-FI" sz="1600" dirty="0" err="1"/>
              <a:t>FöPL-avgifter</a:t>
            </a:r>
            <a:r>
              <a:rPr lang="fi-FI" sz="1600" dirty="0"/>
              <a:t>.</a:t>
            </a:r>
            <a:endParaRPr lang="en-FI" sz="1600" dirty="0"/>
          </a:p>
          <a:p>
            <a:pPr marL="342900" indent="-342900" algn="l">
              <a:buAutoNum type="arabicParenR"/>
            </a:pPr>
            <a:r>
              <a:rPr lang="fi-FI" sz="1600" dirty="0" err="1"/>
              <a:t>Lantbruksföretagares</a:t>
            </a:r>
            <a:r>
              <a:rPr lang="fi-FI" sz="1600" dirty="0"/>
              <a:t> </a:t>
            </a:r>
            <a:r>
              <a:rPr lang="fi-FI" sz="1600" dirty="0" err="1"/>
              <a:t>genomsnittliga</a:t>
            </a:r>
            <a:r>
              <a:rPr lang="fi-FI" sz="1600" dirty="0"/>
              <a:t> </a:t>
            </a:r>
            <a:r>
              <a:rPr lang="fi-FI" sz="1600" dirty="0" err="1"/>
              <a:t>avgift</a:t>
            </a:r>
            <a:r>
              <a:rPr lang="fi-FI" sz="1600" dirty="0"/>
              <a:t> </a:t>
            </a:r>
            <a:r>
              <a:rPr lang="fi-FI" sz="1600" err="1"/>
              <a:t>är</a:t>
            </a:r>
            <a:r>
              <a:rPr lang="fi-FI" sz="1600"/>
              <a:t> 14,0 </a:t>
            </a:r>
            <a:r>
              <a:rPr lang="fi-FI" sz="1600" dirty="0" err="1"/>
              <a:t>procent</a:t>
            </a:r>
            <a:r>
              <a:rPr lang="fi-FI" sz="1600" dirty="0"/>
              <a:t> </a:t>
            </a:r>
            <a:r>
              <a:rPr lang="fi-FI" sz="1600" dirty="0" err="1"/>
              <a:t>och</a:t>
            </a:r>
            <a:r>
              <a:rPr lang="fi-FI" sz="1600" dirty="0"/>
              <a:t> </a:t>
            </a:r>
            <a:r>
              <a:rPr lang="fi-FI" sz="1600" dirty="0" err="1"/>
              <a:t>stipendietagarnas</a:t>
            </a:r>
            <a:r>
              <a:rPr lang="fi-FI" sz="1600" dirty="0"/>
              <a:t> 13,3 </a:t>
            </a:r>
            <a:r>
              <a:rPr lang="fi-FI" sz="1600" dirty="0" err="1"/>
              <a:t>procent</a:t>
            </a:r>
            <a:r>
              <a:rPr lang="en-FI" sz="1600" dirty="0"/>
              <a:t>.</a:t>
            </a:r>
          </a:p>
          <a:p>
            <a:pPr marL="342900" indent="-342900" algn="l">
              <a:buAutoNum type="arabicParenR"/>
            </a:pPr>
            <a:r>
              <a:rPr lang="fi-FI" sz="1600" dirty="0" err="1"/>
              <a:t>Fastställda</a:t>
            </a:r>
            <a:r>
              <a:rPr lang="fi-FI" sz="1600" dirty="0"/>
              <a:t> </a:t>
            </a:r>
            <a:r>
              <a:rPr lang="fi-FI" sz="1600" dirty="0" err="1"/>
              <a:t>grundprocenter</a:t>
            </a:r>
            <a:r>
              <a:rPr lang="fi-FI" sz="1600" dirty="0"/>
              <a:t> </a:t>
            </a:r>
            <a:r>
              <a:rPr lang="fi-FI" sz="1600" dirty="0" err="1"/>
              <a:t>enligt</a:t>
            </a:r>
            <a:r>
              <a:rPr lang="fi-FI" sz="1600" dirty="0"/>
              <a:t> </a:t>
            </a:r>
            <a:r>
              <a:rPr lang="fi-FI" sz="1600" dirty="0" err="1"/>
              <a:t>LFöPL</a:t>
            </a:r>
            <a:r>
              <a:rPr lang="en-FI" sz="1600" dirty="0"/>
              <a:t>.</a:t>
            </a:r>
          </a:p>
        </p:txBody>
      </p:sp>
      <p:graphicFrame>
        <p:nvGraphicFramePr>
          <p:cNvPr id="4" name="Table 2">
            <a:extLst>
              <a:ext uri="{FF2B5EF4-FFF2-40B4-BE49-F238E27FC236}">
                <a16:creationId xmlns:a16="http://schemas.microsoft.com/office/drawing/2014/main" id="{18402309-0C2B-4000-6C62-714D82B7E884}"/>
              </a:ext>
              <a:ext uri="{C183D7F6-B498-43B3-948B-1728B52AA6E4}">
                <adec:decorative xmlns:adec="http://schemas.microsoft.com/office/drawing/2017/decorative" val="1"/>
              </a:ext>
            </a:extLst>
          </p:cNvPr>
          <p:cNvGraphicFramePr>
            <a:graphicFrameLocks noGrp="1"/>
          </p:cNvGraphicFramePr>
          <p:nvPr/>
        </p:nvGraphicFramePr>
        <p:xfrm>
          <a:off x="2213179" y="1165860"/>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fi-FI" dirty="0" err="1"/>
                        <a:t>Avgifter</a:t>
                      </a:r>
                      <a:r>
                        <a:rPr lang="fi-FI" dirty="0"/>
                        <a:t> i % av </a:t>
                      </a:r>
                      <a:r>
                        <a:rPr lang="fi-FI" dirty="0" err="1"/>
                        <a:t>arbetsinkomsten</a:t>
                      </a:r>
                      <a:r>
                        <a:rPr lang="fi-FI" dirty="0"/>
                        <a:t> (</a:t>
                      </a:r>
                      <a:r>
                        <a:rPr lang="fi-FI" dirty="0" err="1"/>
                        <a:t>uppskattning</a:t>
                      </a:r>
                      <a:r>
                        <a:rPr lang="fi-FI" dirty="0"/>
                        <a:t>)</a:t>
                      </a:r>
                      <a:endParaRPr lang="en-FI" dirty="0"/>
                    </a:p>
                  </a:txBody>
                  <a:tcPr/>
                </a:tc>
                <a:tc>
                  <a:txBody>
                    <a:bodyPr/>
                    <a:lstStyle/>
                    <a:p>
                      <a:pPr algn="l"/>
                      <a:r>
                        <a:rPr lang="fi-FI" dirty="0" err="1"/>
                        <a:t>Arbetstagarens</a:t>
                      </a:r>
                      <a:r>
                        <a:rPr lang="fi-FI" dirty="0"/>
                        <a:t> </a:t>
                      </a:r>
                      <a:r>
                        <a:rPr lang="fi-FI" dirty="0" err="1"/>
                        <a:t>avgiftsandel</a:t>
                      </a:r>
                      <a:r>
                        <a:rPr lang="fi-FI" dirty="0"/>
                        <a:t> </a:t>
                      </a:r>
                      <a:r>
                        <a:rPr lang="en-FI" dirty="0"/>
                        <a:t>%</a:t>
                      </a:r>
                    </a:p>
                    <a:p>
                      <a:pPr algn="l"/>
                      <a:r>
                        <a:rPr lang="fi-FI" dirty="0" err="1"/>
                        <a:t>före</a:t>
                      </a:r>
                      <a:r>
                        <a:rPr lang="en-FI" dirty="0"/>
                        <a:t> 53 </a:t>
                      </a:r>
                      <a:r>
                        <a:rPr lang="fi-FI" dirty="0" err="1"/>
                        <a:t>år</a:t>
                      </a:r>
                      <a:r>
                        <a:rPr lang="en-FI" dirty="0"/>
                        <a:t> </a:t>
                      </a:r>
                      <a:r>
                        <a:rPr lang="fi-FI" dirty="0" err="1"/>
                        <a:t>och</a:t>
                      </a:r>
                      <a:r>
                        <a:rPr lang="fi-FI" dirty="0"/>
                        <a:t> </a:t>
                      </a:r>
                      <a:r>
                        <a:rPr lang="fi-FI" dirty="0" err="1"/>
                        <a:t>minst</a:t>
                      </a:r>
                      <a:r>
                        <a:rPr lang="en-FI" dirty="0"/>
                        <a:t>  63 </a:t>
                      </a:r>
                      <a:r>
                        <a:rPr lang="fi-FI" dirty="0" err="1"/>
                        <a:t>år</a:t>
                      </a:r>
                      <a:endParaRPr lang="en-FI" dirty="0"/>
                    </a:p>
                  </a:txBody>
                  <a:tcPr/>
                </a:tc>
                <a:tc>
                  <a:txBody>
                    <a:bodyPr/>
                    <a:lstStyle/>
                    <a:p>
                      <a:pPr algn="l"/>
                      <a:r>
                        <a:rPr lang="fi-FI" dirty="0" err="1"/>
                        <a:t>Arbetstagarens</a:t>
                      </a:r>
                      <a:r>
                        <a:rPr lang="fi-FI" dirty="0"/>
                        <a:t> </a:t>
                      </a:r>
                      <a:r>
                        <a:rPr lang="fi-FI" dirty="0" err="1"/>
                        <a:t>avgiftsandel</a:t>
                      </a:r>
                      <a:r>
                        <a:rPr lang="fi-FI" dirty="0"/>
                        <a:t> </a:t>
                      </a:r>
                      <a:r>
                        <a:rPr lang="en-FI" dirty="0"/>
                        <a:t>%</a:t>
                      </a:r>
                    </a:p>
                    <a:p>
                      <a:pPr algn="l"/>
                      <a:r>
                        <a:rPr lang="fi-FI" dirty="0"/>
                        <a:t>53–62 </a:t>
                      </a:r>
                      <a:r>
                        <a:rPr lang="fi-FI" dirty="0" err="1"/>
                        <a:t>år</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19,0</a:t>
                      </a:r>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7,15</a:t>
                      </a:r>
                    </a:p>
                  </a:txBody>
                  <a:tcPr/>
                </a:tc>
                <a:tc>
                  <a:txBody>
                    <a:bodyPr/>
                    <a:lstStyle/>
                    <a:p>
                      <a:pPr algn="ctr"/>
                      <a:r>
                        <a:rPr lang="en-FI" dirty="0"/>
                        <a:t>8,65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a:p>
                  </a:txBody>
                  <a:tcPr/>
                </a:tc>
                <a:tc>
                  <a:txBody>
                    <a:bodyPr/>
                    <a:lstStyle/>
                    <a:p>
                      <a:pPr algn="ctr"/>
                      <a:endParaRPr lang="en-FI"/>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24,1 </a:t>
                      </a:r>
                      <a:r>
                        <a:rPr lang="en-FI" baseline="30000" dirty="0"/>
                        <a:t>1)</a:t>
                      </a:r>
                    </a:p>
                  </a:txBody>
                  <a:tcPr/>
                </a:tc>
                <a:tc>
                  <a:txBody>
                    <a:bodyPr/>
                    <a:lstStyle/>
                    <a:p>
                      <a:pPr algn="ctr"/>
                      <a:r>
                        <a:rPr lang="en-FI" dirty="0"/>
                        <a:t>25,6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
        <p:nvSpPr>
          <p:cNvPr id="3" name="Dian numeron paikkamerkki 2">
            <a:extLst>
              <a:ext uri="{FF2B5EF4-FFF2-40B4-BE49-F238E27FC236}">
                <a16:creationId xmlns:a16="http://schemas.microsoft.com/office/drawing/2014/main" id="{88404ABB-13DE-CCA3-3F2A-EEB708FCFFB1}"/>
              </a:ext>
            </a:extLst>
          </p:cNvPr>
          <p:cNvSpPr>
            <a:spLocks noGrp="1"/>
          </p:cNvSpPr>
          <p:nvPr>
            <p:ph type="sldNum" sz="quarter" idx="12"/>
          </p:nvPr>
        </p:nvSpPr>
        <p:spPr/>
        <p:txBody>
          <a:bodyPr/>
          <a:lstStyle/>
          <a:p>
            <a:fld id="{BE2D8D75-17F6-474C-8CC8-AD93DCE1F39D}" type="slidenum">
              <a:rPr lang="fi-FI" smtClean="0"/>
              <a:t>39</a:t>
            </a:fld>
            <a:endParaRPr lang="fi-FI"/>
          </a:p>
        </p:txBody>
      </p:sp>
    </p:spTree>
    <p:extLst>
      <p:ext uri="{BB962C8B-B14F-4D97-AF65-F5344CB8AC3E}">
        <p14:creationId xmlns:p14="http://schemas.microsoft.com/office/powerpoint/2010/main" val="427686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694565"/>
          </a:xfrm>
        </p:spPr>
        <p:txBody>
          <a:bodyPr/>
          <a:lstStyle/>
          <a:p>
            <a:pPr algn="ctr"/>
            <a:r>
              <a:rPr lang="fi-FI" sz="3200" dirty="0" err="1"/>
              <a:t>Pensionsförsäkringen</a:t>
            </a:r>
            <a:r>
              <a:rPr lang="fi-FI" sz="3200" dirty="0"/>
              <a:t> i Finland </a:t>
            </a:r>
            <a:r>
              <a:rPr lang="fi-FI" sz="3200" err="1"/>
              <a:t>år</a:t>
            </a:r>
            <a:r>
              <a:rPr lang="fi-FI" sz="3200"/>
              <a:t> 2022</a:t>
            </a:r>
            <a:br>
              <a:rPr lang="fi-FI" sz="3200" dirty="0"/>
            </a:br>
            <a:endParaRPr lang="fi-FI" sz="3200" dirty="0"/>
          </a:p>
        </p:txBody>
      </p:sp>
      <p:pic>
        <p:nvPicPr>
          <p:cNvPr id="4" name="Kuva 3" descr="Arbetspension, folkpension, garantipension och bostadsbidrag år 2022. Den lagstadgade arbetspensionen störst med ca 30 miljarders premieinkomst och pensionsutgift. Motsvarande summor för folkpensionerna ca 2,5 miljarder euro. Tilläggspensioner har ingen stor betydelse i Finlands system. I premieinkomsten för folkpensionen ingår endast pensioner (inte t.ex. bostads- och handikappbidrag).">
            <a:extLst>
              <a:ext uri="{FF2B5EF4-FFF2-40B4-BE49-F238E27FC236}">
                <a16:creationId xmlns:a16="http://schemas.microsoft.com/office/drawing/2014/main" id="{842F8063-8E38-B6A2-0AE1-E72E03873968}"/>
              </a:ext>
            </a:extLst>
          </p:cNvPr>
          <p:cNvPicPr>
            <a:picLocks noChangeAspect="1"/>
          </p:cNvPicPr>
          <p:nvPr/>
        </p:nvPicPr>
        <p:blipFill>
          <a:blip r:embed="rId3"/>
          <a:stretch>
            <a:fillRect/>
          </a:stretch>
        </p:blipFill>
        <p:spPr>
          <a:xfrm>
            <a:off x="1556576" y="1173555"/>
            <a:ext cx="8743488" cy="5151355"/>
          </a:xfrm>
          <a:prstGeom prst="rect">
            <a:avLst/>
          </a:prstGeom>
        </p:spPr>
      </p:pic>
      <p:sp>
        <p:nvSpPr>
          <p:cNvPr id="2" name="Dian numeron paikkamerkki 1">
            <a:extLst>
              <a:ext uri="{FF2B5EF4-FFF2-40B4-BE49-F238E27FC236}">
                <a16:creationId xmlns:a16="http://schemas.microsoft.com/office/drawing/2014/main" id="{DCB31CFD-A73C-C4A8-9A83-E022A379F1DD}"/>
              </a:ext>
            </a:extLst>
          </p:cNvPr>
          <p:cNvSpPr>
            <a:spLocks noGrp="1"/>
          </p:cNvSpPr>
          <p:nvPr>
            <p:ph type="sldNum" sz="quarter" idx="12"/>
          </p:nvPr>
        </p:nvSpPr>
        <p:spPr/>
        <p:txBody>
          <a:bodyPr/>
          <a:lstStyle/>
          <a:p>
            <a:fld id="{BE2D8D75-17F6-474C-8CC8-AD93DCE1F39D}" type="slidenum">
              <a:rPr lang="fi-FI" smtClean="0"/>
              <a:t>4</a:t>
            </a:fld>
            <a:endParaRPr lang="fi-FI"/>
          </a:p>
        </p:txBody>
      </p:sp>
    </p:spTree>
    <p:extLst>
      <p:ext uri="{BB962C8B-B14F-4D97-AF65-F5344CB8AC3E}">
        <p14:creationId xmlns:p14="http://schemas.microsoft.com/office/powerpoint/2010/main" val="2323711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908761"/>
          </a:xfrm>
        </p:spPr>
        <p:txBody>
          <a:bodyPr/>
          <a:lstStyle/>
          <a:p>
            <a:pPr algn="ctr"/>
            <a:r>
              <a:rPr lang="fi-FI" dirty="0" err="1"/>
              <a:t>Genomsnittlig</a:t>
            </a:r>
            <a:r>
              <a:rPr lang="fi-FI" dirty="0"/>
              <a:t> APL-/</a:t>
            </a:r>
            <a:r>
              <a:rPr lang="fi-FI" dirty="0" err="1"/>
              <a:t>ArPL-avgift</a:t>
            </a:r>
            <a:r>
              <a:rPr lang="fi-FI" dirty="0"/>
              <a:t> </a:t>
            </a:r>
            <a:r>
              <a:rPr lang="fi-FI" err="1"/>
              <a:t>åren</a:t>
            </a:r>
            <a:r>
              <a:rPr lang="fi-FI"/>
              <a:t> 1962-2024</a:t>
            </a:r>
            <a:endParaRPr lang="fi-FI" dirty="0"/>
          </a:p>
        </p:txBody>
      </p:sp>
      <p:pic>
        <p:nvPicPr>
          <p:cNvPr id="4" name="Kuva 3" descr="Åren 1962–1992 betalade endast arbetsgivarna arbetspensionsavgift. Avgiftsnivån var till en början låg, men den började stiga på 1970-talet. År 2020 sänktes arbetsgivarens avgift med 2,6 procentenheter för tiden 1.5–31.12.2020 på grund av coronaviruspandemin. Sänkningen av avgiften tas in genom att höja arbetsgivarens avgiftsandel åren 2022–2025.">
            <a:extLst>
              <a:ext uri="{FF2B5EF4-FFF2-40B4-BE49-F238E27FC236}">
                <a16:creationId xmlns:a16="http://schemas.microsoft.com/office/drawing/2014/main" id="{2C5C987B-7133-526D-9906-2B1814912C1B}"/>
              </a:ext>
            </a:extLst>
          </p:cNvPr>
          <p:cNvPicPr>
            <a:picLocks noChangeAspect="1"/>
          </p:cNvPicPr>
          <p:nvPr/>
        </p:nvPicPr>
        <p:blipFill>
          <a:blip r:embed="rId3"/>
          <a:stretch>
            <a:fillRect/>
          </a:stretch>
        </p:blipFill>
        <p:spPr>
          <a:xfrm>
            <a:off x="1157920" y="1556792"/>
            <a:ext cx="9904335" cy="4608512"/>
          </a:xfrm>
          <a:prstGeom prst="rect">
            <a:avLst/>
          </a:prstGeom>
        </p:spPr>
      </p:pic>
      <p:sp>
        <p:nvSpPr>
          <p:cNvPr id="3" name="Dian numeron paikkamerkki 2">
            <a:extLst>
              <a:ext uri="{FF2B5EF4-FFF2-40B4-BE49-F238E27FC236}">
                <a16:creationId xmlns:a16="http://schemas.microsoft.com/office/drawing/2014/main" id="{AF8A34F2-5B1A-187A-B7D1-98DB326A1911}"/>
              </a:ext>
            </a:extLst>
          </p:cNvPr>
          <p:cNvSpPr>
            <a:spLocks noGrp="1"/>
          </p:cNvSpPr>
          <p:nvPr>
            <p:ph type="sldNum" sz="quarter" idx="12"/>
          </p:nvPr>
        </p:nvSpPr>
        <p:spPr/>
        <p:txBody>
          <a:bodyPr/>
          <a:lstStyle/>
          <a:p>
            <a:fld id="{BE2D8D75-17F6-474C-8CC8-AD93DCE1F39D}" type="slidenum">
              <a:rPr lang="fi-FI" smtClean="0"/>
              <a:t>40</a:t>
            </a:fld>
            <a:endParaRPr lang="fi-FI"/>
          </a:p>
        </p:txBody>
      </p:sp>
    </p:spTree>
    <p:extLst>
      <p:ext uri="{BB962C8B-B14F-4D97-AF65-F5344CB8AC3E}">
        <p14:creationId xmlns:p14="http://schemas.microsoft.com/office/powerpoint/2010/main" val="3537090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D5D4D-3B62-C3B1-3E02-913A99795C8D}"/>
              </a:ext>
            </a:extLst>
          </p:cNvPr>
          <p:cNvSpPr>
            <a:spLocks noGrp="1"/>
          </p:cNvSpPr>
          <p:nvPr>
            <p:ph type="title"/>
          </p:nvPr>
        </p:nvSpPr>
        <p:spPr/>
        <p:txBody>
          <a:bodyPr/>
          <a:lstStyle/>
          <a:p>
            <a:r>
              <a:rPr lang="fi-FI" dirty="0" err="1"/>
              <a:t>Arbetspensionsavgift</a:t>
            </a:r>
            <a:endParaRPr lang="fi-FI" dirty="0"/>
          </a:p>
        </p:txBody>
      </p:sp>
      <p:sp>
        <p:nvSpPr>
          <p:cNvPr id="3" name="Sisällön paikkamerkki 2">
            <a:extLst>
              <a:ext uri="{FF2B5EF4-FFF2-40B4-BE49-F238E27FC236}">
                <a16:creationId xmlns:a16="http://schemas.microsoft.com/office/drawing/2014/main" id="{CB8B139C-FCA6-5D09-23D5-05D9756C782E}"/>
              </a:ext>
            </a:extLst>
          </p:cNvPr>
          <p:cNvSpPr>
            <a:spLocks noGrp="1"/>
          </p:cNvSpPr>
          <p:nvPr>
            <p:ph idx="1"/>
          </p:nvPr>
        </p:nvSpPr>
        <p:spPr/>
        <p:txBody>
          <a:bodyPr/>
          <a:lstStyle/>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Social- och hälsovårdsministeriet fastställer procentsatserna för arbetspensionsavgifterna årligen.</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Procentsatserna för företagares och lantbruksföretagares avgifter är knutna till den genomsnittliga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ArPL</a:t>
            </a:r>
            <a:r>
              <a:rPr kumimoji="0" lang="sv-SE" sz="1600" b="0" i="0" u="none" strike="noStrike" kern="1200" cap="none" spc="0" normalizeH="0" baseline="0" noProof="0" dirty="0">
                <a:ln>
                  <a:noFill/>
                </a:ln>
                <a:solidFill>
                  <a:prstClr val="black"/>
                </a:solidFill>
                <a:effectLst/>
                <a:uLnTx/>
                <a:uFillTx/>
                <a:latin typeface="Calibri"/>
                <a:ea typeface="+mn-ea"/>
                <a:cs typeface="+mn-cs"/>
              </a:rPr>
              <a:t>-avgiften.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Avgiftsprocenten för en företagare som fyllt 53 år träder i kraft från och med början av året som följer på det då  53 års ålder uppnåtts och fortsätter till slutet av den kalendermånad, som företagaren fyller 63 år.</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Rabatten på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FöPL</a:t>
            </a:r>
            <a:r>
              <a:rPr kumimoji="0" lang="sv-SE" sz="1600" b="0" i="0" u="none" strike="noStrike" kern="1200" cap="none" spc="0" normalizeH="0" baseline="0" noProof="0" dirty="0">
                <a:ln>
                  <a:noFill/>
                </a:ln>
                <a:solidFill>
                  <a:prstClr val="black"/>
                </a:solidFill>
                <a:effectLst/>
                <a:uLnTx/>
                <a:uFillTx/>
                <a:latin typeface="Calibri"/>
                <a:ea typeface="+mn-ea"/>
                <a:cs typeface="+mn-cs"/>
              </a:rPr>
              <a:t>-avgiften för nya företagare är 22 procent.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Åren 2005–2016 var avgiftsprocenten för arbetstagare som fyllt 53 år högre än för yngre.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Fr.o.m</a:t>
            </a:r>
            <a:r>
              <a:rPr kumimoji="0" lang="sv-SE" sz="1600" b="0" i="0" u="none" strike="noStrike" kern="1200" cap="none" spc="0" normalizeH="0" baseline="0" noProof="0" dirty="0">
                <a:ln>
                  <a:noFill/>
                </a:ln>
                <a:solidFill>
                  <a:prstClr val="black"/>
                </a:solidFill>
                <a:effectLst/>
                <a:uLnTx/>
                <a:uFillTx/>
                <a:latin typeface="Calibri"/>
                <a:ea typeface="+mn-ea"/>
                <a:cs typeface="+mn-cs"/>
              </a:rPr>
              <a:t> år 2017 har avgiftsprocenten varit högre för 53–62-åriga arbetstagare.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År 2017 överfördes 0,2 procentenheter av avgiften från arbetsgivarens avgift till arbetstagarens avgift i och med det s.k. konkurrenskraftsavtalet.</a:t>
            </a:r>
          </a:p>
          <a:p>
            <a:endParaRPr lang="fi-FI" dirty="0"/>
          </a:p>
        </p:txBody>
      </p:sp>
      <p:sp>
        <p:nvSpPr>
          <p:cNvPr id="4" name="Dian numeron paikkamerkki 3">
            <a:extLst>
              <a:ext uri="{FF2B5EF4-FFF2-40B4-BE49-F238E27FC236}">
                <a16:creationId xmlns:a16="http://schemas.microsoft.com/office/drawing/2014/main" id="{874F35C3-01D5-970A-C3A4-4489AB499562}"/>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3981110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1124785"/>
          </a:xfrm>
        </p:spPr>
        <p:txBody>
          <a:bodyPr/>
          <a:lstStyle/>
          <a:p>
            <a:pPr algn="ctr"/>
            <a:r>
              <a:rPr lang="fi-FI" sz="3200" dirty="0" err="1"/>
              <a:t>Arbetspensionsfonderna</a:t>
            </a:r>
            <a:r>
              <a:rPr lang="fi-FI" sz="3200" dirty="0"/>
              <a:t> </a:t>
            </a:r>
            <a:r>
              <a:rPr lang="fi-FI" sz="3200" dirty="0" err="1"/>
              <a:t>och</a:t>
            </a:r>
            <a:r>
              <a:rPr lang="fi-FI" sz="3200" dirty="0"/>
              <a:t> </a:t>
            </a:r>
            <a:r>
              <a:rPr lang="fi-FI" sz="3200" dirty="0" err="1"/>
              <a:t>deras</a:t>
            </a:r>
            <a:r>
              <a:rPr lang="fi-FI" sz="3200" dirty="0"/>
              <a:t> </a:t>
            </a:r>
            <a:r>
              <a:rPr lang="fi-FI" sz="3200" dirty="0" err="1"/>
              <a:t>förhållande</a:t>
            </a:r>
            <a:r>
              <a:rPr lang="fi-FI" sz="3200" dirty="0"/>
              <a:t> </a:t>
            </a:r>
            <a:r>
              <a:rPr lang="fi-FI" sz="3200" dirty="0" err="1"/>
              <a:t>till</a:t>
            </a:r>
            <a:r>
              <a:rPr lang="fi-FI" sz="3200" dirty="0"/>
              <a:t> </a:t>
            </a:r>
            <a:r>
              <a:rPr lang="fi-FI" sz="3200" dirty="0" err="1"/>
              <a:t>bruttonationalprodukten</a:t>
            </a:r>
            <a:r>
              <a:rPr lang="fi-FI" sz="3200" dirty="0"/>
              <a:t> </a:t>
            </a:r>
            <a:r>
              <a:rPr lang="fi-FI" sz="3200" err="1"/>
              <a:t>åren</a:t>
            </a:r>
            <a:r>
              <a:rPr lang="fi-FI" sz="3200"/>
              <a:t> 2010-2023</a:t>
            </a:r>
            <a:endParaRPr lang="fi-FI" sz="3200" dirty="0"/>
          </a:p>
        </p:txBody>
      </p:sp>
      <p:sp>
        <p:nvSpPr>
          <p:cNvPr id="3" name="Dian numeron paikkamerkki 2">
            <a:extLst>
              <a:ext uri="{FF2B5EF4-FFF2-40B4-BE49-F238E27FC236}">
                <a16:creationId xmlns:a16="http://schemas.microsoft.com/office/drawing/2014/main" id="{29941059-2C6E-B035-7CC3-55C5BE502997}"/>
              </a:ext>
            </a:extLst>
          </p:cNvPr>
          <p:cNvSpPr>
            <a:spLocks noGrp="1"/>
          </p:cNvSpPr>
          <p:nvPr>
            <p:ph type="sldNum" sz="quarter" idx="12"/>
          </p:nvPr>
        </p:nvSpPr>
        <p:spPr/>
        <p:txBody>
          <a:bodyPr/>
          <a:lstStyle/>
          <a:p>
            <a:fld id="{BE2D8D75-17F6-474C-8CC8-AD93DCE1F39D}" type="slidenum">
              <a:rPr lang="fi-FI" smtClean="0"/>
              <a:t>42</a:t>
            </a:fld>
            <a:endParaRPr lang="fi-FI"/>
          </a:p>
        </p:txBody>
      </p:sp>
      <p:pic>
        <p:nvPicPr>
          <p:cNvPr id="5" name="Kuva 4" descr="År 2023 arbetspensionsfondernas förhållande till bruttonationalprodukten var 92 procent.">
            <a:extLst>
              <a:ext uri="{FF2B5EF4-FFF2-40B4-BE49-F238E27FC236}">
                <a16:creationId xmlns:a16="http://schemas.microsoft.com/office/drawing/2014/main" id="{34496EF8-5EE3-2CFE-B7AB-ACAD0B5094C9}"/>
              </a:ext>
            </a:extLst>
          </p:cNvPr>
          <p:cNvPicPr>
            <a:picLocks noChangeAspect="1"/>
          </p:cNvPicPr>
          <p:nvPr/>
        </p:nvPicPr>
        <p:blipFill>
          <a:blip r:embed="rId3"/>
          <a:stretch>
            <a:fillRect/>
          </a:stretch>
        </p:blipFill>
        <p:spPr>
          <a:xfrm>
            <a:off x="2567608" y="1569146"/>
            <a:ext cx="7056784" cy="4743760"/>
          </a:xfrm>
          <a:prstGeom prst="rect">
            <a:avLst/>
          </a:prstGeom>
        </p:spPr>
      </p:pic>
    </p:spTree>
    <p:extLst>
      <p:ext uri="{BB962C8B-B14F-4D97-AF65-F5344CB8AC3E}">
        <p14:creationId xmlns:p14="http://schemas.microsoft.com/office/powerpoint/2010/main" val="524916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842223"/>
            <a:ext cx="11784632" cy="620729"/>
          </a:xfrm>
        </p:spPr>
        <p:txBody>
          <a:bodyPr/>
          <a:lstStyle/>
          <a:p>
            <a:pPr algn="ctr"/>
            <a:r>
              <a:rPr lang="fi-FI" sz="3200" dirty="0" err="1"/>
              <a:t>Pensionstagarens</a:t>
            </a:r>
            <a:r>
              <a:rPr lang="fi-FI" sz="3200" dirty="0"/>
              <a:t> </a:t>
            </a:r>
            <a:r>
              <a:rPr lang="fi-FI" sz="3200" dirty="0" err="1"/>
              <a:t>grundtrygghet</a:t>
            </a:r>
            <a:br>
              <a:rPr lang="fi-FI" sz="3200" dirty="0"/>
            </a:br>
            <a:endParaRPr lang="fi-FI" sz="3200" dirty="0"/>
          </a:p>
        </p:txBody>
      </p:sp>
      <p:grpSp>
        <p:nvGrpSpPr>
          <p:cNvPr id="8" name="Ryhmä 7">
            <a:extLst>
              <a:ext uri="{FF2B5EF4-FFF2-40B4-BE49-F238E27FC236}">
                <a16:creationId xmlns:a16="http://schemas.microsoft.com/office/drawing/2014/main" id="{B6892BC7-05C4-4DDF-A7DD-1FFDD15661BC}"/>
              </a:ext>
              <a:ext uri="{C183D7F6-B498-43B3-948B-1728B52AA6E4}">
                <adec:decorative xmlns:adec="http://schemas.microsoft.com/office/drawing/2017/decorative" val="1"/>
              </a:ext>
            </a:extLst>
          </p:cNvPr>
          <p:cNvGrpSpPr/>
          <p:nvPr/>
        </p:nvGrpSpPr>
        <p:grpSpPr>
          <a:xfrm>
            <a:off x="551384" y="1952836"/>
            <a:ext cx="10641370" cy="2952328"/>
            <a:chOff x="551384" y="1952836"/>
            <a:chExt cx="10641370" cy="2952328"/>
          </a:xfrm>
        </p:grpSpPr>
        <p:sp>
          <p:nvSpPr>
            <p:cNvPr id="9" name="Rounded Rectangle 18">
              <a:extLst>
                <a:ext uri="{FF2B5EF4-FFF2-40B4-BE49-F238E27FC236}">
                  <a16:creationId xmlns:a16="http://schemas.microsoft.com/office/drawing/2014/main" id="{29CAAA40-5560-49E2-940B-B9B1832400D4}"/>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0" name="Rounded Rectangle 21" descr="&#10;">
              <a:extLst>
                <a:ext uri="{FF2B5EF4-FFF2-40B4-BE49-F238E27FC236}">
                  <a16:creationId xmlns:a16="http://schemas.microsoft.com/office/drawing/2014/main" id="{CB319651-F29A-4119-9503-9495CD602CF2}"/>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Arbetspension</a:t>
              </a:r>
              <a:endParaRPr lang="en-FI" sz="2400" b="1" dirty="0">
                <a:solidFill>
                  <a:schemeClr val="tx1"/>
                </a:solidFill>
              </a:endParaRPr>
            </a:p>
            <a:p>
              <a:pPr algn="ctr"/>
              <a:r>
                <a:rPr lang="fi-FI" dirty="0" err="1">
                  <a:solidFill>
                    <a:schemeClr val="tx1"/>
                  </a:solidFill>
                </a:rPr>
                <a:t>Bevarar</a:t>
              </a:r>
              <a:r>
                <a:rPr lang="fi-FI" dirty="0">
                  <a:solidFill>
                    <a:schemeClr val="tx1"/>
                  </a:solidFill>
                </a:rPr>
                <a:t> </a:t>
              </a:r>
              <a:r>
                <a:rPr lang="fi-FI" dirty="0" err="1">
                  <a:solidFill>
                    <a:schemeClr val="tx1"/>
                  </a:solidFill>
                </a:rPr>
                <a:t>den</a:t>
              </a:r>
              <a:r>
                <a:rPr lang="fi-FI" dirty="0">
                  <a:solidFill>
                    <a:schemeClr val="tx1"/>
                  </a:solidFill>
                </a:rPr>
                <a:t> </a:t>
              </a:r>
              <a:r>
                <a:rPr lang="fi-FI" dirty="0" err="1">
                  <a:solidFill>
                    <a:schemeClr val="tx1"/>
                  </a:solidFill>
                </a:rPr>
                <a:t>uppnådda</a:t>
              </a:r>
              <a:r>
                <a:rPr lang="fi-FI" dirty="0">
                  <a:solidFill>
                    <a:schemeClr val="tx1"/>
                  </a:solidFill>
                </a:rPr>
                <a:t> </a:t>
              </a:r>
              <a:r>
                <a:rPr lang="fi-FI" dirty="0" err="1">
                  <a:solidFill>
                    <a:schemeClr val="tx1"/>
                  </a:solidFill>
                </a:rPr>
                <a:t>konsumtionsnivån</a:t>
              </a:r>
              <a:r>
                <a:rPr lang="fi-FI" dirty="0">
                  <a:solidFill>
                    <a:schemeClr val="tx1"/>
                  </a:solidFill>
                </a:rPr>
                <a:t> </a:t>
              </a:r>
              <a:br>
                <a:rPr lang="fi-FI" dirty="0">
                  <a:solidFill>
                    <a:schemeClr val="tx1"/>
                  </a:solidFill>
                </a:rPr>
              </a:br>
              <a:r>
                <a:rPr lang="fi-FI" dirty="0">
                  <a:solidFill>
                    <a:schemeClr val="tx1"/>
                  </a:solidFill>
                </a:rPr>
                <a:t>i </a:t>
              </a:r>
              <a:r>
                <a:rPr lang="fi-FI" dirty="0" err="1">
                  <a:solidFill>
                    <a:schemeClr val="tx1"/>
                  </a:solidFill>
                </a:rPr>
                <a:t>rimlig</a:t>
              </a:r>
              <a:r>
                <a:rPr lang="fi-FI" dirty="0">
                  <a:solidFill>
                    <a:schemeClr val="tx1"/>
                  </a:solidFill>
                </a:rPr>
                <a:t> </a:t>
              </a:r>
              <a:r>
                <a:rPr lang="fi-FI" dirty="0" err="1">
                  <a:solidFill>
                    <a:schemeClr val="tx1"/>
                  </a:solidFill>
                </a:rPr>
                <a:t>utsträckning</a:t>
              </a:r>
              <a:endParaRPr lang="fi-FI" dirty="0">
                <a:solidFill>
                  <a:schemeClr val="tx1"/>
                </a:solidFill>
              </a:endParaRPr>
            </a:p>
          </p:txBody>
        </p:sp>
        <p:sp>
          <p:nvSpPr>
            <p:cNvPr id="11" name="Cross 24">
              <a:extLst>
                <a:ext uri="{FF2B5EF4-FFF2-40B4-BE49-F238E27FC236}">
                  <a16:creationId xmlns:a16="http://schemas.microsoft.com/office/drawing/2014/main" id="{FEF987C7-4D9D-45CA-9364-E57C0AB6CAFE}"/>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2" name="Rounded Rectangle 22">
              <a:extLst>
                <a:ext uri="{FF2B5EF4-FFF2-40B4-BE49-F238E27FC236}">
                  <a16:creationId xmlns:a16="http://schemas.microsoft.com/office/drawing/2014/main" id="{B4F97D4D-58C1-4462-A48F-07C7493F1C36}"/>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Folkpension</a:t>
              </a:r>
              <a:r>
                <a:rPr lang="fi-FI" sz="2400" b="1" dirty="0">
                  <a:solidFill>
                    <a:schemeClr val="tx1"/>
                  </a:solidFill>
                </a:rPr>
                <a:t> </a:t>
              </a:r>
              <a:r>
                <a:rPr lang="fi-FI" sz="2400" b="1" dirty="0" err="1">
                  <a:solidFill>
                    <a:schemeClr val="tx1"/>
                  </a:solidFill>
                </a:rPr>
                <a:t>och</a:t>
              </a:r>
              <a:endParaRPr lang="fi-FI" sz="2400" b="1" dirty="0">
                <a:solidFill>
                  <a:schemeClr val="tx1"/>
                </a:solidFill>
              </a:endParaRPr>
            </a:p>
            <a:p>
              <a:pPr algn="ctr">
                <a:spcAft>
                  <a:spcPts val="600"/>
                </a:spcAft>
              </a:pPr>
              <a:r>
                <a:rPr lang="fi-FI" sz="2400" b="1" dirty="0" err="1">
                  <a:solidFill>
                    <a:schemeClr val="tx1"/>
                  </a:solidFill>
                </a:rPr>
                <a:t>garantipension</a:t>
              </a:r>
              <a:endParaRPr lang="en-FI" sz="2400" b="1" dirty="0">
                <a:solidFill>
                  <a:schemeClr val="tx1"/>
                </a:solidFill>
              </a:endParaRPr>
            </a:p>
            <a:p>
              <a:pPr algn="ctr">
                <a:defRPr/>
              </a:pPr>
              <a:r>
                <a:rPr lang="fi-FI" dirty="0" err="1">
                  <a:solidFill>
                    <a:schemeClr val="tx1"/>
                  </a:solidFill>
                </a:rPr>
                <a:t>Tryggar</a:t>
              </a:r>
              <a:r>
                <a:rPr lang="fi-FI" dirty="0">
                  <a:solidFill>
                    <a:schemeClr val="tx1"/>
                  </a:solidFill>
                </a:rPr>
                <a:t> en </a:t>
              </a:r>
              <a:r>
                <a:rPr lang="fi-FI" dirty="0" err="1">
                  <a:solidFill>
                    <a:schemeClr val="tx1"/>
                  </a:solidFill>
                </a:rPr>
                <a:t>minimiinkomst</a:t>
              </a:r>
              <a:endParaRPr lang="fi-FI" dirty="0">
                <a:solidFill>
                  <a:schemeClr val="tx1"/>
                </a:solidFill>
              </a:endParaRPr>
            </a:p>
          </p:txBody>
        </p:sp>
        <p:sp>
          <p:nvSpPr>
            <p:cNvPr id="13" name="Oval 23">
              <a:extLst>
                <a:ext uri="{FF2B5EF4-FFF2-40B4-BE49-F238E27FC236}">
                  <a16:creationId xmlns:a16="http://schemas.microsoft.com/office/drawing/2014/main" id="{1977FC8B-8F44-4F86-A1CD-68A788D7743F}"/>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err="1"/>
                <a:t>Total-</a:t>
              </a:r>
              <a:endParaRPr lang="fi-FI" sz="2400" b="1" dirty="0"/>
            </a:p>
            <a:p>
              <a:pPr algn="ctr"/>
              <a:r>
                <a:rPr lang="fi-FI" sz="2400" b="1" dirty="0" err="1"/>
                <a:t>pension</a:t>
              </a:r>
              <a:endParaRPr lang="en-FI" sz="2400" b="1" dirty="0"/>
            </a:p>
          </p:txBody>
        </p:sp>
        <p:sp>
          <p:nvSpPr>
            <p:cNvPr id="14" name="Equals 25">
              <a:extLst>
                <a:ext uri="{FF2B5EF4-FFF2-40B4-BE49-F238E27FC236}">
                  <a16:creationId xmlns:a16="http://schemas.microsoft.com/office/drawing/2014/main" id="{493E5F1C-9061-4C63-8C79-2B39F7630C36}"/>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
        <p:nvSpPr>
          <p:cNvPr id="2" name="Dian numeron paikkamerkki 1">
            <a:extLst>
              <a:ext uri="{FF2B5EF4-FFF2-40B4-BE49-F238E27FC236}">
                <a16:creationId xmlns:a16="http://schemas.microsoft.com/office/drawing/2014/main" id="{6E2E5DC3-8FD1-80C3-E0C0-2FFB98371B2A}"/>
              </a:ext>
            </a:extLst>
          </p:cNvPr>
          <p:cNvSpPr>
            <a:spLocks noGrp="1"/>
          </p:cNvSpPr>
          <p:nvPr>
            <p:ph type="sldNum" sz="quarter" idx="12"/>
          </p:nvPr>
        </p:nvSpPr>
        <p:spPr/>
        <p:txBody>
          <a:bodyPr/>
          <a:lstStyle/>
          <a:p>
            <a:fld id="{BE2D8D75-17F6-474C-8CC8-AD93DCE1F39D}" type="slidenum">
              <a:rPr lang="fi-FI" smtClean="0"/>
              <a:t>5</a:t>
            </a:fld>
            <a:endParaRPr lang="fi-FI"/>
          </a:p>
        </p:txBody>
      </p:sp>
    </p:spTree>
    <p:extLst>
      <p:ext uri="{BB962C8B-B14F-4D97-AF65-F5344CB8AC3E}">
        <p14:creationId xmlns:p14="http://schemas.microsoft.com/office/powerpoint/2010/main" val="229406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933039"/>
          </a:xfrm>
        </p:spPr>
        <p:txBody>
          <a:bodyPr/>
          <a:lstStyle/>
          <a:p>
            <a:pPr algn="ctr"/>
            <a:r>
              <a:rPr lang="fi-FI" sz="3200" dirty="0" err="1"/>
              <a:t>Totalpensionen</a:t>
            </a:r>
            <a:r>
              <a:rPr lang="fi-FI" sz="3200" dirty="0"/>
              <a:t> </a:t>
            </a:r>
            <a:r>
              <a:rPr lang="fi-FI" sz="3200" err="1"/>
              <a:t>år</a:t>
            </a:r>
            <a:r>
              <a:rPr lang="fi-FI" sz="3200"/>
              <a:t> 2024</a:t>
            </a:r>
            <a:br>
              <a:rPr lang="fi-FI" sz="3200" dirty="0"/>
            </a:br>
            <a:endParaRPr lang="fi-FI" sz="3200" dirty="0"/>
          </a:p>
        </p:txBody>
      </p:sp>
      <p:sp>
        <p:nvSpPr>
          <p:cNvPr id="3" name="Dian numeron paikkamerkki 2">
            <a:extLst>
              <a:ext uri="{FF2B5EF4-FFF2-40B4-BE49-F238E27FC236}">
                <a16:creationId xmlns:a16="http://schemas.microsoft.com/office/drawing/2014/main" id="{5CB55B19-1809-E191-E4A3-12E1B74692D6}"/>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4" name="Kuva 3" descr="Totalpensionen år 2024.&#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34322F1B-7538-260F-E2E2-599BB2DCC722}"/>
              </a:ext>
            </a:extLst>
          </p:cNvPr>
          <p:cNvPicPr>
            <a:picLocks noChangeAspect="1"/>
          </p:cNvPicPr>
          <p:nvPr/>
        </p:nvPicPr>
        <p:blipFill>
          <a:blip r:embed="rId3"/>
          <a:stretch>
            <a:fillRect/>
          </a:stretch>
        </p:blipFill>
        <p:spPr>
          <a:xfrm>
            <a:off x="2058590" y="1293038"/>
            <a:ext cx="8074819" cy="4619972"/>
          </a:xfrm>
          <a:prstGeom prst="rect">
            <a:avLst/>
          </a:prstGeom>
        </p:spPr>
      </p:pic>
    </p:spTree>
    <p:extLst>
      <p:ext uri="{BB962C8B-B14F-4D97-AF65-F5344CB8AC3E}">
        <p14:creationId xmlns:p14="http://schemas.microsoft.com/office/powerpoint/2010/main" val="274038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47328" y="458857"/>
            <a:ext cx="11856640" cy="620729"/>
          </a:xfrm>
        </p:spPr>
        <p:txBody>
          <a:bodyPr/>
          <a:lstStyle/>
          <a:p>
            <a:pPr algn="ctr"/>
            <a:r>
              <a:rPr lang="fi-FI" sz="3200" dirty="0" err="1"/>
              <a:t>Arbetspensionsystemets</a:t>
            </a:r>
            <a:r>
              <a:rPr lang="fi-FI" sz="3200" dirty="0"/>
              <a:t> </a:t>
            </a:r>
            <a:r>
              <a:rPr lang="fi-FI" sz="3200" dirty="0" err="1"/>
              <a:t>verkställighet</a:t>
            </a:r>
            <a:br>
              <a:rPr lang="fi-FI" sz="3200" dirty="0"/>
            </a:br>
            <a:endParaRPr lang="fi-FI" sz="3200" dirty="0"/>
          </a:p>
        </p:txBody>
      </p:sp>
      <p:sp>
        <p:nvSpPr>
          <p:cNvPr id="2" name="Dian numeron paikkamerkki 1">
            <a:extLst>
              <a:ext uri="{FF2B5EF4-FFF2-40B4-BE49-F238E27FC236}">
                <a16:creationId xmlns:a16="http://schemas.microsoft.com/office/drawing/2014/main" id="{5D9CD297-0115-1BA3-CCD3-782CE56969A1}"/>
              </a:ext>
            </a:extLst>
          </p:cNvPr>
          <p:cNvSpPr>
            <a:spLocks noGrp="1"/>
          </p:cNvSpPr>
          <p:nvPr>
            <p:ph type="sldNum" sz="quarter" idx="12"/>
          </p:nvPr>
        </p:nvSpPr>
        <p:spPr/>
        <p:txBody>
          <a:bodyPr/>
          <a:lstStyle/>
          <a:p>
            <a:fld id="{BE2D8D75-17F6-474C-8CC8-AD93DCE1F39D}" type="slidenum">
              <a:rPr lang="fi-FI" smtClean="0"/>
              <a:t>7</a:t>
            </a:fld>
            <a:endParaRPr lang="fi-FI"/>
          </a:p>
        </p:txBody>
      </p:sp>
      <p:pic>
        <p:nvPicPr>
          <p:cNvPr id="4" name="Kuva 3">
            <a:extLst>
              <a:ext uri="{FF2B5EF4-FFF2-40B4-BE49-F238E27FC236}">
                <a16:creationId xmlns:a16="http://schemas.microsoft.com/office/drawing/2014/main" id="{CC5C4CBF-5AD0-20CA-CF68-415524A165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71679" y="1380393"/>
            <a:ext cx="8207937" cy="4758617"/>
          </a:xfrm>
          <a:prstGeom prst="rect">
            <a:avLst/>
          </a:prstGeom>
        </p:spPr>
      </p:pic>
    </p:spTree>
    <p:extLst>
      <p:ext uri="{BB962C8B-B14F-4D97-AF65-F5344CB8AC3E}">
        <p14:creationId xmlns:p14="http://schemas.microsoft.com/office/powerpoint/2010/main" val="336209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1199965"/>
          </a:xfrm>
        </p:spPr>
        <p:txBody>
          <a:bodyPr/>
          <a:lstStyle/>
          <a:p>
            <a:pPr algn="ctr"/>
            <a:r>
              <a:rPr lang="fi-FI" sz="3200" dirty="0" err="1"/>
              <a:t>Beredningen</a:t>
            </a:r>
            <a:r>
              <a:rPr lang="fi-FI" sz="3200" dirty="0"/>
              <a:t> </a:t>
            </a:r>
            <a:r>
              <a:rPr lang="fi-FI" sz="3200" dirty="0" err="1"/>
              <a:t>och</a:t>
            </a:r>
            <a:r>
              <a:rPr lang="fi-FI" sz="3200" dirty="0"/>
              <a:t> </a:t>
            </a:r>
            <a:r>
              <a:rPr lang="fi-FI" sz="3200" dirty="0" err="1"/>
              <a:t>ikraftträdandet</a:t>
            </a:r>
            <a:r>
              <a:rPr lang="fi-FI" sz="3200" dirty="0"/>
              <a:t> av </a:t>
            </a:r>
            <a:br>
              <a:rPr lang="fi-FI" sz="3200" dirty="0"/>
            </a:br>
            <a:r>
              <a:rPr lang="fi-FI" sz="3200" dirty="0" err="1"/>
              <a:t>arbetspensionslagarna</a:t>
            </a:r>
            <a:br>
              <a:rPr lang="fi-FI" sz="3200" dirty="0"/>
            </a:br>
            <a:endParaRPr lang="fi-FI" sz="3200" dirty="0"/>
          </a:p>
        </p:txBody>
      </p:sp>
      <p:grpSp>
        <p:nvGrpSpPr>
          <p:cNvPr id="8" name="Ryhmä 7">
            <a:extLst>
              <a:ext uri="{FF2B5EF4-FFF2-40B4-BE49-F238E27FC236}">
                <a16:creationId xmlns:a16="http://schemas.microsoft.com/office/drawing/2014/main" id="{DB7FEE2F-7BC0-4184-A7AB-AB352D9F3D59}"/>
              </a:ext>
              <a:ext uri="{C183D7F6-B498-43B3-948B-1728B52AA6E4}">
                <adec:decorative xmlns:adec="http://schemas.microsoft.com/office/drawing/2017/decorative" val="1"/>
              </a:ext>
            </a:extLst>
          </p:cNvPr>
          <p:cNvGrpSpPr/>
          <p:nvPr/>
        </p:nvGrpSpPr>
        <p:grpSpPr>
          <a:xfrm>
            <a:off x="1451484" y="1772816"/>
            <a:ext cx="9289032" cy="3697845"/>
            <a:chOff x="1271464" y="1675372"/>
            <a:chExt cx="9289032" cy="3697845"/>
          </a:xfrm>
        </p:grpSpPr>
        <p:sp>
          <p:nvSpPr>
            <p:cNvPr id="9" name="Rounded Rectangle 37">
              <a:extLst>
                <a:ext uri="{FF2B5EF4-FFF2-40B4-BE49-F238E27FC236}">
                  <a16:creationId xmlns:a16="http://schemas.microsoft.com/office/drawing/2014/main" id="{4E40FD23-BC9F-4527-8096-DC2ECB823628}"/>
                </a:ext>
                <a:ext uri="{C183D7F6-B498-43B3-948B-1728B52AA6E4}">
                  <adec:decorative xmlns:adec="http://schemas.microsoft.com/office/drawing/2017/decorative" val="0"/>
                </a:ext>
              </a:extLst>
            </p:cNvPr>
            <p:cNvSpPr/>
            <p:nvPr/>
          </p:nvSpPr>
          <p:spPr bwMode="black">
            <a:xfrm>
              <a:off x="1271464" y="1675373"/>
              <a:ext cx="6048672" cy="3697844"/>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0" name="Rounded Rectangle 39">
              <a:extLst>
                <a:ext uri="{FF2B5EF4-FFF2-40B4-BE49-F238E27FC236}">
                  <a16:creationId xmlns:a16="http://schemas.microsoft.com/office/drawing/2014/main" id="{C52BFD9E-D18B-4F58-B8E8-45C92A538F4E}"/>
                </a:ext>
                <a:ext uri="{C183D7F6-B498-43B3-948B-1728B52AA6E4}">
                  <adec:decorative xmlns:adec="http://schemas.microsoft.com/office/drawing/2017/decorative" val="0"/>
                </a:ext>
              </a:extLst>
            </p:cNvPr>
            <p:cNvSpPr/>
            <p:nvPr/>
          </p:nvSpPr>
          <p:spPr bwMode="black">
            <a:xfrm>
              <a:off x="7950483" y="1675372"/>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1" name="Rounded Rectangle 42">
              <a:extLst>
                <a:ext uri="{FF2B5EF4-FFF2-40B4-BE49-F238E27FC236}">
                  <a16:creationId xmlns:a16="http://schemas.microsoft.com/office/drawing/2014/main" id="{DD8403B3-E9B0-4D2D-8F97-0BFEB756EFAC}"/>
                </a:ext>
                <a:ext uri="{C183D7F6-B498-43B3-948B-1728B52AA6E4}">
                  <adec:decorative xmlns:adec="http://schemas.microsoft.com/office/drawing/2017/decorative" val="0"/>
                </a:ext>
              </a:extLst>
            </p:cNvPr>
            <p:cNvSpPr/>
            <p:nvPr/>
          </p:nvSpPr>
          <p:spPr bwMode="black">
            <a:xfrm>
              <a:off x="7950483" y="3041834"/>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2" name="Rounded Rectangle 44">
              <a:extLst>
                <a:ext uri="{FF2B5EF4-FFF2-40B4-BE49-F238E27FC236}">
                  <a16:creationId xmlns:a16="http://schemas.microsoft.com/office/drawing/2014/main" id="{CE16975C-8530-42E8-A5B2-0D138475C2DC}"/>
                </a:ext>
                <a:ext uri="{C183D7F6-B498-43B3-948B-1728B52AA6E4}">
                  <adec:decorative xmlns:adec="http://schemas.microsoft.com/office/drawing/2017/decorative" val="0"/>
                </a:ext>
              </a:extLst>
            </p:cNvPr>
            <p:cNvSpPr/>
            <p:nvPr/>
          </p:nvSpPr>
          <p:spPr bwMode="black">
            <a:xfrm>
              <a:off x="7950483" y="440829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pic>
          <p:nvPicPr>
            <p:cNvPr id="13" name="Picture 14">
              <a:extLst>
                <a:ext uri="{FF2B5EF4-FFF2-40B4-BE49-F238E27FC236}">
                  <a16:creationId xmlns:a16="http://schemas.microsoft.com/office/drawing/2014/main" id="{4992293A-3ACF-496E-9B82-69F4964EC08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871" y="1793248"/>
              <a:ext cx="759753" cy="759753"/>
            </a:xfrm>
            <a:prstGeom prst="rect">
              <a:avLst/>
            </a:prstGeom>
          </p:spPr>
        </p:pic>
        <p:pic>
          <p:nvPicPr>
            <p:cNvPr id="14" name="Picture 16">
              <a:extLst>
                <a:ext uri="{FF2B5EF4-FFF2-40B4-BE49-F238E27FC236}">
                  <a16:creationId xmlns:a16="http://schemas.microsoft.com/office/drawing/2014/main" id="{A50C85B8-C1F9-4D7E-A44F-E77EA7503DE1}"/>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545" y="4515612"/>
              <a:ext cx="702000" cy="702000"/>
            </a:xfrm>
            <a:prstGeom prst="rect">
              <a:avLst/>
            </a:prstGeom>
          </p:spPr>
        </p:pic>
        <p:pic>
          <p:nvPicPr>
            <p:cNvPr id="15" name="Picture 18">
              <a:extLst>
                <a:ext uri="{FF2B5EF4-FFF2-40B4-BE49-F238E27FC236}">
                  <a16:creationId xmlns:a16="http://schemas.microsoft.com/office/drawing/2014/main" id="{FE6EA059-B044-4E8B-8EAF-7D0C486579E2}"/>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811" y="1785770"/>
              <a:ext cx="703464" cy="703464"/>
            </a:xfrm>
            <a:prstGeom prst="rect">
              <a:avLst/>
            </a:prstGeom>
          </p:spPr>
        </p:pic>
        <p:pic>
          <p:nvPicPr>
            <p:cNvPr id="16" name="Picture 20">
              <a:extLst>
                <a:ext uri="{FF2B5EF4-FFF2-40B4-BE49-F238E27FC236}">
                  <a16:creationId xmlns:a16="http://schemas.microsoft.com/office/drawing/2014/main" id="{90B7D1BA-E529-4DD6-B2EA-25D98B0EEB10}"/>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4545" y="3165300"/>
              <a:ext cx="702000" cy="702000"/>
            </a:xfrm>
            <a:prstGeom prst="rect">
              <a:avLst/>
            </a:prstGeom>
          </p:spPr>
        </p:pic>
        <p:sp>
          <p:nvSpPr>
            <p:cNvPr id="17" name="Rounded Rectangle 12">
              <a:extLst>
                <a:ext uri="{FF2B5EF4-FFF2-40B4-BE49-F238E27FC236}">
                  <a16:creationId xmlns:a16="http://schemas.microsoft.com/office/drawing/2014/main" id="{A4397CEF-1E0C-4598-8537-099DE5FAFD51}"/>
                </a:ext>
              </a:extLst>
            </p:cNvPr>
            <p:cNvSpPr/>
            <p:nvPr/>
          </p:nvSpPr>
          <p:spPr bwMode="black">
            <a:xfrm>
              <a:off x="1433351"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Arbetsgivare</a:t>
              </a:r>
              <a:endParaRPr lang="en-FI" b="1" dirty="0"/>
            </a:p>
          </p:txBody>
        </p:sp>
        <p:sp>
          <p:nvSpPr>
            <p:cNvPr id="18" name="Rounded Rectangle 21">
              <a:extLst>
                <a:ext uri="{FF2B5EF4-FFF2-40B4-BE49-F238E27FC236}">
                  <a16:creationId xmlns:a16="http://schemas.microsoft.com/office/drawing/2014/main" id="{B81C6E6E-DDEA-4764-B0C7-44B32A923B50}"/>
                </a:ext>
              </a:extLst>
            </p:cNvPr>
            <p:cNvSpPr/>
            <p:nvPr/>
          </p:nvSpPr>
          <p:spPr bwMode="black">
            <a:xfrm>
              <a:off x="5519936"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Arbetstagare</a:t>
              </a:r>
              <a:endParaRPr lang="en-FI" b="1" dirty="0"/>
            </a:p>
          </p:txBody>
        </p:sp>
        <p:sp>
          <p:nvSpPr>
            <p:cNvPr id="19" name="Rounded Rectangle 24">
              <a:extLst>
                <a:ext uri="{FF2B5EF4-FFF2-40B4-BE49-F238E27FC236}">
                  <a16:creationId xmlns:a16="http://schemas.microsoft.com/office/drawing/2014/main" id="{74739432-66CB-4854-90BA-4F81DBB27689}"/>
                </a:ext>
              </a:extLst>
            </p:cNvPr>
            <p:cNvSpPr/>
            <p:nvPr/>
          </p:nvSpPr>
          <p:spPr bwMode="black">
            <a:xfrm>
              <a:off x="3448723" y="3511636"/>
              <a:ext cx="1692000"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Företagare</a:t>
              </a:r>
              <a:endParaRPr lang="en-FI" b="1" dirty="0"/>
            </a:p>
          </p:txBody>
        </p:sp>
        <p:sp>
          <p:nvSpPr>
            <p:cNvPr id="20" name="Rounded Rectangle 33">
              <a:extLst>
                <a:ext uri="{FF2B5EF4-FFF2-40B4-BE49-F238E27FC236}">
                  <a16:creationId xmlns:a16="http://schemas.microsoft.com/office/drawing/2014/main" id="{4E7AD94B-FA4E-4C0B-A266-029ECFA5CFB7}"/>
                </a:ext>
                <a:ext uri="{C183D7F6-B498-43B3-948B-1728B52AA6E4}">
                  <adec:decorative xmlns:adec="http://schemas.microsoft.com/office/drawing/2017/decorative" val="0"/>
                </a:ext>
              </a:extLst>
            </p:cNvPr>
            <p:cNvSpPr/>
            <p:nvPr/>
          </p:nvSpPr>
          <p:spPr bwMode="black">
            <a:xfrm>
              <a:off x="1440200" y="4217898"/>
              <a:ext cx="5735920" cy="986896"/>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sp>
          <p:nvSpPr>
            <p:cNvPr id="21" name="TextBox 34">
              <a:extLst>
                <a:ext uri="{FF2B5EF4-FFF2-40B4-BE49-F238E27FC236}">
                  <a16:creationId xmlns:a16="http://schemas.microsoft.com/office/drawing/2014/main" id="{5EA81DF0-0425-4DA5-A495-EECFF76D2042}"/>
                </a:ext>
              </a:extLst>
            </p:cNvPr>
            <p:cNvSpPr txBox="1"/>
            <p:nvPr/>
          </p:nvSpPr>
          <p:spPr>
            <a:xfrm>
              <a:off x="1528462" y="4281837"/>
              <a:ext cx="1536511" cy="830997"/>
            </a:xfrm>
            <a:prstGeom prst="rect">
              <a:avLst/>
            </a:prstGeom>
            <a:noFill/>
          </p:spPr>
          <p:txBody>
            <a:bodyPr wrap="none" rtlCol="0">
              <a:spAutoFit/>
            </a:bodyPr>
            <a:lstStyle/>
            <a:p>
              <a:pPr lvl="0" algn="ctr"/>
              <a:r>
                <a:rPr lang="en-FI" sz="1600" b="1" dirty="0">
                  <a:solidFill>
                    <a:schemeClr val="tx2"/>
                  </a:solidFill>
                </a:rPr>
                <a:t>TELA</a:t>
              </a:r>
            </a:p>
            <a:p>
              <a:pPr lvl="0" algn="ctr"/>
              <a:r>
                <a:rPr lang="fi-FI" sz="1600" dirty="0" err="1"/>
                <a:t>Arbetspensions</a:t>
              </a:r>
              <a:r>
                <a:rPr lang="fi-FI" sz="1600" dirty="0"/>
                <a:t>-</a:t>
              </a:r>
            </a:p>
            <a:p>
              <a:pPr lvl="0" algn="ctr"/>
              <a:r>
                <a:rPr lang="fi-FI" sz="1600" dirty="0" err="1"/>
                <a:t>anstalterna</a:t>
              </a:r>
              <a:endParaRPr lang="en-FI" sz="1600" dirty="0"/>
            </a:p>
          </p:txBody>
        </p:sp>
        <p:sp>
          <p:nvSpPr>
            <p:cNvPr id="22" name="TextBox 35">
              <a:extLst>
                <a:ext uri="{FF2B5EF4-FFF2-40B4-BE49-F238E27FC236}">
                  <a16:creationId xmlns:a16="http://schemas.microsoft.com/office/drawing/2014/main" id="{69907306-F910-44FF-B8D1-91A77369278F}"/>
                </a:ext>
              </a:extLst>
            </p:cNvPr>
            <p:cNvSpPr txBox="1"/>
            <p:nvPr/>
          </p:nvSpPr>
          <p:spPr>
            <a:xfrm>
              <a:off x="3272618" y="4281837"/>
              <a:ext cx="2071080" cy="830997"/>
            </a:xfrm>
            <a:prstGeom prst="rect">
              <a:avLst/>
            </a:prstGeom>
            <a:noFill/>
          </p:spPr>
          <p:txBody>
            <a:bodyPr wrap="none" rtlCol="0">
              <a:spAutoFit/>
            </a:bodyPr>
            <a:lstStyle/>
            <a:p>
              <a:pPr lvl="0" algn="ctr"/>
              <a:r>
                <a:rPr lang="en-FI" sz="1600" b="1" dirty="0">
                  <a:solidFill>
                    <a:schemeClr val="tx2"/>
                  </a:solidFill>
                </a:rPr>
                <a:t>S</a:t>
              </a:r>
              <a:r>
                <a:rPr lang="fi-FI" sz="1600" b="1" dirty="0">
                  <a:solidFill>
                    <a:schemeClr val="tx2"/>
                  </a:solidFill>
                </a:rPr>
                <a:t>HM</a:t>
              </a:r>
              <a:endParaRPr lang="en-FI" sz="1600" b="1" dirty="0">
                <a:solidFill>
                  <a:schemeClr val="tx2"/>
                </a:solidFill>
              </a:endParaRPr>
            </a:p>
            <a:p>
              <a:pPr lvl="0" algn="ctr"/>
              <a:r>
                <a:rPr lang="en-FI" sz="1600" dirty="0"/>
                <a:t>So</a:t>
              </a:r>
              <a:r>
                <a:rPr lang="fi-FI" sz="1600" dirty="0" err="1"/>
                <a:t>cial</a:t>
              </a:r>
              <a:r>
                <a:rPr lang="fi-FI" sz="1600" dirty="0"/>
                <a:t>- </a:t>
              </a:r>
              <a:r>
                <a:rPr lang="fi-FI" sz="1600" dirty="0" err="1"/>
                <a:t>och</a:t>
              </a:r>
              <a:r>
                <a:rPr lang="fi-FI" sz="1600" dirty="0"/>
                <a:t> </a:t>
              </a:r>
              <a:r>
                <a:rPr lang="fi-FI" sz="1600" dirty="0" err="1"/>
                <a:t>hälsovårds</a:t>
              </a:r>
              <a:r>
                <a:rPr lang="fi-FI" sz="1600" dirty="0"/>
                <a:t>-</a:t>
              </a:r>
            </a:p>
            <a:p>
              <a:pPr lvl="0" algn="ctr"/>
              <a:r>
                <a:rPr lang="fi-FI" sz="1600" dirty="0" err="1"/>
                <a:t>ministeriet</a:t>
              </a:r>
              <a:endParaRPr lang="en-FI" sz="1600" dirty="0"/>
            </a:p>
          </p:txBody>
        </p:sp>
        <p:sp>
          <p:nvSpPr>
            <p:cNvPr id="23" name="TextBox 36">
              <a:extLst>
                <a:ext uri="{FF2B5EF4-FFF2-40B4-BE49-F238E27FC236}">
                  <a16:creationId xmlns:a16="http://schemas.microsoft.com/office/drawing/2014/main" id="{2D4CACE5-02C1-42F5-9E69-9D6DF470C35A}"/>
                </a:ext>
              </a:extLst>
            </p:cNvPr>
            <p:cNvSpPr txBox="1"/>
            <p:nvPr/>
          </p:nvSpPr>
          <p:spPr>
            <a:xfrm>
              <a:off x="5526561" y="4281837"/>
              <a:ext cx="1540678" cy="830997"/>
            </a:xfrm>
            <a:prstGeom prst="rect">
              <a:avLst/>
            </a:prstGeom>
            <a:noFill/>
          </p:spPr>
          <p:txBody>
            <a:bodyPr wrap="none" rtlCol="0">
              <a:spAutoFit/>
            </a:bodyPr>
            <a:lstStyle/>
            <a:p>
              <a:pPr lvl="0" algn="ctr"/>
              <a:r>
                <a:rPr lang="fi-FI" sz="1600" b="1" dirty="0">
                  <a:solidFill>
                    <a:schemeClr val="tx2"/>
                  </a:solidFill>
                </a:rPr>
                <a:t>PSC</a:t>
              </a:r>
              <a:endParaRPr lang="en-FI" sz="1600" b="1" dirty="0">
                <a:solidFill>
                  <a:schemeClr val="tx2"/>
                </a:solidFill>
              </a:endParaRPr>
            </a:p>
            <a:p>
              <a:pPr lvl="0" algn="ctr"/>
              <a:r>
                <a:rPr lang="fi-FI" sz="1600" dirty="0" err="1"/>
                <a:t>Pensionsskydds</a:t>
              </a:r>
              <a:r>
                <a:rPr lang="fi-FI" sz="1600" dirty="0"/>
                <a:t>-</a:t>
              </a:r>
            </a:p>
            <a:p>
              <a:pPr lvl="0" algn="ctr"/>
              <a:r>
                <a:rPr lang="fi-FI" sz="1600" dirty="0" err="1"/>
                <a:t>centralen</a:t>
              </a:r>
              <a:endParaRPr lang="en-FI" sz="1600" dirty="0"/>
            </a:p>
          </p:txBody>
        </p:sp>
        <p:sp>
          <p:nvSpPr>
            <p:cNvPr id="24" name="TextBox 22">
              <a:extLst>
                <a:ext uri="{FF2B5EF4-FFF2-40B4-BE49-F238E27FC236}">
                  <a16:creationId xmlns:a16="http://schemas.microsoft.com/office/drawing/2014/main" id="{DEEE98FB-7877-41A8-A4A3-F2D7EF41A79B}"/>
                </a:ext>
              </a:extLst>
            </p:cNvPr>
            <p:cNvSpPr txBox="1"/>
            <p:nvPr/>
          </p:nvSpPr>
          <p:spPr>
            <a:xfrm>
              <a:off x="3569251" y="2574835"/>
              <a:ext cx="1483483" cy="646331"/>
            </a:xfrm>
            <a:prstGeom prst="rect">
              <a:avLst/>
            </a:prstGeom>
            <a:noFill/>
          </p:spPr>
          <p:txBody>
            <a:bodyPr wrap="none" rtlCol="0">
              <a:spAutoFit/>
            </a:bodyPr>
            <a:lstStyle/>
            <a:p>
              <a:pPr algn="ctr"/>
              <a:r>
                <a:rPr lang="fi-FI" b="1" dirty="0" err="1"/>
                <a:t>Förhandlings</a:t>
              </a:r>
              <a:r>
                <a:rPr lang="fi-FI" b="1" dirty="0"/>
                <a:t>-</a:t>
              </a:r>
            </a:p>
            <a:p>
              <a:pPr algn="ctr"/>
              <a:r>
                <a:rPr lang="fi-FI" b="1" dirty="0" err="1"/>
                <a:t>resultat</a:t>
              </a:r>
              <a:endParaRPr lang="en-FI" b="1" dirty="0"/>
            </a:p>
          </p:txBody>
        </p:sp>
        <p:cxnSp>
          <p:nvCxnSpPr>
            <p:cNvPr id="25" name="Straight Connector 28">
              <a:extLst>
                <a:ext uri="{FF2B5EF4-FFF2-40B4-BE49-F238E27FC236}">
                  <a16:creationId xmlns:a16="http://schemas.microsoft.com/office/drawing/2014/main" id="{C32FF04C-02A2-429A-8277-CC03100E8699}"/>
                </a:ext>
                <a:ext uri="{C183D7F6-B498-43B3-948B-1728B52AA6E4}">
                  <adec:decorative xmlns:adec="http://schemas.microsoft.com/office/drawing/2017/decorative" val="0"/>
                </a:ext>
              </a:extLst>
            </p:cNvPr>
            <p:cNvCxnSpPr>
              <a:cxnSpLocks/>
            </p:cNvCxnSpPr>
            <p:nvPr/>
          </p:nvCxnSpPr>
          <p:spPr>
            <a:xfrm>
              <a:off x="3143672"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31">
              <a:extLst>
                <a:ext uri="{FF2B5EF4-FFF2-40B4-BE49-F238E27FC236}">
                  <a16:creationId xmlns:a16="http://schemas.microsoft.com/office/drawing/2014/main" id="{4D0FE6F5-217E-402A-81BC-BA3D85745AEA}"/>
                </a:ext>
                <a:ext uri="{C183D7F6-B498-43B3-948B-1728B52AA6E4}">
                  <adec:decorative xmlns:adec="http://schemas.microsoft.com/office/drawing/2017/decorative" val="0"/>
                </a:ext>
              </a:extLst>
            </p:cNvPr>
            <p:cNvCxnSpPr>
              <a:cxnSpLocks/>
            </p:cNvCxnSpPr>
            <p:nvPr/>
          </p:nvCxnSpPr>
          <p:spPr>
            <a:xfrm>
              <a:off x="5146208"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32">
              <a:extLst>
                <a:ext uri="{FF2B5EF4-FFF2-40B4-BE49-F238E27FC236}">
                  <a16:creationId xmlns:a16="http://schemas.microsoft.com/office/drawing/2014/main" id="{FB97F67C-D55F-4DD6-A557-CFB4E1EB2FF2}"/>
                </a:ext>
                <a:ext uri="{C183D7F6-B498-43B3-948B-1728B52AA6E4}">
                  <adec:decorative xmlns:adec="http://schemas.microsoft.com/office/drawing/2017/decorative" val="0"/>
                </a:ext>
              </a:extLst>
            </p:cNvPr>
            <p:cNvCxnSpPr>
              <a:cxnSpLocks/>
            </p:cNvCxnSpPr>
            <p:nvPr/>
          </p:nvCxnSpPr>
          <p:spPr>
            <a:xfrm rot="16200000">
              <a:off x="4184042" y="335187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riangle 38">
              <a:extLst>
                <a:ext uri="{FF2B5EF4-FFF2-40B4-BE49-F238E27FC236}">
                  <a16:creationId xmlns:a16="http://schemas.microsoft.com/office/drawing/2014/main" id="{DC516D75-69E1-4666-B2ED-CFB2E6DA3217}"/>
                </a:ext>
                <a:ext uri="{C183D7F6-B498-43B3-948B-1728B52AA6E4}">
                  <adec:decorative xmlns:adec="http://schemas.microsoft.com/office/drawing/2017/decorative" val="0"/>
                </a:ext>
              </a:extLst>
            </p:cNvPr>
            <p:cNvSpPr/>
            <p:nvPr/>
          </p:nvSpPr>
          <p:spPr bwMode="black">
            <a:xfrm rot="5400000">
              <a:off x="7445381" y="2006444"/>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9" name="TextBox 40">
              <a:extLst>
                <a:ext uri="{FF2B5EF4-FFF2-40B4-BE49-F238E27FC236}">
                  <a16:creationId xmlns:a16="http://schemas.microsoft.com/office/drawing/2014/main" id="{23C282CB-C9C7-413C-82D5-3AE39C397149}"/>
                </a:ext>
              </a:extLst>
            </p:cNvPr>
            <p:cNvSpPr txBox="1"/>
            <p:nvPr/>
          </p:nvSpPr>
          <p:spPr>
            <a:xfrm>
              <a:off x="8177152" y="1722004"/>
              <a:ext cx="1447704" cy="830997"/>
            </a:xfrm>
            <a:prstGeom prst="rect">
              <a:avLst/>
            </a:prstGeom>
            <a:noFill/>
          </p:spPr>
          <p:txBody>
            <a:bodyPr wrap="none" rtlCol="0">
              <a:spAutoFit/>
            </a:bodyPr>
            <a:lstStyle/>
            <a:p>
              <a:pPr lvl="0"/>
              <a:r>
                <a:rPr lang="en-FI" sz="1600" b="1" dirty="0">
                  <a:solidFill>
                    <a:schemeClr val="tx2"/>
                  </a:solidFill>
                </a:rPr>
                <a:t>S</a:t>
              </a:r>
              <a:r>
                <a:rPr lang="fi-FI" sz="1600" b="1" dirty="0">
                  <a:solidFill>
                    <a:schemeClr val="tx2"/>
                  </a:solidFill>
                </a:rPr>
                <a:t>HM</a:t>
              </a:r>
              <a:endParaRPr lang="en-FI" sz="1600" b="1" dirty="0">
                <a:solidFill>
                  <a:schemeClr val="tx2"/>
                </a:solidFill>
              </a:endParaRPr>
            </a:p>
            <a:p>
              <a:r>
                <a:rPr lang="fi-FI" sz="1600" dirty="0" err="1"/>
                <a:t>bererer</a:t>
              </a:r>
              <a:r>
                <a:rPr lang="fi-FI" sz="1600" dirty="0"/>
                <a:t> </a:t>
              </a:r>
            </a:p>
            <a:p>
              <a:r>
                <a:rPr lang="fi-FI" sz="1600" dirty="0"/>
                <a:t>en proposition </a:t>
              </a:r>
            </a:p>
          </p:txBody>
        </p:sp>
        <p:sp>
          <p:nvSpPr>
            <p:cNvPr id="30" name="TextBox 43">
              <a:extLst>
                <a:ext uri="{FF2B5EF4-FFF2-40B4-BE49-F238E27FC236}">
                  <a16:creationId xmlns:a16="http://schemas.microsoft.com/office/drawing/2014/main" id="{DDA0E491-3283-4EB3-8B8C-B07EAFB97C6A}"/>
                </a:ext>
              </a:extLst>
            </p:cNvPr>
            <p:cNvSpPr txBox="1"/>
            <p:nvPr/>
          </p:nvSpPr>
          <p:spPr>
            <a:xfrm>
              <a:off x="8177152" y="3088466"/>
              <a:ext cx="1354730" cy="830997"/>
            </a:xfrm>
            <a:prstGeom prst="rect">
              <a:avLst/>
            </a:prstGeom>
            <a:noFill/>
          </p:spPr>
          <p:txBody>
            <a:bodyPr wrap="none" rtlCol="0">
              <a:spAutoFit/>
            </a:bodyPr>
            <a:lstStyle/>
            <a:p>
              <a:pPr lvl="0"/>
              <a:r>
                <a:rPr lang="fi-FI" sz="1600" b="1" dirty="0" err="1">
                  <a:solidFill>
                    <a:schemeClr val="tx2"/>
                  </a:solidFill>
                </a:rPr>
                <a:t>Riksdagen</a:t>
              </a:r>
              <a:endParaRPr lang="en-FI" sz="1600" b="1" dirty="0">
                <a:solidFill>
                  <a:schemeClr val="tx2"/>
                </a:solidFill>
              </a:endParaRPr>
            </a:p>
            <a:p>
              <a:r>
                <a:rPr lang="fi-FI" sz="1600" dirty="0" err="1"/>
                <a:t>behandlar</a:t>
              </a:r>
              <a:r>
                <a:rPr lang="fi-FI" sz="1600" dirty="0"/>
                <a:t> </a:t>
              </a:r>
            </a:p>
            <a:p>
              <a:r>
                <a:rPr lang="fi-FI" sz="1600" dirty="0" err="1"/>
                <a:t>propositionen</a:t>
              </a:r>
              <a:endParaRPr lang="fi-FI" sz="1600" dirty="0"/>
            </a:p>
          </p:txBody>
        </p:sp>
        <p:sp>
          <p:nvSpPr>
            <p:cNvPr id="31" name="TextBox 45">
              <a:extLst>
                <a:ext uri="{FF2B5EF4-FFF2-40B4-BE49-F238E27FC236}">
                  <a16:creationId xmlns:a16="http://schemas.microsoft.com/office/drawing/2014/main" id="{877F1779-30A3-4EEE-B09A-FA99D637DF4F}"/>
                </a:ext>
              </a:extLst>
            </p:cNvPr>
            <p:cNvSpPr txBox="1"/>
            <p:nvPr/>
          </p:nvSpPr>
          <p:spPr>
            <a:xfrm>
              <a:off x="8177152" y="4597390"/>
              <a:ext cx="1504899" cy="584775"/>
            </a:xfrm>
            <a:prstGeom prst="rect">
              <a:avLst/>
            </a:prstGeom>
            <a:noFill/>
          </p:spPr>
          <p:txBody>
            <a:bodyPr wrap="none" rtlCol="0">
              <a:spAutoFit/>
            </a:bodyPr>
            <a:lstStyle/>
            <a:p>
              <a:pPr lvl="0"/>
              <a:r>
                <a:rPr lang="en-FI" sz="1600" b="1" dirty="0">
                  <a:solidFill>
                    <a:schemeClr val="tx2"/>
                  </a:solidFill>
                </a:rPr>
                <a:t>Presiden</a:t>
              </a:r>
              <a:r>
                <a:rPr lang="fi-FI" sz="1600" b="1" dirty="0" err="1">
                  <a:solidFill>
                    <a:schemeClr val="tx2"/>
                  </a:solidFill>
                </a:rPr>
                <a:t>ten</a:t>
              </a:r>
              <a:endParaRPr lang="en-FI" sz="1600" b="1" dirty="0">
                <a:solidFill>
                  <a:schemeClr val="tx2"/>
                </a:solidFill>
              </a:endParaRPr>
            </a:p>
            <a:p>
              <a:r>
                <a:rPr lang="fi-FI" sz="1600"/>
                <a:t>stadfäster </a:t>
              </a:r>
              <a:r>
                <a:rPr lang="fi-FI" sz="1600" dirty="0" err="1"/>
                <a:t>lagen</a:t>
              </a:r>
              <a:endParaRPr lang="fi-FI" sz="1600" dirty="0"/>
            </a:p>
          </p:txBody>
        </p:sp>
        <p:sp>
          <p:nvSpPr>
            <p:cNvPr id="32" name="Triangle 46">
              <a:extLst>
                <a:ext uri="{FF2B5EF4-FFF2-40B4-BE49-F238E27FC236}">
                  <a16:creationId xmlns:a16="http://schemas.microsoft.com/office/drawing/2014/main" id="{EF42E0EB-5311-44C2-9D1E-4E1144C15877}"/>
                </a:ext>
                <a:ext uri="{C183D7F6-B498-43B3-948B-1728B52AA6E4}">
                  <adec:decorative xmlns:adec="http://schemas.microsoft.com/office/drawing/2017/decorative" val="0"/>
                </a:ext>
              </a:extLst>
            </p:cNvPr>
            <p:cNvSpPr/>
            <p:nvPr/>
          </p:nvSpPr>
          <p:spPr bwMode="black">
            <a:xfrm rot="10800000">
              <a:off x="9036793" y="2710035"/>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33" name="Triangle 48">
              <a:extLst>
                <a:ext uri="{FF2B5EF4-FFF2-40B4-BE49-F238E27FC236}">
                  <a16:creationId xmlns:a16="http://schemas.microsoft.com/office/drawing/2014/main" id="{B06990D1-B360-44CF-A690-F6F2FE077375}"/>
                </a:ext>
                <a:ext uri="{C183D7F6-B498-43B3-948B-1728B52AA6E4}">
                  <adec:decorative xmlns:adec="http://schemas.microsoft.com/office/drawing/2017/decorative" val="0"/>
                </a:ext>
              </a:extLst>
            </p:cNvPr>
            <p:cNvSpPr/>
            <p:nvPr/>
          </p:nvSpPr>
          <p:spPr bwMode="black">
            <a:xfrm rot="10800000">
              <a:off x="9036793" y="4076497"/>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grpSp>
      <p:sp>
        <p:nvSpPr>
          <p:cNvPr id="2" name="Dian numeron paikkamerkki 1">
            <a:extLst>
              <a:ext uri="{FF2B5EF4-FFF2-40B4-BE49-F238E27FC236}">
                <a16:creationId xmlns:a16="http://schemas.microsoft.com/office/drawing/2014/main" id="{62D1EA8A-B38F-1817-DDAE-A77C8C077D7F}"/>
              </a:ext>
            </a:extLst>
          </p:cNvPr>
          <p:cNvSpPr>
            <a:spLocks noGrp="1"/>
          </p:cNvSpPr>
          <p:nvPr>
            <p:ph type="sldNum" sz="quarter" idx="12"/>
          </p:nvPr>
        </p:nvSpPr>
        <p:spPr/>
        <p:txBody>
          <a:bodyPr/>
          <a:lstStyle/>
          <a:p>
            <a:fld id="{BE2D8D75-17F6-474C-8CC8-AD93DCE1F39D}" type="slidenum">
              <a:rPr lang="fi-FI" smtClean="0"/>
              <a:t>8</a:t>
            </a:fld>
            <a:endParaRPr lang="fi-FI"/>
          </a:p>
        </p:txBody>
      </p:sp>
    </p:spTree>
    <p:extLst>
      <p:ext uri="{BB962C8B-B14F-4D97-AF65-F5344CB8AC3E}">
        <p14:creationId xmlns:p14="http://schemas.microsoft.com/office/powerpoint/2010/main" val="318003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A61A37F-CE5B-4D2B-A88A-97C95768BB1B}"/>
              </a:ext>
            </a:extLst>
          </p:cNvPr>
          <p:cNvSpPr>
            <a:spLocks noGrp="1"/>
          </p:cNvSpPr>
          <p:nvPr>
            <p:ph type="title"/>
          </p:nvPr>
        </p:nvSpPr>
        <p:spPr/>
        <p:txBody>
          <a:bodyPr/>
          <a:lstStyle/>
          <a:p>
            <a:r>
              <a:rPr lang="fi-FI" dirty="0" err="1"/>
              <a:t>Hur</a:t>
            </a:r>
            <a:r>
              <a:rPr lang="fi-FI" dirty="0"/>
              <a:t> </a:t>
            </a:r>
            <a:r>
              <a:rPr lang="fi-FI" dirty="0" err="1"/>
              <a:t>pensionen</a:t>
            </a:r>
            <a:r>
              <a:rPr lang="fi-FI" dirty="0"/>
              <a:t> </a:t>
            </a:r>
            <a:r>
              <a:rPr lang="fi-FI" dirty="0" err="1"/>
              <a:t>bestäms</a:t>
            </a:r>
            <a:br>
              <a:rPr lang="fi-FI" dirty="0"/>
            </a:br>
            <a:endParaRPr lang="fi-FI" dirty="0"/>
          </a:p>
        </p:txBody>
      </p:sp>
      <p:sp>
        <p:nvSpPr>
          <p:cNvPr id="7" name="Tekstin paikkamerkki 6">
            <a:extLst>
              <a:ext uri="{FF2B5EF4-FFF2-40B4-BE49-F238E27FC236}">
                <a16:creationId xmlns:a16="http://schemas.microsoft.com/office/drawing/2014/main" id="{131DB68B-C60D-4074-8A1B-25B6D572A85C}"/>
              </a:ext>
            </a:extLst>
          </p:cNvPr>
          <p:cNvSpPr>
            <a:spLocks noGrp="1"/>
          </p:cNvSpPr>
          <p:nvPr>
            <p:ph type="body" sz="quarter" idx="10"/>
          </p:nvPr>
        </p:nvSpPr>
        <p:spPr/>
        <p:txBody>
          <a:bodyPr/>
          <a:lstStyle/>
          <a:p>
            <a:r>
              <a:rPr lang="fi-FI" dirty="0"/>
              <a:t>2</a:t>
            </a:r>
          </a:p>
        </p:txBody>
      </p:sp>
      <p:sp>
        <p:nvSpPr>
          <p:cNvPr id="2" name="Dian numeron paikkamerkki 1">
            <a:extLst>
              <a:ext uri="{FF2B5EF4-FFF2-40B4-BE49-F238E27FC236}">
                <a16:creationId xmlns:a16="http://schemas.microsoft.com/office/drawing/2014/main" id="{4A4DFF0B-1D90-EA0A-E172-7C4DD08882BC}"/>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4255306169"/>
      </p:ext>
    </p:extLst>
  </p:cSld>
  <p:clrMapOvr>
    <a:masterClrMapping/>
  </p:clrMapOvr>
</p:sld>
</file>

<file path=ppt/theme/theme1.xml><?xml version="1.0" encoding="utf-8"?>
<a:theme xmlns:a="http://schemas.openxmlformats.org/drawingml/2006/main" name="Office-teema">
  <a:themeElements>
    <a:clrScheme name="ETKvärit2024">
      <a:dk1>
        <a:srgbClr val="000000"/>
      </a:dk1>
      <a:lt1>
        <a:sysClr val="window" lastClr="FFFFFF"/>
      </a:lt1>
      <a:dk2>
        <a:srgbClr val="03407C"/>
      </a:dk2>
      <a:lt2>
        <a:srgbClr val="D9F4FE"/>
      </a:lt2>
      <a:accent1>
        <a:srgbClr val="03407C"/>
      </a:accent1>
      <a:accent2>
        <a:srgbClr val="058AFF"/>
      </a:accent2>
      <a:accent3>
        <a:srgbClr val="6C99C1"/>
      </a:accent3>
      <a:accent4>
        <a:srgbClr val="00A385"/>
      </a:accent4>
      <a:accent5>
        <a:srgbClr val="057893"/>
      </a:accent5>
      <a:accent6>
        <a:srgbClr val="F05400"/>
      </a:accent6>
      <a:hlink>
        <a:srgbClr val="058AFF"/>
      </a:hlink>
      <a:folHlink>
        <a:srgbClr val="6C99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1" id="{6D13CB41-69FA-493C-A03B-BEA71B64D142}" vid="{12263ABC-004B-48F5-A3E2-931A80E41CF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blank</Template>
  <TotalTime>0</TotalTime>
  <Words>1322</Words>
  <Application>Microsoft Office PowerPoint</Application>
  <PresentationFormat>Laajakuva</PresentationFormat>
  <Paragraphs>374</Paragraphs>
  <Slides>42</Slides>
  <Notes>39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42</vt:i4>
      </vt:variant>
    </vt:vector>
  </HeadingPairs>
  <TitlesOfParts>
    <vt:vector size="47" baseType="lpstr">
      <vt:lpstr>Aptos</vt:lpstr>
      <vt:lpstr>Arial</vt:lpstr>
      <vt:lpstr>Calibri</vt:lpstr>
      <vt:lpstr>Verdana</vt:lpstr>
      <vt:lpstr>Office-teema</vt:lpstr>
      <vt:lpstr>Arbetspensionssystemet  i bilder</vt:lpstr>
      <vt:lpstr>Pensionssystemet och  dess förvaltning </vt:lpstr>
      <vt:lpstr>Socialförsäkringen år 2022 44,4 md € </vt:lpstr>
      <vt:lpstr>Pensionsförsäkringen i Finland år 2022 </vt:lpstr>
      <vt:lpstr>Pensionstagarens grundtrygghet </vt:lpstr>
      <vt:lpstr>Totalpensionen år 2024 </vt:lpstr>
      <vt:lpstr>Arbetspensionsystemets verkställighet </vt:lpstr>
      <vt:lpstr>Beredningen och ikraftträdandet av  arbetspensionslagarna </vt:lpstr>
      <vt:lpstr>Hur pensionen bestäms </vt:lpstr>
      <vt:lpstr>Pensionstagarens grundtrygghet </vt:lpstr>
      <vt:lpstr>Totalpensionen år 2024 </vt:lpstr>
      <vt:lpstr>Totalpensionen år 2024, inkl. bostadsbidrag </vt:lpstr>
      <vt:lpstr>Pension tjänas in för inkomster </vt:lpstr>
      <vt:lpstr>Pensionsåldern stiger per åldersklass</vt:lpstr>
      <vt:lpstr>Åldersgränserna för arbetspensionsförmånerna</vt:lpstr>
      <vt:lpstr>Indexjusteringarna tryggar pensionens nivå</vt:lpstr>
      <vt:lpstr>Pensionsnivån</vt:lpstr>
      <vt:lpstr>Genomsnittlig totalpension 31.12.2023 </vt:lpstr>
      <vt:lpstr>Fördelningen av totalpensionen för egenpensionstagare bosatta i Finland 31.12.2023 </vt:lpstr>
      <vt:lpstr>Genomsnittlig totalpension och dess förhållande till medelförtjänsten åren 2000–2023 </vt:lpstr>
      <vt:lpstr>Genomsnittlig totalpension och dess förhållande  till medelförtjänsten åren 2010–2090, %</vt:lpstr>
      <vt:lpstr>Pensionsutgiften</vt:lpstr>
      <vt:lpstr>Pensionsutgifterna i förhållande till bruttonationalprodukten  åren 2010–2090, % </vt:lpstr>
      <vt:lpstr>Utgifts- och avgiftsprocent enligt ArPL i proportion  till lönesumman åren 1962–2090 </vt:lpstr>
      <vt:lpstr>De arbetspensionsförsäkrade</vt:lpstr>
      <vt:lpstr>Fördelningen av befolkningen i förhållande till arbete och arbetspension 31.12.2023 </vt:lpstr>
      <vt:lpstr>Arbetspensionsförsäkrade som arbetade som anställda eller företagare 31.12.2023 efter pensionslag </vt:lpstr>
      <vt:lpstr>Pensionstagarna</vt:lpstr>
      <vt:lpstr>Pensionstagarna efter pensionens struktur åren 2001–2023 </vt:lpstr>
      <vt:lpstr>Hela befolkningen och pensionstagarna  31.12.2023 </vt:lpstr>
      <vt:lpstr>Nya arbetspensionerade och pensioneringsåldern </vt:lpstr>
      <vt:lpstr>Nya 50–68-åriga arbetspensionerade år 2023 </vt:lpstr>
      <vt:lpstr>Pensioneringsålder för arbetspension  åren 2000–2020 </vt:lpstr>
      <vt:lpstr>Förväntad pensioneringsålder för arbetspension  åren 1996–2020 </vt:lpstr>
      <vt:lpstr>Förväntad pensioneringsålder åren 1996–2050: utfall, mål och prognos </vt:lpstr>
      <vt:lpstr>Finansieringen av arbetspensionerna </vt:lpstr>
      <vt:lpstr>Finansiering av pensioner enligt olika lagar</vt:lpstr>
      <vt:lpstr>Penningflöderna i arbetspensionssystemet år 2023</vt:lpstr>
      <vt:lpstr>Arbetspensionsavgifternas procentsatser år 2024</vt:lpstr>
      <vt:lpstr>Genomsnittlig APL-/ArPL-avgift åren 1962-2024</vt:lpstr>
      <vt:lpstr>Arbetspensionsavgift</vt:lpstr>
      <vt:lpstr>Arbetspensionsfonderna och deras förhållande till bruttonationalprodukten åren 2010-2023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Arbetspensionssystemet i bilder</dc:title>
  <dc:creator/>
  <cp:lastModifiedBy/>
  <cp:revision>1</cp:revision>
  <dcterms:created xsi:type="dcterms:W3CDTF">2024-12-13T13:13:35Z</dcterms:created>
  <dcterms:modified xsi:type="dcterms:W3CDTF">2024-12-13T13:14:35Z</dcterms:modified>
</cp:coreProperties>
</file>