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56"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F3"/>
    <a:srgbClr val="CB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83213" autoAdjust="0"/>
  </p:normalViewPr>
  <p:slideViewPr>
    <p:cSldViewPr>
      <p:cViewPr varScale="1">
        <p:scale>
          <a:sx n="106" d="100"/>
          <a:sy n="106" d="100"/>
        </p:scale>
        <p:origin x="144" y="150"/>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219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5.4.2024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1" name="Kuva 10" descr="Logo of the The Finnish Centre for Pensions">
            <a:extLst>
              <a:ext uri="{FF2B5EF4-FFF2-40B4-BE49-F238E27FC236}">
                <a16:creationId xmlns:a16="http://schemas.microsoft.com/office/drawing/2014/main" id="{E2C459D6-8EC1-43D7-8884-538DD9E11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567271" cy="468000"/>
          </a:xfrm>
          <a:prstGeom prst="rect">
            <a:avLst/>
          </a:prstGeom>
        </p:spPr>
      </p:pic>
    </p:spTree>
    <p:extLst>
      <p:ext uri="{BB962C8B-B14F-4D97-AF65-F5344CB8AC3E}">
        <p14:creationId xmlns:p14="http://schemas.microsoft.com/office/powerpoint/2010/main" val="408178836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247624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Kuva 5" descr="Logo of the The Finnish Centre for Pensions">
            <a:extLst>
              <a:ext uri="{FF2B5EF4-FFF2-40B4-BE49-F238E27FC236}">
                <a16:creationId xmlns:a16="http://schemas.microsoft.com/office/drawing/2014/main" id="{25CAFAED-2660-44F6-ACA6-1225705B7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676492" y="2581200"/>
            <a:ext cx="10839016" cy="1422000"/>
          </a:xfrm>
          <a:prstGeom prst="rect">
            <a:avLst/>
          </a:prstGeom>
        </p:spPr>
      </p:pic>
    </p:spTree>
    <p:extLst>
      <p:ext uri="{BB962C8B-B14F-4D97-AF65-F5344CB8AC3E}">
        <p14:creationId xmlns:p14="http://schemas.microsoft.com/office/powerpoint/2010/main" val="289371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1.1.2020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7158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1.1.2020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en-US"/>
              <a:t>[Esittäjän nimi]   |   The Finnish Centre for Pensions   |</a:t>
            </a:r>
            <a:endParaRPr lang="fi-FI"/>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54782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a:t>Napsauta </a:t>
            </a:r>
            <a:br>
              <a:rPr lang="fi-FI"/>
            </a:br>
            <a:r>
              <a:rPr lang="fi-FI"/>
              <a:t>Lisää &gt; Kuvakkeet</a:t>
            </a:r>
            <a:br>
              <a:rPr lang="fi-FI"/>
            </a:br>
            <a:r>
              <a:rPr lang="fi-FI"/>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60028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75980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1.1.2020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en-US"/>
              <a:t>[Esittäjän nimi]   |   The Finnish Centre for Pensions   |</a:t>
            </a:r>
            <a:endParaRPr lang="fi-FI"/>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4002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9295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1.1.2020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a:solidFill>
                  <a:srgbClr val="0356B5"/>
                </a:solidFill>
              </a:rPr>
              <a:t>|</a:t>
            </a:r>
          </a:p>
        </p:txBody>
      </p:sp>
    </p:spTree>
    <p:extLst>
      <p:ext uri="{BB962C8B-B14F-4D97-AF65-F5344CB8AC3E}">
        <p14:creationId xmlns:p14="http://schemas.microsoft.com/office/powerpoint/2010/main" val="26288627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828000" y="3861048"/>
            <a:ext cx="7452000" cy="1719224"/>
          </a:xfrm>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5 Apr 2024</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2023</a:t>
            </a:r>
            <a:br>
              <a:rPr lang="fi-FI"/>
            </a:br>
            <a:endParaRPr lang="fi-FI"/>
          </a:p>
        </p:txBody>
      </p:sp>
      <p:pic>
        <p:nvPicPr>
          <p:cNvPr id="3" name="Kuva 2" descr="Total pension in 2023.&#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265365EF-4DA7-7482-4199-FA1A326EB9BC}"/>
              </a:ext>
            </a:extLst>
          </p:cNvPr>
          <p:cNvPicPr>
            <a:picLocks noChangeAspect="1"/>
          </p:cNvPicPr>
          <p:nvPr/>
        </p:nvPicPr>
        <p:blipFill>
          <a:blip r:embed="rId3"/>
          <a:stretch>
            <a:fillRect/>
          </a:stretch>
        </p:blipFill>
        <p:spPr>
          <a:xfrm>
            <a:off x="2207568" y="1628800"/>
            <a:ext cx="7951675" cy="4322900"/>
          </a:xfrm>
          <a:prstGeom prst="rect">
            <a:avLst/>
          </a:prstGeom>
        </p:spPr>
      </p:pic>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2023, including housing allowance</a:t>
            </a:r>
            <a:br>
              <a:rPr lang="fi-FI"/>
            </a:br>
            <a:endParaRPr lang="fi-FI"/>
          </a:p>
        </p:txBody>
      </p:sp>
      <p:pic>
        <p:nvPicPr>
          <p:cNvPr id="2" name="Kuva 1" descr="Earnings-related, national and guarantee pension and housing allowance in 2023.&#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27B6E975-7E77-7C44-3C48-5C5430B5A43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847528" y="1484784"/>
            <a:ext cx="8047758" cy="4154737"/>
          </a:xfrm>
          <a:prstGeom prst="rect">
            <a:avLst/>
          </a:prstGeom>
        </p:spPr>
      </p:pic>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57414930"/>
              </p:ext>
            </p:extLst>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240849"/>
              </p:ext>
            </p:extLst>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0–18</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841506"/>
              </p:ext>
            </p:extLst>
          </p:nvPr>
        </p:nvGraphicFramePr>
        <p:xfrm>
          <a:off x="1199456" y="4273768"/>
          <a:ext cx="7632848" cy="2016760"/>
        </p:xfrm>
        <a:graphic>
          <a:graphicData uri="http://schemas.openxmlformats.org/drawingml/2006/table">
            <a:tbl>
              <a:tblPr firstRow="1" bandRow="1">
                <a:tableStyleId>{5C22544A-7EE6-4342-B048-85BDC9FD1C3A}</a:tableStyleId>
              </a:tblPr>
              <a:tblGrid>
                <a:gridCol w="2274468">
                  <a:extLst>
                    <a:ext uri="{9D8B030D-6E8A-4147-A177-3AD203B41FA5}">
                      <a16:colId xmlns:a16="http://schemas.microsoft.com/office/drawing/2014/main" val="20000"/>
                    </a:ext>
                  </a:extLst>
                </a:gridCol>
                <a:gridCol w="1071676">
                  <a:extLst>
                    <a:ext uri="{9D8B030D-6E8A-4147-A177-3AD203B41FA5}">
                      <a16:colId xmlns:a16="http://schemas.microsoft.com/office/drawing/2014/main" val="20003"/>
                    </a:ext>
                  </a:extLst>
                </a:gridCol>
                <a:gridCol w="1071676">
                  <a:extLst>
                    <a:ext uri="{9D8B030D-6E8A-4147-A177-3AD203B41FA5}">
                      <a16:colId xmlns:a16="http://schemas.microsoft.com/office/drawing/2014/main" val="1324164066"/>
                    </a:ext>
                  </a:extLst>
                </a:gridCol>
                <a:gridCol w="1071676">
                  <a:extLst>
                    <a:ext uri="{9D8B030D-6E8A-4147-A177-3AD203B41FA5}">
                      <a16:colId xmlns:a16="http://schemas.microsoft.com/office/drawing/2014/main" val="3485759309"/>
                    </a:ext>
                  </a:extLst>
                </a:gridCol>
                <a:gridCol w="1071676">
                  <a:extLst>
                    <a:ext uri="{9D8B030D-6E8A-4147-A177-3AD203B41FA5}">
                      <a16:colId xmlns:a16="http://schemas.microsoft.com/office/drawing/2014/main" val="889949529"/>
                    </a:ext>
                  </a:extLst>
                </a:gridCol>
                <a:gridCol w="1071676">
                  <a:extLst>
                    <a:ext uri="{9D8B030D-6E8A-4147-A177-3AD203B41FA5}">
                      <a16:colId xmlns:a16="http://schemas.microsoft.com/office/drawing/2014/main" val="2787321647"/>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ctr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3"/>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2023</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23923372"/>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2,216</a:t>
                      </a:r>
                    </a:p>
                  </a:txBody>
                  <a:tcPr marL="9525" marR="360000" marT="9525" marB="0" anchor="ctr"/>
                </a:tc>
                <a:tc>
                  <a:txBody>
                    <a:bodyPr/>
                    <a:lstStyle/>
                    <a:p>
                      <a:pPr algn="r" fontAlgn="ctr"/>
                      <a:r>
                        <a:rPr lang="en-US" sz="1800" b="0" i="0" u="none" strike="noStrike">
                          <a:solidFill>
                            <a:schemeClr val="tx1"/>
                          </a:solidFill>
                          <a:effectLst/>
                          <a:latin typeface="+mn-lt"/>
                        </a:rPr>
                        <a:t>1,779</a:t>
                      </a:r>
                    </a:p>
                  </a:txBody>
                  <a:tcPr marL="9525" marR="360000" marT="9525" marB="0" anchor="ctr"/>
                </a:tc>
                <a:tc>
                  <a:txBody>
                    <a:bodyPr/>
                    <a:lstStyle/>
                    <a:p>
                      <a:pPr algn="r" fontAlgn="ctr"/>
                      <a:r>
                        <a:rPr lang="en-US" sz="1800" b="0" i="0" u="none" strike="noStrike">
                          <a:solidFill>
                            <a:schemeClr val="tx1"/>
                          </a:solidFill>
                          <a:effectLst/>
                          <a:latin typeface="+mn-lt"/>
                        </a:rPr>
                        <a:t>1,977</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2,073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1,826</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146</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135</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85,</a:t>
                      </a:r>
                      <a:r>
                        <a:rPr lang="en-FI"/>
                        <a:t>000</a:t>
                      </a:r>
                    </a:p>
                  </a:txBody>
                  <a:tcPr marL="36000" marR="360000" marT="72000" marB="72000"/>
                </a:tc>
                <a:tc>
                  <a:txBody>
                    <a:bodyPr/>
                    <a:lstStyle/>
                    <a:p>
                      <a:pPr algn="r"/>
                      <a:r>
                        <a:rPr lang="en-FI"/>
                        <a:t>8</a:t>
                      </a:r>
                      <a:r>
                        <a:rPr lang="fi-FI"/>
                        <a:t>26,</a:t>
                      </a:r>
                      <a:r>
                        <a:rPr lang="en-FI"/>
                        <a:t>000</a:t>
                      </a:r>
                    </a:p>
                  </a:txBody>
                  <a:tcPr marL="36000" marR="360000" marT="72000" marB="72000"/>
                </a:tc>
                <a:tc>
                  <a:txBody>
                    <a:bodyPr/>
                    <a:lstStyle/>
                    <a:p>
                      <a:pPr algn="r"/>
                      <a:r>
                        <a:rPr lang="en-FI"/>
                        <a:t>1</a:t>
                      </a:r>
                      <a:r>
                        <a:rPr lang="fi-FI"/>
                        <a:t>,511,</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911273"/>
          </a:xfrm>
        </p:spPr>
        <p:txBody>
          <a:bodyPr/>
          <a:lstStyle/>
          <a:p>
            <a:r>
              <a:rPr lang="en-US" sz="2800"/>
              <a:t>Distribution of total pension received in one’s own right </a:t>
            </a:r>
            <a:br>
              <a:rPr lang="en-US" sz="2800"/>
            </a:br>
            <a:r>
              <a:rPr lang="en-US" sz="2800"/>
              <a:t>of persons residing in Finland 31 Dec. 2023</a:t>
            </a:r>
            <a:br>
              <a:rPr lang="fi-FI" sz="2800"/>
            </a:br>
            <a:endParaRPr lang="fi-FI" sz="2800"/>
          </a:p>
        </p:txBody>
      </p:sp>
      <p:pic>
        <p:nvPicPr>
          <p:cNvPr id="3" name="Kuva 2" descr="The figure shows the distribution of the total pension of pension recipients, by gender. The class interval is 250 euros. Women’s distribution is more skewed than men’s, with a focus on the lower end of the distribution.">
            <a:extLst>
              <a:ext uri="{FF2B5EF4-FFF2-40B4-BE49-F238E27FC236}">
                <a16:creationId xmlns:a16="http://schemas.microsoft.com/office/drawing/2014/main" id="{453ECA58-B63E-26FC-6150-0E298122B20A}"/>
              </a:ext>
            </a:extLst>
          </p:cNvPr>
          <p:cNvPicPr>
            <a:picLocks noChangeAspect="1"/>
          </p:cNvPicPr>
          <p:nvPr/>
        </p:nvPicPr>
        <p:blipFill>
          <a:blip r:embed="rId3"/>
          <a:stretch>
            <a:fillRect/>
          </a:stretch>
        </p:blipFill>
        <p:spPr>
          <a:xfrm>
            <a:off x="1975558" y="1196752"/>
            <a:ext cx="8329359" cy="5400600"/>
          </a:xfrm>
          <a:prstGeom prst="rect">
            <a:avLst/>
          </a:prstGeom>
        </p:spPr>
      </p:pic>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ctr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3"/>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in 2000–2022</a:t>
            </a:r>
            <a:br>
              <a:rPr lang="fi-FI" dirty="0"/>
            </a:br>
            <a:endParaRPr lang="fi-FI" dirty="0"/>
          </a:p>
        </p:txBody>
      </p:sp>
      <p:pic>
        <p:nvPicPr>
          <p:cNvPr id="3" name="Kuva 2" descr="The average total pension of old-age pension recipients has risen during the review period 2000–2022 from around 1,400 to over 1,900 euros. The average pension among disability pension recipients has decreased from 1,350 euros to around 1,200 euros. The ratio of the average old-age pension to the av-erage earnings in 2022 was 52 per cent while the ratio of the average disability pension to the average earnings was 33 per cent.">
            <a:extLst>
              <a:ext uri="{FF2B5EF4-FFF2-40B4-BE49-F238E27FC236}">
                <a16:creationId xmlns:a16="http://schemas.microsoft.com/office/drawing/2014/main" id="{DB4CFD6D-830C-B077-E946-094375905D21}"/>
              </a:ext>
            </a:extLst>
          </p:cNvPr>
          <p:cNvPicPr>
            <a:picLocks noChangeAspect="1"/>
          </p:cNvPicPr>
          <p:nvPr/>
        </p:nvPicPr>
        <p:blipFill>
          <a:blip r:embed="rId3"/>
          <a:stretch>
            <a:fillRect/>
          </a:stretch>
        </p:blipFill>
        <p:spPr>
          <a:xfrm>
            <a:off x="1200150" y="1628801"/>
            <a:ext cx="9309334" cy="4464496"/>
          </a:xfrm>
          <a:prstGeom prst="rect">
            <a:avLst/>
          </a:prstGeom>
        </p:spPr>
      </p:pic>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ctr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3"/>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ctr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3"/>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2022</a:t>
            </a:r>
            <a:br>
              <a:rPr lang="fi-FI" sz="2800"/>
            </a:br>
            <a:endParaRPr lang="fi-FI" sz="2800"/>
          </a:p>
        </p:txBody>
      </p:sp>
      <p:pic>
        <p:nvPicPr>
          <p:cNvPr id="4" name="Kuva 3" descr="The graph is an age pyramid with an age-rating at 5-year intervals of the total population of 17–68-year-olds, by gender and population in retirement, in working life and others on 31 December 2022. Of men, 1.26 million were working and 629,000 were retired at the end of 2022. Of women, 1.24 million were working and 768,000 were retired at the end of 2022. Neither working nor retired were 867,000 men and 808,000 women.">
            <a:extLst>
              <a:ext uri="{FF2B5EF4-FFF2-40B4-BE49-F238E27FC236}">
                <a16:creationId xmlns:a16="http://schemas.microsoft.com/office/drawing/2014/main" id="{21981F1E-445E-D8AE-2ECF-67A0DD8F17E8}"/>
              </a:ext>
            </a:extLst>
          </p:cNvPr>
          <p:cNvPicPr>
            <a:picLocks noChangeAspect="1"/>
          </p:cNvPicPr>
          <p:nvPr/>
        </p:nvPicPr>
        <p:blipFill>
          <a:blip r:embed="rId3"/>
          <a:stretch>
            <a:fillRect/>
          </a:stretch>
        </p:blipFill>
        <p:spPr>
          <a:xfrm>
            <a:off x="1271464" y="1233547"/>
            <a:ext cx="9146033" cy="5210355"/>
          </a:xfrm>
          <a:prstGeom prst="rect">
            <a:avLst/>
          </a:prstGeom>
        </p:spPr>
      </p:pic>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2022, by pension act</a:t>
            </a:r>
            <a:br>
              <a:rPr lang="fi-FI"/>
            </a:br>
            <a:endParaRPr lang="fi-FI"/>
          </a:p>
        </p:txBody>
      </p:sp>
      <p:pic>
        <p:nvPicPr>
          <p:cNvPr id="4" name="Kuva 3" descr="A total of 2.5 million persons were working in an employment relationship or in self-employment on 31 December 2022. The majority (1.6 million persons) was covered by the Employees Pensions Act, while 574,000 persons were working in the municipal sector under the Public Sector Pensions Act.">
            <a:extLst>
              <a:ext uri="{FF2B5EF4-FFF2-40B4-BE49-F238E27FC236}">
                <a16:creationId xmlns:a16="http://schemas.microsoft.com/office/drawing/2014/main" id="{C65CBD06-B97A-F08E-9A40-8842D1CC8D1F}"/>
              </a:ext>
            </a:extLst>
          </p:cNvPr>
          <p:cNvPicPr>
            <a:picLocks noChangeAspect="1"/>
          </p:cNvPicPr>
          <p:nvPr/>
        </p:nvPicPr>
        <p:blipFill>
          <a:blip r:embed="rId3"/>
          <a:stretch>
            <a:fillRect/>
          </a:stretch>
        </p:blipFill>
        <p:spPr>
          <a:xfrm>
            <a:off x="767408" y="1443804"/>
            <a:ext cx="10089579" cy="4681357"/>
          </a:xfrm>
          <a:prstGeom prst="rect">
            <a:avLst/>
          </a:prstGeom>
        </p:spPr>
      </p:pic>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ctr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3"/>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2001–2022</a:t>
            </a:r>
            <a:br>
              <a:rPr lang="fi-FI"/>
            </a:br>
            <a:endParaRPr lang="fi-FI"/>
          </a:p>
        </p:txBody>
      </p:sp>
      <p:pic>
        <p:nvPicPr>
          <p:cNvPr id="3" name="Kuva 2" descr="In the figure, the pension recipients have been divided into persons receiving only an earnings-related pension, persons receiving both an earnings-related and a Kela pension, and persons receiving only a Kela pension. In the review period 2001–2022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120D4034-00EE-BEE7-3FCA-BF5AE8C63CE1}"/>
              </a:ext>
            </a:extLst>
          </p:cNvPr>
          <p:cNvPicPr>
            <a:picLocks noChangeAspect="1"/>
          </p:cNvPicPr>
          <p:nvPr/>
        </p:nvPicPr>
        <p:blipFill>
          <a:blip r:embed="rId3"/>
          <a:stretch>
            <a:fillRect/>
          </a:stretch>
        </p:blipFill>
        <p:spPr>
          <a:xfrm>
            <a:off x="2279576" y="1916832"/>
            <a:ext cx="7822800" cy="3623641"/>
          </a:xfrm>
          <a:prstGeom prst="rect">
            <a:avLst/>
          </a:prstGeom>
        </p:spPr>
      </p:pic>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2022</a:t>
            </a:r>
            <a:br>
              <a:rPr lang="fi-FI" sz="3200" dirty="0"/>
            </a:br>
            <a:r>
              <a:rPr lang="fi-FI" sz="3200" dirty="0"/>
              <a:t>44,4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3.6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5.1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31.4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35.2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2022</a:t>
            </a:r>
            <a:br>
              <a:rPr lang="fi-FI"/>
            </a:br>
            <a:endParaRPr lang="fi-FI"/>
          </a:p>
        </p:txBody>
      </p:sp>
      <p:pic>
        <p:nvPicPr>
          <p:cNvPr id="4" name="Kuva 3"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A28CAE07-0872-4AE6-3F41-4B71CDBAA2F8}"/>
              </a:ext>
            </a:extLst>
          </p:cNvPr>
          <p:cNvPicPr>
            <a:picLocks noChangeAspect="1"/>
          </p:cNvPicPr>
          <p:nvPr/>
        </p:nvPicPr>
        <p:blipFill>
          <a:blip r:embed="rId3"/>
          <a:stretch>
            <a:fillRect/>
          </a:stretch>
        </p:blipFill>
        <p:spPr>
          <a:xfrm>
            <a:off x="1919536" y="1538936"/>
            <a:ext cx="8706941" cy="4904966"/>
          </a:xfrm>
          <a:prstGeom prst="rect">
            <a:avLst/>
          </a:prstGeom>
        </p:spPr>
      </p:pic>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ctr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3"/>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2022, </a:t>
            </a:r>
            <a:r>
              <a:rPr lang="fi-FI" err="1"/>
              <a:t>aged</a:t>
            </a:r>
            <a:r>
              <a:rPr lang="fi-FI"/>
              <a:t> 50–68</a:t>
            </a:r>
            <a:br>
              <a:rPr lang="fi-FI"/>
            </a:br>
            <a:endParaRPr lang="fi-FI"/>
          </a:p>
        </p:txBody>
      </p:sp>
      <p:pic>
        <p:nvPicPr>
          <p:cNvPr id="3" name="Kuva 2" descr="The clear majority retire on an earnings-related pension at age 64. In 2022, new retirees aged 64 numbered 35,000.">
            <a:extLst>
              <a:ext uri="{FF2B5EF4-FFF2-40B4-BE49-F238E27FC236}">
                <a16:creationId xmlns:a16="http://schemas.microsoft.com/office/drawing/2014/main" id="{8E26AC79-4335-A1A5-FB1B-8CF665CCC09F}"/>
              </a:ext>
            </a:extLst>
          </p:cNvPr>
          <p:cNvPicPr>
            <a:picLocks noChangeAspect="1"/>
          </p:cNvPicPr>
          <p:nvPr/>
        </p:nvPicPr>
        <p:blipFill>
          <a:blip r:embed="rId3"/>
          <a:stretch>
            <a:fillRect/>
          </a:stretch>
        </p:blipFill>
        <p:spPr>
          <a:xfrm>
            <a:off x="1559496" y="1700808"/>
            <a:ext cx="9505950" cy="4657725"/>
          </a:xfrm>
          <a:prstGeom prst="rect">
            <a:avLst/>
          </a:prstGeom>
        </p:spPr>
      </p:pic>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2000–2020</a:t>
            </a:r>
            <a:br>
              <a:rPr lang="fi-FI"/>
            </a:br>
            <a:endParaRPr lang="fi-FI"/>
          </a:p>
        </p:txBody>
      </p:sp>
      <p:pic>
        <p:nvPicPr>
          <p:cNvPr id="3" name="Kuva 2" descr="This line chart depicts the expected, the average and the median effective retirement ag-es in the earnings-related pension system. During the review period 2000–2020, the val-ues of all effective retirement age indicators have risen.  In 2020, the expected effective retirement age was 61.9 years, the average effective retirement age 63.6 years and the median effective retirement age 60.4 years.">
            <a:extLst>
              <a:ext uri="{FF2B5EF4-FFF2-40B4-BE49-F238E27FC236}">
                <a16:creationId xmlns:a16="http://schemas.microsoft.com/office/drawing/2014/main" id="{9C0D2970-6246-42C0-B025-8536FD24D8B1}"/>
              </a:ext>
            </a:extLst>
          </p:cNvPr>
          <p:cNvPicPr>
            <a:picLocks noChangeAspect="1"/>
          </p:cNvPicPr>
          <p:nvPr/>
        </p:nvPicPr>
        <p:blipFill>
          <a:blip r:embed="rId3"/>
          <a:stretch>
            <a:fillRect/>
          </a:stretch>
        </p:blipFill>
        <p:spPr>
          <a:xfrm>
            <a:off x="2303959" y="1543273"/>
            <a:ext cx="7584081" cy="4554107"/>
          </a:xfrm>
          <a:prstGeom prst="rect">
            <a:avLst/>
          </a:prstGeom>
        </p:spPr>
      </p:pic>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1996–2020</a:t>
            </a:r>
            <a:br>
              <a:rPr lang="fi-FI"/>
            </a:br>
            <a:endParaRPr lang="fi-FI"/>
          </a:p>
        </p:txBody>
      </p:sp>
      <p:pic>
        <p:nvPicPr>
          <p:cNvPr id="2" name="Kuva 1" descr="The figure shows the expected effective retirement age in the earnings-related pension scheme for 25-year-olds and 50-year-olds. Both indicators have risen during the review period 1996–2020. In 2020, the expected effective retirement age for 25-year-olds was 61.9 years and for 50-year-olds 63.8 years.">
            <a:extLst>
              <a:ext uri="{FF2B5EF4-FFF2-40B4-BE49-F238E27FC236}">
                <a16:creationId xmlns:a16="http://schemas.microsoft.com/office/drawing/2014/main" id="{63922E8C-626B-468A-ABD3-68E374F54EF9}"/>
              </a:ext>
            </a:extLst>
          </p:cNvPr>
          <p:cNvPicPr>
            <a:picLocks noChangeAspect="1"/>
          </p:cNvPicPr>
          <p:nvPr/>
        </p:nvPicPr>
        <p:blipFill>
          <a:blip r:embed="rId3"/>
          <a:stretch>
            <a:fillRect/>
          </a:stretch>
        </p:blipFill>
        <p:spPr>
          <a:xfrm>
            <a:off x="2351584" y="1381715"/>
            <a:ext cx="7431668" cy="4877223"/>
          </a:xfrm>
          <a:prstGeom prst="rect">
            <a:avLst/>
          </a:prstGeom>
        </p:spPr>
      </p:pic>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ctr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3"/>
          </p:nvPr>
        </p:nvSpPr>
        <p:spPr/>
        <p:txBody>
          <a:bodyPr/>
          <a:lstStyle/>
          <a:p>
            <a:r>
              <a:rPr lang="fi-FI"/>
              <a:t>9</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873982" y="235861"/>
            <a:ext cx="10452637" cy="1332000"/>
          </a:xfrm>
        </p:spPr>
        <p:txBody>
          <a:bodyPr/>
          <a:lstStyle/>
          <a:p>
            <a:pPr algn="ctr"/>
            <a:r>
              <a:rPr lang="fi-FI" dirty="0"/>
              <a:t>Money </a:t>
            </a:r>
            <a:r>
              <a:rPr lang="fi-FI" dirty="0" err="1"/>
              <a:t>flows</a:t>
            </a:r>
            <a:r>
              <a:rPr lang="fi-FI" dirty="0"/>
              <a:t> of </a:t>
            </a:r>
            <a:r>
              <a:rPr lang="fi-FI" dirty="0" err="1"/>
              <a:t>earnings-related</a:t>
            </a:r>
            <a:r>
              <a:rPr lang="fi-FI" dirty="0"/>
              <a:t> </a:t>
            </a:r>
            <a:r>
              <a:rPr lang="fi-FI" dirty="0" err="1"/>
              <a:t>pension</a:t>
            </a:r>
            <a:r>
              <a:rPr lang="fi-FI" dirty="0"/>
              <a:t> </a:t>
            </a:r>
            <a:r>
              <a:rPr lang="fi-FI" err="1"/>
              <a:t>scheme</a:t>
            </a:r>
            <a:r>
              <a:rPr lang="fi-FI"/>
              <a:t> 2022</a:t>
            </a:r>
            <a:endParaRPr lang="fi-FI" dirty="0"/>
          </a:p>
        </p:txBody>
      </p:sp>
      <p:pic>
        <p:nvPicPr>
          <p:cNvPr id="5" name="Kuva 4" descr="The earnings-related pension system’s assets decreased in 2022 with 16.4 billion euros. Total assets at year-end were 242.4 billion euros.&#10;The return on investments was -14.8 billion euros in 2022. Income was 30.4 billion euros and costs 31.9 billion euros.">
            <a:extLst>
              <a:ext uri="{FF2B5EF4-FFF2-40B4-BE49-F238E27FC236}">
                <a16:creationId xmlns:a16="http://schemas.microsoft.com/office/drawing/2014/main" id="{2A599807-0B22-68F2-14F1-B3CE34C1B437}"/>
              </a:ext>
            </a:extLst>
          </p:cNvPr>
          <p:cNvPicPr>
            <a:picLocks noChangeAspect="1"/>
          </p:cNvPicPr>
          <p:nvPr/>
        </p:nvPicPr>
        <p:blipFill>
          <a:blip r:embed="rId3"/>
          <a:stretch>
            <a:fillRect/>
          </a:stretch>
        </p:blipFill>
        <p:spPr>
          <a:xfrm>
            <a:off x="1933473" y="1567861"/>
            <a:ext cx="7598051" cy="4499405"/>
          </a:xfrm>
          <a:prstGeom prst="rect">
            <a:avLst/>
          </a:prstGeom>
        </p:spPr>
      </p:pic>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2024</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535443"/>
              </p:ext>
            </p:extLst>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2022</a:t>
            </a:r>
            <a:br>
              <a:rPr lang="fi-FI"/>
            </a:br>
            <a:endParaRPr lang="fi-FI"/>
          </a:p>
        </p:txBody>
      </p:sp>
      <p:pic>
        <p:nvPicPr>
          <p:cNvPr id="5" name="Kuva 4" descr="Earnings-related pension, national pension, guarantee pension and housing allowance in 2022.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762CB07C-2B4B-BE43-A3D2-AABE5544311B}"/>
              </a:ext>
            </a:extLst>
          </p:cNvPr>
          <p:cNvPicPr>
            <a:picLocks noChangeAspect="1"/>
          </p:cNvPicPr>
          <p:nvPr/>
        </p:nvPicPr>
        <p:blipFill>
          <a:blip r:embed="rId3"/>
          <a:stretch>
            <a:fillRect/>
          </a:stretch>
        </p:blipFill>
        <p:spPr>
          <a:xfrm>
            <a:off x="1559496" y="1164331"/>
            <a:ext cx="8970391" cy="5135573"/>
          </a:xfrm>
          <a:prstGeom prst="rect">
            <a:avLst/>
          </a:prstGeom>
        </p:spPr>
      </p:pic>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1962-2024</a:t>
            </a:r>
            <a:endParaRPr lang="fi-FI" dirty="0"/>
          </a:p>
        </p:txBody>
      </p:sp>
      <p:pic>
        <p:nvPicPr>
          <p:cNvPr id="4" name="Kuva 3"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B27DEA33-AB9E-4882-0ECF-BD052E303DD3}"/>
              </a:ext>
            </a:extLst>
          </p:cNvPr>
          <p:cNvPicPr>
            <a:picLocks noChangeAspect="1"/>
          </p:cNvPicPr>
          <p:nvPr/>
        </p:nvPicPr>
        <p:blipFill>
          <a:blip r:embed="rId3"/>
          <a:stretch>
            <a:fillRect/>
          </a:stretch>
        </p:blipFill>
        <p:spPr>
          <a:xfrm>
            <a:off x="911424" y="1340768"/>
            <a:ext cx="10124057" cy="4650157"/>
          </a:xfrm>
          <a:prstGeom prst="rect">
            <a:avLst/>
          </a:prstGeom>
        </p:spPr>
      </p:pic>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2010-2022</a:t>
            </a:r>
            <a:endParaRPr lang="fi-FI" dirty="0"/>
          </a:p>
        </p:txBody>
      </p:sp>
      <p:pic>
        <p:nvPicPr>
          <p:cNvPr id="5" name="Kuva 4" descr="Ratio of pension assets to GDP in 2022 was 89 percent.">
            <a:extLst>
              <a:ext uri="{FF2B5EF4-FFF2-40B4-BE49-F238E27FC236}">
                <a16:creationId xmlns:a16="http://schemas.microsoft.com/office/drawing/2014/main" id="{C18481CD-A77E-BA2A-1303-EFC3892CAD2E}"/>
              </a:ext>
            </a:extLst>
          </p:cNvPr>
          <p:cNvPicPr>
            <a:picLocks noChangeAspect="1"/>
          </p:cNvPicPr>
          <p:nvPr/>
        </p:nvPicPr>
        <p:blipFill>
          <a:blip r:embed="rId3"/>
          <a:stretch>
            <a:fillRect/>
          </a:stretch>
        </p:blipFill>
        <p:spPr>
          <a:xfrm>
            <a:off x="2279576" y="1501129"/>
            <a:ext cx="7316861" cy="4917727"/>
          </a:xfrm>
          <a:prstGeom prst="rect">
            <a:avLst/>
          </a:prstGeom>
        </p:spPr>
      </p:pic>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2023</a:t>
            </a:r>
            <a:br>
              <a:rPr lang="fi-FI"/>
            </a:br>
            <a:endParaRPr lang="fi-FI"/>
          </a:p>
        </p:txBody>
      </p:sp>
      <p:pic>
        <p:nvPicPr>
          <p:cNvPr id="2" name="Kuva 1" descr="Total pension in 2023.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8EC31C0-A8E0-B07A-2631-42B759796E5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60749" y="1427435"/>
            <a:ext cx="8270502" cy="4496229"/>
          </a:xfrm>
          <a:prstGeom prst="rect">
            <a:avLst/>
          </a:prstGeom>
        </p:spPr>
      </p:pic>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9" name="Rounded Rectangle 49">
            <a:extLst>
              <a:ext uri="{FF2B5EF4-FFF2-40B4-BE49-F238E27FC236}">
                <a16:creationId xmlns:a16="http://schemas.microsoft.com/office/drawing/2014/main" id="{CF733195-0DCC-40B7-835C-A76384D4AFDE}"/>
              </a:ext>
            </a:extLst>
          </p:cNvPr>
          <p:cNvSpPr/>
          <p:nvPr/>
        </p:nvSpPr>
        <p:spPr>
          <a:xfrm>
            <a:off x="6294305" y="3181549"/>
            <a:ext cx="3033565" cy="1724337"/>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bg1"/>
                </a:solidFill>
              </a:rPr>
              <a:t>Keva</a:t>
            </a:r>
            <a:endParaRPr lang="fi-FI" sz="1700">
              <a:solidFill>
                <a:schemeClr val="bg1"/>
              </a:solidFill>
            </a:endParaRPr>
          </a:p>
          <a:p>
            <a:pPr algn="ctr"/>
            <a:r>
              <a:rPr lang="fi-FI" sz="1700" err="1">
                <a:solidFill>
                  <a:schemeClr val="bg1"/>
                </a:solidFill>
              </a:rPr>
              <a:t>JuEL</a:t>
            </a:r>
            <a:endParaRPr lang="fi-FI" sz="1700">
              <a:solidFill>
                <a:schemeClr val="bg1"/>
              </a:solidFill>
            </a:endParaRPr>
          </a:p>
        </p:txBody>
      </p:sp>
      <p:sp>
        <p:nvSpPr>
          <p:cNvPr id="10" name="Rounded Rectangle 50">
            <a:extLst>
              <a:ext uri="{FF2B5EF4-FFF2-40B4-BE49-F238E27FC236}">
                <a16:creationId xmlns:a16="http://schemas.microsoft.com/office/drawing/2014/main" id="{10E99701-9DC4-47D0-B44E-9CE26B4A6615}"/>
              </a:ext>
            </a:extLst>
          </p:cNvPr>
          <p:cNvSpPr/>
          <p:nvPr/>
        </p:nvSpPr>
        <p:spPr>
          <a:xfrm>
            <a:off x="6310676" y="4998730"/>
            <a:ext cx="3033565" cy="806534"/>
          </a:xfrm>
          <a:prstGeom prst="roundRect">
            <a:avLst>
              <a:gd name="adj" fmla="val 3161"/>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bg1"/>
                </a:solidFill>
              </a:rPr>
              <a:t>Other</a:t>
            </a:r>
            <a:r>
              <a:rPr lang="fi-FI" sz="1700">
                <a:solidFill>
                  <a:schemeClr val="bg1"/>
                </a:solidFill>
              </a:rPr>
              <a:t> </a:t>
            </a:r>
            <a:r>
              <a:rPr lang="fi-FI" sz="1700" err="1">
                <a:solidFill>
                  <a:schemeClr val="bg1"/>
                </a:solidFill>
              </a:rPr>
              <a:t>public</a:t>
            </a:r>
            <a:r>
              <a:rPr lang="fi-FI" sz="1700">
                <a:solidFill>
                  <a:schemeClr val="bg1"/>
                </a:solidFill>
              </a:rPr>
              <a:t> </a:t>
            </a:r>
            <a:r>
              <a:rPr lang="fi-FI" sz="1700" err="1">
                <a:solidFill>
                  <a:schemeClr val="bg1"/>
                </a:solidFill>
              </a:rPr>
              <a:t>partie</a:t>
            </a:r>
            <a:endParaRPr lang="en-US" sz="1700">
              <a:solidFill>
                <a:schemeClr val="bg1"/>
              </a:solidFill>
              <a:ea typeface="Verdana" panose="020B0604030504040204" pitchFamily="34" charset="0"/>
              <a:cs typeface="Verdana" panose="020B0604030504040204" pitchFamily="34" charset="0"/>
            </a:endParaRPr>
          </a:p>
        </p:txBody>
      </p:sp>
      <p:sp>
        <p:nvSpPr>
          <p:cNvPr id="11" name="Rounded Rectangle 47">
            <a:extLst>
              <a:ext uri="{FF2B5EF4-FFF2-40B4-BE49-F238E27FC236}">
                <a16:creationId xmlns:a16="http://schemas.microsoft.com/office/drawing/2014/main" id="{6F3F59D8-CF61-464D-A0DB-831152730235}"/>
              </a:ext>
            </a:extLst>
          </p:cNvPr>
          <p:cNvSpPr/>
          <p:nvPr/>
        </p:nvSpPr>
        <p:spPr>
          <a:xfrm>
            <a:off x="4637387" y="3181551"/>
            <a:ext cx="1414628" cy="1731042"/>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endParaRPr lang="fi-FI" sz="1700"/>
          </a:p>
          <a:p>
            <a:pPr algn="ctr"/>
            <a:r>
              <a:rPr lang="fi-FI" sz="1700" err="1"/>
              <a:t>The</a:t>
            </a:r>
            <a:r>
              <a:rPr lang="fi-FI" sz="1700"/>
              <a:t> Farmers' </a:t>
            </a:r>
            <a:r>
              <a:rPr lang="fi-FI" sz="1700" err="1"/>
              <a:t>Social</a:t>
            </a:r>
            <a:r>
              <a:rPr lang="fi-FI" sz="1700"/>
              <a:t> Insurance </a:t>
            </a:r>
            <a:r>
              <a:rPr lang="fi-FI" sz="1700" err="1"/>
              <a:t>Institution</a:t>
            </a:r>
            <a:r>
              <a:rPr lang="fi-FI" sz="1700"/>
              <a:t>  </a:t>
            </a:r>
          </a:p>
          <a:p>
            <a:pPr algn="ctr"/>
            <a:r>
              <a:rPr lang="fi-FI" sz="1700">
                <a:ea typeface="Verdana" panose="020B0604030504040204" pitchFamily="34" charset="0"/>
                <a:cs typeface="Verdana" panose="020B0604030504040204" pitchFamily="34" charset="0"/>
              </a:rPr>
              <a:t>MYEL</a:t>
            </a:r>
            <a:endParaRPr lang="en-US" sz="1700">
              <a:ea typeface="Verdana" panose="020B0604030504040204" pitchFamily="34" charset="0"/>
              <a:cs typeface="Verdana" panose="020B0604030504040204" pitchFamily="34" charset="0"/>
            </a:endParaRPr>
          </a:p>
        </p:txBody>
      </p:sp>
      <p:sp>
        <p:nvSpPr>
          <p:cNvPr id="12" name="Rounded Rectangle 48">
            <a:extLst>
              <a:ext uri="{FF2B5EF4-FFF2-40B4-BE49-F238E27FC236}">
                <a16:creationId xmlns:a16="http://schemas.microsoft.com/office/drawing/2014/main" id="{636361B9-61D0-4A24-A3CF-ABA363EE86C3}"/>
              </a:ext>
            </a:extLst>
          </p:cNvPr>
          <p:cNvSpPr/>
          <p:nvPr/>
        </p:nvSpPr>
        <p:spPr>
          <a:xfrm>
            <a:off x="4625208" y="4998730"/>
            <a:ext cx="1414628" cy="806534"/>
          </a:xfrm>
          <a:prstGeom prst="roundRect">
            <a:avLst>
              <a:gd name="adj" fmla="val 4045"/>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t>Seafarers</a:t>
            </a:r>
            <a:r>
              <a:rPr lang="fi-FI" sz="1700"/>
              <a:t>’ Pension </a:t>
            </a:r>
            <a:r>
              <a:rPr lang="fi-FI" sz="1700" err="1"/>
              <a:t>Fund</a:t>
            </a:r>
            <a:endParaRPr lang="fi-FI" sz="1700"/>
          </a:p>
          <a:p>
            <a:pPr algn="ctr"/>
            <a:r>
              <a:rPr lang="fi-FI" sz="1700"/>
              <a:t>MEL</a:t>
            </a:r>
          </a:p>
        </p:txBody>
      </p:sp>
      <p:sp>
        <p:nvSpPr>
          <p:cNvPr id="13" name="Rounded Rectangle 45">
            <a:extLst>
              <a:ext uri="{FF2B5EF4-FFF2-40B4-BE49-F238E27FC236}">
                <a16:creationId xmlns:a16="http://schemas.microsoft.com/office/drawing/2014/main" id="{17AACC68-992C-43E0-B2C8-AC1BEB4D2E14}"/>
              </a:ext>
            </a:extLst>
          </p:cNvPr>
          <p:cNvSpPr/>
          <p:nvPr/>
        </p:nvSpPr>
        <p:spPr>
          <a:xfrm>
            <a:off x="2639616" y="4090038"/>
            <a:ext cx="1871811" cy="822555"/>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Company pension </a:t>
            </a:r>
            <a:r>
              <a:rPr lang="fi-FI" sz="1700" err="1">
                <a:solidFill>
                  <a:schemeClr val="bg1"/>
                </a:solidFill>
              </a:rPr>
              <a:t>funds</a:t>
            </a:r>
            <a:r>
              <a:rPr lang="fi-FI" sz="1700">
                <a:solidFill>
                  <a:schemeClr val="bg1"/>
                </a:solidFill>
              </a:rPr>
              <a:t> </a:t>
            </a:r>
          </a:p>
          <a:p>
            <a:pPr algn="ctr"/>
            <a:r>
              <a:rPr lang="fi-FI" sz="1700" err="1">
                <a:solidFill>
                  <a:schemeClr val="bg1"/>
                </a:solidFill>
              </a:rPr>
              <a:t>TyEL</a:t>
            </a:r>
            <a:r>
              <a:rPr lang="fi-FI" sz="1700">
                <a:solidFill>
                  <a:schemeClr val="bg1"/>
                </a:solidFill>
              </a:rPr>
              <a:t> (8)</a:t>
            </a:r>
          </a:p>
        </p:txBody>
      </p:sp>
      <p:sp>
        <p:nvSpPr>
          <p:cNvPr id="14" name="Rounded Rectangle 46">
            <a:extLst>
              <a:ext uri="{FF2B5EF4-FFF2-40B4-BE49-F238E27FC236}">
                <a16:creationId xmlns:a16="http://schemas.microsoft.com/office/drawing/2014/main" id="{31AB09AC-0534-47D7-B025-C4579D77403F}"/>
              </a:ext>
            </a:extLst>
          </p:cNvPr>
          <p:cNvSpPr/>
          <p:nvPr/>
        </p:nvSpPr>
        <p:spPr>
          <a:xfrm>
            <a:off x="2639616" y="4982708"/>
            <a:ext cx="1871811" cy="822556"/>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Industry-</a:t>
            </a:r>
            <a:r>
              <a:rPr lang="fi-FI" sz="1700" err="1">
                <a:solidFill>
                  <a:schemeClr val="bg1"/>
                </a:solidFill>
              </a:rPr>
              <a:t>wide</a:t>
            </a:r>
            <a:r>
              <a:rPr lang="fi-FI" sz="1700">
                <a:solidFill>
                  <a:schemeClr val="bg1"/>
                </a:solidFill>
              </a:rPr>
              <a:t> pension </a:t>
            </a:r>
            <a:r>
              <a:rPr lang="fi-FI" sz="1700" err="1">
                <a:solidFill>
                  <a:schemeClr val="bg1"/>
                </a:solidFill>
              </a:rPr>
              <a:t>funds</a:t>
            </a:r>
            <a:endParaRPr lang="fi-FI" sz="1700">
              <a:solidFill>
                <a:schemeClr val="bg1"/>
              </a:solidFill>
            </a:endParaRPr>
          </a:p>
          <a:p>
            <a:pPr algn="ctr"/>
            <a:r>
              <a:rPr lang="fi-FI" sz="1700" err="1">
                <a:solidFill>
                  <a:schemeClr val="bg1"/>
                </a:solidFill>
              </a:rPr>
              <a:t>TyEL</a:t>
            </a:r>
            <a:r>
              <a:rPr lang="fi-FI" sz="1700">
                <a:solidFill>
                  <a:schemeClr val="bg1"/>
                </a:solidFill>
              </a:rPr>
              <a:t>, YEL (4)</a:t>
            </a:r>
          </a:p>
        </p:txBody>
      </p:sp>
      <p:sp>
        <p:nvSpPr>
          <p:cNvPr id="15" name="Rounded Rectangle 44">
            <a:extLst>
              <a:ext uri="{FF2B5EF4-FFF2-40B4-BE49-F238E27FC236}">
                <a16:creationId xmlns:a16="http://schemas.microsoft.com/office/drawing/2014/main" id="{E528EE64-0CFD-4309-807F-37C113BEAB6E}"/>
              </a:ext>
            </a:extLst>
          </p:cNvPr>
          <p:cNvSpPr/>
          <p:nvPr/>
        </p:nvSpPr>
        <p:spPr>
          <a:xfrm>
            <a:off x="2657553" y="3179385"/>
            <a:ext cx="1853874" cy="843272"/>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bg1"/>
                </a:solidFill>
              </a:rPr>
              <a:t>Pension </a:t>
            </a:r>
            <a:r>
              <a:rPr lang="fi-FI" sz="1700" err="1">
                <a:solidFill>
                  <a:schemeClr val="bg1"/>
                </a:solidFill>
              </a:rPr>
              <a:t>insurance</a:t>
            </a:r>
            <a:r>
              <a:rPr lang="fi-FI" sz="1700">
                <a:solidFill>
                  <a:schemeClr val="bg1"/>
                </a:solidFill>
              </a:rPr>
              <a:t> </a:t>
            </a:r>
            <a:r>
              <a:rPr lang="fi-FI" sz="1700" err="1">
                <a:solidFill>
                  <a:schemeClr val="bg1"/>
                </a:solidFill>
              </a:rPr>
              <a:t>companies</a:t>
            </a:r>
            <a:endParaRPr lang="fi-FI" sz="1700">
              <a:solidFill>
                <a:schemeClr val="bg1"/>
              </a:solidFill>
            </a:endParaRPr>
          </a:p>
          <a:p>
            <a:pPr algn="ctr"/>
            <a:r>
              <a:rPr lang="fi-FI" sz="1700" err="1">
                <a:solidFill>
                  <a:schemeClr val="bg1"/>
                </a:solidFill>
              </a:rPr>
              <a:t>TyEL</a:t>
            </a:r>
            <a:r>
              <a:rPr lang="fi-FI" sz="1700">
                <a:solidFill>
                  <a:schemeClr val="bg1"/>
                </a:solidFill>
              </a:rPr>
              <a:t>, YEL (4)</a:t>
            </a:r>
          </a:p>
        </p:txBody>
      </p:sp>
      <p:sp>
        <p:nvSpPr>
          <p:cNvPr id="16" name="Rounded Rectangle 43">
            <a:extLst>
              <a:ext uri="{FF2B5EF4-FFF2-40B4-BE49-F238E27FC236}">
                <a16:creationId xmlns:a16="http://schemas.microsoft.com/office/drawing/2014/main" id="{906A6FFA-B268-4E69-81AD-5067AB737D5F}"/>
              </a:ext>
            </a:extLst>
          </p:cNvPr>
          <p:cNvSpPr/>
          <p:nvPr/>
        </p:nvSpPr>
        <p:spPr>
          <a:xfrm>
            <a:off x="2639616" y="2655082"/>
            <a:ext cx="6688254" cy="424367"/>
          </a:xfrm>
          <a:prstGeom prst="roundRect">
            <a:avLst>
              <a:gd name="adj" fmla="val 10325"/>
            </a:avLst>
          </a:prstGeom>
          <a:solidFill>
            <a:srgbClr val="02B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Finnish</a:t>
            </a:r>
            <a:r>
              <a:rPr lang="fi-FI" sz="1700">
                <a:solidFill>
                  <a:schemeClr val="tx1"/>
                </a:solidFill>
              </a:rPr>
              <a:t> Centre for </a:t>
            </a:r>
            <a:r>
              <a:rPr lang="fi-FI" sz="1700" err="1">
                <a:solidFill>
                  <a:schemeClr val="tx1"/>
                </a:solidFill>
              </a:rPr>
              <a:t>Pensions</a:t>
            </a:r>
            <a:endParaRPr lang="fi-FI" sz="1700">
              <a:solidFill>
                <a:schemeClr val="tx1"/>
              </a:solidFill>
            </a:endParaRPr>
          </a:p>
        </p:txBody>
      </p:sp>
      <p:sp>
        <p:nvSpPr>
          <p:cNvPr id="17" name="Rounded Rectangle 40">
            <a:extLst>
              <a:ext uri="{FF2B5EF4-FFF2-40B4-BE49-F238E27FC236}">
                <a16:creationId xmlns:a16="http://schemas.microsoft.com/office/drawing/2014/main" id="{86F10CD8-2EAC-4EAE-B85F-1AA56DA6D9EE}"/>
              </a:ext>
            </a:extLst>
          </p:cNvPr>
          <p:cNvSpPr/>
          <p:nvPr/>
        </p:nvSpPr>
        <p:spPr>
          <a:xfrm>
            <a:off x="2639616" y="2154193"/>
            <a:ext cx="6688254" cy="413110"/>
          </a:xfrm>
          <a:prstGeom prst="roundRect">
            <a:avLst>
              <a:gd name="adj" fmla="val 58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a:solidFill>
                  <a:schemeClr val="tx1"/>
                </a:solidFill>
              </a:rPr>
              <a:t>Financial </a:t>
            </a:r>
            <a:r>
              <a:rPr lang="fi-FI" sz="1700" err="1">
                <a:solidFill>
                  <a:schemeClr val="tx1"/>
                </a:solidFill>
              </a:rPr>
              <a:t>Supervisory</a:t>
            </a:r>
            <a:r>
              <a:rPr lang="fi-FI" sz="1700">
                <a:solidFill>
                  <a:schemeClr val="tx1"/>
                </a:solidFill>
              </a:rPr>
              <a:t> </a:t>
            </a:r>
            <a:r>
              <a:rPr lang="fi-FI" sz="1700" err="1">
                <a:solidFill>
                  <a:schemeClr val="tx1"/>
                </a:solidFill>
              </a:rPr>
              <a:t>Authority</a:t>
            </a:r>
            <a:endParaRPr lang="fi-FI" sz="1700">
              <a:solidFill>
                <a:schemeClr val="tx1"/>
              </a:solidFill>
            </a:endParaRPr>
          </a:p>
        </p:txBody>
      </p:sp>
      <p:sp>
        <p:nvSpPr>
          <p:cNvPr id="18" name="Rounded Rectangle 39">
            <a:extLst>
              <a:ext uri="{FF2B5EF4-FFF2-40B4-BE49-F238E27FC236}">
                <a16:creationId xmlns:a16="http://schemas.microsoft.com/office/drawing/2014/main" id="{DD8C8FBB-4B06-40A4-AA6C-77E7968B0654}"/>
              </a:ext>
            </a:extLst>
          </p:cNvPr>
          <p:cNvSpPr/>
          <p:nvPr/>
        </p:nvSpPr>
        <p:spPr>
          <a:xfrm>
            <a:off x="2639616" y="1340768"/>
            <a:ext cx="3412399" cy="708391"/>
          </a:xfrm>
          <a:prstGeom prst="roundRect">
            <a:avLst>
              <a:gd name="adj" fmla="val 669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Ministry</a:t>
            </a:r>
            <a:r>
              <a:rPr lang="fi-FI" sz="1700">
                <a:solidFill>
                  <a:schemeClr val="tx1"/>
                </a:solidFill>
              </a:rPr>
              <a:t> of </a:t>
            </a:r>
            <a:r>
              <a:rPr lang="fi-FI" sz="1700" err="1">
                <a:solidFill>
                  <a:schemeClr val="tx1"/>
                </a:solidFill>
              </a:rPr>
              <a:t>Social</a:t>
            </a:r>
            <a:r>
              <a:rPr lang="fi-FI" sz="1700">
                <a:solidFill>
                  <a:schemeClr val="tx1"/>
                </a:solidFill>
              </a:rPr>
              <a:t> </a:t>
            </a:r>
            <a:r>
              <a:rPr lang="fi-FI" sz="1700" err="1">
                <a:solidFill>
                  <a:schemeClr val="tx1"/>
                </a:solidFill>
              </a:rPr>
              <a:t>Affairs</a:t>
            </a:r>
            <a:r>
              <a:rPr lang="fi-FI" sz="1700">
                <a:solidFill>
                  <a:schemeClr val="tx1"/>
                </a:solidFill>
              </a:rPr>
              <a:t> and Health </a:t>
            </a:r>
          </a:p>
        </p:txBody>
      </p:sp>
      <p:sp>
        <p:nvSpPr>
          <p:cNvPr id="19" name="Rounded Rectangle 1">
            <a:extLst>
              <a:ext uri="{FF2B5EF4-FFF2-40B4-BE49-F238E27FC236}">
                <a16:creationId xmlns:a16="http://schemas.microsoft.com/office/drawing/2014/main" id="{59D3B915-270D-45C7-AD44-373A6E97B550}"/>
              </a:ext>
            </a:extLst>
          </p:cNvPr>
          <p:cNvSpPr/>
          <p:nvPr/>
        </p:nvSpPr>
        <p:spPr>
          <a:xfrm>
            <a:off x="6294305" y="1340768"/>
            <a:ext cx="3033565" cy="708391"/>
          </a:xfrm>
          <a:prstGeom prst="roundRect">
            <a:avLst>
              <a:gd name="adj" fmla="val 669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err="1">
                <a:solidFill>
                  <a:schemeClr val="tx1"/>
                </a:solidFill>
              </a:rPr>
              <a:t>Ministry</a:t>
            </a:r>
            <a:r>
              <a:rPr lang="fi-FI" sz="1700">
                <a:solidFill>
                  <a:schemeClr val="tx1"/>
                </a:solidFill>
              </a:rPr>
              <a:t> of Finance</a:t>
            </a:r>
          </a:p>
        </p:txBody>
      </p:sp>
      <p:sp>
        <p:nvSpPr>
          <p:cNvPr id="20" name="Pyöristetty suorakulmio 36">
            <a:extLst>
              <a:ext uri="{FF2B5EF4-FFF2-40B4-BE49-F238E27FC236}">
                <a16:creationId xmlns:a16="http://schemas.microsoft.com/office/drawing/2014/main" id="{A1D85876-F08C-4668-87CC-EBD6D80E9879}"/>
              </a:ext>
            </a:extLst>
          </p:cNvPr>
          <p:cNvSpPr/>
          <p:nvPr/>
        </p:nvSpPr>
        <p:spPr>
          <a:xfrm>
            <a:off x="2639618" y="5898107"/>
            <a:ext cx="6688253" cy="411213"/>
          </a:xfrm>
          <a:prstGeom prst="roundRect">
            <a:avLst/>
          </a:prstGeom>
          <a:solidFill>
            <a:schemeClr val="bg1"/>
          </a:solidFill>
          <a:ln w="15875">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err="1">
                <a:solidFill>
                  <a:schemeClr val="accent1"/>
                </a:solidFill>
                <a:ea typeface="Verdana" panose="020B0604030504040204" pitchFamily="34" charset="0"/>
                <a:cs typeface="Verdana" panose="020B0604030504040204" pitchFamily="34" charset="0"/>
              </a:rPr>
              <a:t>Insured</a:t>
            </a:r>
            <a:r>
              <a:rPr lang="fi-FI">
                <a:solidFill>
                  <a:schemeClr val="accent1"/>
                </a:solidFill>
                <a:ea typeface="Verdana" panose="020B0604030504040204" pitchFamily="34" charset="0"/>
                <a:cs typeface="Verdana" panose="020B0604030504040204" pitchFamily="34" charset="0"/>
              </a:rPr>
              <a:t> and </a:t>
            </a:r>
            <a:r>
              <a:rPr lang="fi-FI" err="1">
                <a:solidFill>
                  <a:schemeClr val="accent1"/>
                </a:solidFill>
                <a:ea typeface="Verdana" panose="020B0604030504040204" pitchFamily="34" charset="0"/>
                <a:cs typeface="Verdana" panose="020B0604030504040204" pitchFamily="34" charset="0"/>
              </a:rPr>
              <a:t>policyholders</a:t>
            </a:r>
            <a:r>
              <a:rPr lang="fi-FI">
                <a:solidFill>
                  <a:schemeClr val="accent1"/>
                </a:solidFill>
                <a:ea typeface="Verdana" panose="020B0604030504040204" pitchFamily="34" charset="0"/>
                <a:cs typeface="Verdana" panose="020B0604030504040204" pitchFamily="34" charset="0"/>
              </a:rPr>
              <a:t> </a:t>
            </a:r>
            <a:endParaRPr lang="en-US">
              <a:solidFill>
                <a:schemeClr val="accent1"/>
              </a:solidFill>
              <a:ea typeface="Verdana" panose="020B0604030504040204" pitchFamily="34" charset="0"/>
              <a:cs typeface="Verdana" panose="020B0604030504040204" pitchFamily="34" charset="0"/>
            </a:endParaRPr>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ctr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3"/>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englanti.potx" id="{43C12AB7-EC8E-43A8-816B-42B31C66B5DE}" vid="{3B019306-4007-4BCA-9064-7D17B04F1B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ETK_englanti</Template>
  <TotalTime>0</TotalTime>
  <Words>1685</Words>
  <Application>Microsoft Office PowerPoint</Application>
  <PresentationFormat>Laajakuva</PresentationFormat>
  <Paragraphs>407</Paragraphs>
  <Slides>42</Slides>
  <Notes>34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Earnings-related Pension System in Graphs and Figures</vt:lpstr>
      <vt:lpstr>Pension System and Governance </vt:lpstr>
      <vt:lpstr>Social security insurance in 2022 44,4 bnEUR </vt:lpstr>
      <vt:lpstr>Pension insurance in Finland in 2022 </vt:lpstr>
      <vt:lpstr>Basic pension provision </vt:lpstr>
      <vt:lpstr>Total pension in 2023 </vt:lpstr>
      <vt:lpstr>Execution in Earnings-related Pension System </vt:lpstr>
      <vt:lpstr>Preparation and coming into force of  earnings-related pension acts </vt:lpstr>
      <vt:lpstr>Determining the Pension </vt:lpstr>
      <vt:lpstr>Basic pension provision </vt:lpstr>
      <vt:lpstr>Total pension in 2023 </vt:lpstr>
      <vt:lpstr>Total pension in 2023,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2023 </vt:lpstr>
      <vt:lpstr>Distribution of total pension received in one’s own right  of persons residing in Finland 31 Dec. 2023 </vt:lpstr>
      <vt:lpstr>Average total pension and its ratio to average  earnings in 2000–2022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2022 </vt:lpstr>
      <vt:lpstr>Insured persons in employment or self employment  on 31 Dec. 2022, by pension act </vt:lpstr>
      <vt:lpstr>Pension Recipients </vt:lpstr>
      <vt:lpstr>Pension recipients by pension structure  in 2001–2022 </vt:lpstr>
      <vt:lpstr>Total population and pension recipients  on 31 Dec. 2022 </vt:lpstr>
      <vt:lpstr>Retirees on Earnings-related Pensions and Effective  Retirement Age </vt:lpstr>
      <vt:lpstr>New retirees on an earnings-related pension  in 2022, aged 50–68 </vt:lpstr>
      <vt:lpstr>Effective retirement age in earnings-related pension  scheme in 2000–2020 </vt:lpstr>
      <vt:lpstr>Expected effective retirement age in earnings-related  pension scheme in 1996–2020 </vt:lpstr>
      <vt:lpstr>Expected effective retirement age in 1996–2050: realization, target and projection </vt:lpstr>
      <vt:lpstr>Financing of Earnings-related Pensions </vt:lpstr>
      <vt:lpstr>Financing of pensions, by pension act</vt:lpstr>
      <vt:lpstr>Money flows of earnings-related pension scheme 2022</vt:lpstr>
      <vt:lpstr>Earnings-related pension contribution rates in 2024</vt:lpstr>
      <vt:lpstr>Average TEL-/TyEL contribution in 1962-2024</vt:lpstr>
      <vt:lpstr>Earnings-related pension contribution rates</vt:lpstr>
      <vt:lpstr>Pension assets and ratio of pension assets to GDP in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 5 Apr 2024</dc:title>
  <dc:creator/>
  <cp:lastModifiedBy/>
  <cp:revision>1</cp:revision>
  <dcterms:created xsi:type="dcterms:W3CDTF">2024-04-05T10:53:40Z</dcterms:created>
  <dcterms:modified xsi:type="dcterms:W3CDTF">2024-04-05T10:55:08Z</dcterms:modified>
</cp:coreProperties>
</file>