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56"/>
  </p:notesMasterIdLst>
  <p:sldIdLst>
    <p:sldId id="256" r:id="rId2"/>
    <p:sldId id="270" r:id="rId3"/>
    <p:sldId id="330" r:id="rId4"/>
    <p:sldId id="260" r:id="rId5"/>
    <p:sldId id="261" r:id="rId6"/>
    <p:sldId id="321" r:id="rId7"/>
    <p:sldId id="331" r:id="rId8"/>
    <p:sldId id="264" r:id="rId9"/>
    <p:sldId id="265" r:id="rId10"/>
    <p:sldId id="266" r:id="rId11"/>
    <p:sldId id="322" r:id="rId12"/>
    <p:sldId id="323" r:id="rId13"/>
    <p:sldId id="271" r:id="rId14"/>
    <p:sldId id="272" r:id="rId15"/>
    <p:sldId id="273" r:id="rId16"/>
    <p:sldId id="324" r:id="rId17"/>
    <p:sldId id="269" r:id="rId18"/>
    <p:sldId id="275" r:id="rId19"/>
    <p:sldId id="276" r:id="rId20"/>
    <p:sldId id="277" r:id="rId21"/>
    <p:sldId id="278" r:id="rId22"/>
    <p:sldId id="279" r:id="rId23"/>
    <p:sldId id="280" r:id="rId24"/>
    <p:sldId id="281" r:id="rId25"/>
    <p:sldId id="282" r:id="rId26"/>
    <p:sldId id="283" r:id="rId27"/>
    <p:sldId id="284" r:id="rId28"/>
    <p:sldId id="288" r:id="rId29"/>
    <p:sldId id="289" r:id="rId30"/>
    <p:sldId id="290" r:id="rId31"/>
    <p:sldId id="291" r:id="rId32"/>
    <p:sldId id="285" r:id="rId33"/>
    <p:sldId id="286" r:id="rId34"/>
    <p:sldId id="287" r:id="rId35"/>
    <p:sldId id="292" r:id="rId36"/>
    <p:sldId id="325" r:id="rId37"/>
    <p:sldId id="317" r:id="rId38"/>
    <p:sldId id="295" r:id="rId39"/>
    <p:sldId id="296" r:id="rId40"/>
    <p:sldId id="297" r:id="rId41"/>
    <p:sldId id="298" r:id="rId42"/>
    <p:sldId id="299" r:id="rId43"/>
    <p:sldId id="300" r:id="rId44"/>
    <p:sldId id="301" r:id="rId45"/>
    <p:sldId id="302" r:id="rId46"/>
    <p:sldId id="327" r:id="rId47"/>
    <p:sldId id="328" r:id="rId48"/>
    <p:sldId id="305" r:id="rId49"/>
    <p:sldId id="306" r:id="rId50"/>
    <p:sldId id="307" r:id="rId51"/>
    <p:sldId id="308" r:id="rId52"/>
    <p:sldId id="309" r:id="rId53"/>
    <p:sldId id="332" r:id="rId54"/>
    <p:sldId id="310" r:id="rId5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ABDA"/>
    <a:srgbClr val="00FFFF"/>
    <a:srgbClr val="FF9900"/>
    <a:srgbClr val="E6F3FE"/>
    <a:srgbClr val="CBE6F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3792" autoAdjust="0"/>
  </p:normalViewPr>
  <p:slideViewPr>
    <p:cSldViewPr>
      <p:cViewPr varScale="1">
        <p:scale>
          <a:sx n="62" d="100"/>
          <a:sy n="62" d="100"/>
        </p:scale>
        <p:origin x="180" y="56"/>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0" d="100"/>
          <a:sy n="60" d="100"/>
        </p:scale>
        <p:origin x="2410" y="19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30.6.2023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ilastot.etk.fi/pxweb/fi/ETK/ETK__110kaikki_elakkeensaajat__20elakkeensaajien_elake/elsael_1k01_laji.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ilastot.etk.fi/pxweb/fi/ETK/ETK__110kaikki_elakkeensaajat__20elakkeensaajien_elake/elsael_2k01_laji.Px/?rxid=fe3226f7-088f-41f3-b0e5-c513e2833b8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rn.fi/URN:ISBN:978-951-691-35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lastot.etk.fi/pxweb/fi/ETK/ETK__140elakemenot/emeno03_laji.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ilastot.etk.fi/pxweb/fi/ETK/ETK__140elakemenot/emeno01_koko.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rn.fi/URN:ISBN:978-951-691-351-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rn.fi/URN:ISBN:978-951-691-351-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ilastot.etk.fi/pxweb/fi/ETK/ETK__170vakuutetut__10tyoelakevakuutetut/vak01_piiri.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tk.fi/tutkimus-tilastot-ennusteet/tilastot/tyoelakevakuutetu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01_aikas.px/?rxid=70aa8bd8-9f0e-41b5-a61e-47bf469f6594"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04_rak.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02_laji.px"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10_tk_diag.px"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01_laji.px/?rxid=13328c45-a453-4699-b5e0-0b89111c5f4b"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tyoelakkeensaajat/"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10_tk_diag.px/?rxid=13328c45-a453-4699-b5e0-0b89111c5f4b"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tyoelakkeensaajat/"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01_laji.px"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etk.fi/tutkimus-tilastot-ennusteet/tilastot/elakkeensaajat/tyoelakkeensaajat/" TargetMode="External"/><Relationship Id="rId4" Type="http://schemas.openxmlformats.org/officeDocument/2006/relationships/hyperlink" Target="https://tilastot.etk.fi/pxweb/fi/ETK/ETK__130elakkeellesiirtymisika/esiirtymisika02.px"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01_laji.px/?rxid=d2e21f55-6a3f-44c6-9829-e2cc6445ace8"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tilastot.etk.fi/pxweb/fi/ETK/ETK__130elakkeellesiirtymisika/esiirtymisika01.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llesiirtymisika/"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tilastot.etk.fi/pxweb/fi/ETK/ETK__130elakkeellesiirtymisika/esiirtymisika01.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llesiirtymisika/"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urn.fi/URN:NBN:fi-fe202009146941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tilastot.etk.fi/pxweb/fi/ETK/ETK__160tyoelakekuntoutus/?tablelist=true&amp;rxid=e05b536d-ae62-4973-913b-c7ed47d0df7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etk.fi/tutkimus-tilastot-ja-ennusteet/tilastot/tyoelakekuntoutu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tilastot.etk.fi/pxweb/fi/ETK/ETK__160tyoelakekuntoutus/?tablelist=true&amp;rxid=e05b536d-ae62-4973-913b-c7ed47d0df72"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etk.fi/tutkimus-tilastot-ja-ennusteet/tilastot/tyoelakekuntoutus/"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etk.fi/tutkimus-tilastot-ja-ennusteet/tilastot/tyoelakekuntoutu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etk.fi/tutkimus-tilastot-ja-ennusteet/tilastot/tyoelakekuntoutu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tilastot.etk.fi/pxweb/fi/ETK/ETK__180tyoelakkeiden_rahoitus__10rahavirrat/rahavirrat01_kaikki.px/?rxid=41927abd-4a31-433a-8979-f1d315cc3ac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365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a:t>Yksin asuva eläkkeensaaja, työeläkkeen oletetaan olevan 50 % palkasta. </a:t>
            </a:r>
          </a:p>
          <a:p>
            <a:pPr>
              <a:lnSpc>
                <a:spcPct val="20000"/>
              </a:lnSpc>
              <a:spcBef>
                <a:spcPct val="0"/>
              </a:spcBef>
            </a:pPr>
            <a:endParaRPr lang="fi-FI" dirty="0"/>
          </a:p>
          <a:p>
            <a:pPr>
              <a:spcBef>
                <a:spcPct val="0"/>
              </a:spcBef>
            </a:pPr>
            <a:r>
              <a:rPr lang="fi-FI" dirty="0"/>
              <a:t>Kansaneläke ja takuueläke alkaa 65-vuotiaana</a:t>
            </a:r>
          </a:p>
          <a:p>
            <a:pPr>
              <a:spcBef>
                <a:spcPct val="0"/>
              </a:spcBef>
            </a:pPr>
            <a:endParaRPr lang="fi-FI" dirty="0"/>
          </a:p>
          <a:p>
            <a:pPr>
              <a:spcBef>
                <a:spcPct val="0"/>
              </a:spcBef>
            </a:pPr>
            <a:r>
              <a:rPr lang="fi-FI" dirty="0"/>
              <a:t>Nettoeläke tarkoittaa käteen jäävää kokonaiseläkettä tuloverojen jälkeen olettaen, ettei henkilöllä ole muita tuloja.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85464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a:t>Yksin asuva eläkkeensaaja, työeläkkeen oletetaan olevan 50 % palkasta. </a:t>
            </a:r>
          </a:p>
          <a:p>
            <a:pPr>
              <a:lnSpc>
                <a:spcPct val="20000"/>
              </a:lnSpc>
              <a:spcBef>
                <a:spcPct val="0"/>
              </a:spcBef>
            </a:pPr>
            <a:endParaRPr lang="fi-FI" dirty="0"/>
          </a:p>
          <a:p>
            <a:pPr>
              <a:spcBef>
                <a:spcPct val="0"/>
              </a:spcBef>
            </a:pPr>
            <a:r>
              <a:rPr lang="fi-FI" dirty="0"/>
              <a:t>Kansaneläke ja takuueläke alkaa 65-vuotiaana.</a:t>
            </a:r>
          </a:p>
          <a:p>
            <a:pPr>
              <a:spcBef>
                <a:spcPct val="0"/>
              </a:spcBef>
            </a:pPr>
            <a:endParaRPr lang="fi-FI" dirty="0"/>
          </a:p>
          <a:p>
            <a:pPr>
              <a:spcBef>
                <a:spcPct val="0"/>
              </a:spcBef>
            </a:pPr>
            <a:r>
              <a:rPr lang="fi-FI" dirty="0"/>
              <a:t>Nettoeläke tarkoittaa käteen jäävää kokonaiseläkettä tuloverojen jälkeen olettaen, ettei henkilöllä ole muita tuloja.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818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6" fontAlgn="base">
              <a:spcBef>
                <a:spcPct val="30000"/>
              </a:spcBef>
              <a:spcAft>
                <a:spcPct val="0"/>
              </a:spcAft>
              <a:defRPr/>
            </a:pPr>
            <a:r>
              <a:rPr lang="fi-FI" dirty="0"/>
              <a:t>Karttuminen alkaa työntekijöillä 17 vuoden ja yrittäjillä 18 vuoden iän täyttämistä seuraavan kuukauden alusta. </a:t>
            </a:r>
          </a:p>
          <a:p>
            <a:pPr defTabSz="457206" fontAlgn="base">
              <a:spcBef>
                <a:spcPct val="30000"/>
              </a:spcBef>
              <a:spcAft>
                <a:spcPct val="0"/>
              </a:spcAft>
              <a:defRPr/>
            </a:pPr>
            <a:r>
              <a:rPr lang="fi-FI" dirty="0"/>
              <a:t>Palkansaajan työeläkemaksua ei vähennetä eläkkeen perusteena olevasta palkasta vuodesta 2017 alkaen.</a:t>
            </a:r>
          </a:p>
          <a:p>
            <a:endParaRPr lang="fi-FI" dirty="0"/>
          </a:p>
          <a:p>
            <a:r>
              <a:rPr lang="fi-FI" b="1" dirty="0"/>
              <a:t>Eläkettä karttui 2005–2016:</a:t>
            </a:r>
          </a:p>
          <a:p>
            <a:r>
              <a:rPr lang="fi-FI" dirty="0"/>
              <a:t>1,5 prosenttia alle 53-vuotiaana, </a:t>
            </a:r>
          </a:p>
          <a:p>
            <a:r>
              <a:rPr lang="fi-FI" dirty="0"/>
              <a:t>1,9 prosenttia 53−62-vuotiaana ja </a:t>
            </a:r>
          </a:p>
          <a:p>
            <a:r>
              <a:rPr lang="fi-FI" dirty="0"/>
              <a:t>4,5 prosenttia 63−67-vuotiaana.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0306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Vuonna 1965 ja sen jälkeen syntyneen työntekijän alin vanhuuseläkeikä sopeutetaan eliniän muutokseen ja ikä vahvistetaan sosiaali- ja terveysministeriön asetuksella vuodelle, jona työntekijä täyttää 62 vuotta.</a:t>
            </a:r>
            <a:endParaRPr lang="en-US"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4040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a:t>Yksin asuva eläkkeensaaja, työeläkkeen oletetaan olevan 50 % palkasta. </a:t>
            </a:r>
          </a:p>
          <a:p>
            <a:pPr>
              <a:lnSpc>
                <a:spcPct val="20000"/>
              </a:lnSpc>
              <a:spcBef>
                <a:spcPct val="0"/>
              </a:spcBef>
            </a:pPr>
            <a:endParaRPr lang="fi-FI" dirty="0"/>
          </a:p>
          <a:p>
            <a:pPr>
              <a:spcBef>
                <a:spcPct val="0"/>
              </a:spcBef>
            </a:pPr>
            <a:r>
              <a:rPr lang="fi-FI" dirty="0"/>
              <a:t>Kansaneläke ja takuueläke alkaa 65-vuotiaana.</a:t>
            </a:r>
          </a:p>
          <a:p>
            <a:pPr>
              <a:spcBef>
                <a:spcPct val="0"/>
              </a:spcBef>
            </a:pPr>
            <a:endParaRPr lang="fi-FI" dirty="0"/>
          </a:p>
          <a:p>
            <a:pPr>
              <a:spcBef>
                <a:spcPct val="0"/>
              </a:spcBef>
            </a:pPr>
            <a:r>
              <a:rPr lang="fi-FI" dirty="0"/>
              <a:t>Nettoeläke tarkoittaa käteen jäävää kokonaiseläkettä tuloverojen jälkeen olettaen, ettei henkilöllä ole muita tuloja.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5170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Indeksitarkistuksen määrään vaikuttavat Tilastokeskuksen laskemien kuluttajahinta- ja ansiotasoindeksin muutokset. </a:t>
            </a:r>
          </a:p>
          <a:p>
            <a:endParaRPr lang="fi-FI" dirty="0"/>
          </a:p>
          <a:p>
            <a:r>
              <a:rPr lang="fi-FI" dirty="0"/>
              <a:t>Palkkakertoimessa hintatason muutoksen osuus on 20 prosenttia ja palkansaajien ansiotason muutoksen osuus 80 prosenttia.</a:t>
            </a:r>
          </a:p>
          <a:p>
            <a:r>
              <a:rPr lang="fi-FI" dirty="0"/>
              <a:t> </a:t>
            </a:r>
          </a:p>
          <a:p>
            <a:r>
              <a:rPr lang="fi-FI" dirty="0"/>
              <a:t>Työeläkeindeksissä hintatason muutoksen osuus on 80 prosenttia ja palkansaajien ansiotason muutoksen osuus 20 prosenttia. </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4193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Eläkkeensaajat: Suomessa asuvat työ- ja/tai kansaneläkejärjestelmästä vanhuus-, työkyvyttömyys- tai maatalouden erityiseläkettä saavat. Osittaista vanhuuseläkettä saavat eivät sisälly lukuihin.</a:t>
            </a:r>
          </a:p>
          <a:p>
            <a:endParaRPr lang="fi-FI" dirty="0"/>
          </a:p>
          <a:p>
            <a:pPr>
              <a:lnSpc>
                <a:spcPct val="20000"/>
              </a:lnSpc>
            </a:pPr>
            <a:endParaRPr lang="fi-FI" dirty="0"/>
          </a:p>
          <a:p>
            <a:r>
              <a:rPr lang="fi-FI" dirty="0"/>
              <a:t>Kokonaiseläke sisältää henkilön oman eläkkeen ja perhe-eläkkeen osuudet.</a:t>
            </a:r>
          </a:p>
          <a:p>
            <a:endParaRPr lang="fi-FI" dirty="0"/>
          </a:p>
          <a:p>
            <a:r>
              <a:rPr lang="fi-FI" dirty="0"/>
              <a:t>Kokonaiseläke sisältää työ-, kansan- ja erityisturvan lakien mukaiset osuudet.</a:t>
            </a:r>
          </a:p>
          <a:p>
            <a:endParaRPr lang="fi-FI" dirty="0"/>
          </a:p>
          <a:p>
            <a:r>
              <a:rPr lang="fi-FI" dirty="0"/>
              <a:t>Kokonaiseläke on bruttoeläke.</a:t>
            </a:r>
          </a:p>
          <a:p>
            <a:endParaRPr lang="fi-FI" dirty="0"/>
          </a:p>
          <a:p>
            <a:r>
              <a:rPr lang="fi-FI" dirty="0"/>
              <a:t>Tilastotietokanta:</a:t>
            </a:r>
          </a:p>
          <a:p>
            <a:r>
              <a:rPr lang="fi-FI" dirty="0">
                <a:hlinkClick r:id="rId3"/>
              </a:rPr>
              <a:t>https://tilastot.etk.fi/pxweb/fi/ETK/ETK__110kaikki_elakkeensaajat__20elakkeensaajien_elake/elsael_1k01_laji.px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r>
              <a:rPr lang="fi-FI" dirty="0"/>
              <a:t>Eläkkeensaajat: Suomessa asuvat työ- ja/tai kansaneläkejärjestelmästä vanhuus-, työkyvyttömyys- tai maatalouden erityiseläkettä saavat. Osittaista vanhuuseläkettä saavat eivät sisälly lukuihin.</a:t>
            </a:r>
          </a:p>
          <a:p>
            <a:endParaRPr lang="fi-FI" dirty="0"/>
          </a:p>
          <a:p>
            <a:pPr>
              <a:lnSpc>
                <a:spcPct val="20000"/>
              </a:lnSpc>
            </a:pPr>
            <a:endParaRPr lang="fi-FI" dirty="0"/>
          </a:p>
          <a:p>
            <a:r>
              <a:rPr lang="fi-FI" dirty="0"/>
              <a:t>Kokonaiseläke sisältää henkilön oman eläkkeen ja perhe-eläkkeen osuudet.</a:t>
            </a:r>
          </a:p>
          <a:p>
            <a:endParaRPr lang="fi-FI" dirty="0"/>
          </a:p>
          <a:p>
            <a:pPr>
              <a:lnSpc>
                <a:spcPct val="20000"/>
              </a:lnSpc>
            </a:pPr>
            <a:endParaRPr lang="fi-FI" dirty="0"/>
          </a:p>
          <a:p>
            <a:r>
              <a:rPr lang="fi-FI" dirty="0"/>
              <a:t>Kokonaiseläke sisältää työ-, kansan- ja erityisturvan lakien mukaiset osuudet.</a:t>
            </a:r>
          </a:p>
          <a:p>
            <a:endParaRPr lang="fi-FI" dirty="0"/>
          </a:p>
          <a:p>
            <a:r>
              <a:rPr lang="fi-FI" dirty="0"/>
              <a:t>Erityisturvan lait: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fi-FI" dirty="0"/>
          </a:p>
          <a:p>
            <a:r>
              <a:rPr lang="fi-FI" dirty="0"/>
              <a:t>Kokonaiseläke on bruttoeläke.</a:t>
            </a:r>
          </a:p>
          <a:p>
            <a:endParaRPr lang="fi-FI" dirty="0"/>
          </a:p>
          <a:p>
            <a:r>
              <a:rPr lang="fi-FI" dirty="0"/>
              <a:t>Tilastotietokanta:</a:t>
            </a:r>
          </a:p>
          <a:p>
            <a:r>
              <a:rPr lang="fi-FI" dirty="0">
                <a:hlinkClick r:id="rId3"/>
              </a:rPr>
              <a:t>https://tilastot.etk.fi/pxweb/fi/ETK/ETK__110kaikki_elakkeensaajat__20elakkeensaajien_elake/elsael_2k01_laji.Px/?rxid=fe3226f7-088f-41f3-b0e5-c513e2833b80</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91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r>
              <a:rPr lang="fi-FI" dirty="0"/>
              <a:t>Eläkkeensaajat: Suomessa asuvat työ- ja/tai kansaneläkejärjestelmästä vanhuus- </a:t>
            </a:r>
          </a:p>
          <a:p>
            <a:r>
              <a:rPr lang="fi-FI" dirty="0"/>
              <a:t>tai työkyvyttömyyseläkettä saavat. Osittaista vanhuuseläkettä saavat eivät sisälly lukuihin.</a:t>
            </a:r>
          </a:p>
          <a:p>
            <a:endParaRPr lang="fi-FI" dirty="0"/>
          </a:p>
          <a:p>
            <a:pPr>
              <a:lnSpc>
                <a:spcPct val="20000"/>
              </a:lnSpc>
            </a:pPr>
            <a:endParaRPr lang="fi-FI" dirty="0"/>
          </a:p>
          <a:p>
            <a:r>
              <a:rPr lang="fi-FI" dirty="0"/>
              <a:t>Kokonaiseläke sisältää henkilön oman eläkkeen ja perhe-eläkkeen osuudet.</a:t>
            </a:r>
          </a:p>
          <a:p>
            <a:endParaRPr lang="fi-FI" dirty="0"/>
          </a:p>
          <a:p>
            <a:pPr>
              <a:lnSpc>
                <a:spcPct val="20000"/>
              </a:lnSpc>
            </a:pPr>
            <a:endParaRPr lang="fi-FI" dirty="0"/>
          </a:p>
          <a:p>
            <a:r>
              <a:rPr lang="fi-FI" dirty="0"/>
              <a:t>Kokonaiseläke sisältää työ-, kansan- ja erityisturvan lakien mukaiset osuudet.</a:t>
            </a:r>
          </a:p>
          <a:p>
            <a:endParaRPr lang="fi-FI" dirty="0"/>
          </a:p>
          <a:p>
            <a:r>
              <a:rPr lang="fi-FI" dirty="0"/>
              <a:t>Erityisturvan lait: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fi-FI" dirty="0"/>
          </a:p>
          <a:p>
            <a:pPr>
              <a:lnSpc>
                <a:spcPct val="20000"/>
              </a:lnSpc>
            </a:pPr>
            <a:endParaRPr lang="fi-FI" dirty="0"/>
          </a:p>
          <a:p>
            <a:r>
              <a:rPr lang="fi-FI" dirty="0"/>
              <a:t>Vuodesta 2008 alkaen kokonaiseläke ei enää sisällä eläkkeensaajan asumis- ja hoitotuen osuutta. Vuodesta 2011 lähtien kokonaiseläke sisältää takuueläkkeen osuuden.</a:t>
            </a:r>
          </a:p>
          <a:p>
            <a:endParaRPr lang="fi-FI" dirty="0"/>
          </a:p>
          <a:p>
            <a:pPr>
              <a:lnSpc>
                <a:spcPct val="20000"/>
              </a:lnSpc>
            </a:pPr>
            <a:endParaRPr lang="fi-FI" dirty="0"/>
          </a:p>
          <a:p>
            <a:r>
              <a:rPr lang="fi-FI" dirty="0"/>
              <a:t>Kokonaiseläke on bruttoeläke.</a:t>
            </a:r>
          </a:p>
          <a:p>
            <a:endParaRPr lang="fi-FI" dirty="0"/>
          </a:p>
          <a:p>
            <a:pPr>
              <a:lnSpc>
                <a:spcPct val="20000"/>
              </a:lnSpc>
            </a:pPr>
            <a:endParaRPr lang="fi-FI" dirty="0"/>
          </a:p>
          <a:p>
            <a:r>
              <a:rPr lang="fi-FI" dirty="0"/>
              <a:t>Keskiansio perustuu Tilastokeskuksen tulonjakotilaston tietoon ammatissa toimivien keskimääräisistä palkka- ja yrittäjätuloista</a:t>
            </a:r>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Arvio keskimääräisen kokonaiseläkkeen tulevasta kehityksestä perustuu lokakuussa 2019 laadittuun pitkän aikavälin laskelmaan.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sng">
                <a:solidFill>
                  <a:srgbClr val="0356B5"/>
                </a:solidFill>
                <a:effectLst/>
                <a:latin typeface="Source Sans Pro" panose="020B0503030403020204" pitchFamily="34" charset="0"/>
                <a:hlinkClick r:id="rId3"/>
              </a:rPr>
              <a:t>Lakisääteiset eläkkeet: pitkän aikavälin laskelmat 2022</a:t>
            </a:r>
            <a:r>
              <a:rPr lang="fi-FI" b="0" i="0" u="sng">
                <a:solidFill>
                  <a:srgbClr val="0356B5"/>
                </a:solidFill>
                <a:effectLst/>
                <a:latin typeface="Source Sans Pro" panose="020B0503030403020204" pitchFamily="34" charset="0"/>
              </a:rPr>
              <a:t> (</a:t>
            </a:r>
            <a:r>
              <a:rPr lang="fi-FI" b="0" i="0">
                <a:solidFill>
                  <a:srgbClr val="141414"/>
                </a:solidFill>
                <a:effectLst/>
                <a:latin typeface="Source Sans Pro" panose="020B0503030403020204" pitchFamily="34" charset="0"/>
              </a:rPr>
              <a:t>13.10.2022 | Eläketurvakeskuksen raportteja 05/2022)</a:t>
            </a:r>
            <a:endParaRPr lang="fi-FI" b="0"/>
          </a:p>
          <a:p>
            <a:pPr>
              <a:lnSpc>
                <a:spcPct val="20000"/>
              </a:lnSpc>
            </a:pPr>
            <a:endParaRPr lang="fi-FI" dirty="0"/>
          </a:p>
          <a:p>
            <a:r>
              <a:rPr lang="fi-FI" dirty="0"/>
              <a:t>Kokonaiseläke sisältää työ-, kansan- ja erityisturvan lakien mukaiset osuudet.</a:t>
            </a:r>
          </a:p>
          <a:p>
            <a:endParaRPr lang="fi-FI" dirty="0"/>
          </a:p>
          <a:p>
            <a:r>
              <a:rPr lang="fi-FI" dirty="0"/>
              <a:t>Erityisturvan lait: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fi-FI" dirty="0"/>
          </a:p>
          <a:p>
            <a:pPr>
              <a:lnSpc>
                <a:spcPct val="20000"/>
              </a:lnSpc>
            </a:pPr>
            <a:endParaRPr lang="fi-FI" dirty="0"/>
          </a:p>
          <a:p>
            <a:r>
              <a:rPr lang="fi-FI" dirty="0"/>
              <a:t>Keskiansio perustuu työeläkejärjestelmän ansaintarekisterin tietoihin vakuutettujen työtuloista ja vakuutettujen lukumääristä.</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244941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Maatalouden erityiseläkkeet 27 milj. € ja osa-aikaeläkkeet 1 milj. €.</a:t>
            </a:r>
          </a:p>
          <a:p>
            <a:endParaRPr lang="fi-FI" dirty="0"/>
          </a:p>
          <a:p>
            <a:r>
              <a:rPr lang="fi-FI" dirty="0"/>
              <a:t>Tilastotietokanta</a:t>
            </a:r>
          </a:p>
          <a:p>
            <a:r>
              <a:rPr lang="fi-FI" dirty="0">
                <a:hlinkClick r:id="rId3"/>
              </a:rPr>
              <a:t>https://tilastot.etk.fi/pxweb/fi/ETK/ETK__140elakemenot/emeno03_laji.px</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474784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Kokonaiseläkemeno sisältää eri eläkejärjestelmien maksamat vanhuus-</a:t>
            </a:r>
            <a:r>
              <a:rPr lang="fi-FI"/>
              <a:t>, työkyvyttömyys-, </a:t>
            </a:r>
            <a:r>
              <a:rPr lang="fi-FI" dirty="0"/>
              <a:t>perhe-, osa-aika- ja maatalouden erityiseläkkeet.</a:t>
            </a:r>
          </a:p>
          <a:p>
            <a:pPr>
              <a:lnSpc>
                <a:spcPct val="20000"/>
              </a:lnSpc>
            </a:pPr>
            <a:endParaRPr lang="fi-FI" dirty="0"/>
          </a:p>
          <a:p>
            <a:r>
              <a:rPr lang="fi-FI" dirty="0"/>
              <a:t>Kelan eläkemeno sisältää kansaneläkkeiden lisäksi takuueläkkeet, rintamalisät ja lapsikorotukset.</a:t>
            </a:r>
          </a:p>
          <a:p>
            <a:endParaRPr lang="fi-FI" dirty="0"/>
          </a:p>
          <a:p>
            <a:r>
              <a:rPr lang="fi-FI" dirty="0"/>
              <a:t>Tilastotietokanta:</a:t>
            </a:r>
          </a:p>
          <a:p>
            <a:r>
              <a:rPr lang="fi-FI" dirty="0">
                <a:hlinkClick r:id="rId3"/>
              </a:rPr>
              <a:t>https://tilastot.etk.fi/pxweb/fi/ETK/ETK__140elakemenot/emeno01_koko.px</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666293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Arvio lakisääteisten eläkemenojen suhteesta bruttokansantuotteeseen perustuu </a:t>
            </a:r>
            <a:r>
              <a:rPr lang="fi-FI"/>
              <a:t>lokakuussa 2022 </a:t>
            </a:r>
            <a:r>
              <a:rPr lang="fi-FI" dirty="0"/>
              <a:t>laadittuun pitkän aikavälin laskelmaan.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sng">
                <a:solidFill>
                  <a:srgbClr val="0356B5"/>
                </a:solidFill>
                <a:effectLst/>
                <a:latin typeface="Source Sans Pro" panose="020B0503030403020204" pitchFamily="34" charset="0"/>
                <a:hlinkClick r:id="rId3"/>
              </a:rPr>
              <a:t>Lakisääteiset eläkkeet: pitkän aikavälin laskelmat 2022</a:t>
            </a:r>
            <a:r>
              <a:rPr lang="fi-FI" b="0" i="0" u="sng">
                <a:solidFill>
                  <a:srgbClr val="0356B5"/>
                </a:solidFill>
                <a:effectLst/>
                <a:latin typeface="Source Sans Pro" panose="020B0503030403020204" pitchFamily="34" charset="0"/>
              </a:rPr>
              <a:t> (</a:t>
            </a:r>
            <a:r>
              <a:rPr lang="fi-FI" b="0" i="0">
                <a:solidFill>
                  <a:srgbClr val="141414"/>
                </a:solidFill>
                <a:effectLst/>
                <a:latin typeface="Source Sans Pro" panose="020B0503030403020204" pitchFamily="34" charset="0"/>
              </a:rPr>
              <a:t>13.10.2022 | Eläketurvakeskuksen raportteja 05/2022)</a:t>
            </a:r>
            <a:endParaRPr lang="fi-FI" b="0"/>
          </a:p>
          <a:p>
            <a:endParaRPr lang="fi-FI" dirty="0"/>
          </a:p>
          <a:p>
            <a:r>
              <a:rPr lang="fi-FI" dirty="0"/>
              <a:t>Kelan eläkemeno sisältää kansaneläkkeet ja takuueläkkeet.</a:t>
            </a:r>
          </a:p>
          <a:p>
            <a:pPr>
              <a:lnSpc>
                <a:spcPct val="20000"/>
              </a:lnSpc>
            </a:pPr>
            <a:endParaRPr lang="fi-FI" dirty="0"/>
          </a:p>
          <a:p>
            <a:r>
              <a:rPr lang="fi-FI" dirty="0"/>
              <a:t>Erityisturvan lait =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20000"/>
              </a:lnSpc>
            </a:pPr>
            <a:endParaRPr lang="fi-FI" dirty="0"/>
          </a:p>
          <a:p>
            <a:r>
              <a:rPr lang="fi-FI" dirty="0"/>
              <a:t>VEKL: Laki valtion varoista suoritettavasta eläkkeen korvaamisesta alle kolmivuotiaan lapsen hoidon tai opiskelun ajalta.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Yksityisen sektorin palkansaajien eläkemenojen ja -maksujen toteutunut ja arvioitu kehitys suhteutettuna vastaavaan palkkasummaan perustuu </a:t>
            </a:r>
            <a:r>
              <a:rPr lang="fi-FI"/>
              <a:t>lokakuussa 2022 </a:t>
            </a:r>
            <a:r>
              <a:rPr lang="fi-FI" dirty="0"/>
              <a:t>laadittuun pitkän </a:t>
            </a:r>
            <a:r>
              <a:rPr lang="fi-FI"/>
              <a:t>aikavälin laskelmaan.</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sng">
                <a:solidFill>
                  <a:srgbClr val="0356B5"/>
                </a:solidFill>
                <a:effectLst/>
                <a:latin typeface="Source Sans Pro" panose="020B0503030403020204" pitchFamily="34" charset="0"/>
                <a:hlinkClick r:id="rId3"/>
              </a:rPr>
              <a:t>Lakisääteiset eläkkeet: pitkän aikavälin laskelmat 2022</a:t>
            </a:r>
            <a:r>
              <a:rPr lang="fi-FI" b="0" i="0" u="sng">
                <a:solidFill>
                  <a:srgbClr val="0356B5"/>
                </a:solidFill>
                <a:effectLst/>
                <a:latin typeface="Source Sans Pro" panose="020B0503030403020204" pitchFamily="34" charset="0"/>
              </a:rPr>
              <a:t> (</a:t>
            </a:r>
            <a:r>
              <a:rPr lang="fi-FI" b="0" i="0">
                <a:solidFill>
                  <a:srgbClr val="141414"/>
                </a:solidFill>
                <a:effectLst/>
                <a:latin typeface="Source Sans Pro" panose="020B0503030403020204" pitchFamily="34" charset="0"/>
              </a:rPr>
              <a:t>13.10.2022 | Eläketurvakeskuksen raportteja 05/2022)</a:t>
            </a:r>
            <a:endParaRPr lang="fi-FI" b="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953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r>
              <a:rPr lang="fi-FI" dirty="0"/>
              <a:t>Luvut kuvaavat 31.12. työ- tai yrittäjäsuhteessa olleita.</a:t>
            </a:r>
          </a:p>
          <a:p>
            <a:pPr>
              <a:lnSpc>
                <a:spcPct val="20000"/>
              </a:lnSpc>
            </a:pPr>
            <a:endParaRPr lang="fi-FI" dirty="0"/>
          </a:p>
          <a:p>
            <a:r>
              <a:rPr lang="fi-FI" dirty="0"/>
              <a:t>Henkilö voi olla saman aikaisesti vakuutettu useamman eri työeläkelain mukaan. Yhteensä luvussa </a:t>
            </a:r>
            <a:r>
              <a:rPr lang="fi-FI"/>
              <a:t>(2,5 </a:t>
            </a:r>
            <a:r>
              <a:rPr lang="fi-FI" dirty="0"/>
              <a:t>milj.) henkilö on vain kertaalleen.</a:t>
            </a:r>
          </a:p>
          <a:p>
            <a:pPr>
              <a:lnSpc>
                <a:spcPct val="30000"/>
              </a:lnSpc>
            </a:pPr>
            <a:endParaRPr lang="fi-FI" dirty="0"/>
          </a:p>
          <a:p>
            <a:pPr>
              <a:lnSpc>
                <a:spcPct val="20000"/>
              </a:lnSpc>
            </a:pPr>
            <a:endParaRPr lang="fi-FI" dirty="0"/>
          </a:p>
          <a:p>
            <a:pPr>
              <a:lnSpc>
                <a:spcPct val="20000"/>
              </a:lnSpc>
            </a:pPr>
            <a:endParaRPr lang="fi-FI" dirty="0"/>
          </a:p>
          <a:p>
            <a:r>
              <a:rPr lang="fi-FI" dirty="0" err="1"/>
              <a:t>JuEL</a:t>
            </a:r>
            <a:r>
              <a:rPr lang="fi-FI" dirty="0"/>
              <a:t> (kunta-ala) </a:t>
            </a:r>
            <a:r>
              <a:rPr lang="fi-FI"/>
              <a:t>sisältää  42 </a:t>
            </a:r>
            <a:r>
              <a:rPr lang="fi-FI" dirty="0"/>
              <a:t>000 </a:t>
            </a:r>
            <a:r>
              <a:rPr lang="fi-FI" dirty="0" err="1"/>
              <a:t>JuEL:n</a:t>
            </a:r>
            <a:r>
              <a:rPr lang="fi-FI" dirty="0"/>
              <a:t> piiriin kuuluvaa luottamushenkilöä, omaishoitajaa, perhehoitajaa yms.</a:t>
            </a:r>
          </a:p>
          <a:p>
            <a:pPr>
              <a:lnSpc>
                <a:spcPct val="30000"/>
              </a:lnSpc>
            </a:pPr>
            <a:endParaRPr lang="fi-FI" dirty="0"/>
          </a:p>
          <a:p>
            <a:pPr>
              <a:lnSpc>
                <a:spcPct val="20000"/>
              </a:lnSpc>
            </a:pPr>
            <a:endParaRPr lang="fi-FI" dirty="0"/>
          </a:p>
          <a:p>
            <a:r>
              <a:rPr lang="fi-FI" dirty="0" err="1"/>
              <a:t>JuEL</a:t>
            </a:r>
            <a:r>
              <a:rPr lang="fi-FI" dirty="0"/>
              <a:t> (valtio) </a:t>
            </a:r>
            <a:r>
              <a:rPr lang="fi-FI"/>
              <a:t>sisältää 8 </a:t>
            </a:r>
            <a:r>
              <a:rPr lang="fi-FI" dirty="0"/>
              <a:t>000 </a:t>
            </a:r>
            <a:r>
              <a:rPr lang="fi-FI" dirty="0" err="1"/>
              <a:t>JuEL:n</a:t>
            </a:r>
            <a:r>
              <a:rPr lang="fi-FI" dirty="0"/>
              <a:t> piiriin kuuluvaa luottamushenkilöä, konsulttia yms.</a:t>
            </a:r>
          </a:p>
          <a:p>
            <a:pPr>
              <a:lnSpc>
                <a:spcPct val="30000"/>
              </a:lnSpc>
            </a:pPr>
            <a:endParaRPr lang="fi-FI" dirty="0"/>
          </a:p>
          <a:p>
            <a:r>
              <a:rPr lang="fi-FI" dirty="0" err="1"/>
              <a:t>TyEL</a:t>
            </a:r>
            <a:r>
              <a:rPr lang="fi-FI" dirty="0"/>
              <a:t> = Työntekijän eläkelaki</a:t>
            </a:r>
          </a:p>
          <a:p>
            <a:r>
              <a:rPr lang="fi-FI" dirty="0"/>
              <a:t>MEL = Merimieseläkelaki</a:t>
            </a:r>
          </a:p>
          <a:p>
            <a:r>
              <a:rPr lang="fi-FI" dirty="0"/>
              <a:t>YEL = Yrittäjän eläkelaki</a:t>
            </a:r>
          </a:p>
          <a:p>
            <a:r>
              <a:rPr lang="fi-FI" dirty="0"/>
              <a:t>MYEL = Maatalousyrittäjän eläkelaki</a:t>
            </a:r>
          </a:p>
          <a:p>
            <a:pPr>
              <a:lnSpc>
                <a:spcPct val="30000"/>
              </a:lnSpc>
            </a:pPr>
            <a:endParaRPr lang="fi-FI" dirty="0"/>
          </a:p>
          <a:p>
            <a:r>
              <a:rPr lang="fi-FI" dirty="0" err="1"/>
              <a:t>JuEL</a:t>
            </a:r>
            <a:r>
              <a:rPr lang="fi-FI" dirty="0"/>
              <a:t> = Julkisten alojen eläkelaki (kunta-ala, valtio, kirkko)</a:t>
            </a:r>
          </a:p>
          <a:p>
            <a:r>
              <a:rPr lang="fi-FI" dirty="0" err="1"/>
              <a:t>OrtKL</a:t>
            </a:r>
            <a:r>
              <a:rPr lang="fi-FI" dirty="0"/>
              <a:t> = Laki ortodoksisesta kirkosta</a:t>
            </a:r>
          </a:p>
          <a:p>
            <a:r>
              <a:rPr lang="fi-FI" dirty="0"/>
              <a:t>SP = Suomen Pankin eläkesääntö</a:t>
            </a:r>
          </a:p>
          <a:p>
            <a:r>
              <a:rPr lang="fi-FI" dirty="0"/>
              <a:t>Ahvenanmaan maakuntahallituksen eläkesääntö</a:t>
            </a:r>
          </a:p>
          <a:p>
            <a:pPr>
              <a:lnSpc>
                <a:spcPct val="30000"/>
              </a:lnSpc>
            </a:pPr>
            <a:endParaRPr lang="fi-FI" dirty="0"/>
          </a:p>
          <a:p>
            <a:r>
              <a:rPr lang="fi-FI" dirty="0"/>
              <a:t>Tilastotietokanta</a:t>
            </a:r>
          </a:p>
          <a:p>
            <a:r>
              <a:rPr lang="fi-FI" dirty="0">
                <a:hlinkClick r:id="rId3"/>
              </a:rPr>
              <a:t>https://tilastot.etk.fi/pxweb/fi/ETK/ETK__170vakuutetut__10tyoelakevakuutetut/vak01_piiri.px</a:t>
            </a:r>
            <a:endParaRPr lang="fi-FI" dirty="0"/>
          </a:p>
          <a:p>
            <a:pPr>
              <a:lnSpc>
                <a:spcPct val="30000"/>
              </a:lnSpc>
            </a:pPr>
            <a:endParaRPr lang="fi-FI" dirty="0"/>
          </a:p>
          <a:p>
            <a:r>
              <a:rPr lang="fi-FI" dirty="0"/>
              <a:t>Suomen työeläkevakuutetut:</a:t>
            </a:r>
          </a:p>
          <a:p>
            <a:r>
              <a:rPr lang="fi-FI" dirty="0">
                <a:hlinkClick r:id="rId4"/>
              </a:rPr>
              <a:t>https://www.etk.fi/tutkimus-tilastot-ennusteet/tilastot/tyoelakevakuutetut/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368668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44153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a:t>Osa-aikaeläke 30, </a:t>
            </a:r>
            <a:r>
              <a:rPr lang="fi-FI" dirty="0"/>
              <a:t>maatalouden erityiseläke  (luopumiseläke ja luopumistuki</a:t>
            </a:r>
            <a:r>
              <a:rPr lang="fi-FI"/>
              <a:t>) 6 </a:t>
            </a:r>
            <a:r>
              <a:rPr lang="fi-FI" dirty="0"/>
              <a:t>0</a:t>
            </a:r>
            <a:r>
              <a:rPr lang="fi-FI"/>
              <a:t>00</a:t>
            </a:r>
            <a:r>
              <a:rPr lang="fi-FI" dirty="0"/>
              <a:t>, </a:t>
            </a:r>
            <a:r>
              <a:rPr lang="fi-FI"/>
              <a:t>lapseneläke 16 </a:t>
            </a:r>
            <a:r>
              <a:rPr lang="fi-FI" dirty="0"/>
              <a:t>000.</a:t>
            </a:r>
          </a:p>
          <a:p>
            <a:endParaRPr lang="fi-FI" dirty="0"/>
          </a:p>
          <a:p>
            <a:pPr>
              <a:lnSpc>
                <a:spcPct val="20000"/>
              </a:lnSpc>
            </a:pPr>
            <a:endParaRPr lang="fi-FI" dirty="0"/>
          </a:p>
          <a:p>
            <a:r>
              <a:rPr lang="fi-FI" dirty="0"/>
              <a:t>Lukuihin sisältyvät kaikki </a:t>
            </a:r>
            <a:r>
              <a:rPr lang="fi-FI" b="1" dirty="0"/>
              <a:t>työ- ja/tai kansaneläkejärjestelmästä </a:t>
            </a:r>
            <a:r>
              <a:rPr lang="fi-FI" dirty="0"/>
              <a:t>eläkettä saaneet.</a:t>
            </a:r>
          </a:p>
          <a:p>
            <a:endParaRPr lang="fi-FI" dirty="0"/>
          </a:p>
          <a:p>
            <a:pPr>
              <a:lnSpc>
                <a:spcPct val="20000"/>
              </a:lnSpc>
            </a:pPr>
            <a:endParaRPr lang="fi-FI" dirty="0"/>
          </a:p>
          <a:p>
            <a:r>
              <a:rPr lang="fi-FI" dirty="0"/>
              <a:t>Suomessa asuvia eläkkeensaajia oli </a:t>
            </a:r>
            <a:r>
              <a:rPr lang="fi-FI"/>
              <a:t>1 596 </a:t>
            </a:r>
            <a:r>
              <a:rPr lang="fi-FI" dirty="0"/>
              <a:t>000 ja ulkomailla </a:t>
            </a:r>
            <a:r>
              <a:rPr lang="fi-FI"/>
              <a:t>asuvia 52 </a:t>
            </a:r>
            <a:r>
              <a:rPr lang="fi-FI" dirty="0"/>
              <a:t>000.</a:t>
            </a:r>
          </a:p>
          <a:p>
            <a:endParaRPr lang="fi-FI" dirty="0"/>
          </a:p>
          <a:p>
            <a:r>
              <a:rPr lang="fi-FI" dirty="0"/>
              <a:t>Tilastotietokanta:</a:t>
            </a:r>
          </a:p>
          <a:p>
            <a:r>
              <a:rPr lang="fi-FI" dirty="0">
                <a:hlinkClick r:id="rId3"/>
              </a:rPr>
              <a:t>https://tilastot.etk.fi/pxweb/fi/ETK/ETK__110kaikki_elakkeensaajat__10elakkeensaajien_lkm/elsa_k01_aikas.px</a:t>
            </a:r>
            <a:endParaRPr lang="fi-FI" dirty="0"/>
          </a:p>
          <a:p>
            <a:pPr>
              <a:lnSpc>
                <a:spcPct val="20000"/>
              </a:lnSpc>
            </a:pP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4246911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30000"/>
              </a:lnSpc>
            </a:pPr>
            <a:endParaRPr lang="fi-FI" dirty="0"/>
          </a:p>
          <a:p>
            <a:r>
              <a:rPr lang="fi-FI" dirty="0"/>
              <a:t>Kuvion luvut sisältävät kaikki Suomessa asuvat eläkkeensaajat.</a:t>
            </a:r>
          </a:p>
          <a:p>
            <a:endParaRPr lang="fi-FI" dirty="0"/>
          </a:p>
          <a:p>
            <a:r>
              <a:rPr lang="fi-FI" dirty="0"/>
              <a:t>Tilastotietokanta:</a:t>
            </a:r>
          </a:p>
          <a:p>
            <a:r>
              <a:rPr lang="fi-FI" dirty="0">
                <a:hlinkClick r:id="rId3"/>
              </a:rPr>
              <a:t>https://tilastot.etk.fi/pxweb/fi/ETK/ETK__110kaikki_elakkeensaajat__10elakkeensaajien_lkm/elsa_k04_rak.px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1802828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30000"/>
              </a:lnSpc>
            </a:pPr>
            <a:endParaRPr lang="fi-FI" dirty="0"/>
          </a:p>
          <a:p>
            <a:r>
              <a:rPr lang="fi-FI" dirty="0"/>
              <a:t>Eläkkeensaajat: Suomessa asuvat </a:t>
            </a:r>
            <a:r>
              <a:rPr lang="fi-FI" b="1" dirty="0"/>
              <a:t>työ- ja/tai kansaneläkejärjestelmästä </a:t>
            </a:r>
            <a:r>
              <a:rPr lang="fi-FI" dirty="0"/>
              <a:t>vanhuus-, työkyvyttömyys-, osa-aika-, maatalouden erityis- tai perhe-eläkettä saavat.</a:t>
            </a:r>
          </a:p>
          <a:p>
            <a:pPr>
              <a:lnSpc>
                <a:spcPct val="30000"/>
              </a:lnSpc>
            </a:pPr>
            <a:endParaRPr lang="fi-FI" dirty="0"/>
          </a:p>
          <a:p>
            <a:r>
              <a:rPr lang="fi-FI" dirty="0"/>
              <a:t>Väestö: Kelan vakuutettu väestö</a:t>
            </a:r>
          </a:p>
          <a:p>
            <a:endParaRPr lang="fi-FI" dirty="0"/>
          </a:p>
          <a:p>
            <a:r>
              <a:rPr lang="fi-FI" dirty="0"/>
              <a:t>Tilastotietokanta:</a:t>
            </a:r>
          </a:p>
          <a:p>
            <a:r>
              <a:rPr lang="fi-FI" dirty="0">
                <a:hlinkClick r:id="rId3"/>
              </a:rPr>
              <a:t>https://tilastot.etk.fi/pxweb/fi/ETK/ETK__110kaikki_elakkeensaajat__10elakkeensaajien_lkm/elsa_k02_laji.px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a:t>Luvut sisältävät Suomessa asuvat </a:t>
            </a:r>
            <a:r>
              <a:rPr lang="fi-FI" b="1" dirty="0"/>
              <a:t>työ- ja/tai kansaneläkejärjestelmästä </a:t>
            </a:r>
            <a:r>
              <a:rPr lang="fi-FI" dirty="0"/>
              <a:t>työkyvyttömyyseläkettä saaneet.</a:t>
            </a:r>
          </a:p>
          <a:p>
            <a:pPr>
              <a:lnSpc>
                <a:spcPct val="30000"/>
              </a:lnSpc>
            </a:pPr>
            <a:endParaRPr lang="fi-FI" dirty="0"/>
          </a:p>
          <a:p>
            <a:r>
              <a:rPr lang="fi-FI" dirty="0"/>
              <a:t>Työkyvyttömyyseläkkeet sisältävät varsinaiset työkyvyttömyyseläkkeet, yksilölliset varhaiseläkkeet (2010) ja työuraeläkkeet (vuodesta 2018 lähtien).</a:t>
            </a:r>
          </a:p>
          <a:p>
            <a:pPr>
              <a:lnSpc>
                <a:spcPct val="30000"/>
              </a:lnSpc>
            </a:pPr>
            <a:endParaRPr lang="fi-FI" dirty="0"/>
          </a:p>
          <a:p>
            <a:r>
              <a:rPr lang="fi-FI" dirty="0"/>
              <a:t>Varsinainen työkyvyttömyyseläke: Toistaiseksi myönnetty eläke ja kuntoutustuki (määräaikainen työkyvyttömyyseläke). Molemmat voidaan myöntää myös osaeläkkeen suuruisena työeläkejärjestelmässä.</a:t>
            </a:r>
          </a:p>
          <a:p>
            <a:endParaRPr lang="fi-FI" dirty="0"/>
          </a:p>
          <a:p>
            <a:r>
              <a:rPr lang="fi-FI" dirty="0"/>
              <a:t>Tilastotietokanta:</a:t>
            </a:r>
          </a:p>
          <a:p>
            <a:r>
              <a:rPr lang="fi-FI" dirty="0">
                <a:hlinkClick r:id="rId3"/>
              </a:rPr>
              <a:t>https://tilastot.etk.fi/pxweb/fi/ETK/ETK__110kaikki_elakkeensaajat__10elakkeensaajien_lkm/elsa_k10_tk_diag.px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82396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1658540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a:t>Kuvion luvut koskevat </a:t>
            </a:r>
            <a:r>
              <a:rPr lang="fi-FI" b="1" dirty="0"/>
              <a:t>työeläkkeelle</a:t>
            </a:r>
            <a:r>
              <a:rPr lang="fi-FI" dirty="0"/>
              <a:t> siirtyneitä.</a:t>
            </a:r>
          </a:p>
          <a:p>
            <a:endParaRPr lang="fi-FI" dirty="0"/>
          </a:p>
          <a:p>
            <a:r>
              <a:rPr lang="fi-FI" dirty="0"/>
              <a:t>Vanhuuseläkkeelle siirtyneet sisältää suoraan ko. eläkkeelle siirtyneet, osa-aikaeläkkeeltä vanhuuseläkkeelle siirtyneet ja osittaiselta vanhuuseläkkeeltä kokonaan vanhuuseläkkeelle siirtyneet. </a:t>
            </a:r>
          </a:p>
          <a:p>
            <a:endParaRPr lang="fi-FI" dirty="0"/>
          </a:p>
          <a:p>
            <a:r>
              <a:rPr lang="fi-FI" dirty="0"/>
              <a:t>Osittaiselle vanhuuseläkkeelle siirtyneitä (25 tai 50 prosentin osuus) ei katsota eläkkeelle siirtyneiksi, vaan he tulevat vanhuuseläkkeelle siirtyneisiin mukaan vasta silloin, kun he siirtyvät kokonaan vanhuuseläkkeelle.  </a:t>
            </a:r>
          </a:p>
          <a:p>
            <a:endParaRPr lang="fi-FI" dirty="0"/>
          </a:p>
          <a:p>
            <a:r>
              <a:rPr lang="fi-FI" dirty="0"/>
              <a:t>Tilastotietokanta:</a:t>
            </a:r>
          </a:p>
          <a:p>
            <a:r>
              <a:rPr lang="fi-FI" dirty="0">
                <a:hlinkClick r:id="rId3"/>
              </a:rPr>
              <a:t>https://tilastot.etk.fi/pxweb/fi/ETK/ETK__120tyoelakkeensaajat__40tyoelakkeelle_siirtyneiden_lkm/elsi_t01_laji.px</a:t>
            </a:r>
            <a:endParaRPr lang="fi-FI" dirty="0"/>
          </a:p>
          <a:p>
            <a:endParaRPr lang="fi-FI" dirty="0"/>
          </a:p>
          <a:p>
            <a:r>
              <a:rPr lang="fi-FI" dirty="0"/>
              <a:t>Suomen työeläkkeensaajat:</a:t>
            </a:r>
          </a:p>
          <a:p>
            <a:r>
              <a:rPr lang="fi-FI" dirty="0">
                <a:hlinkClick r:id="rId4"/>
              </a:rPr>
              <a:t>https://www.etk.fi/tutkimus-tilastot-ennusteet/tilastot/elakkeensaajat/tyoelakkeensaajat/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523407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a:t>Kuvion luvut koskevat </a:t>
            </a:r>
            <a:r>
              <a:rPr lang="fi-FI" b="1" dirty="0"/>
              <a:t>työeläkkeelle</a:t>
            </a:r>
            <a:r>
              <a:rPr lang="fi-FI" dirty="0"/>
              <a:t> siirtyneitä.</a:t>
            </a:r>
          </a:p>
          <a:p>
            <a:pPr>
              <a:lnSpc>
                <a:spcPct val="20000"/>
              </a:lnSpc>
            </a:pPr>
            <a:endParaRPr lang="fi-FI" dirty="0"/>
          </a:p>
          <a:p>
            <a:r>
              <a:rPr lang="fi-FI" dirty="0"/>
              <a:t>Työkyvyttömyyseläkkeet sisältävät varsinaiset työkyvyttömyyseläkkeet, yksilölliset varhaiseläkkeet (vuosina 2000–2006) ja työuraeläkkeet (vuodesta 2018 alkaen).</a:t>
            </a:r>
          </a:p>
          <a:p>
            <a:pPr>
              <a:lnSpc>
                <a:spcPct val="20000"/>
              </a:lnSpc>
            </a:pPr>
            <a:endParaRPr lang="fi-FI" dirty="0"/>
          </a:p>
          <a:p>
            <a:r>
              <a:rPr lang="fi-FI" dirty="0"/>
              <a:t>Varsinainen työkyvyttömyyseläke: Toistaiseksi myönnetty eläke ja kuntoutustuki (määräaikainen työkyvyttömyyseläke). Molemmat voidaan myöntää myös osaeläkkeen suuruisena.</a:t>
            </a:r>
          </a:p>
          <a:p>
            <a:endParaRPr lang="fi-FI" dirty="0"/>
          </a:p>
          <a:p>
            <a:r>
              <a:rPr lang="fi-FI" dirty="0"/>
              <a:t>Tilastotietokanta:</a:t>
            </a:r>
          </a:p>
          <a:p>
            <a:r>
              <a:rPr lang="fi-FI" dirty="0">
                <a:hlinkClick r:id="rId3"/>
              </a:rPr>
              <a:t>https://tilastot.etk.fi/pxweb/fi/ETK/ETK__120tyoelakkeensaajat__40tyoelakkeelle_siirtyneiden_lkm/elsi_t10_tk_diag.px</a:t>
            </a:r>
            <a:endParaRPr lang="fi-FI" dirty="0"/>
          </a:p>
          <a:p>
            <a:endParaRPr lang="fi-FI" dirty="0"/>
          </a:p>
          <a:p>
            <a:r>
              <a:rPr lang="fi-FI" dirty="0"/>
              <a:t>Suomen työeläkkeensaajat:</a:t>
            </a:r>
          </a:p>
          <a:p>
            <a:r>
              <a:rPr lang="fi-FI" dirty="0">
                <a:hlinkClick r:id="rId4"/>
              </a:rPr>
              <a:t>https://www.etk.fi/tutkimus-tilastot-ennusteet/tilastot/elakkeensaajat/tyoelakkeensaajat/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054094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latin typeface="Calibri" pitchFamily="34" charset="0"/>
                <a:cs typeface="Calibri" pitchFamily="34" charset="0"/>
              </a:rPr>
              <a:t>Kuvion lukuihin sisältyvät </a:t>
            </a:r>
            <a:r>
              <a:rPr lang="fi-FI" b="1" dirty="0">
                <a:latin typeface="Calibri" pitchFamily="34" charset="0"/>
                <a:cs typeface="Calibri" pitchFamily="34" charset="0"/>
              </a:rPr>
              <a:t>työeläkejärjestelmästä</a:t>
            </a:r>
            <a:r>
              <a:rPr lang="fi-FI" dirty="0">
                <a:latin typeface="Calibri" pitchFamily="34" charset="0"/>
                <a:cs typeface="Calibri" pitchFamily="34" charset="0"/>
              </a:rPr>
              <a:t> vanhuus- (</a:t>
            </a:r>
            <a:r>
              <a:rPr lang="fi-FI" dirty="0"/>
              <a:t>suoraan ko. eläkkeelle siirtyneet, osa-aikaeläkkeeltä vanhuuseläkkeelle siirtyneet ja osittaiselta vanhuuseläkkeeltä kokonaan vanhuuseläkkeelle siirtyneet), työkyvyttömyys-, työttömyys- (vuosina 2000–2011) ja maatalouden erityiseläkkeelle siirtyneet. </a:t>
            </a:r>
          </a:p>
          <a:p>
            <a:endParaRPr lang="fi-FI" dirty="0"/>
          </a:p>
          <a:p>
            <a:r>
              <a:rPr lang="fi-FI" dirty="0"/>
              <a:t>Osa-aikaeläkkeelle tai osittaiselle vanhuuseläkkeelle siirtyneet eivät sisälly kuvion lukuihin.</a:t>
            </a:r>
          </a:p>
          <a:p>
            <a:endParaRPr lang="fi-FI" dirty="0"/>
          </a:p>
          <a:p>
            <a:r>
              <a:rPr lang="fi-FI" dirty="0"/>
              <a:t>Tilastotietokanta</a:t>
            </a:r>
          </a:p>
          <a:p>
            <a:r>
              <a:rPr lang="fi-FI" dirty="0">
                <a:hlinkClick r:id="rId3"/>
              </a:rPr>
              <a:t>https://tilastot.etk.fi/pxweb/fi/ETK/ETK__120tyoelakkeensaajat__40tyoelakkeelle_siirtyneiden_lkm/elsi_t01_laji.px</a:t>
            </a:r>
            <a:endParaRPr lang="fi-FI" dirty="0"/>
          </a:p>
          <a:p>
            <a:endParaRPr lang="fi-FI" dirty="0"/>
          </a:p>
          <a:p>
            <a:r>
              <a:rPr lang="fi-FI" dirty="0">
                <a:hlinkClick r:id="rId4"/>
              </a:rPr>
              <a:t>https://tilastot.etk.fi/pxweb/fi/ETK/ETK__130elakkeellesiirtymisika/esiirtymisika02.px</a:t>
            </a:r>
            <a:endParaRPr lang="fi-FI" dirty="0"/>
          </a:p>
          <a:p>
            <a:endParaRPr lang="fi-FI" dirty="0"/>
          </a:p>
          <a:p>
            <a:r>
              <a:rPr lang="fi-FI" dirty="0"/>
              <a:t>Suomen työeläkkeensaajat:</a:t>
            </a:r>
          </a:p>
          <a:p>
            <a:r>
              <a:rPr lang="fi-FI" dirty="0">
                <a:hlinkClick r:id="rId5"/>
              </a:rPr>
              <a:t>https://www.etk.fi/tutkimus-tilastot-ennusteet/tilastot/elakkeensaajat/tyoelakkeensaajat/</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3742252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latin typeface="Calibri" pitchFamily="34" charset="0"/>
                <a:cs typeface="Calibri" pitchFamily="34" charset="0"/>
              </a:rPr>
              <a:t>Kuvion lukuihin sisältyvät </a:t>
            </a:r>
            <a:r>
              <a:rPr lang="fi-FI" b="1" dirty="0">
                <a:latin typeface="Calibri" pitchFamily="34" charset="0"/>
                <a:cs typeface="Calibri" pitchFamily="34" charset="0"/>
              </a:rPr>
              <a:t>työeläkejärjestelmästä</a:t>
            </a:r>
            <a:r>
              <a:rPr lang="fi-FI" dirty="0">
                <a:latin typeface="Calibri" pitchFamily="34" charset="0"/>
                <a:cs typeface="Calibri" pitchFamily="34" charset="0"/>
              </a:rPr>
              <a:t> vanhuuseläkkeelle siirtyneet (</a:t>
            </a:r>
            <a:r>
              <a:rPr lang="fi-FI" dirty="0"/>
              <a:t>suoraan ko. eläkkeelle siirtyneet, osa-aikaeläkkeeltä vanhuuseläkkeelle siirtyneet ja osittaiselta vanhuuseläkkeeltä kokonaan vanhuuseläkkeelle siirtyneet).</a:t>
            </a:r>
          </a:p>
          <a:p>
            <a:endParaRPr lang="fi-FI" dirty="0"/>
          </a:p>
          <a:p>
            <a:r>
              <a:rPr lang="fi-FI" dirty="0"/>
              <a:t>Osittaiselle vanhuuseläkkeelle siirtyneet eivät sisälly kuvion lukuihin.</a:t>
            </a:r>
          </a:p>
          <a:p>
            <a:endParaRPr lang="fi-FI" dirty="0"/>
          </a:p>
          <a:p>
            <a:r>
              <a:rPr lang="fi-FI" dirty="0"/>
              <a:t>Tilastotietokanta:</a:t>
            </a:r>
          </a:p>
          <a:p>
            <a:r>
              <a:rPr lang="en-US" dirty="0">
                <a:hlinkClick r:id="rId3"/>
              </a:rPr>
              <a:t>https://tilastot.etk.fi/pxweb/fi/ETK/ETK__120tyoelakkeensaajat__40tyoelakkeelle_siirtyneiden_lkm/elsi_t01_laji.px</a:t>
            </a:r>
            <a:endParaRPr lang="en-US"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Kansaneläkkeen maksutulossa mukana vain eläkkeet (ei esimerkiksi asumis- ja vammaistukia).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1608" y="4278660"/>
            <a:ext cx="5486400" cy="4635946"/>
          </a:xfrm>
        </p:spPr>
        <p:txBody>
          <a:bodyPr/>
          <a:lstStyle/>
          <a:p>
            <a:r>
              <a:rPr lang="fi-FI" dirty="0">
                <a:latin typeface="Calibri" pitchFamily="34" charset="0"/>
                <a:cs typeface="Calibri" pitchFamily="34" charset="0"/>
              </a:rPr>
              <a:t>Kuvion lukuihin sisältyvät </a:t>
            </a:r>
            <a:r>
              <a:rPr lang="fi-FI" b="1" dirty="0">
                <a:latin typeface="Calibri" pitchFamily="34" charset="0"/>
                <a:cs typeface="Calibri" pitchFamily="34" charset="0"/>
              </a:rPr>
              <a:t>työeläkejärjestelmästä</a:t>
            </a:r>
            <a:r>
              <a:rPr lang="fi-FI" dirty="0">
                <a:latin typeface="Calibri" pitchFamily="34" charset="0"/>
                <a:cs typeface="Calibri" pitchFamily="34" charset="0"/>
              </a:rPr>
              <a:t> vanhuus- (</a:t>
            </a:r>
            <a:r>
              <a:rPr lang="fi-FI" dirty="0"/>
              <a:t>suoraan ko. eläkkeelle siirtyneet, osa-aikaeläkkeeltä vanhuuseläkkeelle siirtyneet ja henkilöt, joiden osittainen vanhuuseläke muuttuu kokoaikaiseksi), työkyvyttömyys-, työttömyys- (vuosina 2000–2011) ja maatalouden erityiseläkkeelle siirtyneet. </a:t>
            </a:r>
          </a:p>
          <a:p>
            <a:pPr>
              <a:lnSpc>
                <a:spcPct val="30000"/>
              </a:lnSpc>
            </a:pPr>
            <a:endParaRPr lang="fi-FI" dirty="0"/>
          </a:p>
          <a:p>
            <a:r>
              <a:rPr lang="fi-FI" dirty="0"/>
              <a:t>Osa-aikaeläkkeelle tai osittaiselle vanhuuseläkkeelle siirtyneet eivät sisälly kuvion lukuihin.</a:t>
            </a:r>
          </a:p>
          <a:p>
            <a:pPr>
              <a:lnSpc>
                <a:spcPct val="30000"/>
              </a:lnSpc>
            </a:pPr>
            <a:endParaRPr lang="fi-FI" dirty="0"/>
          </a:p>
          <a:p>
            <a:pPr>
              <a:lnSpc>
                <a:spcPct val="20000"/>
              </a:lnSpc>
            </a:pPr>
            <a:endParaRPr lang="fi-FI" b="1" dirty="0"/>
          </a:p>
          <a:p>
            <a:r>
              <a:rPr lang="fi-FI" b="1" dirty="0"/>
              <a:t>Mediaani-ikä</a:t>
            </a:r>
            <a:r>
              <a:rPr lang="fi-FI" dirty="0"/>
              <a:t> on aineiston keskimmäinen havainto, ts. puolet eläkkeelle siirtyneistä on sitä nuorempia ja puolet vanhempia.</a:t>
            </a:r>
          </a:p>
          <a:p>
            <a:pPr>
              <a:lnSpc>
                <a:spcPct val="30000"/>
              </a:lnSpc>
            </a:pPr>
            <a:endParaRPr lang="fi-FI" dirty="0"/>
          </a:p>
          <a:p>
            <a:pPr>
              <a:lnSpc>
                <a:spcPct val="20000"/>
              </a:lnSpc>
            </a:pPr>
            <a:endParaRPr lang="fi-FI" dirty="0"/>
          </a:p>
          <a:p>
            <a:r>
              <a:rPr lang="fi-FI" b="1" dirty="0"/>
              <a:t>Keskiarvoikä</a:t>
            </a:r>
            <a:r>
              <a:rPr lang="fi-FI" dirty="0"/>
              <a:t> on eläkkeelle siirtyneiden ikien aritmeettinen keskiarvo.</a:t>
            </a:r>
          </a:p>
          <a:p>
            <a:pPr>
              <a:lnSpc>
                <a:spcPct val="30000"/>
              </a:lnSpc>
            </a:pPr>
            <a:endParaRPr lang="fi-FI" dirty="0"/>
          </a:p>
          <a:p>
            <a:pPr>
              <a:lnSpc>
                <a:spcPct val="20000"/>
              </a:lnSpc>
            </a:pPr>
            <a:endParaRPr lang="fi-FI" dirty="0"/>
          </a:p>
          <a:p>
            <a:r>
              <a:rPr lang="fi-FI" b="1" dirty="0"/>
              <a:t>Eläkkeellesiirtymisiän odote </a:t>
            </a:r>
            <a:r>
              <a:rPr lang="fi-FI" dirty="0"/>
              <a:t>eli odotettavissa oleva eläkkeellesiirtymisikä on perinteisten keskiarvon ja mediaanin rinnalle kehitetty mittari, joka soveltuu paremmin eläkkeelle siirtymisen iässä tapahtuvien muutosten seurantaan. Eläkkeellesiirtymisiän odote on keskimääräinen eläkkeellesiirtymisikä, joka muodostuu tietynikäisille vakuutetuille, jos ikäluokittaiset eläkealkavuudet ja kuolevuudet säilyvät tarkasteluvuoden tasolla. Odote on ikärakenteesta riippumaton. Kuviossa odote on laskettu 25-vuotiaalle ja se kuvaa koko työeläkevakuutetun väestön eläkkeellesiirtymisikää.</a:t>
            </a:r>
          </a:p>
          <a:p>
            <a:endParaRPr lang="fi-FI" dirty="0"/>
          </a:p>
          <a:p>
            <a:r>
              <a:rPr lang="fi-FI" dirty="0"/>
              <a:t>Tilastotietokanta:</a:t>
            </a:r>
          </a:p>
          <a:p>
            <a:r>
              <a:rPr lang="fi-FI" dirty="0">
                <a:hlinkClick r:id="rId3"/>
              </a:rPr>
              <a:t>https://tilastot.etk.fi/pxweb/fi/ETK/ETK__130elakkeellesiirtymisika/esiirtymisika01.px</a:t>
            </a:r>
            <a:endParaRPr lang="fi-FI" dirty="0"/>
          </a:p>
          <a:p>
            <a:endParaRPr lang="fi-FI" dirty="0"/>
          </a:p>
          <a:p>
            <a:r>
              <a:rPr lang="fi-FI" dirty="0">
                <a:latin typeface="Calibri" panose="020F0502020204030204" pitchFamily="34" charset="0"/>
                <a:ea typeface="Verdana" panose="020B0604030504040204" pitchFamily="34" charset="0"/>
                <a:cs typeface="Calibri" panose="020F0502020204030204" pitchFamily="34" charset="0"/>
                <a:hlinkClick r:id="rId4"/>
              </a:rPr>
              <a:t>Eläkkeellesiirtymisikä työeläkejärjestelmässä</a:t>
            </a:r>
            <a:endParaRPr lang="fi-FI" dirty="0">
              <a:latin typeface="Calibri" panose="020F0502020204030204" pitchFamily="34" charset="0"/>
              <a:ea typeface="Verdana" panose="020B0604030504040204" pitchFamily="34" charset="0"/>
              <a:cs typeface="Calibri" panose="020F0502020204030204" pitchFamily="34" charset="0"/>
            </a:endParaRPr>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2833559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a:t>Eläkkeellesiirtymisiän odote eli odotettavissa oleva eläkkeellesiirtymisikä on perinteisten keskiarvon ja mediaanin rinnalle kehitetty mittari, joka soveltuu paremmin eläkkeelle siirtymisen iässä tapahtuvien muutosten seurantaan. </a:t>
            </a:r>
          </a:p>
          <a:p>
            <a:endParaRPr lang="fi-FI" dirty="0"/>
          </a:p>
          <a:p>
            <a:pPr>
              <a:lnSpc>
                <a:spcPct val="20000"/>
              </a:lnSpc>
            </a:pPr>
            <a:endParaRPr lang="fi-FI" dirty="0"/>
          </a:p>
          <a:p>
            <a:r>
              <a:rPr lang="fi-FI" dirty="0"/>
              <a:t>Eläkkeellesiirtymisiän odote on keskimääräinen eläkkeellesiirtymisikä, joka muodostuu tietynikäisille vakuutetuille, jos ikäluokittaiset eläkealkavuudet ja kuolevuudet säilyvät tarkasteluvuoden tasolla. Odote on ikärakenteesta riippumaton.</a:t>
            </a:r>
          </a:p>
          <a:p>
            <a:endParaRPr lang="fi-FI" dirty="0"/>
          </a:p>
          <a:p>
            <a:pPr>
              <a:lnSpc>
                <a:spcPct val="20000"/>
              </a:lnSpc>
            </a:pPr>
            <a:endParaRPr lang="fi-FI" dirty="0"/>
          </a:p>
          <a:p>
            <a:r>
              <a:rPr lang="fi-FI" dirty="0"/>
              <a:t>Odote on laskettu sekä 25- että 50-vuotiaalle. </a:t>
            </a:r>
            <a:r>
              <a:rPr lang="fi-FI" b="1" dirty="0"/>
              <a:t>25-vuotiaan odote kuvaa koko työeläkevakuutetun väestön eläkkeellesiirtymisikää. </a:t>
            </a:r>
            <a:r>
              <a:rPr lang="fi-FI" dirty="0"/>
              <a:t>50-vuotiaan odote on laskettu 50 vuotta täyttäneistä vakuutetuista.</a:t>
            </a:r>
          </a:p>
          <a:p>
            <a:endParaRPr lang="fi-FI" dirty="0"/>
          </a:p>
          <a:p>
            <a:r>
              <a:rPr lang="fi-FI" dirty="0"/>
              <a:t>Tilastotietokanta:</a:t>
            </a:r>
          </a:p>
          <a:p>
            <a:r>
              <a:rPr lang="fi-FI" dirty="0">
                <a:hlinkClick r:id="rId3"/>
              </a:rPr>
              <a:t>https://tilastot.etk.fi/pxweb/fi/ETK/ETK__130elakkeellesiirtymisika/esiirtymisika01.px</a:t>
            </a:r>
            <a:endParaRPr lang="fi-FI" dirty="0"/>
          </a:p>
          <a:p>
            <a:endParaRPr lang="fi-FI" dirty="0"/>
          </a:p>
          <a:p>
            <a:r>
              <a:rPr lang="fi-FI" dirty="0">
                <a:latin typeface="Calibri" panose="020F0502020204030204" pitchFamily="34" charset="0"/>
                <a:ea typeface="Verdana" panose="020B0604030504040204" pitchFamily="34" charset="0"/>
                <a:cs typeface="Calibri" panose="020F0502020204030204" pitchFamily="34" charset="0"/>
                <a:hlinkClick r:id="rId4"/>
              </a:rPr>
              <a:t>Eläkkeellesiirtymisikä työeläkejärjestelmässä</a:t>
            </a:r>
            <a:endParaRPr lang="fi-FI" dirty="0">
              <a:latin typeface="Calibri" panose="020F0502020204030204" pitchFamily="34" charset="0"/>
              <a:ea typeface="Verdana" panose="020B0604030504040204" pitchFamily="34" charset="0"/>
              <a:cs typeface="Calibri" panose="020F0502020204030204" pitchFamily="34" charset="0"/>
            </a:endParaRPr>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41</a:t>
            </a:fld>
            <a:endParaRPr lang="fi-FI"/>
          </a:p>
        </p:txBody>
      </p:sp>
    </p:spTree>
    <p:extLst>
      <p:ext uri="{BB962C8B-B14F-4D97-AF65-F5344CB8AC3E}">
        <p14:creationId xmlns:p14="http://schemas.microsoft.com/office/powerpoint/2010/main" val="3181663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
        <p:nvSpPr>
          <p:cNvPr id="5" name="Tekstiruutu 4">
            <a:extLst>
              <a:ext uri="{FF2B5EF4-FFF2-40B4-BE49-F238E27FC236}">
                <a16:creationId xmlns:a16="http://schemas.microsoft.com/office/drawing/2014/main" id="{6C45E6DD-C0B9-4980-81BF-B9DBAED29E0D}"/>
              </a:ext>
            </a:extLst>
          </p:cNvPr>
          <p:cNvSpPr txBox="1"/>
          <p:nvPr/>
        </p:nvSpPr>
        <p:spPr>
          <a:xfrm flipH="1">
            <a:off x="2999656" y="3181510"/>
            <a:ext cx="1512168" cy="276999"/>
          </a:xfrm>
          <a:prstGeom prst="rect">
            <a:avLst/>
          </a:prstGeom>
          <a:noFill/>
        </p:spPr>
        <p:txBody>
          <a:bodyPr wrap="square" rtlCol="0">
            <a:spAutoFit/>
          </a:bodyPr>
          <a:lstStyle/>
          <a:p>
            <a:pPr algn="l"/>
            <a:r>
              <a:rPr lang="fi-FI" sz="1200" dirty="0">
                <a:hlinkClick r:id="rId3"/>
              </a:rPr>
              <a:t>Työeläkeindikaattorit</a:t>
            </a:r>
            <a:endParaRPr lang="fi-FI" sz="1200" dirty="0"/>
          </a:p>
        </p:txBody>
      </p:sp>
      <p:sp>
        <p:nvSpPr>
          <p:cNvPr id="6" name="Huomautusten paikkamerkki 5">
            <a:extLst>
              <a:ext uri="{FF2B5EF4-FFF2-40B4-BE49-F238E27FC236}">
                <a16:creationId xmlns:a16="http://schemas.microsoft.com/office/drawing/2014/main" id="{746F47AE-77E3-40D0-9D9B-5D7AF8006309}"/>
              </a:ext>
            </a:extLst>
          </p:cNvPr>
          <p:cNvSpPr txBox="1">
            <a:spLocks noGrp="1"/>
          </p:cNvSpPr>
          <p:nvPr>
            <p:ph type="body" idx="1"/>
          </p:nvPr>
        </p:nvSpPr>
        <p:spPr>
          <a:xfrm flipH="1">
            <a:off x="685800" y="4400550"/>
            <a:ext cx="5486400" cy="3600450"/>
          </a:xfrm>
          <a:prstGeom prst="rect">
            <a:avLst/>
          </a:prstGeom>
          <a:noFill/>
        </p:spPr>
        <p:txBody>
          <a:bodyPr wrap="square" rtlCol="0">
            <a:spAutoFit/>
          </a:bodyPr>
          <a:lstStyle/>
          <a:p>
            <a:pPr algn="l"/>
            <a:r>
              <a:rPr lang="fi-FI" sz="1200">
                <a:hlinkClick r:id="rId3"/>
              </a:rPr>
              <a:t>Työeläkeindikaattorit</a:t>
            </a:r>
            <a:endParaRPr lang="fi-FI" sz="120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i-FI" sz="1200"/>
          </a:p>
        </p:txBody>
      </p:sp>
    </p:spTree>
    <p:extLst>
      <p:ext uri="{BB962C8B-B14F-4D97-AF65-F5344CB8AC3E}">
        <p14:creationId xmlns:p14="http://schemas.microsoft.com/office/powerpoint/2010/main" val="462800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43</a:t>
            </a:fld>
            <a:endParaRPr lang="fi-FI"/>
          </a:p>
        </p:txBody>
      </p:sp>
    </p:spTree>
    <p:extLst>
      <p:ext uri="{BB962C8B-B14F-4D97-AF65-F5344CB8AC3E}">
        <p14:creationId xmlns:p14="http://schemas.microsoft.com/office/powerpoint/2010/main" val="1955698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solidFill>
                  <a:srgbClr val="000000"/>
                </a:solidFill>
              </a:rPr>
              <a:t>Vuonna 2021 </a:t>
            </a:r>
            <a:r>
              <a:rPr lang="fi-FI" dirty="0">
                <a:solidFill>
                  <a:srgbClr val="000000"/>
                </a:solidFill>
              </a:rPr>
              <a:t>kuntoutujien keski-ikä oli 47 vuotta. </a:t>
            </a:r>
            <a:r>
              <a:rPr lang="fi-FI">
                <a:solidFill>
                  <a:srgbClr val="000000"/>
                </a:solidFill>
              </a:rPr>
              <a:t>Kuntoutujista 55 </a:t>
            </a:r>
            <a:r>
              <a:rPr lang="fi-FI" dirty="0">
                <a:solidFill>
                  <a:srgbClr val="000000"/>
                </a:solidFill>
              </a:rPr>
              <a:t>% oli naisia.</a:t>
            </a:r>
          </a:p>
          <a:p>
            <a:endParaRPr lang="fi-FI" dirty="0">
              <a:solidFill>
                <a:srgbClr val="000000"/>
              </a:solidFill>
            </a:endParaRPr>
          </a:p>
          <a:p>
            <a:r>
              <a:rPr lang="fi-FI" dirty="0"/>
              <a:t>Tilastotietokanta:</a:t>
            </a:r>
          </a:p>
          <a:p>
            <a:r>
              <a:rPr lang="fi-FI" dirty="0">
                <a:hlinkClick r:id="rId3"/>
              </a:rPr>
              <a:t>https://tilastot.etk.fi/pxweb/fi/ETK/ETK__160tyoelakekuntoutus/?tablelist=true&amp;rxid=e05b536d-ae62-4973-913b-c7ed47d0df72</a:t>
            </a:r>
            <a:endParaRPr lang="fi-FI" dirty="0"/>
          </a:p>
          <a:p>
            <a:endParaRPr lang="fi-FI" dirty="0"/>
          </a:p>
          <a:p>
            <a:r>
              <a:rPr lang="fi-FI" dirty="0">
                <a:hlinkClick r:id="rId4"/>
              </a:rPr>
              <a:t>Työeläkekuntoutus</a:t>
            </a:r>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44</a:t>
            </a:fld>
            <a:endParaRPr lang="fi-FI"/>
          </a:p>
        </p:txBody>
      </p:sp>
    </p:spTree>
    <p:extLst>
      <p:ext uri="{BB962C8B-B14F-4D97-AF65-F5344CB8AC3E}">
        <p14:creationId xmlns:p14="http://schemas.microsoft.com/office/powerpoint/2010/main" val="3012740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Kuntoutuksen kokonaiskustannukset muodostuvat kuntoutusajan toimeentulokorvauksesta (kuntoutusavustus, kuntoutusraha/-korotus) ja toimenpidekustannuksista. </a:t>
            </a:r>
            <a:r>
              <a:rPr lang="fi-FI"/>
              <a:t>Vuonna 2021 </a:t>
            </a:r>
            <a:r>
              <a:rPr lang="fi-FI" dirty="0"/>
              <a:t>keskimääräinen toimeentulokorvaus oli </a:t>
            </a:r>
            <a:r>
              <a:rPr lang="fi-FI"/>
              <a:t>2 896 </a:t>
            </a:r>
            <a:r>
              <a:rPr lang="fi-FI" dirty="0"/>
              <a:t>€/kk. </a:t>
            </a:r>
          </a:p>
          <a:p>
            <a:endParaRPr lang="fi-FI" dirty="0"/>
          </a:p>
          <a:p>
            <a:r>
              <a:rPr lang="fi-FI" dirty="0"/>
              <a:t>Tilastotietokanta:</a:t>
            </a:r>
          </a:p>
          <a:p>
            <a:r>
              <a:rPr lang="fi-FI" dirty="0">
                <a:hlinkClick r:id="rId3"/>
              </a:rPr>
              <a:t>https://tilastot.etk.fi/pxweb/fi/ETK/ETK__160tyoelakekuntoutus/?tablelist=true&amp;rxid=e05b536d-ae62-4973-913b-c7ed47d0df72</a:t>
            </a:r>
            <a:endParaRPr lang="fi-FI" dirty="0"/>
          </a:p>
          <a:p>
            <a:endParaRPr lang="fi-FI" dirty="0"/>
          </a:p>
          <a:p>
            <a:r>
              <a:rPr lang="fi-FI" dirty="0">
                <a:hlinkClick r:id="rId4"/>
              </a:rPr>
              <a:t>Työeläkekuntoutus</a:t>
            </a:r>
            <a:endParaRPr lang="fi-FI" dirty="0"/>
          </a:p>
          <a:p>
            <a:endParaRPr lang="fi-FI" dirty="0"/>
          </a:p>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45</a:t>
            </a:fld>
            <a:endParaRPr lang="fi-FI"/>
          </a:p>
        </p:txBody>
      </p:sp>
    </p:spTree>
    <p:extLst>
      <p:ext uri="{BB962C8B-B14F-4D97-AF65-F5344CB8AC3E}">
        <p14:creationId xmlns:p14="http://schemas.microsoft.com/office/powerpoint/2010/main" val="3461596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46</a:t>
            </a:fld>
            <a:endParaRPr lang="fi-FI"/>
          </a:p>
        </p:txBody>
      </p:sp>
      <p:sp>
        <p:nvSpPr>
          <p:cNvPr id="6" name="Huomautusten paikkamerkki 2">
            <a:extLst>
              <a:ext uri="{FF2B5EF4-FFF2-40B4-BE49-F238E27FC236}">
                <a16:creationId xmlns:a16="http://schemas.microsoft.com/office/drawing/2014/main" id="{2C8A801E-5E2F-4352-89C1-2CA5A7F9CAA3}"/>
              </a:ext>
            </a:extLst>
          </p:cNvPr>
          <p:cNvSpPr txBox="1">
            <a:spLocks/>
          </p:cNvSpPr>
          <p:nvPr/>
        </p:nvSpPr>
        <p:spPr>
          <a:xfrm>
            <a:off x="783155" y="4427984"/>
            <a:ext cx="5389045" cy="300476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i-FI" dirty="0"/>
              <a:t>Kuviossa on tarkasteltu kuntoutuksen välitöntä tulosta. </a:t>
            </a:r>
            <a:r>
              <a:rPr lang="fi-FI" dirty="0">
                <a:solidFill>
                  <a:srgbClr val="000000"/>
                </a:solidFill>
              </a:rPr>
              <a:t>Tulokset perustuvat työeläkelaitoksilta saatuihin tietoihin, eivät Eläketurvakeskuksen rekisteritietoihin. </a:t>
            </a:r>
            <a:endParaRPr lang="fi-FI" dirty="0"/>
          </a:p>
          <a:p>
            <a:pPr>
              <a:lnSpc>
                <a:spcPct val="20000"/>
              </a:lnSpc>
            </a:pPr>
            <a:endParaRPr lang="fi-FI" dirty="0"/>
          </a:p>
          <a:p>
            <a:r>
              <a:rPr lang="fi-FI" b="1" dirty="0"/>
              <a:t>Kuntoutuksen välitön tulos</a:t>
            </a:r>
            <a:r>
              <a:rPr lang="fi-FI" dirty="0"/>
              <a:t>:</a:t>
            </a:r>
          </a:p>
          <a:p>
            <a:pPr>
              <a:lnSpc>
                <a:spcPct val="20000"/>
              </a:lnSpc>
            </a:pPr>
            <a:endParaRPr lang="fi-FI" dirty="0"/>
          </a:p>
          <a:p>
            <a:r>
              <a:rPr lang="fi-FI" b="1" dirty="0">
                <a:solidFill>
                  <a:srgbClr val="000000"/>
                </a:solidFill>
              </a:rPr>
              <a:t>Palasi työhön</a:t>
            </a:r>
            <a:r>
              <a:rPr lang="fi-FI" dirty="0">
                <a:solidFill>
                  <a:srgbClr val="000000"/>
                </a:solidFill>
              </a:rPr>
              <a:t>: Henkilö palasi kuntoutuksella pyrittyyn työhön tai palasi aikaisempaan työhönsä.</a:t>
            </a:r>
          </a:p>
          <a:p>
            <a:pPr>
              <a:lnSpc>
                <a:spcPct val="20000"/>
              </a:lnSpc>
            </a:pPr>
            <a:endParaRPr lang="fi-FI" b="1" i="1" dirty="0"/>
          </a:p>
          <a:p>
            <a:r>
              <a:rPr lang="fi-FI" b="1" i="1" dirty="0">
                <a:solidFill>
                  <a:srgbClr val="000000"/>
                </a:solidFill>
              </a:rPr>
              <a:t>Jatkaa opiskelua, jäi työttömäksi</a:t>
            </a:r>
            <a:r>
              <a:rPr lang="fi-FI" dirty="0">
                <a:solidFill>
                  <a:srgbClr val="000000"/>
                </a:solidFill>
              </a:rPr>
              <a:t>: Kuntoutus itsessään onnistui, mutta henkilö jatkaa opiskelua tai jäi työttömäksi.</a:t>
            </a:r>
          </a:p>
          <a:p>
            <a:pPr>
              <a:lnSpc>
                <a:spcPct val="30000"/>
              </a:lnSpc>
            </a:pPr>
            <a:endParaRPr lang="fi-FI" dirty="0"/>
          </a:p>
          <a:p>
            <a:r>
              <a:rPr lang="fi-FI" b="1" dirty="0">
                <a:solidFill>
                  <a:srgbClr val="000000"/>
                </a:solidFill>
              </a:rPr>
              <a:t>Muu</a:t>
            </a:r>
            <a:r>
              <a:rPr lang="fi-FI" dirty="0">
                <a:solidFill>
                  <a:srgbClr val="000000"/>
                </a:solidFill>
              </a:rPr>
              <a:t>: Kuntoutus keskeytyi, syytä ei tiedetä, henkilö on siirtynyt tapaturma- tai liikennevakuutuksen piiriin yms. </a:t>
            </a:r>
          </a:p>
          <a:p>
            <a:pPr>
              <a:lnSpc>
                <a:spcPct val="30000"/>
              </a:lnSpc>
            </a:pPr>
            <a:endParaRPr lang="fi-FI" dirty="0"/>
          </a:p>
          <a:p>
            <a:r>
              <a:rPr lang="fi-FI" b="1" dirty="0">
                <a:solidFill>
                  <a:srgbClr val="000000"/>
                </a:solidFill>
              </a:rPr>
              <a:t>Osatyökyvyttömyyseläke</a:t>
            </a:r>
            <a:r>
              <a:rPr lang="fi-FI" dirty="0">
                <a:solidFill>
                  <a:srgbClr val="000000"/>
                </a:solidFill>
              </a:rPr>
              <a:t>: Henkilö saa osatyökyvyttömyyseläkettä.</a:t>
            </a:r>
          </a:p>
          <a:p>
            <a:pPr>
              <a:lnSpc>
                <a:spcPct val="30000"/>
              </a:lnSpc>
            </a:pPr>
            <a:endParaRPr lang="fi-FI" dirty="0"/>
          </a:p>
          <a:p>
            <a:r>
              <a:rPr lang="fi-FI" b="1" dirty="0">
                <a:solidFill>
                  <a:srgbClr val="000000"/>
                </a:solidFill>
              </a:rPr>
              <a:t>Täysi työkyvyttömyyseläke</a:t>
            </a:r>
            <a:r>
              <a:rPr lang="fi-FI" dirty="0">
                <a:solidFill>
                  <a:srgbClr val="000000"/>
                </a:solidFill>
              </a:rPr>
              <a:t>: Henkilö saa täyttä työkyvyttömyyseläkettä.</a:t>
            </a:r>
          </a:p>
          <a:p>
            <a:endParaRPr lang="fi-FI" dirty="0">
              <a:solidFill>
                <a:srgbClr val="000000"/>
              </a:solidFill>
            </a:endParaRPr>
          </a:p>
          <a:p>
            <a:r>
              <a:rPr lang="fi-FI" dirty="0">
                <a:hlinkClick r:id="rId3"/>
              </a:rPr>
              <a:t>Työeläkekuntoutus</a:t>
            </a:r>
            <a:endParaRPr lang="fi-FI" dirty="0"/>
          </a:p>
          <a:p>
            <a:endParaRPr lang="fi-FI" dirty="0"/>
          </a:p>
          <a:p>
            <a:endParaRPr lang="fi-FI" sz="1100" dirty="0">
              <a:latin typeface="Verdana" pitchFamily="34" charset="0"/>
            </a:endParaRPr>
          </a:p>
          <a:p>
            <a:endParaRPr lang="fi-FI" sz="1100" dirty="0">
              <a:latin typeface="Verdana" pitchFamily="34" charset="0"/>
            </a:endParaRPr>
          </a:p>
        </p:txBody>
      </p:sp>
    </p:spTree>
    <p:extLst>
      <p:ext uri="{BB962C8B-B14F-4D97-AF65-F5344CB8AC3E}">
        <p14:creationId xmlns:p14="http://schemas.microsoft.com/office/powerpoint/2010/main" val="1403442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06438" y="395288"/>
            <a:ext cx="5486400" cy="3086100"/>
          </a:xfrm>
        </p:spPr>
      </p:sp>
      <p:sp>
        <p:nvSpPr>
          <p:cNvPr id="3" name="Huomautusten paikkamerkki 2"/>
          <p:cNvSpPr>
            <a:spLocks noGrp="1"/>
          </p:cNvSpPr>
          <p:nvPr>
            <p:ph type="body" idx="1"/>
          </p:nvPr>
        </p:nvSpPr>
        <p:spPr>
          <a:xfrm>
            <a:off x="685800" y="3707904"/>
            <a:ext cx="5486400" cy="3600450"/>
          </a:xfrm>
        </p:spPr>
        <p:txBody>
          <a:bodyPr/>
          <a:lstStyle/>
          <a:p>
            <a:r>
              <a:rPr lang="fi-FI" dirty="0">
                <a:solidFill>
                  <a:srgbClr val="000000"/>
                </a:solidFill>
              </a:rPr>
              <a:t>Kuviossa on tarkasteltu vuonna 2017 kuntoutuksensa päättäneiden elämäntilannetta, lähinnä työssä- tai eläkkeellä olon pysyvyyttä. Tiedot perustuvat Eläketurvakeskuksen rekistereihin. </a:t>
            </a:r>
          </a:p>
          <a:p>
            <a:endParaRPr lang="fi-FI" dirty="0"/>
          </a:p>
          <a:p>
            <a:r>
              <a:rPr lang="fi-FI" b="1" dirty="0">
                <a:solidFill>
                  <a:srgbClr val="000000"/>
                </a:solidFill>
              </a:rPr>
              <a:t>Työssä</a:t>
            </a:r>
            <a:r>
              <a:rPr lang="fi-FI" dirty="0">
                <a:solidFill>
                  <a:srgbClr val="000000"/>
                </a:solidFill>
              </a:rPr>
              <a:t>:  Henkilö on pelkästään työelämässä.</a:t>
            </a:r>
          </a:p>
          <a:p>
            <a:endParaRPr lang="fi-FI" dirty="0"/>
          </a:p>
          <a:p>
            <a:r>
              <a:rPr lang="fi-FI" b="1" dirty="0">
                <a:solidFill>
                  <a:srgbClr val="000000"/>
                </a:solidFill>
              </a:rPr>
              <a:t>Työssä ja eläkkeellä</a:t>
            </a:r>
            <a:r>
              <a:rPr lang="fi-FI" dirty="0">
                <a:solidFill>
                  <a:srgbClr val="000000"/>
                </a:solidFill>
              </a:rPr>
              <a:t>: Henkilö tekee eläkkeen rinnalla töitä. Eläke voi olla                  osatyökyvyttömyyseläke, täysi työkyvyttömyyseläke tai jokin muu eläke.</a:t>
            </a:r>
          </a:p>
          <a:p>
            <a:endParaRPr lang="fi-FI" dirty="0"/>
          </a:p>
          <a:p>
            <a:r>
              <a:rPr lang="fi-FI" b="1" dirty="0">
                <a:solidFill>
                  <a:srgbClr val="000000"/>
                </a:solidFill>
              </a:rPr>
              <a:t>Ei työssä, ei eläkkeellä</a:t>
            </a:r>
            <a:r>
              <a:rPr lang="fi-FI" dirty="0">
                <a:solidFill>
                  <a:srgbClr val="000000"/>
                </a:solidFill>
              </a:rPr>
              <a:t>: Henkilö on työtön tai opiskelee.</a:t>
            </a:r>
          </a:p>
          <a:p>
            <a:endParaRPr lang="fi-FI" dirty="0"/>
          </a:p>
          <a:p>
            <a:r>
              <a:rPr lang="fi-FI" b="1" dirty="0">
                <a:solidFill>
                  <a:srgbClr val="000000"/>
                </a:solidFill>
              </a:rPr>
              <a:t>Osatyökyvyttömyyseläke, täysi työkyvyttömyyseläke</a:t>
            </a:r>
            <a:r>
              <a:rPr lang="fi-FI" dirty="0">
                <a:solidFill>
                  <a:srgbClr val="000000"/>
                </a:solidFill>
              </a:rPr>
              <a:t>: Henkilö on pelkästään eläkkeellä ei  työssä.</a:t>
            </a:r>
          </a:p>
          <a:p>
            <a:endParaRPr lang="fi-FI" b="1" dirty="0">
              <a:solidFill>
                <a:srgbClr val="000000"/>
              </a:solidFill>
            </a:endParaRPr>
          </a:p>
          <a:p>
            <a:r>
              <a:rPr lang="fi-FI" b="1" dirty="0">
                <a:solidFill>
                  <a:srgbClr val="000000"/>
                </a:solidFill>
              </a:rPr>
              <a:t>Muu</a:t>
            </a:r>
            <a:r>
              <a:rPr lang="fi-FI" dirty="0">
                <a:solidFill>
                  <a:srgbClr val="000000"/>
                </a:solidFill>
              </a:rPr>
              <a:t>: Henkilöllä on jokin muu eläke kuin työkyvyttömyyseläke eikä hän työskentele.</a:t>
            </a:r>
          </a:p>
          <a:p>
            <a:r>
              <a:rPr lang="fi-FI" dirty="0">
                <a:solidFill>
                  <a:srgbClr val="000000"/>
                </a:solidFill>
              </a:rPr>
              <a:t>Henkilö on kuollut.</a:t>
            </a:r>
          </a:p>
          <a:p>
            <a:endParaRPr lang="fi-FI" dirty="0">
              <a:solidFill>
                <a:srgbClr val="000000"/>
              </a:solidFill>
            </a:endParaRPr>
          </a:p>
          <a:p>
            <a:r>
              <a:rPr lang="fi-FI" dirty="0">
                <a:hlinkClick r:id="rId3"/>
              </a:rPr>
              <a:t>Työeläkekuntoutus</a:t>
            </a:r>
            <a:endParaRPr lang="fi-FI" dirty="0"/>
          </a:p>
          <a:p>
            <a:endParaRPr lang="fi-FI" dirty="0">
              <a:solidFill>
                <a:srgbClr val="000000"/>
              </a:solidFill>
            </a:endParaRP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47</a:t>
            </a:fld>
            <a:endParaRPr lang="fi-FI"/>
          </a:p>
        </p:txBody>
      </p:sp>
    </p:spTree>
    <p:extLst>
      <p:ext uri="{BB962C8B-B14F-4D97-AF65-F5344CB8AC3E}">
        <p14:creationId xmlns:p14="http://schemas.microsoft.com/office/powerpoint/2010/main" val="2382247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48</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49</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6" fontAlgn="base">
              <a:spcBef>
                <a:spcPct val="30000"/>
              </a:spcBef>
              <a:spcAft>
                <a:spcPct val="0"/>
              </a:spcAft>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defTabSz="457206" fontAlgn="base">
              <a:lnSpc>
                <a:spcPct val="20000"/>
              </a:lnSpc>
              <a:spcBef>
                <a:spcPct val="30000"/>
              </a:spcBef>
              <a:spcAft>
                <a:spcPct val="0"/>
              </a:spcAft>
              <a:defRPr/>
            </a:pPr>
            <a:endParaRPr lang="fi-FI" dirty="0"/>
          </a:p>
          <a:p>
            <a:pPr defTabSz="457206" fontAlgn="base">
              <a:lnSpc>
                <a:spcPct val="20000"/>
              </a:lnSpc>
              <a:spcBef>
                <a:spcPct val="30000"/>
              </a:spcBef>
              <a:spcAft>
                <a:spcPct val="0"/>
              </a:spcAft>
              <a:defRPr/>
            </a:pPr>
            <a:endParaRPr lang="fi-FI" dirty="0"/>
          </a:p>
          <a:p>
            <a:pPr defTabSz="457206" fontAlgn="base">
              <a:spcBef>
                <a:spcPct val="30000"/>
              </a:spcBef>
              <a:spcAft>
                <a:spcPct val="0"/>
              </a:spcAft>
              <a:defRPr/>
            </a:pPr>
            <a:r>
              <a:rPr lang="fi-FI" dirty="0"/>
              <a:t>Osa eläkkeistä kustannetaan valtion maksuosuuksilla ja Työttömyysvakuutus-rahaston (vuodesta 2019 alkaen Työllisyysrahaston) työeläkejärjestelmään maksamilla suorituksilla. </a:t>
            </a:r>
          </a:p>
          <a:p>
            <a:pPr defTabSz="457206" fontAlgn="base">
              <a:spcBef>
                <a:spcPct val="30000"/>
              </a:spcBef>
              <a:spcAft>
                <a:spcPct val="0"/>
              </a:spcAft>
              <a:defRPr/>
            </a:pPr>
            <a:r>
              <a:rPr lang="fi-FI" dirty="0"/>
              <a:t>Tilastotietokanta:</a:t>
            </a:r>
          </a:p>
          <a:p>
            <a:pPr defTabSz="457206" fontAlgn="base">
              <a:spcBef>
                <a:spcPct val="30000"/>
              </a:spcBef>
              <a:spcAft>
                <a:spcPct val="0"/>
              </a:spcAft>
              <a:defRPr/>
            </a:pPr>
            <a:r>
              <a:rPr lang="fi-FI" dirty="0">
                <a:hlinkClick r:id="rId3"/>
              </a:rPr>
              <a:t>https://tilastot.etk.fi/pxweb/fi/ETK/ETK__180tyoelakkeiden_rahoitus__10rahavirrat/rahavirrat01_kaikki.px</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50</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6" fontAlgn="base">
              <a:lnSpc>
                <a:spcPct val="85000"/>
              </a:lnSpc>
              <a:spcBef>
                <a:spcPct val="30000"/>
              </a:spcBef>
              <a:spcAft>
                <a:spcPct val="0"/>
              </a:spcAft>
              <a:defRPr/>
            </a:pPr>
            <a:r>
              <a:rPr lang="fi-FI" dirty="0"/>
              <a:t>Sosiaali- ja terveysministeriö vahvistaa vuosittain työeläkemaksuprosentit. </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err="1"/>
              <a:t>JuEL</a:t>
            </a:r>
            <a:r>
              <a:rPr lang="fi-FI" dirty="0"/>
              <a:t> (kunta-ala) maksu sisältää palkka- ja eläkemenoperusteiset maksuosat.</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a:t>Kirkon maksun  lisäksi  eläkerahastomaksu, joka on 5 % kirkollisverosta vuonna 2022.</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a:t>Yrittäjille ja maatalousyrittäjille vahvistetut maksuprosentit ovat sidoksissa keskimääräiseen </a:t>
            </a:r>
            <a:r>
              <a:rPr lang="fi-FI" dirty="0" err="1"/>
              <a:t>TyEL</a:t>
            </a:r>
            <a:r>
              <a:rPr lang="fi-FI" dirty="0"/>
              <a:t>-maksuun. </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a:t>Yli 53-vuotiaan yrittäjän maksuprosentti tulee voimaan 53-vuotispäivää seuraavan vuoden alusta ja jatkuu sen kalenterivuoden loppuun, jona yrittäjä täyttää 63 vuotta.</a:t>
            </a:r>
          </a:p>
          <a:p>
            <a:pPr defTabSz="457206" fontAlgn="base">
              <a:lnSpc>
                <a:spcPct val="85000"/>
              </a:lnSpc>
              <a:spcBef>
                <a:spcPct val="30000"/>
              </a:spcBef>
              <a:spcAft>
                <a:spcPct val="0"/>
              </a:spcAft>
              <a:defRPr/>
            </a:pPr>
            <a:endParaRPr lang="fi-FI" dirty="0"/>
          </a:p>
          <a:p>
            <a:pPr>
              <a:lnSpc>
                <a:spcPct val="85000"/>
              </a:lnSpc>
              <a:defRPr/>
            </a:pPr>
            <a:r>
              <a:rPr lang="fi-FI" dirty="0"/>
              <a:t>Aloittavan yrittäjän YEL-maksualennus on 22 prosenttia.</a:t>
            </a:r>
            <a:endParaRPr lang="en-US"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51</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52</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Lähteet:</a:t>
            </a:r>
          </a:p>
          <a:p>
            <a:endParaRPr lang="fi-FI" dirty="0"/>
          </a:p>
          <a:p>
            <a:r>
              <a:rPr lang="fi-FI" dirty="0"/>
              <a:t>Bruttokansantuote: Tilastokeskus</a:t>
            </a:r>
          </a:p>
          <a:p>
            <a:r>
              <a:rPr lang="fi-FI" dirty="0"/>
              <a:t>Eläkevarat: Työeläkevakuuttajat TELA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54</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a:t>Yksin asuva eläkkeensaaja, työeläkkeen oletetaan olevan 50 % palkasta. </a:t>
            </a:r>
          </a:p>
          <a:p>
            <a:pPr>
              <a:lnSpc>
                <a:spcPct val="20000"/>
              </a:lnSpc>
              <a:spcBef>
                <a:spcPct val="0"/>
              </a:spcBef>
            </a:pPr>
            <a:endParaRPr lang="fi-FI" dirty="0"/>
          </a:p>
          <a:p>
            <a:pPr>
              <a:spcBef>
                <a:spcPct val="0"/>
              </a:spcBef>
            </a:pPr>
            <a:r>
              <a:rPr lang="fi-FI" dirty="0"/>
              <a:t>Kansaneläke ja takuueläke alkaa 65-vuotiaana</a:t>
            </a:r>
          </a:p>
          <a:p>
            <a:pPr>
              <a:spcBef>
                <a:spcPct val="0"/>
              </a:spcBef>
            </a:pPr>
            <a:endParaRPr lang="fi-FI" dirty="0"/>
          </a:p>
          <a:p>
            <a:pPr>
              <a:spcBef>
                <a:spcPct val="0"/>
              </a:spcBef>
            </a:pPr>
            <a:r>
              <a:rPr lang="fi-FI" dirty="0"/>
              <a:t>Nettoeläke tarkoittaa käteen jäävää kokonaiseläkettä tuloverojen jälkeen olettaen, ettei henkilöllä ole muita tuloja.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21961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Tilanne </a:t>
            </a:r>
            <a:r>
              <a:rPr lang="fi-FI"/>
              <a:t>vuoden 2022 </a:t>
            </a:r>
            <a:r>
              <a:rPr lang="fi-FI" dirty="0"/>
              <a:t>alussa.</a:t>
            </a:r>
          </a:p>
          <a:p>
            <a:pPr>
              <a:lnSpc>
                <a:spcPct val="20000"/>
              </a:lnSpc>
            </a:pPr>
            <a:endParaRPr lang="fi-FI" dirty="0"/>
          </a:p>
          <a:p>
            <a:r>
              <a:rPr lang="fi-FI" dirty="0"/>
              <a:t>Muut julkiset toimijat: Ortodoksinen kirkko, Suomen Pankki, Ahvenanmaan maakuntahallitus. </a:t>
            </a:r>
          </a:p>
          <a:p>
            <a:pPr>
              <a:lnSpc>
                <a:spcPct val="20000"/>
              </a:lnSpc>
            </a:pPr>
            <a:endParaRPr lang="fi-FI" dirty="0"/>
          </a:p>
          <a:p>
            <a:r>
              <a:rPr lang="fi-FI" dirty="0"/>
              <a:t>Keva hoitaa Kelan toimihenkilöeläkkeet.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19112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170065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143946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12.4.2023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9" name="Picture 6" descr="Eläketurvakeskuksen logo">
            <a:extLst>
              <a:ext uri="{FF2B5EF4-FFF2-40B4-BE49-F238E27FC236}">
                <a16:creationId xmlns:a16="http://schemas.microsoft.com/office/drawing/2014/main" id="{FE214215-B18D-4095-939D-D84227115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3071"/>
            <a:ext cx="2762388" cy="468405"/>
          </a:xfrm>
          <a:prstGeom prst="rect">
            <a:avLst/>
          </a:prstGeom>
        </p:spPr>
      </p:pic>
    </p:spTree>
    <p:extLst>
      <p:ext uri="{BB962C8B-B14F-4D97-AF65-F5344CB8AC3E}">
        <p14:creationId xmlns:p14="http://schemas.microsoft.com/office/powerpoint/2010/main" val="38128006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12.4.2023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35388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12.4.2023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7" name="Kuva 6" descr="Eläketurvakeskuksen logo">
            <a:extLst>
              <a:ext uri="{FF2B5EF4-FFF2-40B4-BE49-F238E27FC236}">
                <a16:creationId xmlns:a16="http://schemas.microsoft.com/office/drawing/2014/main" id="{4302C429-4B23-4E4D-960C-8ADDE5890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08955" y="2579273"/>
            <a:ext cx="8974090" cy="1420491"/>
          </a:xfrm>
          <a:prstGeom prst="rect">
            <a:avLst/>
          </a:prstGeom>
        </p:spPr>
      </p:pic>
    </p:spTree>
    <p:extLst>
      <p:ext uri="{BB962C8B-B14F-4D97-AF65-F5344CB8AC3E}">
        <p14:creationId xmlns:p14="http://schemas.microsoft.com/office/powerpoint/2010/main" val="331924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12.4.2023</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Eläketurvakeskus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13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12.4.2023</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Eläketurvakeskus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91148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12.4.2023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237329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12.4.2023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302932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12.4.2023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493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12.4.2023</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Eläketurvakeskus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2100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12.4.2023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550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12.4.2023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Eläketurvakeskus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0630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12.4.2023</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Eläketurvakeskus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4070371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12"/>
          </p:nvPr>
        </p:nvSpPr>
        <p:spPr/>
        <p:txBody>
          <a:bodyPr/>
          <a:lstStyle/>
          <a:p>
            <a:fld id="{BE2D8D75-17F6-474C-8CC8-AD93DCE1F39D}" type="slidenum">
              <a:rPr lang="fi-FI" smtClean="0"/>
              <a:t>1</a:t>
            </a:fld>
            <a:endParaRPr lang="fi-FI"/>
          </a:p>
        </p:txBody>
      </p:sp>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a:xfrm>
            <a:off x="828000" y="648000"/>
            <a:ext cx="7452000" cy="2520000"/>
          </a:xfrm>
        </p:spPr>
        <p:txBody>
          <a:bodyPr/>
          <a:lstStyle/>
          <a:p>
            <a:r>
              <a:rPr lang="fi-FI" dirty="0"/>
              <a:t>Työeläkejärjestelmä kuvina</a:t>
            </a:r>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a:xfrm>
            <a:off x="828000" y="3212976"/>
            <a:ext cx="8076312" cy="2664296"/>
          </a:xfrm>
        </p:spPr>
        <p:txBody>
          <a:bodyPr/>
          <a:lstStyle/>
          <a:p>
            <a:r>
              <a:rPr lang="fi-FI" dirty="0"/>
              <a:t>Kuvapaketti sisältää keskeisiä tietoja työeläkejärjestelmästä </a:t>
            </a:r>
            <a:br>
              <a:rPr lang="fi-FI" dirty="0"/>
            </a:br>
            <a:r>
              <a:rPr lang="fi-FI" dirty="0"/>
              <a:t>ja sen toiminnasta. </a:t>
            </a:r>
          </a:p>
          <a:p>
            <a:r>
              <a:rPr lang="fi-FI" dirty="0"/>
              <a:t>Diojen muistiinpanosivuilla on lisätietoja ja linkkejä lähdetietoihin.</a:t>
            </a:r>
          </a:p>
          <a:p>
            <a:r>
              <a:rPr lang="fi-FI"/>
              <a:t>30.6.2023</a:t>
            </a:r>
            <a:endParaRPr lang="fi-FI" dirty="0"/>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1" name="Otsikko 6">
            <a:extLst>
              <a:ext uri="{FF2B5EF4-FFF2-40B4-BE49-F238E27FC236}">
                <a16:creationId xmlns:a16="http://schemas.microsoft.com/office/drawing/2014/main" id="{EAF2CB3C-CB27-4CA7-B0A2-C7439CDAD0BA}"/>
              </a:ext>
            </a:extLst>
          </p:cNvPr>
          <p:cNvSpPr>
            <a:spLocks noGrp="1"/>
          </p:cNvSpPr>
          <p:nvPr>
            <p:ph type="title"/>
          </p:nvPr>
        </p:nvSpPr>
        <p:spPr>
          <a:xfrm>
            <a:off x="0" y="807825"/>
            <a:ext cx="11856640" cy="836753"/>
          </a:xfrm>
        </p:spPr>
        <p:txBody>
          <a:bodyPr/>
          <a:lstStyle/>
          <a:p>
            <a:pPr algn="ctr"/>
            <a:r>
              <a:rPr lang="fi-FI" sz="3200" dirty="0"/>
              <a:t>Eläkkeensaajan perusturva</a:t>
            </a:r>
          </a:p>
        </p:txBody>
      </p:sp>
      <p:grpSp>
        <p:nvGrpSpPr>
          <p:cNvPr id="22" name="Ryhmä 21">
            <a:extLst>
              <a:ext uri="{FF2B5EF4-FFF2-40B4-BE49-F238E27FC236}">
                <a16:creationId xmlns:a16="http://schemas.microsoft.com/office/drawing/2014/main" id="{34617B42-0657-4BF0-993E-A8502D355FB2}"/>
              </a:ext>
              <a:ext uri="{C183D7F6-B498-43B3-948B-1728B52AA6E4}">
                <adec:decorative xmlns:adec="http://schemas.microsoft.com/office/drawing/2017/decorative" val="1"/>
              </a:ext>
            </a:extLst>
          </p:cNvPr>
          <p:cNvGrpSpPr/>
          <p:nvPr/>
        </p:nvGrpSpPr>
        <p:grpSpPr>
          <a:xfrm>
            <a:off x="551384" y="1700808"/>
            <a:ext cx="10641370" cy="2952328"/>
            <a:chOff x="551384" y="1952836"/>
            <a:chExt cx="10641370" cy="2952328"/>
          </a:xfrm>
        </p:grpSpPr>
        <p:sp>
          <p:nvSpPr>
            <p:cNvPr id="23" name="Rounded Rectangle 18">
              <a:extLst>
                <a:ext uri="{FF2B5EF4-FFF2-40B4-BE49-F238E27FC236}">
                  <a16:creationId xmlns:a16="http://schemas.microsoft.com/office/drawing/2014/main" id="{2B72F9A6-33FC-463A-A73F-54685AA81581}"/>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4" name="Rounded Rectangle 21">
              <a:extLst>
                <a:ext uri="{FF2B5EF4-FFF2-40B4-BE49-F238E27FC236}">
                  <a16:creationId xmlns:a16="http://schemas.microsoft.com/office/drawing/2014/main" id="{21C0D5D9-43B7-4390-9300-8E80F4AAD45D}"/>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5" name="Cross 24">
              <a:extLst>
                <a:ext uri="{FF2B5EF4-FFF2-40B4-BE49-F238E27FC236}">
                  <a16:creationId xmlns:a16="http://schemas.microsoft.com/office/drawing/2014/main" id="{EA0836A4-1EC9-44C8-A2D7-9AA299B03A42}"/>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6" name="Rounded Rectangle 22">
              <a:extLst>
                <a:ext uri="{FF2B5EF4-FFF2-40B4-BE49-F238E27FC236}">
                  <a16:creationId xmlns:a16="http://schemas.microsoft.com/office/drawing/2014/main" id="{19177253-2390-41AD-B856-40F1FD34C42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7" name="Oval 23">
              <a:extLst>
                <a:ext uri="{FF2B5EF4-FFF2-40B4-BE49-F238E27FC236}">
                  <a16:creationId xmlns:a16="http://schemas.microsoft.com/office/drawing/2014/main" id="{AE9C54FA-E33E-4A78-8CD1-1E992E513C17}"/>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8" name="Equals 25">
              <a:extLst>
                <a:ext uri="{FF2B5EF4-FFF2-40B4-BE49-F238E27FC236}">
                  <a16:creationId xmlns:a16="http://schemas.microsoft.com/office/drawing/2014/main" id="{AF43B276-B4E5-4428-A83A-BD593356F77F}"/>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18824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2023</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3" name="Kuva 2" descr="Kokonaiseläke vuonna 2023.&#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D88D09B9-EA2B-31E0-5D62-83A856774D1F}"/>
              </a:ext>
            </a:extLst>
          </p:cNvPr>
          <p:cNvPicPr>
            <a:picLocks noChangeAspect="1"/>
          </p:cNvPicPr>
          <p:nvPr/>
        </p:nvPicPr>
        <p:blipFill>
          <a:blip r:embed="rId3"/>
          <a:stretch>
            <a:fillRect/>
          </a:stretch>
        </p:blipFill>
        <p:spPr>
          <a:xfrm>
            <a:off x="2423592" y="1556792"/>
            <a:ext cx="7629525" cy="4448175"/>
          </a:xfrm>
          <a:prstGeom prst="rect">
            <a:avLst/>
          </a:prstGeom>
        </p:spPr>
      </p:pic>
    </p:spTree>
    <p:extLst>
      <p:ext uri="{BB962C8B-B14F-4D97-AF65-F5344CB8AC3E}">
        <p14:creationId xmlns:p14="http://schemas.microsoft.com/office/powerpoint/2010/main" val="6366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18" name="Otsikko 6">
            <a:extLst>
              <a:ext uri="{FF2B5EF4-FFF2-40B4-BE49-F238E27FC236}">
                <a16:creationId xmlns:a16="http://schemas.microsoft.com/office/drawing/2014/main" id="{9D9A77CD-C34A-4C5A-A914-9718AA0A5DE5}"/>
              </a:ext>
            </a:extLst>
          </p:cNvPr>
          <p:cNvSpPr>
            <a:spLocks noGrp="1"/>
          </p:cNvSpPr>
          <p:nvPr>
            <p:ph type="title"/>
          </p:nvPr>
        </p:nvSpPr>
        <p:spPr>
          <a:xfrm>
            <a:off x="0" y="404664"/>
            <a:ext cx="11856640" cy="604049"/>
          </a:xfrm>
        </p:spPr>
        <p:txBody>
          <a:bodyPr/>
          <a:lstStyle/>
          <a:p>
            <a:pPr algn="ctr"/>
            <a:r>
              <a:rPr lang="fi-FI" sz="3200" dirty="0"/>
              <a:t>Kokonaiseläke </a:t>
            </a:r>
            <a:r>
              <a:rPr lang="fi-FI" sz="3200"/>
              <a:t>vuonna 2023, </a:t>
            </a:r>
            <a:r>
              <a:rPr lang="fi-FI" sz="3200" dirty="0"/>
              <a:t>asumistuki mukana</a:t>
            </a:r>
          </a:p>
        </p:txBody>
      </p:sp>
      <p:pic>
        <p:nvPicPr>
          <p:cNvPr id="3" name="Kuva 2" descr="Työeläke, kansaneläke, takuueläke ja asumistuki vuonna 2023.&#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72404561-6D46-DA69-7239-4207451F1F71}"/>
              </a:ext>
            </a:extLst>
          </p:cNvPr>
          <p:cNvPicPr>
            <a:picLocks noChangeAspect="1"/>
          </p:cNvPicPr>
          <p:nvPr/>
        </p:nvPicPr>
        <p:blipFill>
          <a:blip r:embed="rId3"/>
          <a:stretch>
            <a:fillRect/>
          </a:stretch>
        </p:blipFill>
        <p:spPr>
          <a:xfrm>
            <a:off x="2041593" y="1484784"/>
            <a:ext cx="7975086" cy="4294277"/>
          </a:xfrm>
          <a:prstGeom prst="rect">
            <a:avLst/>
          </a:prstGeom>
        </p:spPr>
      </p:pic>
    </p:spTree>
    <p:extLst>
      <p:ext uri="{BB962C8B-B14F-4D97-AF65-F5344CB8AC3E}">
        <p14:creationId xmlns:p14="http://schemas.microsoft.com/office/powerpoint/2010/main" val="2625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5399" y="460106"/>
            <a:ext cx="9540000" cy="819228"/>
          </a:xfrm>
        </p:spPr>
        <p:txBody>
          <a:bodyPr/>
          <a:lstStyle/>
          <a:p>
            <a:r>
              <a:rPr lang="fi-FI" dirty="0"/>
              <a:t>Eläkettä karttuu ansioista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47" name="Content Placeholder 3">
            <a:extLst>
              <a:ext uri="{FF2B5EF4-FFF2-40B4-BE49-F238E27FC236}">
                <a16:creationId xmlns:a16="http://schemas.microsoft.com/office/drawing/2014/main" id="{9CAAABCF-FA9F-4FD2-A973-864667D4F97B}"/>
              </a:ext>
            </a:extLst>
          </p:cNvPr>
          <p:cNvSpPr txBox="1">
            <a:spLocks/>
          </p:cNvSpPr>
          <p:nvPr/>
        </p:nvSpPr>
        <p:spPr>
          <a:xfrm>
            <a:off x="667843" y="1435511"/>
            <a:ext cx="9540000" cy="620888"/>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FI" b="1" dirty="0"/>
              <a:t>Eläkkeen karttuminen vuodesta 2017 alkaen</a:t>
            </a:r>
          </a:p>
        </p:txBody>
      </p:sp>
      <p:grpSp>
        <p:nvGrpSpPr>
          <p:cNvPr id="2" name="Ryhmä 1">
            <a:extLst>
              <a:ext uri="{FF2B5EF4-FFF2-40B4-BE49-F238E27FC236}">
                <a16:creationId xmlns:a16="http://schemas.microsoft.com/office/drawing/2014/main" id="{90D21470-3EDA-4A57-B1C6-9A6C5BC4D8B0}"/>
              </a:ext>
              <a:ext uri="{C183D7F6-B498-43B3-948B-1728B52AA6E4}">
                <adec:decorative xmlns:adec="http://schemas.microsoft.com/office/drawing/2017/decorative" val="1"/>
              </a:ext>
            </a:extLst>
          </p:cNvPr>
          <p:cNvGrpSpPr/>
          <p:nvPr/>
        </p:nvGrpSpPr>
        <p:grpSpPr>
          <a:xfrm>
            <a:off x="648016" y="2056399"/>
            <a:ext cx="9377354" cy="1872208"/>
            <a:chOff x="648016" y="2056399"/>
            <a:chExt cx="9377354" cy="1872208"/>
          </a:xfrm>
        </p:grpSpPr>
        <p:sp>
          <p:nvSpPr>
            <p:cNvPr id="48" name="Oval 12">
              <a:extLst>
                <a:ext uri="{FF2B5EF4-FFF2-40B4-BE49-F238E27FC236}">
                  <a16:creationId xmlns:a16="http://schemas.microsoft.com/office/drawing/2014/main" id="{8114D882-4DE5-465A-B42A-4B59C873E4E2}"/>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Työansiot</a:t>
              </a:r>
              <a:endParaRPr lang="en-FI" sz="2000" dirty="0"/>
            </a:p>
          </p:txBody>
        </p:sp>
        <p:sp>
          <p:nvSpPr>
            <p:cNvPr id="49" name="Multiply 7" descr="kertaa.">
              <a:extLst>
                <a:ext uri="{FF2B5EF4-FFF2-40B4-BE49-F238E27FC236}">
                  <a16:creationId xmlns:a16="http://schemas.microsoft.com/office/drawing/2014/main" id="{6F820BF9-DBA9-496D-91FB-D12DA0AEC8B2}"/>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0" name="Oval 14">
              <a:extLst>
                <a:ext uri="{FF2B5EF4-FFF2-40B4-BE49-F238E27FC236}">
                  <a16:creationId xmlns:a16="http://schemas.microsoft.com/office/drawing/2014/main" id="{83C2677A-AC9F-4071-A574-67547E1058F1}"/>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Karttumis-</a:t>
              </a:r>
              <a:br>
                <a:rPr lang="en-FI" sz="2000" b="1" dirty="0"/>
              </a:br>
              <a:r>
                <a:rPr lang="en-FI" sz="2000" b="1" dirty="0"/>
                <a:t>prosentti</a:t>
              </a:r>
              <a:endParaRPr lang="en-FI" sz="2000" dirty="0"/>
            </a:p>
          </p:txBody>
        </p:sp>
        <p:sp>
          <p:nvSpPr>
            <p:cNvPr id="51" name="Multiply 15" descr="kertaa.">
              <a:extLst>
                <a:ext uri="{FF2B5EF4-FFF2-40B4-BE49-F238E27FC236}">
                  <a16:creationId xmlns:a16="http://schemas.microsoft.com/office/drawing/2014/main" id="{ED4026A0-AC23-4624-9CD8-8EB5CEE1FEF4}"/>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2" name="Oval 11">
              <a:extLst>
                <a:ext uri="{FF2B5EF4-FFF2-40B4-BE49-F238E27FC236}">
                  <a16:creationId xmlns:a16="http://schemas.microsoft.com/office/drawing/2014/main" id="{970B11D8-BF46-403F-ACF1-9F6E8528261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Elinaika-</a:t>
              </a:r>
            </a:p>
            <a:p>
              <a:pPr algn="ctr"/>
              <a:r>
                <a:rPr lang="en-FI" sz="2000" b="1" dirty="0"/>
                <a:t>kerroin</a:t>
              </a:r>
              <a:endParaRPr lang="en-FI" sz="2000" dirty="0"/>
            </a:p>
          </p:txBody>
        </p:sp>
        <p:sp>
          <p:nvSpPr>
            <p:cNvPr id="53" name="Equals 16">
              <a:extLst>
                <a:ext uri="{FF2B5EF4-FFF2-40B4-BE49-F238E27FC236}">
                  <a16:creationId xmlns:a16="http://schemas.microsoft.com/office/drawing/2014/main" id="{A2C08700-43CB-4982-AE5F-68B5C2C46338}"/>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54" name="Oval 10" descr=".">
              <a:extLst>
                <a:ext uri="{FF2B5EF4-FFF2-40B4-BE49-F238E27FC236}">
                  <a16:creationId xmlns:a16="http://schemas.microsoft.com/office/drawing/2014/main" id="{2ACF756F-4214-4306-B644-E2C3EAC11F23}"/>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Työeläke</a:t>
              </a:r>
              <a:endParaRPr lang="en-FI" sz="2000" dirty="0"/>
            </a:p>
          </p:txBody>
        </p:sp>
      </p:grpSp>
      <p:sp>
        <p:nvSpPr>
          <p:cNvPr id="55" name="Content Placeholder 3">
            <a:extLst>
              <a:ext uri="{FF2B5EF4-FFF2-40B4-BE49-F238E27FC236}">
                <a16:creationId xmlns:a16="http://schemas.microsoft.com/office/drawing/2014/main" id="{62B977EE-DE9A-42C5-89BB-20CEE6CE9327}"/>
              </a:ext>
            </a:extLst>
          </p:cNvPr>
          <p:cNvSpPr txBox="1">
            <a:spLocks/>
          </p:cNvSpPr>
          <p:nvPr/>
        </p:nvSpPr>
        <p:spPr>
          <a:xfrm>
            <a:off x="695399" y="4084784"/>
            <a:ext cx="9540000" cy="2356908"/>
          </a:xfrm>
          <a:prstGeom prst="rect">
            <a:avLst/>
          </a:prstGeom>
        </p:spPr>
        <p:txBody>
          <a:bodyPr vert="horz" lIns="91440" tIns="45720" rIns="91440" bIns="45720" rtlCol="0">
            <a:noAutofit/>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sz="2400" dirty="0"/>
              <a:t>Eläkettä karttuu 1,5 % vuodessa.</a:t>
            </a:r>
          </a:p>
          <a:p>
            <a:r>
              <a:rPr lang="en-FI" sz="2400" dirty="0"/>
              <a:t>53–62-vuotiaille karttuu eläkettä 1,7 % vuoden 2025 loppuun</a:t>
            </a:r>
            <a:br>
              <a:rPr lang="en-FI" sz="2400" dirty="0"/>
            </a:br>
            <a:r>
              <a:rPr lang="en-FI" sz="2400" dirty="0"/>
              <a:t>(siirtymäajan karttuma).</a:t>
            </a:r>
          </a:p>
          <a:p>
            <a:r>
              <a:rPr lang="en-FI" sz="2400" dirty="0"/>
              <a:t>Eläkkeeseen lasketaan lykkäyskorotus 0,4 % /kk,</a:t>
            </a:r>
            <a:br>
              <a:rPr lang="en-FI" sz="2400" dirty="0"/>
            </a:br>
            <a:r>
              <a:rPr lang="en-FI" sz="2400" dirty="0"/>
              <a:t>jos eläke alkaa alimman vanhuuseläkeiän jälkeen.</a:t>
            </a:r>
          </a:p>
        </p:txBody>
      </p:sp>
    </p:spTree>
    <p:extLst>
      <p:ext uri="{BB962C8B-B14F-4D97-AF65-F5344CB8AC3E}">
        <p14:creationId xmlns:p14="http://schemas.microsoft.com/office/powerpoint/2010/main" val="3581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B70E4-FD77-4FD5-9B5E-B991B806D1FB}"/>
              </a:ext>
            </a:extLst>
          </p:cNvPr>
          <p:cNvSpPr>
            <a:spLocks noGrp="1"/>
          </p:cNvSpPr>
          <p:nvPr>
            <p:ph type="title"/>
          </p:nvPr>
        </p:nvSpPr>
        <p:spPr>
          <a:xfrm>
            <a:off x="0" y="476672"/>
            <a:ext cx="11856640" cy="504056"/>
          </a:xfrm>
        </p:spPr>
        <p:txBody>
          <a:bodyPr/>
          <a:lstStyle/>
          <a:p>
            <a:pPr algn="ctr"/>
            <a:r>
              <a:rPr lang="fi-FI" sz="3200" dirty="0"/>
              <a:t>Vanhuuseläkeikä nousee ikäluokittain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9" name="Content Placeholder 6">
            <a:extLst>
              <a:ext uri="{FF2B5EF4-FFF2-40B4-BE49-F238E27FC236}">
                <a16:creationId xmlns:a16="http://schemas.microsoft.com/office/drawing/2014/main" id="{40A64F57-F5B7-4B30-BA44-FD76B87F8BF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245616664"/>
              </p:ext>
            </p:extLst>
          </p:nvPr>
        </p:nvGraphicFramePr>
        <p:xfrm>
          <a:off x="2703363" y="1412776"/>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en-FI" dirty="0"/>
                        <a:t>Syntymävuosi</a:t>
                      </a:r>
                    </a:p>
                  </a:txBody>
                  <a:tcPr/>
                </a:tc>
                <a:tc>
                  <a:txBody>
                    <a:bodyPr/>
                    <a:lstStyle/>
                    <a:p>
                      <a:r>
                        <a:rPr lang="en-FI" dirty="0"/>
                        <a:t>Ikäluokan alin </a:t>
                      </a:r>
                    </a:p>
                    <a:p>
                      <a:r>
                        <a:rPr lang="en-FI" dirty="0"/>
                        <a:t>vanhuuseläkeikä</a:t>
                      </a:r>
                    </a:p>
                  </a:txBody>
                  <a:tcPr/>
                </a:tc>
                <a:tc>
                  <a:txBody>
                    <a:bodyPr/>
                    <a:lstStyle/>
                    <a:p>
                      <a:r>
                        <a:rPr lang="en-FI" dirty="0"/>
                        <a:t>Vakuuttamisvelvollisuuden</a:t>
                      </a:r>
                    </a:p>
                    <a:p>
                      <a:r>
                        <a:rPr lang="en-FI" dirty="0"/>
                        <a:t>ja eläkkeen karttumisen </a:t>
                      </a:r>
                    </a:p>
                    <a:p>
                      <a:r>
                        <a:rPr lang="en-FI" dirty="0"/>
                        <a:t>yläikäraja</a:t>
                      </a:r>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v</a:t>
                      </a:r>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v 3 kk</a:t>
                      </a:r>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6 kk</a:t>
                      </a:r>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9 kk</a:t>
                      </a:r>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v</a:t>
                      </a:r>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v 3 kk</a:t>
                      </a:r>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6 kk</a:t>
                      </a:r>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9 kk</a:t>
                      </a:r>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v</a:t>
                      </a:r>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9601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2282" y="103096"/>
            <a:ext cx="11856640" cy="692737"/>
          </a:xfrm>
        </p:spPr>
        <p:txBody>
          <a:bodyPr/>
          <a:lstStyle/>
          <a:p>
            <a:pPr algn="ctr"/>
            <a:r>
              <a:rPr lang="fi-FI" sz="3200" dirty="0"/>
              <a:t>Työeläke-etuuksien ikärajat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9" name="Content Placeholder 6">
            <a:extLst>
              <a:ext uri="{FF2B5EF4-FFF2-40B4-BE49-F238E27FC236}">
                <a16:creationId xmlns:a16="http://schemas.microsoft.com/office/drawing/2014/main" id="{B05BFB99-53A0-45B3-A67F-8A257DFB462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30387606"/>
              </p:ext>
            </p:extLst>
          </p:nvPr>
        </p:nvGraphicFramePr>
        <p:xfrm>
          <a:off x="1744610" y="795833"/>
          <a:ext cx="8751152" cy="5576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844876579"/>
                    </a:ext>
                  </a:extLst>
                </a:gridCol>
                <a:gridCol w="1406335">
                  <a:extLst>
                    <a:ext uri="{9D8B030D-6E8A-4147-A177-3AD203B41FA5}">
                      <a16:colId xmlns:a16="http://schemas.microsoft.com/office/drawing/2014/main" val="2161742765"/>
                    </a:ext>
                  </a:extLst>
                </a:gridCol>
                <a:gridCol w="5040561">
                  <a:extLst>
                    <a:ext uri="{9D8B030D-6E8A-4147-A177-3AD203B41FA5}">
                      <a16:colId xmlns:a16="http://schemas.microsoft.com/office/drawing/2014/main" val="3049916227"/>
                    </a:ext>
                  </a:extLst>
                </a:gridCol>
              </a:tblGrid>
              <a:tr h="370840">
                <a:tc>
                  <a:txBody>
                    <a:bodyPr/>
                    <a:lstStyle/>
                    <a:p>
                      <a:pPr algn="l"/>
                      <a:r>
                        <a:rPr lang="en-FI" sz="1600" dirty="0"/>
                        <a:t>Etuuslaji</a:t>
                      </a:r>
                    </a:p>
                  </a:txBody>
                  <a:tcPr marL="72000" marR="72000" marT="36000" marB="36000"/>
                </a:tc>
                <a:tc>
                  <a:txBody>
                    <a:bodyPr/>
                    <a:lstStyle/>
                    <a:p>
                      <a:pPr algn="l"/>
                      <a:r>
                        <a:rPr lang="en-FI" sz="1600" dirty="0"/>
                        <a:t>Syntymävuosi</a:t>
                      </a:r>
                    </a:p>
                  </a:txBody>
                  <a:tcPr marL="72000" marR="72000" marT="36000" marB="36000"/>
                </a:tc>
                <a:tc>
                  <a:txBody>
                    <a:bodyPr/>
                    <a:lstStyle/>
                    <a:p>
                      <a:pPr algn="l"/>
                      <a:r>
                        <a:rPr lang="en-FI" sz="1600" dirty="0"/>
                        <a:t>Oikeus eläkkeeseen ikävälillä</a:t>
                      </a:r>
                    </a:p>
                  </a:txBody>
                  <a:tcPr marL="72000" marR="72000" marT="36000" marB="36000"/>
                </a:tc>
                <a:extLst>
                  <a:ext uri="{0D108BD9-81ED-4DB2-BD59-A6C34878D82A}">
                    <a16:rowId xmlns:a16="http://schemas.microsoft.com/office/drawing/2014/main" val="3734032635"/>
                  </a:ext>
                </a:extLst>
              </a:tr>
              <a:tr h="370840">
                <a:tc>
                  <a:txBody>
                    <a:bodyPr/>
                    <a:lstStyle/>
                    <a:p>
                      <a:pPr algn="l"/>
                      <a:r>
                        <a:rPr lang="en-FI" sz="1600" dirty="0"/>
                        <a:t>Vanhuuseläke</a:t>
                      </a:r>
                    </a:p>
                  </a:txBody>
                  <a:tcPr marL="108000" marR="72000" marT="36000" marB="36000"/>
                </a:tc>
                <a:tc>
                  <a:txBody>
                    <a:bodyPr/>
                    <a:lstStyle/>
                    <a:p>
                      <a:pPr algn="l"/>
                      <a:endParaRPr lang="en-FI" sz="1600" dirty="0"/>
                    </a:p>
                  </a:txBody>
                  <a:tcPr marL="72000" marR="72000" marT="36000" marB="36000"/>
                </a:tc>
                <a:tc>
                  <a:txBody>
                    <a:bodyPr/>
                    <a:lstStyle/>
                    <a:p>
                      <a:pPr algn="l"/>
                      <a:r>
                        <a:rPr lang="en-FI" sz="1600" dirty="0"/>
                        <a:t>Ikäluokan alimmasta eläkeiästä</a:t>
                      </a:r>
                    </a:p>
                  </a:txBody>
                  <a:tcPr marL="108000" marR="72000" marT="36000" marB="36000"/>
                </a:tc>
                <a:extLst>
                  <a:ext uri="{0D108BD9-81ED-4DB2-BD59-A6C34878D82A}">
                    <a16:rowId xmlns:a16="http://schemas.microsoft.com/office/drawing/2014/main" val="3328882509"/>
                  </a:ext>
                </a:extLst>
              </a:tr>
              <a:tr h="370840">
                <a:tc>
                  <a:txBody>
                    <a:bodyPr/>
                    <a:lstStyle/>
                    <a:p>
                      <a:pPr algn="l"/>
                      <a:r>
                        <a:rPr lang="en-FI" sz="1600" dirty="0"/>
                        <a:t>Osittainen varhennettu vanhuuseläke</a:t>
                      </a:r>
                    </a:p>
                  </a:txBody>
                  <a:tcPr marL="108000" marR="72000" marT="36000" marB="36000">
                    <a:solidFill>
                      <a:srgbClr val="E7E9F3"/>
                    </a:solidFill>
                  </a:tcPr>
                </a:tc>
                <a:tc>
                  <a:txBody>
                    <a:bodyPr/>
                    <a:lstStyle/>
                    <a:p>
                      <a:pPr algn="l"/>
                      <a:r>
                        <a:rPr lang="en-FI" sz="1600" dirty="0"/>
                        <a:t>1949–1963</a:t>
                      </a:r>
                    </a:p>
                  </a:txBody>
                  <a:tcPr marL="72000" marR="72000" marT="36000" marB="36000">
                    <a:solidFill>
                      <a:srgbClr val="E7E9F3"/>
                    </a:solidFill>
                  </a:tcPr>
                </a:tc>
                <a:tc>
                  <a:txBody>
                    <a:bodyPr/>
                    <a:lstStyle/>
                    <a:p>
                      <a:pPr algn="l"/>
                      <a:r>
                        <a:rPr lang="en-FI" sz="1600" dirty="0"/>
                        <a:t>61–</a:t>
                      </a:r>
                    </a:p>
                  </a:txBody>
                  <a:tcPr marL="108000" marR="72000" marT="36000" marB="36000">
                    <a:solidFill>
                      <a:srgbClr val="E7E9F3"/>
                    </a:solidFill>
                  </a:tcPr>
                </a:tc>
                <a:extLst>
                  <a:ext uri="{0D108BD9-81ED-4DB2-BD59-A6C34878D82A}">
                    <a16:rowId xmlns:a16="http://schemas.microsoft.com/office/drawing/2014/main" val="4241733033"/>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1964</a:t>
                      </a:r>
                    </a:p>
                  </a:txBody>
                  <a:tcPr marL="72000" marR="72000" marT="36000" marB="36000">
                    <a:solidFill>
                      <a:srgbClr val="E7E9F3"/>
                    </a:solidFill>
                  </a:tcPr>
                </a:tc>
                <a:tc>
                  <a:txBody>
                    <a:bodyPr/>
                    <a:lstStyle/>
                    <a:p>
                      <a:pPr algn="l"/>
                      <a:r>
                        <a:rPr lang="en-FI" sz="1600" dirty="0"/>
                        <a:t>62–</a:t>
                      </a:r>
                    </a:p>
                  </a:txBody>
                  <a:tcPr marL="108000" marR="72000" marT="36000" marB="36000">
                    <a:solidFill>
                      <a:srgbClr val="E7E9F3"/>
                    </a:solidFill>
                  </a:tcPr>
                </a:tc>
                <a:extLst>
                  <a:ext uri="{0D108BD9-81ED-4DB2-BD59-A6C34878D82A}">
                    <a16:rowId xmlns:a16="http://schemas.microsoft.com/office/drawing/2014/main" val="683807339"/>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1965–</a:t>
                      </a:r>
                    </a:p>
                  </a:txBody>
                  <a:tcPr marL="72000" marR="72000" marT="36000" marB="36000">
                    <a:solidFill>
                      <a:srgbClr val="E7E9F3"/>
                    </a:solidFill>
                  </a:tcPr>
                </a:tc>
                <a:tc>
                  <a:txBody>
                    <a:bodyPr/>
                    <a:lstStyle/>
                    <a:p>
                      <a:pPr algn="l"/>
                      <a:r>
                        <a:rPr lang="en-FI" sz="1600" dirty="0"/>
                        <a:t>3 vuotta vanhuuseläkeikää alemmasta iästä (muuttuu elinajanodotteen mukaan)</a:t>
                      </a:r>
                    </a:p>
                  </a:txBody>
                  <a:tcPr marL="108000" marR="72000" marT="36000" marB="36000">
                    <a:solidFill>
                      <a:srgbClr val="E7E9F3"/>
                    </a:solidFill>
                  </a:tcPr>
                </a:tc>
                <a:extLst>
                  <a:ext uri="{0D108BD9-81ED-4DB2-BD59-A6C34878D82A}">
                    <a16:rowId xmlns:a16="http://schemas.microsoft.com/office/drawing/2014/main" val="1795922782"/>
                  </a:ext>
                </a:extLst>
              </a:tr>
              <a:tr h="370840">
                <a:tc>
                  <a:txBody>
                    <a:bodyPr/>
                    <a:lstStyle/>
                    <a:p>
                      <a:pPr algn="l"/>
                      <a:r>
                        <a:rPr lang="en-FI" sz="1600" dirty="0"/>
                        <a:t>Työkyvyttömyyseläke</a:t>
                      </a:r>
                    </a:p>
                    <a:p>
                      <a:pPr algn="l"/>
                      <a:r>
                        <a:rPr lang="en-FI" sz="1600" dirty="0"/>
                        <a:t>(täysi tai osaeläke)</a:t>
                      </a:r>
                    </a:p>
                  </a:txBody>
                  <a:tcPr marL="108000" marR="72000" marT="36000" marB="36000">
                    <a:solidFill>
                      <a:srgbClr val="CBD1E5"/>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786637639"/>
                  </a:ext>
                </a:extLst>
              </a:tr>
              <a:tr h="370840">
                <a:tc>
                  <a:txBody>
                    <a:bodyPr/>
                    <a:lstStyle/>
                    <a:p>
                      <a:pPr algn="l"/>
                      <a:r>
                        <a:rPr lang="en-FI" sz="1600" dirty="0"/>
                        <a:t>Työuraeläke</a:t>
                      </a:r>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1955–1964</a:t>
                      </a:r>
                    </a:p>
                  </a:txBody>
                  <a:tcPr marL="72000" marR="72000" marT="36000" marB="36000">
                    <a:solidFill>
                      <a:srgbClr val="E7E9F3"/>
                    </a:solidFill>
                  </a:tcPr>
                </a:tc>
                <a:tc>
                  <a:txBody>
                    <a:bodyPr/>
                    <a:lstStyle/>
                    <a:p>
                      <a:pPr algn="l"/>
                      <a:r>
                        <a:rPr lang="en-FI" sz="1600" dirty="0"/>
                        <a:t>63– ikäluokan alin eläkeikä</a:t>
                      </a:r>
                    </a:p>
                  </a:txBody>
                  <a:tcPr marL="108000" marR="72000" marT="36000" marB="36000">
                    <a:solidFill>
                      <a:srgbClr val="E7E9F3"/>
                    </a:solidFill>
                  </a:tcPr>
                </a:tc>
                <a:extLst>
                  <a:ext uri="{0D108BD9-81ED-4DB2-BD59-A6C34878D82A}">
                    <a16:rowId xmlns:a16="http://schemas.microsoft.com/office/drawing/2014/main" val="2608703888"/>
                  </a:ext>
                </a:extLst>
              </a:tr>
              <a:tr h="370840">
                <a:tc>
                  <a:txBody>
                    <a:bodyPr/>
                    <a:lstStyle/>
                    <a:p>
                      <a:pPr algn="l"/>
                      <a:endParaRPr lang="en-FI" sz="1600" dirty="0"/>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1965–</a:t>
                      </a:r>
                    </a:p>
                  </a:txBody>
                  <a:tcPr marL="72000" marR="72000" marT="36000" marB="36000">
                    <a:solidFill>
                      <a:srgbClr val="E7E9F3"/>
                    </a:solidFill>
                  </a:tcPr>
                </a:tc>
                <a:tc>
                  <a:txBody>
                    <a:bodyPr/>
                    <a:lstStyle/>
                    <a:p>
                      <a:pPr algn="l"/>
                      <a:r>
                        <a:rPr lang="en-FI" sz="1600" dirty="0"/>
                        <a:t>2 vuotta vanhuuseläkeikää alemmasta iästä (muuttuu elinajanodotteen mukaan) ikäluokan alimpaan eläkeikään</a:t>
                      </a:r>
                    </a:p>
                  </a:txBody>
                  <a:tcPr marL="108000" marR="72000" marT="36000" marB="36000">
                    <a:solidFill>
                      <a:srgbClr val="E7E9F3"/>
                    </a:solidFill>
                  </a:tcPr>
                </a:tc>
                <a:extLst>
                  <a:ext uri="{0D108BD9-81ED-4DB2-BD59-A6C34878D82A}">
                    <a16:rowId xmlns:a16="http://schemas.microsoft.com/office/drawing/2014/main" val="36336246"/>
                  </a:ext>
                </a:extLst>
              </a:tr>
              <a:tr h="370840">
                <a:tc>
                  <a:txBody>
                    <a:bodyPr/>
                    <a:lstStyle/>
                    <a:p>
                      <a:pPr algn="l"/>
                      <a:r>
                        <a:rPr lang="en-FI" sz="1600" dirty="0"/>
                        <a:t>Perhe-eläke</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endParaRPr lang="en-FI" sz="1600" dirty="0"/>
                    </a:p>
                  </a:txBody>
                  <a:tcPr marL="108000" marR="72000" marT="36000" marB="36000">
                    <a:solidFill>
                      <a:srgbClr val="CBD1E5"/>
                    </a:solidFill>
                  </a:tcPr>
                </a:tc>
                <a:extLst>
                  <a:ext uri="{0D108BD9-81ED-4DB2-BD59-A6C34878D82A}">
                    <a16:rowId xmlns:a16="http://schemas.microsoft.com/office/drawing/2014/main" val="3429435043"/>
                  </a:ext>
                </a:extLst>
              </a:tr>
              <a:tr h="370840">
                <a:tc>
                  <a:txBody>
                    <a:bodyPr/>
                    <a:lstStyle/>
                    <a:p>
                      <a:pPr algn="l"/>
                      <a:r>
                        <a:rPr lang="en-FI" sz="1600" dirty="0"/>
                        <a:t>- Lapsi</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r>
                        <a:rPr lang="en-FI" sz="1600" dirty="0"/>
                        <a:t>0–18</a:t>
                      </a:r>
                    </a:p>
                  </a:txBody>
                  <a:tcPr marL="108000" marR="72000" marT="36000" marB="36000">
                    <a:solidFill>
                      <a:srgbClr val="CBD1E5"/>
                    </a:solidFill>
                  </a:tcPr>
                </a:tc>
                <a:extLst>
                  <a:ext uri="{0D108BD9-81ED-4DB2-BD59-A6C34878D82A}">
                    <a16:rowId xmlns:a16="http://schemas.microsoft.com/office/drawing/2014/main" val="3454084548"/>
                  </a:ext>
                </a:extLst>
              </a:tr>
              <a:tr h="370840">
                <a:tc>
                  <a:txBody>
                    <a:bodyPr/>
                    <a:lstStyle/>
                    <a:p>
                      <a:pPr algn="l"/>
                      <a:r>
                        <a:rPr lang="en-FI" sz="1600" dirty="0"/>
                        <a:t>- Leski</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GB" sz="1600" dirty="0"/>
                        <a:t>e</a:t>
                      </a:r>
                      <a:r>
                        <a:rPr lang="en-FI" sz="1600" dirty="0"/>
                        <a:t>i ikärajaa</a:t>
                      </a:r>
                    </a:p>
                  </a:txBody>
                  <a:tcPr marL="108000" marR="72000" marT="36000" marB="36000">
                    <a:solidFill>
                      <a:srgbClr val="CBD1E5"/>
                    </a:solidFill>
                  </a:tcPr>
                </a:tc>
                <a:extLst>
                  <a:ext uri="{0D108BD9-81ED-4DB2-BD59-A6C34878D82A}">
                    <a16:rowId xmlns:a16="http://schemas.microsoft.com/office/drawing/2014/main" val="1567019316"/>
                  </a:ext>
                </a:extLst>
              </a:tr>
              <a:tr h="370840">
                <a:tc>
                  <a:txBody>
                    <a:bodyPr/>
                    <a:lstStyle/>
                    <a:p>
                      <a:pPr algn="l"/>
                      <a:r>
                        <a:rPr lang="en-FI" sz="1600" dirty="0"/>
                        <a:t>- Leski, ei lapsia</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FI" sz="1600" dirty="0"/>
                        <a:t>50–</a:t>
                      </a:r>
                    </a:p>
                  </a:txBody>
                  <a:tcPr marL="108000" marR="72000" marT="36000" marB="36000">
                    <a:solidFill>
                      <a:srgbClr val="CBD1E5"/>
                    </a:solidFill>
                  </a:tcPr>
                </a:tc>
                <a:extLst>
                  <a:ext uri="{0D108BD9-81ED-4DB2-BD59-A6C34878D82A}">
                    <a16:rowId xmlns:a16="http://schemas.microsoft.com/office/drawing/2014/main" val="795668811"/>
                  </a:ext>
                </a:extLst>
              </a:tr>
              <a:tr h="370840">
                <a:tc>
                  <a:txBody>
                    <a:bodyPr/>
                    <a:lstStyle/>
                    <a:p>
                      <a:pPr algn="l"/>
                      <a:r>
                        <a:rPr lang="en-FI" sz="1600" dirty="0"/>
                        <a:t>Ammatillinen kuntoutus</a:t>
                      </a:r>
                    </a:p>
                  </a:txBody>
                  <a:tcPr marL="108000" marR="72000" marT="36000" marB="36000">
                    <a:solidFill>
                      <a:srgbClr val="E7E9F3"/>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8618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2" name="Content Placeholder 6">
            <a:extLst>
              <a:ext uri="{FF2B5EF4-FFF2-40B4-BE49-F238E27FC236}">
                <a16:creationId xmlns:a16="http://schemas.microsoft.com/office/drawing/2014/main" id="{7039081B-8E4F-D046-4D8A-FA759E55F5A3}"/>
              </a:ext>
            </a:extLst>
          </p:cNvPr>
          <p:cNvGraphicFramePr>
            <a:graphicFrameLocks/>
          </p:cNvGraphicFramePr>
          <p:nvPr>
            <p:extLst>
              <p:ext uri="{D42A27DB-BD31-4B8C-83A1-F6EECF244321}">
                <p14:modId xmlns:p14="http://schemas.microsoft.com/office/powerpoint/2010/main" val="392795288"/>
              </p:ext>
            </p:extLst>
          </p:nvPr>
        </p:nvGraphicFramePr>
        <p:xfrm>
          <a:off x="1127448" y="4293096"/>
          <a:ext cx="7739854" cy="1669308"/>
        </p:xfrm>
        <a:graphic>
          <a:graphicData uri="http://schemas.openxmlformats.org/drawingml/2006/table">
            <a:tbl>
              <a:tblPr firstRow="1" bandRow="1">
                <a:tableStyleId>{5C22544A-7EE6-4342-B048-85BDC9FD1C3A}</a:tableStyleId>
              </a:tblPr>
              <a:tblGrid>
                <a:gridCol w="2250244">
                  <a:extLst>
                    <a:ext uri="{9D8B030D-6E8A-4147-A177-3AD203B41FA5}">
                      <a16:colId xmlns:a16="http://schemas.microsoft.com/office/drawing/2014/main" val="1844876579"/>
                    </a:ext>
                  </a:extLst>
                </a:gridCol>
                <a:gridCol w="1097922">
                  <a:extLst>
                    <a:ext uri="{9D8B030D-6E8A-4147-A177-3AD203B41FA5}">
                      <a16:colId xmlns:a16="http://schemas.microsoft.com/office/drawing/2014/main" val="2161742765"/>
                    </a:ext>
                  </a:extLst>
                </a:gridCol>
                <a:gridCol w="1097922">
                  <a:extLst>
                    <a:ext uri="{9D8B030D-6E8A-4147-A177-3AD203B41FA5}">
                      <a16:colId xmlns:a16="http://schemas.microsoft.com/office/drawing/2014/main" val="3049916227"/>
                    </a:ext>
                  </a:extLst>
                </a:gridCol>
                <a:gridCol w="1097922">
                  <a:extLst>
                    <a:ext uri="{9D8B030D-6E8A-4147-A177-3AD203B41FA5}">
                      <a16:colId xmlns:a16="http://schemas.microsoft.com/office/drawing/2014/main" val="86575936"/>
                    </a:ext>
                  </a:extLst>
                </a:gridCol>
                <a:gridCol w="1097922">
                  <a:extLst>
                    <a:ext uri="{9D8B030D-6E8A-4147-A177-3AD203B41FA5}">
                      <a16:colId xmlns:a16="http://schemas.microsoft.com/office/drawing/2014/main" val="1751506522"/>
                    </a:ext>
                  </a:extLst>
                </a:gridCol>
                <a:gridCol w="1097922">
                  <a:extLst>
                    <a:ext uri="{9D8B030D-6E8A-4147-A177-3AD203B41FA5}">
                      <a16:colId xmlns:a16="http://schemas.microsoft.com/office/drawing/2014/main" val="838839308"/>
                    </a:ext>
                  </a:extLst>
                </a:gridCol>
              </a:tblGrid>
              <a:tr h="434929">
                <a:tc>
                  <a:txBody>
                    <a:bodyPr/>
                    <a:lstStyle/>
                    <a:p>
                      <a:pPr algn="l"/>
                      <a:r>
                        <a:rPr lang="en-FI" dirty="0"/>
                        <a:t>Indeksi</a:t>
                      </a:r>
                    </a:p>
                  </a:txBody>
                  <a:tcPr marL="180000" marR="72000"/>
                </a:tc>
                <a:tc>
                  <a:txBody>
                    <a:bodyPr/>
                    <a:lstStyle/>
                    <a:p>
                      <a:pPr algn="ctr"/>
                      <a:r>
                        <a:rPr lang="en-FI" dirty="0"/>
                        <a:t>201</a:t>
                      </a:r>
                      <a:r>
                        <a:rPr lang="fi-FI" dirty="0"/>
                        <a:t>9</a:t>
                      </a:r>
                      <a:endParaRPr lang="en-FI" dirty="0"/>
                    </a:p>
                  </a:txBody>
                  <a:tcPr marL="72000" marR="72000"/>
                </a:tc>
                <a:tc>
                  <a:txBody>
                    <a:bodyPr/>
                    <a:lstStyle/>
                    <a:p>
                      <a:pPr algn="ctr"/>
                      <a:r>
                        <a:rPr lang="en-FI" dirty="0"/>
                        <a:t>20</a:t>
                      </a:r>
                      <a:r>
                        <a:rPr lang="fi-FI" dirty="0"/>
                        <a:t>20</a:t>
                      </a:r>
                      <a:endParaRPr lang="en-FI" dirty="0"/>
                    </a:p>
                  </a:txBody>
                  <a:tcPr marL="72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1</a:t>
                      </a:r>
                      <a:r>
                        <a:rPr lang="en-FI" dirty="0"/>
                        <a:t>,</a:t>
                      </a:r>
                      <a:r>
                        <a:rPr lang="fi-FI" dirty="0"/>
                        <a:t>9</a:t>
                      </a:r>
                      <a:r>
                        <a:rPr lang="en-FI" dirty="0"/>
                        <a:t> %</a:t>
                      </a:r>
                    </a:p>
                  </a:txBody>
                  <a:tcPr marL="72000" marR="288000"/>
                </a:tc>
                <a:tc>
                  <a:txBody>
                    <a:bodyPr/>
                    <a:lstStyle/>
                    <a:p>
                      <a:pPr algn="r"/>
                      <a:r>
                        <a:rPr lang="fi-FI" dirty="0"/>
                        <a:t>2</a:t>
                      </a:r>
                      <a:r>
                        <a:rPr lang="en-FI" dirty="0"/>
                        <a:t>,</a:t>
                      </a:r>
                      <a:r>
                        <a:rPr lang="fi-FI" dirty="0"/>
                        <a:t>0</a:t>
                      </a:r>
                      <a:r>
                        <a:rPr lang="en-FI" dirty="0"/>
                        <a:t> %</a:t>
                      </a:r>
                    </a:p>
                  </a:txBody>
                  <a:tcPr marL="72000" marR="288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fi-FI" dirty="0"/>
                        <a:t>1</a:t>
                      </a:r>
                      <a:r>
                        <a:rPr lang="en-FI" dirty="0"/>
                        <a:t>,</a:t>
                      </a:r>
                      <a:r>
                        <a:rPr lang="fi-FI" dirty="0"/>
                        <a:t>5</a:t>
                      </a:r>
                      <a:r>
                        <a:rPr lang="en-FI" dirty="0"/>
                        <a:t> %</a:t>
                      </a:r>
                    </a:p>
                  </a:txBody>
                  <a:tcPr marL="72000" marR="288000"/>
                </a:tc>
                <a:tc>
                  <a:txBody>
                    <a:bodyPr/>
                    <a:lstStyle/>
                    <a:p>
                      <a:pPr algn="r"/>
                      <a:r>
                        <a:rPr lang="en-FI" dirty="0"/>
                        <a:t>1,</a:t>
                      </a:r>
                      <a:r>
                        <a:rPr lang="fi-FI" dirty="0"/>
                        <a:t>2</a:t>
                      </a:r>
                      <a:r>
                        <a:rPr lang="en-FI" dirty="0"/>
                        <a:t> %</a:t>
                      </a:r>
                    </a:p>
                  </a:txBody>
                  <a:tcPr marL="72000" marR="288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en-FI" dirty="0"/>
                        <a:t>0,0 %</a:t>
                      </a:r>
                    </a:p>
                  </a:txBody>
                  <a:tcPr marL="72000" marR="288000"/>
                </a:tc>
                <a:tc>
                  <a:txBody>
                    <a:bodyPr/>
                    <a:lstStyle/>
                    <a:p>
                      <a:pPr algn="r"/>
                      <a:r>
                        <a:rPr lang="fi-FI" dirty="0"/>
                        <a:t>1</a:t>
                      </a:r>
                      <a:r>
                        <a:rPr lang="en-FI" dirty="0"/>
                        <a:t>,0 %</a:t>
                      </a:r>
                    </a:p>
                  </a:txBody>
                  <a:tcPr marL="72000" marR="288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05923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7CA33-8A87-4CC9-B24B-50BED2793ECD}"/>
              </a:ext>
            </a:extLst>
          </p:cNvPr>
          <p:cNvSpPr>
            <a:spLocks noGrp="1"/>
          </p:cNvSpPr>
          <p:nvPr>
            <p:ph type="ctrTitle"/>
          </p:nvPr>
        </p:nvSpPr>
        <p:spPr/>
        <p:txBody>
          <a:bodyPr/>
          <a:lstStyle/>
          <a:p>
            <a:r>
              <a:rPr lang="fi-FI" dirty="0"/>
              <a:t>Eläketaso</a:t>
            </a:r>
          </a:p>
        </p:txBody>
      </p:sp>
      <p:sp>
        <p:nvSpPr>
          <p:cNvPr id="3" name="Tekstin paikkamerkki 2">
            <a:extLst>
              <a:ext uri="{FF2B5EF4-FFF2-40B4-BE49-F238E27FC236}">
                <a16:creationId xmlns:a16="http://schemas.microsoft.com/office/drawing/2014/main" id="{B4975D90-3D44-47A4-83E0-EE265A483F53}"/>
              </a:ext>
              <a:ext uri="{C183D7F6-B498-43B3-948B-1728B52AA6E4}">
                <adec:decorative xmlns:adec="http://schemas.microsoft.com/office/drawing/2017/decorative" val="0"/>
              </a:ext>
            </a:extLst>
          </p:cNvPr>
          <p:cNvSpPr>
            <a:spLocks noGrp="1"/>
          </p:cNvSpPr>
          <p:nvPr>
            <p:ph type="body" sz="quarter" idx="13"/>
          </p:nvPr>
        </p:nvSpPr>
        <p:spPr/>
        <p:txBody>
          <a:bodyPr/>
          <a:lstStyle/>
          <a:p>
            <a:r>
              <a:rPr lang="fi-FI" dirty="0"/>
              <a:t>3</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091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3" name="Content Placeholder 6">
            <a:extLst>
              <a:ext uri="{FF2B5EF4-FFF2-40B4-BE49-F238E27FC236}">
                <a16:creationId xmlns:a16="http://schemas.microsoft.com/office/drawing/2014/main" id="{27604373-D6EA-EEE4-CC3E-DB2CD8EB1367}"/>
              </a:ext>
            </a:extLst>
          </p:cNvPr>
          <p:cNvGraphicFramePr>
            <a:graphicFrameLocks/>
          </p:cNvGraphicFramePr>
          <p:nvPr>
            <p:extLst>
              <p:ext uri="{D42A27DB-BD31-4B8C-83A1-F6EECF244321}">
                <p14:modId xmlns:p14="http://schemas.microsoft.com/office/powerpoint/2010/main" val="568965910"/>
              </p:ext>
            </p:extLst>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070</a:t>
                      </a:r>
                      <a:endParaRPr lang="en-FI" dirty="0"/>
                    </a:p>
                  </a:txBody>
                  <a:tcPr marL="36000" marR="288000" marT="72000" marB="72000"/>
                </a:tc>
                <a:tc>
                  <a:txBody>
                    <a:bodyPr/>
                    <a:lstStyle/>
                    <a:p>
                      <a:pPr algn="r"/>
                      <a:r>
                        <a:rPr lang="en-FI"/>
                        <a:t>1 </a:t>
                      </a:r>
                      <a:r>
                        <a:rPr lang="fi-FI"/>
                        <a:t>658</a:t>
                      </a:r>
                      <a:endParaRPr lang="en-FI" dirty="0"/>
                    </a:p>
                  </a:txBody>
                  <a:tcPr marL="36000" marR="288000" marT="72000" marB="72000"/>
                </a:tc>
                <a:tc>
                  <a:txBody>
                    <a:bodyPr/>
                    <a:lstStyle/>
                    <a:p>
                      <a:pPr algn="r"/>
                      <a:r>
                        <a:rPr lang="en-FI"/>
                        <a:t>1 </a:t>
                      </a:r>
                      <a:r>
                        <a:rPr lang="fi-FI"/>
                        <a:t>845</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en-FI"/>
                        <a:t>1 </a:t>
                      </a:r>
                      <a:r>
                        <a:rPr lang="fi-FI"/>
                        <a:t>933</a:t>
                      </a:r>
                      <a:endParaRPr lang="en-FI" dirty="0"/>
                    </a:p>
                  </a:txBody>
                  <a:tcPr marL="36000" marR="288000" marT="72000" marB="72000">
                    <a:solidFill>
                      <a:srgbClr val="E7E9F3"/>
                    </a:solidFill>
                  </a:tcPr>
                </a:tc>
                <a:tc>
                  <a:txBody>
                    <a:bodyPr/>
                    <a:lstStyle/>
                    <a:p>
                      <a:pPr algn="r"/>
                      <a:r>
                        <a:rPr lang="en-FI"/>
                        <a:t>1 </a:t>
                      </a:r>
                      <a:r>
                        <a:rPr lang="fi-FI"/>
                        <a:t>502</a:t>
                      </a:r>
                      <a:endParaRPr lang="en-FI" dirty="0"/>
                    </a:p>
                  </a:txBody>
                  <a:tcPr marL="36000" marR="288000" marT="72000" marB="72000">
                    <a:solidFill>
                      <a:srgbClr val="E7E9F3"/>
                    </a:solidFill>
                  </a:tcPr>
                </a:tc>
                <a:tc>
                  <a:txBody>
                    <a:bodyPr/>
                    <a:lstStyle/>
                    <a:p>
                      <a:pPr algn="r"/>
                      <a:r>
                        <a:rPr lang="en-FI"/>
                        <a:t>1 </a:t>
                      </a:r>
                      <a:r>
                        <a:rPr lang="fi-FI"/>
                        <a:t>698</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17</a:t>
                      </a:r>
                      <a:endParaRPr lang="en-FI" dirty="0"/>
                    </a:p>
                  </a:txBody>
                  <a:tcPr marL="36000" marR="288000" marT="72000" marB="72000">
                    <a:solidFill>
                      <a:srgbClr val="E7E9F3"/>
                    </a:solidFill>
                  </a:tcPr>
                </a:tc>
                <a:tc>
                  <a:txBody>
                    <a:bodyPr/>
                    <a:lstStyle/>
                    <a:p>
                      <a:pPr algn="r"/>
                      <a:r>
                        <a:rPr lang="en-FI"/>
                        <a:t>14</a:t>
                      </a:r>
                      <a:r>
                        <a:rPr lang="fi-FI"/>
                        <a:t>3</a:t>
                      </a:r>
                      <a:endParaRPr lang="en-FI" dirty="0"/>
                    </a:p>
                  </a:txBody>
                  <a:tcPr marL="36000" marR="288000" marT="72000" marB="72000">
                    <a:solidFill>
                      <a:srgbClr val="E7E9F3"/>
                    </a:solidFill>
                  </a:tcPr>
                </a:tc>
                <a:tc>
                  <a:txBody>
                    <a:bodyPr/>
                    <a:lstStyle/>
                    <a:p>
                      <a:pPr algn="r"/>
                      <a:r>
                        <a:rPr lang="en-FI"/>
                        <a:t>1</a:t>
                      </a:r>
                      <a:r>
                        <a:rPr lang="fi-FI"/>
                        <a:t>32</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dirty="0"/>
                        <a:t>2</a:t>
                      </a:r>
                      <a:r>
                        <a:rPr lang="fi-FI" dirty="0"/>
                        <a:t>0</a:t>
                      </a:r>
                      <a:endParaRPr lang="en-FI" dirty="0"/>
                    </a:p>
                  </a:txBody>
                  <a:tcPr marL="36000" marR="288000" marT="72000" marB="72000">
                    <a:solidFill>
                      <a:srgbClr val="E7E9F3"/>
                    </a:solidFill>
                  </a:tcPr>
                </a:tc>
                <a:tc>
                  <a:txBody>
                    <a:bodyPr/>
                    <a:lstStyle/>
                    <a:p>
                      <a:pPr algn="r"/>
                      <a:r>
                        <a:rPr lang="en-FI"/>
                        <a:t>1</a:t>
                      </a:r>
                      <a:r>
                        <a:rPr lang="fi-FI"/>
                        <a:t>2</a:t>
                      </a:r>
                      <a:endParaRPr lang="en-FI" dirty="0"/>
                    </a:p>
                  </a:txBody>
                  <a:tcPr marL="36000" marR="288000" marT="72000" marB="72000">
                    <a:solidFill>
                      <a:srgbClr val="E7E9F3"/>
                    </a:solidFill>
                  </a:tcPr>
                </a:tc>
                <a:tc>
                  <a:txBody>
                    <a:bodyPr/>
                    <a:lstStyle/>
                    <a:p>
                      <a:pPr algn="r"/>
                      <a:r>
                        <a:rPr lang="en-FI" dirty="0"/>
                        <a:t>1</a:t>
                      </a:r>
                      <a:r>
                        <a:rPr lang="fi-FI" dirty="0"/>
                        <a:t>6</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87</a:t>
                      </a:r>
                      <a:r>
                        <a:rPr lang="en-FI"/>
                        <a:t> </a:t>
                      </a:r>
                      <a:r>
                        <a:rPr lang="en-FI" dirty="0"/>
                        <a:t>000</a:t>
                      </a:r>
                    </a:p>
                  </a:txBody>
                  <a:tcPr marL="36000" marR="288000" marT="72000" marB="72000"/>
                </a:tc>
                <a:tc>
                  <a:txBody>
                    <a:bodyPr/>
                    <a:lstStyle/>
                    <a:p>
                      <a:pPr algn="r"/>
                      <a:r>
                        <a:rPr lang="en-FI"/>
                        <a:t>8</a:t>
                      </a:r>
                      <a:r>
                        <a:rPr lang="fi-FI"/>
                        <a:t>2</a:t>
                      </a:r>
                      <a:r>
                        <a:rPr lang="fi-FI" dirty="0"/>
                        <a:t>8</a:t>
                      </a:r>
                      <a:r>
                        <a:rPr lang="en-FI"/>
                        <a:t> </a:t>
                      </a:r>
                      <a:r>
                        <a:rPr lang="en-FI" dirty="0"/>
                        <a:t>000</a:t>
                      </a:r>
                    </a:p>
                  </a:txBody>
                  <a:tcPr marL="36000" marR="288000" marT="72000" marB="72000"/>
                </a:tc>
                <a:tc>
                  <a:txBody>
                    <a:bodyPr/>
                    <a:lstStyle/>
                    <a:p>
                      <a:pPr algn="r"/>
                      <a:r>
                        <a:rPr lang="en-FI"/>
                        <a:t>1 </a:t>
                      </a:r>
                      <a:r>
                        <a:rPr lang="fi-FI"/>
                        <a:t>515</a:t>
                      </a:r>
                      <a:r>
                        <a:rPr lang="en-FI"/>
                        <a:t> </a:t>
                      </a:r>
                      <a:r>
                        <a:rPr lang="en-FI" dirty="0"/>
                        <a:t>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spTree>
    <p:extLst>
      <p:ext uri="{BB962C8B-B14F-4D97-AF65-F5344CB8AC3E}">
        <p14:creationId xmlns:p14="http://schemas.microsoft.com/office/powerpoint/2010/main" val="397551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39184"/>
            <a:ext cx="11856639" cy="657759"/>
          </a:xfrm>
        </p:spPr>
        <p:txBody>
          <a:bodyPr/>
          <a:lstStyle/>
          <a:p>
            <a:pPr algn="ctr"/>
            <a:r>
              <a:rPr lang="fi-FI" sz="3200" dirty="0"/>
              <a:t>Eläkkeensaajien </a:t>
            </a:r>
            <a:r>
              <a:rPr lang="fi-FI" sz="3200"/>
              <a:t>kokonaiseläkejakauma 31.12.2022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8" name="Kuva 7" descr="Kuviossa on eläkkeensaajien kokonaiseläkejakauma sukupuolen mukaan. Luokkaväli on 250 euroa. Naisten jakauma on vinompi kuin miesten painottuen jakauman alapäähän.">
            <a:extLst>
              <a:ext uri="{FF2B5EF4-FFF2-40B4-BE49-F238E27FC236}">
                <a16:creationId xmlns:a16="http://schemas.microsoft.com/office/drawing/2014/main" id="{7ADD848F-5AB1-99E8-9ADA-E9795AB53A3B}"/>
              </a:ext>
            </a:extLst>
          </p:cNvPr>
          <p:cNvPicPr>
            <a:picLocks noChangeAspect="1"/>
          </p:cNvPicPr>
          <p:nvPr/>
        </p:nvPicPr>
        <p:blipFill>
          <a:blip r:embed="rId3"/>
          <a:stretch>
            <a:fillRect/>
          </a:stretch>
        </p:blipFill>
        <p:spPr>
          <a:xfrm>
            <a:off x="2063552" y="1196752"/>
            <a:ext cx="7822800" cy="5064370"/>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01A82F91-3DFC-4409-B64A-489A25540552}"/>
              </a:ext>
            </a:extLst>
          </p:cNvPr>
          <p:cNvSpPr>
            <a:spLocks noGrp="1"/>
          </p:cNvSpPr>
          <p:nvPr>
            <p:ph type="body" sz="quarter" idx="13"/>
          </p:nvPr>
        </p:nvSpPr>
        <p:spPr/>
        <p:txBody>
          <a:bodyPr/>
          <a:lstStyle/>
          <a:p>
            <a:r>
              <a:rPr lang="fi-FI" dirty="0"/>
              <a:t>1</a:t>
            </a:r>
          </a:p>
        </p:txBody>
      </p:sp>
      <p:sp>
        <p:nvSpPr>
          <p:cNvPr id="7" name="Otsikko 6">
            <a:extLst>
              <a:ext uri="{FF2B5EF4-FFF2-40B4-BE49-F238E27FC236}">
                <a16:creationId xmlns:a16="http://schemas.microsoft.com/office/drawing/2014/main" id="{74C47F69-E7B8-40A8-AC87-9D55C69E5A88}"/>
              </a:ext>
            </a:extLst>
          </p:cNvPr>
          <p:cNvSpPr>
            <a:spLocks noGrp="1"/>
          </p:cNvSpPr>
          <p:nvPr>
            <p:ph type="ctrTitle"/>
          </p:nvPr>
        </p:nvSpPr>
        <p:spPr/>
        <p:txBody>
          <a:bodyPr/>
          <a:lstStyle/>
          <a:p>
            <a:r>
              <a:rPr lang="fi-FI" dirty="0"/>
              <a:t>Eläkejärjestelmä </a:t>
            </a:r>
            <a:br>
              <a:rPr lang="fi-FI" dirty="0"/>
            </a:br>
            <a:r>
              <a:rPr lang="fi-FI" dirty="0"/>
              <a:t>ja sen hallinto</a:t>
            </a:r>
          </a:p>
        </p:txBody>
      </p:sp>
      <p:sp>
        <p:nvSpPr>
          <p:cNvPr id="6" name="Dian numeron paikkamerkki 5">
            <a:extLst>
              <a:ext uri="{FF2B5EF4-FFF2-40B4-BE49-F238E27FC236}">
                <a16:creationId xmlns:a16="http://schemas.microsoft.com/office/drawing/2014/main" id="{1C18AA48-4EE7-4BDF-AD2B-71CEAC77363D}"/>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57805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dirty="0"/>
              <a:t>vuosina 2000–2022</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4" name="Kuva 3" descr="Vanhuuseläkkeensaajien keskimääräinen kokonaiseläke on noussut tarkastelujaksolla 2000–2022 noin 1 400 eurosta yli 1 900 euroon. Työkyvyttömyyseläkkeensaajien keskieläke on laskenut 1 350 eurosta noin 1 200 euroon. Keskimääräisen vanhuuseläkkeen suhde keskiansioon vuonna 2022 oli 52 prosenttia ja työkyvyttömyyseläkkeen suhde oli 33 prosenttia.">
            <a:extLst>
              <a:ext uri="{FF2B5EF4-FFF2-40B4-BE49-F238E27FC236}">
                <a16:creationId xmlns:a16="http://schemas.microsoft.com/office/drawing/2014/main" id="{A711860E-E03C-AB78-A35F-7AA625EDD49E}"/>
              </a:ext>
            </a:extLst>
          </p:cNvPr>
          <p:cNvPicPr>
            <a:picLocks noChangeAspect="1"/>
          </p:cNvPicPr>
          <p:nvPr/>
        </p:nvPicPr>
        <p:blipFill>
          <a:blip r:embed="rId3"/>
          <a:stretch>
            <a:fillRect/>
          </a:stretch>
        </p:blipFill>
        <p:spPr>
          <a:xfrm>
            <a:off x="1538287" y="1628800"/>
            <a:ext cx="9115425" cy="4371975"/>
          </a:xfrm>
          <a:prstGeom prst="rect">
            <a:avLst/>
          </a:prstGeom>
        </p:spPr>
      </p:pic>
    </p:spTree>
    <p:extLst>
      <p:ext uri="{BB962C8B-B14F-4D97-AF65-F5344CB8AC3E}">
        <p14:creationId xmlns:p14="http://schemas.microsoft.com/office/powerpoint/2010/main" val="4199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Keskimääräisen kokonaiseläkkeen </a:t>
            </a:r>
            <a:r>
              <a:rPr lang="fi-FI" sz="3200" dirty="0"/>
              <a:t>suhde keskiansioon </a:t>
            </a:r>
            <a:br>
              <a:rPr lang="fi-FI" sz="3200" dirty="0"/>
            </a:br>
            <a:r>
              <a:rPr lang="fi-FI" sz="3200"/>
              <a:t>vuosina 2015–2085, %</a:t>
            </a:r>
            <a:endParaRPr lang="fi-FI" sz="3200" dirty="0"/>
          </a:p>
        </p:txBody>
      </p:sp>
      <p:pic>
        <p:nvPicPr>
          <p:cNvPr id="6" name="Kuva 5" descr="Kuviossa on esitetty keskieläkkeen suhde keskiansioon vuosilta 2015–2085.">
            <a:extLst>
              <a:ext uri="{FF2B5EF4-FFF2-40B4-BE49-F238E27FC236}">
                <a16:creationId xmlns:a16="http://schemas.microsoft.com/office/drawing/2014/main" id="{A7129A09-0A5B-4854-B0E2-9E07CD1A136C}"/>
              </a:ext>
            </a:extLst>
          </p:cNvPr>
          <p:cNvPicPr>
            <a:picLocks noChangeAspect="1"/>
          </p:cNvPicPr>
          <p:nvPr/>
        </p:nvPicPr>
        <p:blipFill>
          <a:blip r:embed="rId3"/>
          <a:stretch>
            <a:fillRect/>
          </a:stretch>
        </p:blipFill>
        <p:spPr>
          <a:xfrm>
            <a:off x="2279576" y="1768272"/>
            <a:ext cx="7181710" cy="4511431"/>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3641B3-DCD8-4EAF-8497-61ECE3B46874}"/>
              </a:ext>
            </a:extLst>
          </p:cNvPr>
          <p:cNvSpPr>
            <a:spLocks noGrp="1"/>
          </p:cNvSpPr>
          <p:nvPr>
            <p:ph type="ctrTitle"/>
          </p:nvPr>
        </p:nvSpPr>
        <p:spPr/>
        <p:txBody>
          <a:bodyPr/>
          <a:lstStyle/>
          <a:p>
            <a:r>
              <a:rPr lang="fi-FI" dirty="0"/>
              <a:t>Eläkemenot</a:t>
            </a:r>
          </a:p>
        </p:txBody>
      </p:sp>
      <p:sp>
        <p:nvSpPr>
          <p:cNvPr id="7" name="Tekstin paikkamerkki 6">
            <a:extLst>
              <a:ext uri="{FF2B5EF4-FFF2-40B4-BE49-F238E27FC236}">
                <a16:creationId xmlns:a16="http://schemas.microsoft.com/office/drawing/2014/main" id="{0CFF950F-68A9-46EE-A474-CCB4F2DF7E29}"/>
              </a:ext>
            </a:extLst>
          </p:cNvPr>
          <p:cNvSpPr>
            <a:spLocks noGrp="1"/>
          </p:cNvSpPr>
          <p:nvPr>
            <p:ph type="body" sz="quarter" idx="13"/>
          </p:nvPr>
        </p:nvSpPr>
        <p:spPr/>
        <p:txBody>
          <a:bodyPr/>
          <a:lstStyle/>
          <a:p>
            <a:r>
              <a:rPr lang="fi-FI" dirty="0"/>
              <a:t>4</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913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 y="419971"/>
            <a:ext cx="11856631" cy="720575"/>
          </a:xfrm>
        </p:spPr>
        <p:txBody>
          <a:bodyPr/>
          <a:lstStyle/>
          <a:p>
            <a:pPr algn="ctr"/>
            <a:r>
              <a:rPr lang="fi-FI" sz="3200" dirty="0"/>
              <a:t>Työ- ja Kelan eläkemeno </a:t>
            </a:r>
            <a:r>
              <a:rPr lang="fi-FI" sz="3200"/>
              <a:t>vuonna 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23</a:t>
            </a:fld>
            <a:endParaRPr lang="fi-FI"/>
          </a:p>
        </p:txBody>
      </p:sp>
      <p:sp>
        <p:nvSpPr>
          <p:cNvPr id="34" name="Tekstiruutu 33">
            <a:extLst>
              <a:ext uri="{FF2B5EF4-FFF2-40B4-BE49-F238E27FC236}">
                <a16:creationId xmlns:a16="http://schemas.microsoft.com/office/drawing/2014/main" id="{7C031B57-8F50-4D36-9A27-3709BD00BFF7}"/>
              </a:ext>
            </a:extLst>
          </p:cNvPr>
          <p:cNvSpPr txBox="1"/>
          <p:nvPr/>
        </p:nvSpPr>
        <p:spPr>
          <a:xfrm flipH="1">
            <a:off x="3084446" y="5455813"/>
            <a:ext cx="5602693" cy="523220"/>
          </a:xfrm>
          <a:prstGeom prst="rect">
            <a:avLst/>
          </a:prstGeom>
          <a:noFill/>
        </p:spPr>
        <p:txBody>
          <a:bodyPr wrap="square" rtlCol="0">
            <a:spAutoFit/>
          </a:bodyPr>
          <a:lstStyle/>
          <a:p>
            <a:r>
              <a:rPr lang="fi-FI" sz="1400" dirty="0">
                <a:ea typeface="Verdana" panose="020B0604030504040204" pitchFamily="34" charset="0"/>
                <a:cs typeface="Verdana" panose="020B0604030504040204" pitchFamily="34" charset="0"/>
              </a:rPr>
              <a:t>*Sisältää Kelan maksamat takuueläkkeet </a:t>
            </a:r>
            <a:r>
              <a:rPr lang="fi-FI" sz="1400">
                <a:ea typeface="Verdana" panose="020B0604030504040204" pitchFamily="34" charset="0"/>
                <a:cs typeface="Verdana" panose="020B0604030504040204" pitchFamily="34" charset="0"/>
              </a:rPr>
              <a:t>(273 </a:t>
            </a:r>
            <a:r>
              <a:rPr lang="fi-FI" sz="1400" dirty="0">
                <a:ea typeface="Verdana" panose="020B0604030504040204" pitchFamily="34" charset="0"/>
                <a:cs typeface="Verdana" panose="020B0604030504040204" pitchFamily="34" charset="0"/>
              </a:rPr>
              <a:t>milj. €) ja rintamalisät ja </a:t>
            </a:r>
            <a:br>
              <a:rPr lang="fi-FI" sz="1400" dirty="0">
                <a:ea typeface="Verdana" panose="020B0604030504040204" pitchFamily="34" charset="0"/>
                <a:cs typeface="Verdana" panose="020B0604030504040204" pitchFamily="34" charset="0"/>
              </a:rPr>
            </a:br>
            <a:r>
              <a:rPr lang="fi-FI" sz="1400" dirty="0">
                <a:ea typeface="Verdana" panose="020B0604030504040204" pitchFamily="34" charset="0"/>
                <a:cs typeface="Verdana" panose="020B0604030504040204" pitchFamily="34" charset="0"/>
              </a:rPr>
              <a:t>lapsikorotukset </a:t>
            </a:r>
            <a:r>
              <a:rPr lang="fi-FI" sz="1400">
                <a:ea typeface="Verdana" panose="020B0604030504040204" pitchFamily="34" charset="0"/>
                <a:cs typeface="Verdana" panose="020B0604030504040204" pitchFamily="34" charset="0"/>
              </a:rPr>
              <a:t>(11 </a:t>
            </a:r>
            <a:r>
              <a:rPr lang="fi-FI" sz="1400" dirty="0">
                <a:ea typeface="Verdana" panose="020B0604030504040204" pitchFamily="34" charset="0"/>
                <a:cs typeface="Verdana" panose="020B0604030504040204" pitchFamily="34" charset="0"/>
              </a:rPr>
              <a:t>milj. €). </a:t>
            </a:r>
          </a:p>
        </p:txBody>
      </p:sp>
      <p:pic>
        <p:nvPicPr>
          <p:cNvPr id="4" name="Kuva 3" descr="Työ- ja Kelan eläkemeno vuonna 2022 oli 33,9 mrd. euroa.  Vanhuuseläkkeitä maksettiin  29,3 mrd. euroa, työkyvyttömyyseläkkeitä 2,4 mrd. euroa ja perhe-eläkkeitä 1,8 mrd. euroa.">
            <a:extLst>
              <a:ext uri="{FF2B5EF4-FFF2-40B4-BE49-F238E27FC236}">
                <a16:creationId xmlns:a16="http://schemas.microsoft.com/office/drawing/2014/main" id="{340709BB-F960-F261-6945-693D4CFCFBBD}"/>
              </a:ext>
            </a:extLst>
          </p:cNvPr>
          <p:cNvPicPr>
            <a:picLocks noChangeAspect="1"/>
          </p:cNvPicPr>
          <p:nvPr/>
        </p:nvPicPr>
        <p:blipFill>
          <a:blip r:embed="rId3"/>
          <a:stretch>
            <a:fillRect/>
          </a:stretch>
        </p:blipFill>
        <p:spPr>
          <a:xfrm>
            <a:off x="2752725" y="1291830"/>
            <a:ext cx="6686550" cy="4143375"/>
          </a:xfrm>
          <a:prstGeom prst="rect">
            <a:avLst/>
          </a:prstGeom>
        </p:spPr>
      </p:pic>
    </p:spTree>
    <p:extLst>
      <p:ext uri="{BB962C8B-B14F-4D97-AF65-F5344CB8AC3E}">
        <p14:creationId xmlns:p14="http://schemas.microsoft.com/office/powerpoint/2010/main" val="418196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 uri="{C183D7F6-B498-43B3-948B-1728B52AA6E4}">
                <adec:decorative xmlns:adec="http://schemas.microsoft.com/office/drawing/2017/decorative" val="1"/>
              </a:ext>
            </a:extLst>
          </p:cNvPr>
          <p:cNvSpPr>
            <a:spLocks noGrp="1"/>
          </p:cNvSpPr>
          <p:nvPr>
            <p:ph type="title"/>
          </p:nvPr>
        </p:nvSpPr>
        <p:spPr>
          <a:xfrm>
            <a:off x="-31551" y="463104"/>
            <a:ext cx="11856640" cy="1332000"/>
          </a:xfrm>
        </p:spPr>
        <p:txBody>
          <a:bodyPr/>
          <a:lstStyle/>
          <a:p>
            <a:pPr algn="ctr"/>
            <a:r>
              <a:rPr lang="fi-FI" sz="3200" dirty="0"/>
              <a:t>Lakisääteinen kokonaiseläkemeno </a:t>
            </a:r>
            <a:br>
              <a:rPr lang="fi-FI" sz="3200" dirty="0"/>
            </a:br>
            <a:r>
              <a:rPr lang="fi-FI" sz="3200"/>
              <a:t>vuosina 2015–2022, </a:t>
            </a:r>
            <a:r>
              <a:rPr lang="fi-FI" sz="3200" dirty="0"/>
              <a:t>milj. €</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graphicFrame>
        <p:nvGraphicFramePr>
          <p:cNvPr id="11" name="Table 8">
            <a:extLst>
              <a:ext uri="{FF2B5EF4-FFF2-40B4-BE49-F238E27FC236}">
                <a16:creationId xmlns:a16="http://schemas.microsoft.com/office/drawing/2014/main" id="{20AFE2D0-B2CC-4CD0-B8E8-99D9F5A0DEA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0046172"/>
              </p:ext>
            </p:extLst>
          </p:nvPr>
        </p:nvGraphicFramePr>
        <p:xfrm>
          <a:off x="839416" y="1795104"/>
          <a:ext cx="10481544" cy="2634800"/>
        </p:xfrm>
        <a:graphic>
          <a:graphicData uri="http://schemas.openxmlformats.org/drawingml/2006/table">
            <a:tbl>
              <a:tblPr firstRow="1" bandRow="1">
                <a:tableStyleId>{5C22544A-7EE6-4342-B048-85BDC9FD1C3A}</a:tableStyleId>
              </a:tblPr>
              <a:tblGrid>
                <a:gridCol w="2466464">
                  <a:extLst>
                    <a:ext uri="{9D8B030D-6E8A-4147-A177-3AD203B41FA5}">
                      <a16:colId xmlns:a16="http://schemas.microsoft.com/office/drawing/2014/main" val="2229932224"/>
                    </a:ext>
                  </a:extLst>
                </a:gridCol>
                <a:gridCol w="1001885">
                  <a:extLst>
                    <a:ext uri="{9D8B030D-6E8A-4147-A177-3AD203B41FA5}">
                      <a16:colId xmlns:a16="http://schemas.microsoft.com/office/drawing/2014/main" val="2234735804"/>
                    </a:ext>
                  </a:extLst>
                </a:gridCol>
                <a:gridCol w="1001885">
                  <a:extLst>
                    <a:ext uri="{9D8B030D-6E8A-4147-A177-3AD203B41FA5}">
                      <a16:colId xmlns:a16="http://schemas.microsoft.com/office/drawing/2014/main" val="2347713053"/>
                    </a:ext>
                  </a:extLst>
                </a:gridCol>
                <a:gridCol w="1001885">
                  <a:extLst>
                    <a:ext uri="{9D8B030D-6E8A-4147-A177-3AD203B41FA5}">
                      <a16:colId xmlns:a16="http://schemas.microsoft.com/office/drawing/2014/main" val="4049528276"/>
                    </a:ext>
                  </a:extLst>
                </a:gridCol>
                <a:gridCol w="1001885">
                  <a:extLst>
                    <a:ext uri="{9D8B030D-6E8A-4147-A177-3AD203B41FA5}">
                      <a16:colId xmlns:a16="http://schemas.microsoft.com/office/drawing/2014/main" val="2067746597"/>
                    </a:ext>
                  </a:extLst>
                </a:gridCol>
                <a:gridCol w="1001885">
                  <a:extLst>
                    <a:ext uri="{9D8B030D-6E8A-4147-A177-3AD203B41FA5}">
                      <a16:colId xmlns:a16="http://schemas.microsoft.com/office/drawing/2014/main" val="565194636"/>
                    </a:ext>
                  </a:extLst>
                </a:gridCol>
                <a:gridCol w="1001885">
                  <a:extLst>
                    <a:ext uri="{9D8B030D-6E8A-4147-A177-3AD203B41FA5}">
                      <a16:colId xmlns:a16="http://schemas.microsoft.com/office/drawing/2014/main" val="3527790559"/>
                    </a:ext>
                  </a:extLst>
                </a:gridCol>
                <a:gridCol w="1001885">
                  <a:extLst>
                    <a:ext uri="{9D8B030D-6E8A-4147-A177-3AD203B41FA5}">
                      <a16:colId xmlns:a16="http://schemas.microsoft.com/office/drawing/2014/main" val="2504015064"/>
                    </a:ext>
                  </a:extLst>
                </a:gridCol>
                <a:gridCol w="1001885">
                  <a:extLst>
                    <a:ext uri="{9D8B030D-6E8A-4147-A177-3AD203B41FA5}">
                      <a16:colId xmlns:a16="http://schemas.microsoft.com/office/drawing/2014/main" val="3262809647"/>
                    </a:ext>
                  </a:extLst>
                </a:gridCol>
              </a:tblGrid>
              <a:tr h="409760">
                <a:tc>
                  <a:txBody>
                    <a:bodyPr/>
                    <a:lstStyle/>
                    <a:p>
                      <a:pPr algn="ctr"/>
                      <a:endParaRPr lang="en-FI" dirty="0"/>
                    </a:p>
                  </a:txBody>
                  <a:tcPr/>
                </a:tc>
                <a:tc>
                  <a:txBody>
                    <a:bodyPr/>
                    <a:lstStyle/>
                    <a:p>
                      <a:pPr algn="ctr"/>
                      <a:r>
                        <a:rPr lang="en-FI" dirty="0"/>
                        <a:t>2015</a:t>
                      </a:r>
                    </a:p>
                  </a:txBody>
                  <a:tcPr/>
                </a:tc>
                <a:tc>
                  <a:txBody>
                    <a:bodyPr/>
                    <a:lstStyle/>
                    <a:p>
                      <a:pPr algn="ctr"/>
                      <a:r>
                        <a:rPr lang="en-FI" dirty="0"/>
                        <a:t>2016</a:t>
                      </a:r>
                    </a:p>
                  </a:txBody>
                  <a:tcPr/>
                </a:tc>
                <a:tc>
                  <a:txBody>
                    <a:bodyPr/>
                    <a:lstStyle/>
                    <a:p>
                      <a:pPr algn="ctr"/>
                      <a:r>
                        <a:rPr lang="en-FI" dirty="0"/>
                        <a:t>2017</a:t>
                      </a:r>
                    </a:p>
                  </a:txBody>
                  <a:tcPr/>
                </a:tc>
                <a:tc>
                  <a:txBody>
                    <a:bodyPr/>
                    <a:lstStyle/>
                    <a:p>
                      <a:pPr algn="ctr"/>
                      <a:r>
                        <a:rPr lang="en-FI" dirty="0"/>
                        <a:t>2018</a:t>
                      </a:r>
                    </a:p>
                  </a:txBody>
                  <a:tcPr/>
                </a:tc>
                <a:tc>
                  <a:txBody>
                    <a:bodyPr/>
                    <a:lstStyle/>
                    <a:p>
                      <a:pPr algn="ctr"/>
                      <a:r>
                        <a:rPr lang="en-FI" dirty="0"/>
                        <a:t>201</a:t>
                      </a:r>
                      <a:r>
                        <a:rPr lang="fi-FI" dirty="0"/>
                        <a:t>9</a:t>
                      </a:r>
                      <a:endParaRPr lang="en-FI" dirty="0"/>
                    </a:p>
                  </a:txBody>
                  <a:tcPr/>
                </a:tc>
                <a:tc>
                  <a:txBody>
                    <a:bodyPr/>
                    <a:lstStyle/>
                    <a:p>
                      <a:pPr algn="ctr"/>
                      <a:r>
                        <a:rPr lang="fi-FI" dirty="0"/>
                        <a:t>2020</a:t>
                      </a:r>
                      <a:endParaRPr lang="en-FI" dirty="0"/>
                    </a:p>
                  </a:txBody>
                  <a:tcPr/>
                </a:tc>
                <a:tc>
                  <a:txBody>
                    <a:bodyPr/>
                    <a:lstStyle/>
                    <a:p>
                      <a:pPr algn="ctr"/>
                      <a:r>
                        <a:rPr lang="fi-FI"/>
                        <a:t>2021</a:t>
                      </a:r>
                      <a:endParaRPr lang="en-FI" dirty="0"/>
                    </a:p>
                  </a:txBody>
                  <a:tcPr/>
                </a:tc>
                <a:tc>
                  <a:txBody>
                    <a:bodyPr/>
                    <a:lstStyle/>
                    <a:p>
                      <a:pPr algn="ctr"/>
                      <a:r>
                        <a:rPr lang="fi-FI"/>
                        <a:t>2022*</a:t>
                      </a:r>
                      <a:endParaRPr lang="en-FI" dirty="0"/>
                    </a:p>
                  </a:txBody>
                  <a:tcPr/>
                </a:tc>
                <a:extLst>
                  <a:ext uri="{0D108BD9-81ED-4DB2-BD59-A6C34878D82A}">
                    <a16:rowId xmlns:a16="http://schemas.microsoft.com/office/drawing/2014/main" val="3519342445"/>
                  </a:ext>
                </a:extLst>
              </a:tr>
              <a:tr h="370840">
                <a:tc>
                  <a:txBody>
                    <a:bodyPr/>
                    <a:lstStyle/>
                    <a:p>
                      <a:r>
                        <a:rPr lang="en-FI" dirty="0"/>
                        <a:t>Työeläkkeet</a:t>
                      </a:r>
                    </a:p>
                  </a:txBody>
                  <a:tcPr marL="108000"/>
                </a:tc>
                <a:tc>
                  <a:txBody>
                    <a:bodyPr/>
                    <a:lstStyle/>
                    <a:p>
                      <a:pPr algn="r"/>
                      <a:r>
                        <a:rPr lang="en-FI" dirty="0"/>
                        <a:t>25 265</a:t>
                      </a:r>
                    </a:p>
                  </a:txBody>
                  <a:tcPr marR="144000"/>
                </a:tc>
                <a:tc>
                  <a:txBody>
                    <a:bodyPr/>
                    <a:lstStyle/>
                    <a:p>
                      <a:pPr algn="r"/>
                      <a:r>
                        <a:rPr lang="en-FI" dirty="0"/>
                        <a:t>26 035</a:t>
                      </a:r>
                    </a:p>
                  </a:txBody>
                  <a:tcPr marR="144000"/>
                </a:tc>
                <a:tc>
                  <a:txBody>
                    <a:bodyPr/>
                    <a:lstStyle/>
                    <a:p>
                      <a:pPr algn="r"/>
                      <a:r>
                        <a:rPr lang="en-FI" dirty="0"/>
                        <a:t>27 034</a:t>
                      </a:r>
                    </a:p>
                  </a:txBody>
                  <a:tcPr marR="144000"/>
                </a:tc>
                <a:tc>
                  <a:txBody>
                    <a:bodyPr/>
                    <a:lstStyle/>
                    <a:p>
                      <a:pPr algn="r"/>
                      <a:r>
                        <a:rPr lang="en-FI" dirty="0"/>
                        <a:t>27 865</a:t>
                      </a:r>
                    </a:p>
                  </a:txBody>
                  <a:tcPr marR="144000"/>
                </a:tc>
                <a:tc>
                  <a:txBody>
                    <a:bodyPr/>
                    <a:lstStyle/>
                    <a:p>
                      <a:pPr algn="r"/>
                      <a:r>
                        <a:rPr lang="fi-FI" sz="1800" dirty="0"/>
                        <a:t>28 858</a:t>
                      </a:r>
                    </a:p>
                  </a:txBody>
                  <a:tcPr marL="36000" marR="144000" anchor="ctr"/>
                </a:tc>
                <a:tc>
                  <a:txBody>
                    <a:bodyPr/>
                    <a:lstStyle/>
                    <a:p>
                      <a:pPr algn="r"/>
                      <a:r>
                        <a:rPr lang="fi-FI" sz="1800" dirty="0"/>
                        <a:t>29 671</a:t>
                      </a:r>
                    </a:p>
                  </a:txBody>
                  <a:tcPr marL="36000" marR="144000" anchor="ctr"/>
                </a:tc>
                <a:tc>
                  <a:txBody>
                    <a:bodyPr/>
                    <a:lstStyle/>
                    <a:p>
                      <a:pPr algn="r"/>
                      <a:r>
                        <a:rPr lang="fi-FI" sz="1800"/>
                        <a:t>30 309</a:t>
                      </a:r>
                      <a:endParaRPr lang="fi-FI" sz="1800" dirty="0"/>
                    </a:p>
                  </a:txBody>
                  <a:tcPr marL="36000" marR="144000" anchor="ctr"/>
                </a:tc>
                <a:tc>
                  <a:txBody>
                    <a:bodyPr/>
                    <a:lstStyle/>
                    <a:p>
                      <a:pPr algn="r"/>
                      <a:r>
                        <a:rPr lang="fi-FI" sz="1800"/>
                        <a:t>31 400</a:t>
                      </a:r>
                      <a:endParaRPr lang="fi-FI" sz="1800" dirty="0"/>
                    </a:p>
                  </a:txBody>
                  <a:tcPr marL="36000" marR="144000" anchor="ctr"/>
                </a:tc>
                <a:extLst>
                  <a:ext uri="{0D108BD9-81ED-4DB2-BD59-A6C34878D82A}">
                    <a16:rowId xmlns:a16="http://schemas.microsoft.com/office/drawing/2014/main" val="78598007"/>
                  </a:ext>
                </a:extLst>
              </a:tr>
              <a:tr h="370840">
                <a:tc>
                  <a:txBody>
                    <a:bodyPr/>
                    <a:lstStyle/>
                    <a:p>
                      <a:r>
                        <a:rPr lang="en-FI" dirty="0"/>
                        <a:t>- Yksityinen sektori</a:t>
                      </a:r>
                    </a:p>
                  </a:txBody>
                  <a:tcPr marL="108000"/>
                </a:tc>
                <a:tc>
                  <a:txBody>
                    <a:bodyPr/>
                    <a:lstStyle/>
                    <a:p>
                      <a:pPr algn="r"/>
                      <a:r>
                        <a:rPr lang="en-FI" dirty="0"/>
                        <a:t>15 944</a:t>
                      </a:r>
                    </a:p>
                  </a:txBody>
                  <a:tcPr marR="144000"/>
                </a:tc>
                <a:tc>
                  <a:txBody>
                    <a:bodyPr/>
                    <a:lstStyle/>
                    <a:p>
                      <a:pPr algn="r"/>
                      <a:r>
                        <a:rPr lang="en-FI" dirty="0"/>
                        <a:t>16 442</a:t>
                      </a:r>
                    </a:p>
                  </a:txBody>
                  <a:tcPr marR="144000"/>
                </a:tc>
                <a:tc>
                  <a:txBody>
                    <a:bodyPr/>
                    <a:lstStyle/>
                    <a:p>
                      <a:pPr algn="r"/>
                      <a:r>
                        <a:rPr lang="en-FI" dirty="0"/>
                        <a:t>17 086</a:t>
                      </a:r>
                    </a:p>
                  </a:txBody>
                  <a:tcPr marR="144000"/>
                </a:tc>
                <a:tc>
                  <a:txBody>
                    <a:bodyPr/>
                    <a:lstStyle/>
                    <a:p>
                      <a:pPr algn="r"/>
                      <a:r>
                        <a:rPr lang="en-FI" dirty="0"/>
                        <a:t>17 619</a:t>
                      </a:r>
                    </a:p>
                  </a:txBody>
                  <a:tcPr marR="144000"/>
                </a:tc>
                <a:tc>
                  <a:txBody>
                    <a:bodyPr/>
                    <a:lstStyle/>
                    <a:p>
                      <a:pPr algn="r"/>
                      <a:r>
                        <a:rPr lang="fi-FI" sz="1800" dirty="0"/>
                        <a:t>18 246</a:t>
                      </a:r>
                    </a:p>
                  </a:txBody>
                  <a:tcPr marL="36000" marR="144000" anchor="ctr"/>
                </a:tc>
                <a:tc>
                  <a:txBody>
                    <a:bodyPr/>
                    <a:lstStyle/>
                    <a:p>
                      <a:pPr algn="r"/>
                      <a:r>
                        <a:rPr lang="fi-FI" sz="1800" dirty="0"/>
                        <a:t>18 751</a:t>
                      </a:r>
                    </a:p>
                  </a:txBody>
                  <a:tcPr marL="36000" marR="144000" anchor="ctr"/>
                </a:tc>
                <a:tc>
                  <a:txBody>
                    <a:bodyPr/>
                    <a:lstStyle/>
                    <a:p>
                      <a:pPr algn="r"/>
                      <a:r>
                        <a:rPr lang="fi-FI" sz="1800"/>
                        <a:t>19 142</a:t>
                      </a:r>
                      <a:endParaRPr lang="fi-FI" sz="1800" dirty="0"/>
                    </a:p>
                  </a:txBody>
                  <a:tcPr marL="36000" marR="144000" anchor="ctr"/>
                </a:tc>
                <a:tc>
                  <a:txBody>
                    <a:bodyPr/>
                    <a:lstStyle/>
                    <a:p>
                      <a:pPr algn="r"/>
                      <a:r>
                        <a:rPr lang="fi-FI" sz="1800"/>
                        <a:t>19 830</a:t>
                      </a:r>
                      <a:endParaRPr lang="fi-FI" sz="1800" dirty="0"/>
                    </a:p>
                  </a:txBody>
                  <a:tcPr marL="36000" marR="144000" anchor="ctr"/>
                </a:tc>
                <a:extLst>
                  <a:ext uri="{0D108BD9-81ED-4DB2-BD59-A6C34878D82A}">
                    <a16:rowId xmlns:a16="http://schemas.microsoft.com/office/drawing/2014/main" val="2417424451"/>
                  </a:ext>
                </a:extLst>
              </a:tr>
              <a:tr h="370840">
                <a:tc>
                  <a:txBody>
                    <a:bodyPr/>
                    <a:lstStyle/>
                    <a:p>
                      <a:r>
                        <a:rPr lang="en-FI" dirty="0"/>
                        <a:t>- Julkinen sektori</a:t>
                      </a:r>
                    </a:p>
                  </a:txBody>
                  <a:tcPr marL="108000"/>
                </a:tc>
                <a:tc>
                  <a:txBody>
                    <a:bodyPr/>
                    <a:lstStyle/>
                    <a:p>
                      <a:pPr algn="r"/>
                      <a:r>
                        <a:rPr lang="en-FI" dirty="0"/>
                        <a:t>9 321</a:t>
                      </a:r>
                    </a:p>
                  </a:txBody>
                  <a:tcPr marR="144000"/>
                </a:tc>
                <a:tc>
                  <a:txBody>
                    <a:bodyPr/>
                    <a:lstStyle/>
                    <a:p>
                      <a:pPr algn="r"/>
                      <a:r>
                        <a:rPr lang="en-FI" dirty="0"/>
                        <a:t>9 593</a:t>
                      </a:r>
                    </a:p>
                  </a:txBody>
                  <a:tcPr marR="144000"/>
                </a:tc>
                <a:tc>
                  <a:txBody>
                    <a:bodyPr/>
                    <a:lstStyle/>
                    <a:p>
                      <a:pPr algn="r"/>
                      <a:r>
                        <a:rPr lang="en-FI" dirty="0"/>
                        <a:t>9 947</a:t>
                      </a:r>
                    </a:p>
                  </a:txBody>
                  <a:tcPr marR="144000"/>
                </a:tc>
                <a:tc>
                  <a:txBody>
                    <a:bodyPr/>
                    <a:lstStyle/>
                    <a:p>
                      <a:pPr algn="r"/>
                      <a:r>
                        <a:rPr lang="en-FI" dirty="0"/>
                        <a:t>10 246</a:t>
                      </a:r>
                    </a:p>
                  </a:txBody>
                  <a:tcPr marR="144000"/>
                </a:tc>
                <a:tc>
                  <a:txBody>
                    <a:bodyPr/>
                    <a:lstStyle/>
                    <a:p>
                      <a:pPr algn="r"/>
                      <a:r>
                        <a:rPr lang="fi-FI" sz="1800" dirty="0"/>
                        <a:t>10</a:t>
                      </a:r>
                      <a:r>
                        <a:rPr lang="fi-FI" sz="1800" baseline="0" dirty="0"/>
                        <a:t> 612</a:t>
                      </a:r>
                      <a:endParaRPr lang="fi-FI" sz="1800" dirty="0"/>
                    </a:p>
                  </a:txBody>
                  <a:tcPr marL="36000" marR="144000" anchor="ctr"/>
                </a:tc>
                <a:tc>
                  <a:txBody>
                    <a:bodyPr/>
                    <a:lstStyle/>
                    <a:p>
                      <a:pPr algn="r"/>
                      <a:r>
                        <a:rPr lang="fi-FI" sz="1800" dirty="0"/>
                        <a:t>10 920</a:t>
                      </a:r>
                    </a:p>
                  </a:txBody>
                  <a:tcPr marL="36000" marR="144000" anchor="ctr"/>
                </a:tc>
                <a:tc>
                  <a:txBody>
                    <a:bodyPr/>
                    <a:lstStyle/>
                    <a:p>
                      <a:pPr algn="r"/>
                      <a:r>
                        <a:rPr lang="fi-FI" sz="1800"/>
                        <a:t>11 167</a:t>
                      </a:r>
                      <a:endParaRPr lang="fi-FI" sz="1800" dirty="0"/>
                    </a:p>
                  </a:txBody>
                  <a:tcPr marL="36000" marR="144000" anchor="ctr"/>
                </a:tc>
                <a:tc>
                  <a:txBody>
                    <a:bodyPr/>
                    <a:lstStyle/>
                    <a:p>
                      <a:pPr algn="r"/>
                      <a:r>
                        <a:rPr lang="fi-FI" sz="1800"/>
                        <a:t>11 570</a:t>
                      </a:r>
                      <a:endParaRPr lang="fi-FI" sz="1800" dirty="0"/>
                    </a:p>
                  </a:txBody>
                  <a:tcPr marL="36000" marR="144000" anchor="ctr"/>
                </a:tc>
                <a:extLst>
                  <a:ext uri="{0D108BD9-81ED-4DB2-BD59-A6C34878D82A}">
                    <a16:rowId xmlns:a16="http://schemas.microsoft.com/office/drawing/2014/main" val="2493403251"/>
                  </a:ext>
                </a:extLst>
              </a:tr>
              <a:tr h="370840">
                <a:tc>
                  <a:txBody>
                    <a:bodyPr/>
                    <a:lstStyle/>
                    <a:p>
                      <a:r>
                        <a:rPr lang="en-FI" dirty="0"/>
                        <a:t>Kelan eläkkeet</a:t>
                      </a:r>
                    </a:p>
                  </a:txBody>
                  <a:tcPr marL="108000"/>
                </a:tc>
                <a:tc>
                  <a:txBody>
                    <a:bodyPr/>
                    <a:lstStyle/>
                    <a:p>
                      <a:pPr algn="r"/>
                      <a:r>
                        <a:rPr lang="en-FI" dirty="0"/>
                        <a:t>2 503</a:t>
                      </a:r>
                    </a:p>
                  </a:txBody>
                  <a:tcPr marR="144000"/>
                </a:tc>
                <a:tc>
                  <a:txBody>
                    <a:bodyPr/>
                    <a:lstStyle/>
                    <a:p>
                      <a:pPr algn="r"/>
                      <a:r>
                        <a:rPr lang="en-FI" dirty="0"/>
                        <a:t>2 470</a:t>
                      </a:r>
                    </a:p>
                  </a:txBody>
                  <a:tcPr marR="144000"/>
                </a:tc>
                <a:tc>
                  <a:txBody>
                    <a:bodyPr/>
                    <a:lstStyle/>
                    <a:p>
                      <a:pPr algn="r"/>
                      <a:r>
                        <a:rPr lang="en-FI" dirty="0"/>
                        <a:t>2 391</a:t>
                      </a:r>
                    </a:p>
                  </a:txBody>
                  <a:tcPr marR="144000"/>
                </a:tc>
                <a:tc>
                  <a:txBody>
                    <a:bodyPr/>
                    <a:lstStyle/>
                    <a:p>
                      <a:pPr algn="r"/>
                      <a:r>
                        <a:rPr lang="en-FI" dirty="0"/>
                        <a:t>2 357</a:t>
                      </a:r>
                    </a:p>
                  </a:txBody>
                  <a:tcPr marR="144000"/>
                </a:tc>
                <a:tc>
                  <a:txBody>
                    <a:bodyPr/>
                    <a:lstStyle/>
                    <a:p>
                      <a:pPr algn="r"/>
                      <a:r>
                        <a:rPr lang="fi-FI" sz="1800" dirty="0"/>
                        <a:t>2 324</a:t>
                      </a:r>
                    </a:p>
                  </a:txBody>
                  <a:tcPr marL="36000" marR="144000" anchor="ctr"/>
                </a:tc>
                <a:tc>
                  <a:txBody>
                    <a:bodyPr/>
                    <a:lstStyle/>
                    <a:p>
                      <a:pPr algn="r"/>
                      <a:r>
                        <a:rPr lang="fi-FI" sz="1800" dirty="0"/>
                        <a:t>2 515</a:t>
                      </a:r>
                    </a:p>
                  </a:txBody>
                  <a:tcPr marL="36000" marR="144000" anchor="ctr"/>
                </a:tc>
                <a:tc>
                  <a:txBody>
                    <a:bodyPr/>
                    <a:lstStyle/>
                    <a:p>
                      <a:pPr algn="r"/>
                      <a:r>
                        <a:rPr lang="fi-FI" sz="1800"/>
                        <a:t>2 461</a:t>
                      </a:r>
                      <a:endParaRPr lang="fi-FI" sz="1800" dirty="0"/>
                    </a:p>
                  </a:txBody>
                  <a:tcPr marL="36000" marR="144000" anchor="ctr"/>
                </a:tc>
                <a:tc>
                  <a:txBody>
                    <a:bodyPr/>
                    <a:lstStyle/>
                    <a:p>
                      <a:pPr algn="r"/>
                      <a:r>
                        <a:rPr lang="fi-FI" sz="1800"/>
                        <a:t>2 477</a:t>
                      </a:r>
                      <a:endParaRPr lang="fi-FI" sz="1800" dirty="0"/>
                    </a:p>
                  </a:txBody>
                  <a:tcPr marL="36000" marR="144000" anchor="ctr"/>
                </a:tc>
                <a:extLst>
                  <a:ext uri="{0D108BD9-81ED-4DB2-BD59-A6C34878D82A}">
                    <a16:rowId xmlns:a16="http://schemas.microsoft.com/office/drawing/2014/main" val="840210586"/>
                  </a:ext>
                </a:extLst>
              </a:tr>
              <a:tr h="370840">
                <a:tc>
                  <a:txBody>
                    <a:bodyPr/>
                    <a:lstStyle/>
                    <a:p>
                      <a:r>
                        <a:rPr lang="en-FI" dirty="0"/>
                        <a:t>Erityisturvan </a:t>
                      </a:r>
                      <a:r>
                        <a:rPr lang="en-FI"/>
                        <a:t>eläkkeet*</a:t>
                      </a:r>
                      <a:r>
                        <a:rPr lang="fi-FI"/>
                        <a:t>*</a:t>
                      </a:r>
                      <a:endParaRPr lang="en-FI" dirty="0"/>
                    </a:p>
                  </a:txBody>
                  <a:tcPr marL="108000"/>
                </a:tc>
                <a:tc>
                  <a:txBody>
                    <a:bodyPr/>
                    <a:lstStyle/>
                    <a:p>
                      <a:pPr algn="r"/>
                      <a:r>
                        <a:rPr lang="en-FI" dirty="0"/>
                        <a:t>501</a:t>
                      </a:r>
                    </a:p>
                  </a:txBody>
                  <a:tcPr marR="144000"/>
                </a:tc>
                <a:tc>
                  <a:txBody>
                    <a:bodyPr/>
                    <a:lstStyle/>
                    <a:p>
                      <a:pPr algn="r"/>
                      <a:r>
                        <a:rPr lang="en-FI" dirty="0"/>
                        <a:t>494</a:t>
                      </a:r>
                    </a:p>
                  </a:txBody>
                  <a:tcPr marR="144000"/>
                </a:tc>
                <a:tc>
                  <a:txBody>
                    <a:bodyPr/>
                    <a:lstStyle/>
                    <a:p>
                      <a:pPr algn="r"/>
                      <a:r>
                        <a:rPr lang="en-FI" dirty="0"/>
                        <a:t>472</a:t>
                      </a:r>
                    </a:p>
                  </a:txBody>
                  <a:tcPr marR="144000"/>
                </a:tc>
                <a:tc>
                  <a:txBody>
                    <a:bodyPr/>
                    <a:lstStyle/>
                    <a:p>
                      <a:pPr algn="r"/>
                      <a:r>
                        <a:rPr lang="en-FI" dirty="0"/>
                        <a:t>4</a:t>
                      </a:r>
                      <a:r>
                        <a:rPr lang="fi-FI" dirty="0"/>
                        <a:t>62</a:t>
                      </a:r>
                      <a:endParaRPr lang="en-FI" dirty="0"/>
                    </a:p>
                  </a:txBody>
                  <a:tcPr marR="144000"/>
                </a:tc>
                <a:tc>
                  <a:txBody>
                    <a:bodyPr/>
                    <a:lstStyle/>
                    <a:p>
                      <a:pPr algn="r"/>
                      <a:r>
                        <a:rPr lang="fi-FI" sz="1800" dirty="0"/>
                        <a:t>455</a:t>
                      </a:r>
                    </a:p>
                  </a:txBody>
                  <a:tcPr marL="36000" marR="144000" anchor="ctr"/>
                </a:tc>
                <a:tc>
                  <a:txBody>
                    <a:bodyPr/>
                    <a:lstStyle/>
                    <a:p>
                      <a:pPr algn="r"/>
                      <a:r>
                        <a:rPr lang="fi-FI" sz="1800" dirty="0"/>
                        <a:t>448</a:t>
                      </a:r>
                    </a:p>
                  </a:txBody>
                  <a:tcPr marL="36000" marR="144000" anchor="ctr"/>
                </a:tc>
                <a:tc>
                  <a:txBody>
                    <a:bodyPr/>
                    <a:lstStyle/>
                    <a:p>
                      <a:pPr algn="r"/>
                      <a:r>
                        <a:rPr lang="fi-FI" sz="1800"/>
                        <a:t>437</a:t>
                      </a:r>
                      <a:endParaRPr lang="fi-FI" sz="1800" dirty="0"/>
                    </a:p>
                  </a:txBody>
                  <a:tcPr marL="36000" marR="144000" anchor="ctr"/>
                </a:tc>
                <a:tc>
                  <a:txBody>
                    <a:bodyPr/>
                    <a:lstStyle/>
                    <a:p>
                      <a:pPr algn="r"/>
                      <a:r>
                        <a:rPr lang="fi-FI" sz="1800"/>
                        <a:t>..</a:t>
                      </a:r>
                      <a:endParaRPr lang="fi-FI" sz="1800" dirty="0"/>
                    </a:p>
                  </a:txBody>
                  <a:tcPr marL="36000" marR="144000" anchor="ctr"/>
                </a:tc>
                <a:extLst>
                  <a:ext uri="{0D108BD9-81ED-4DB2-BD59-A6C34878D82A}">
                    <a16:rowId xmlns:a16="http://schemas.microsoft.com/office/drawing/2014/main" val="2364181448"/>
                  </a:ext>
                </a:extLst>
              </a:tr>
              <a:tr h="370840">
                <a:tc>
                  <a:txBody>
                    <a:bodyPr/>
                    <a:lstStyle/>
                    <a:p>
                      <a:r>
                        <a:rPr lang="en-FI" dirty="0"/>
                        <a:t>Kokonaiseläkemeno</a:t>
                      </a:r>
                    </a:p>
                  </a:txBody>
                  <a:tcPr marL="108000"/>
                </a:tc>
                <a:tc>
                  <a:txBody>
                    <a:bodyPr/>
                    <a:lstStyle/>
                    <a:p>
                      <a:pPr algn="r"/>
                      <a:r>
                        <a:rPr lang="en-FI" dirty="0"/>
                        <a:t>28 269</a:t>
                      </a:r>
                    </a:p>
                  </a:txBody>
                  <a:tcPr marR="144000"/>
                </a:tc>
                <a:tc>
                  <a:txBody>
                    <a:bodyPr/>
                    <a:lstStyle/>
                    <a:p>
                      <a:pPr algn="r"/>
                      <a:r>
                        <a:rPr lang="en-FI" dirty="0"/>
                        <a:t>28 999</a:t>
                      </a:r>
                    </a:p>
                  </a:txBody>
                  <a:tcPr marR="144000"/>
                </a:tc>
                <a:tc>
                  <a:txBody>
                    <a:bodyPr/>
                    <a:lstStyle/>
                    <a:p>
                      <a:pPr algn="r"/>
                      <a:r>
                        <a:rPr lang="en-FI" dirty="0"/>
                        <a:t>29 897</a:t>
                      </a:r>
                    </a:p>
                  </a:txBody>
                  <a:tcPr marR="144000"/>
                </a:tc>
                <a:tc>
                  <a:txBody>
                    <a:bodyPr/>
                    <a:lstStyle/>
                    <a:p>
                      <a:pPr algn="r"/>
                      <a:r>
                        <a:rPr lang="en-FI" dirty="0"/>
                        <a:t>30 6</a:t>
                      </a:r>
                      <a:r>
                        <a:rPr lang="fi-FI" dirty="0"/>
                        <a:t>84</a:t>
                      </a:r>
                      <a:endParaRPr lang="en-FI" dirty="0"/>
                    </a:p>
                  </a:txBody>
                  <a:tcPr marR="144000"/>
                </a:tc>
                <a:tc>
                  <a:txBody>
                    <a:bodyPr/>
                    <a:lstStyle/>
                    <a:p>
                      <a:pPr algn="r"/>
                      <a:r>
                        <a:rPr lang="fi-FI" sz="1800" dirty="0"/>
                        <a:t>31 637</a:t>
                      </a:r>
                    </a:p>
                  </a:txBody>
                  <a:tcPr marL="36000" marR="144000" anchor="ctr"/>
                </a:tc>
                <a:tc>
                  <a:txBody>
                    <a:bodyPr/>
                    <a:lstStyle/>
                    <a:p>
                      <a:pPr algn="r"/>
                      <a:r>
                        <a:rPr lang="fi-FI" sz="1800" dirty="0"/>
                        <a:t>32 634</a:t>
                      </a:r>
                    </a:p>
                  </a:txBody>
                  <a:tcPr marL="36000" marR="144000" anchor="ctr"/>
                </a:tc>
                <a:tc>
                  <a:txBody>
                    <a:bodyPr/>
                    <a:lstStyle/>
                    <a:p>
                      <a:pPr algn="r"/>
                      <a:r>
                        <a:rPr lang="fi-FI" sz="1800"/>
                        <a:t>33 207</a:t>
                      </a:r>
                      <a:endParaRPr lang="fi-FI" sz="1800" dirty="0"/>
                    </a:p>
                  </a:txBody>
                  <a:tcPr marL="36000" marR="144000" anchor="ctr"/>
                </a:tc>
                <a:tc>
                  <a:txBody>
                    <a:bodyPr/>
                    <a:lstStyle/>
                    <a:p>
                      <a:pPr algn="r"/>
                      <a:r>
                        <a:rPr lang="fi-FI" sz="1800"/>
                        <a:t>34 933</a:t>
                      </a:r>
                      <a:endParaRPr lang="fi-FI" sz="1800" dirty="0"/>
                    </a:p>
                  </a:txBody>
                  <a:tcPr marL="36000" marR="144000" anchor="ctr"/>
                </a:tc>
                <a:extLst>
                  <a:ext uri="{0D108BD9-81ED-4DB2-BD59-A6C34878D82A}">
                    <a16:rowId xmlns:a16="http://schemas.microsoft.com/office/drawing/2014/main" val="3880914950"/>
                  </a:ext>
                </a:extLst>
              </a:tr>
            </a:tbl>
          </a:graphicData>
        </a:graphic>
      </p:graphicFrame>
      <p:sp>
        <p:nvSpPr>
          <p:cNvPr id="12" name="TextBox 9">
            <a:extLst>
              <a:ext uri="{FF2B5EF4-FFF2-40B4-BE49-F238E27FC236}">
                <a16:creationId xmlns:a16="http://schemas.microsoft.com/office/drawing/2014/main" id="{BBF5A9BD-1468-4DEF-9BEC-27D7E2666788}"/>
              </a:ext>
              <a:ext uri="{C183D7F6-B498-43B3-948B-1728B52AA6E4}">
                <adec:decorative xmlns:adec="http://schemas.microsoft.com/office/drawing/2017/decorative" val="1"/>
              </a:ext>
            </a:extLst>
          </p:cNvPr>
          <p:cNvSpPr txBox="1"/>
          <p:nvPr/>
        </p:nvSpPr>
        <p:spPr>
          <a:xfrm>
            <a:off x="1415480" y="4509120"/>
            <a:ext cx="8561679" cy="1077218"/>
          </a:xfrm>
          <a:prstGeom prst="rect">
            <a:avLst/>
          </a:prstGeom>
          <a:noFill/>
        </p:spPr>
        <p:txBody>
          <a:bodyPr wrap="square" rtlCol="0">
            <a:spAutoFit/>
          </a:bodyPr>
          <a:lstStyle/>
          <a:p>
            <a:pPr marL="144463" indent="-144463" algn="l"/>
            <a:r>
              <a:rPr lang="en-FI" sz="1600"/>
              <a:t>*</a:t>
            </a:r>
            <a:r>
              <a:rPr lang="fi-FI" sz="1600"/>
              <a:t>   Ennakkotieto</a:t>
            </a:r>
          </a:p>
          <a:p>
            <a:pPr marL="144463" indent="-144463" algn="l"/>
            <a:r>
              <a:rPr lang="fi-FI" sz="1600"/>
              <a:t>**</a:t>
            </a:r>
            <a:r>
              <a:rPr lang="fi-FI" sz="1600" dirty="0"/>
              <a:t> </a:t>
            </a:r>
            <a:r>
              <a:rPr lang="en-FI" sz="1600"/>
              <a:t>Työtapaturma- </a:t>
            </a:r>
            <a:r>
              <a:rPr lang="en-FI" sz="1600" dirty="0"/>
              <a:t>ja ammattitautilaki, liikennevakuutuslaki, laki sotilastapaturman ja </a:t>
            </a:r>
            <a:r>
              <a:rPr lang="en-FI" sz="1600"/>
              <a:t>palvelussairauden korvaamisesta</a:t>
            </a:r>
            <a:r>
              <a:rPr lang="en-FI" sz="1600" dirty="0"/>
              <a:t>, laki tapaturman ja palvelussairauden korvaamisesta kriisinhallintatehtävissä ja sotilasvammalaki.</a:t>
            </a:r>
          </a:p>
        </p:txBody>
      </p:sp>
    </p:spTree>
    <p:extLst>
      <p:ext uri="{BB962C8B-B14F-4D97-AF65-F5344CB8AC3E}">
        <p14:creationId xmlns:p14="http://schemas.microsoft.com/office/powerpoint/2010/main" val="94689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705" y="389591"/>
            <a:ext cx="11856640"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25</a:t>
            </a:fld>
            <a:endParaRPr lang="fi-FI"/>
          </a:p>
        </p:txBody>
      </p:sp>
      <p:pic>
        <p:nvPicPr>
          <p:cNvPr id="8" name="Kuva 7"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71464" y="1685913"/>
            <a:ext cx="9456124" cy="4741406"/>
          </a:xfrm>
          <a:prstGeom prst="rect">
            <a:avLst/>
          </a:prstGeom>
        </p:spPr>
      </p:pic>
    </p:spTree>
    <p:extLst>
      <p:ext uri="{BB962C8B-B14F-4D97-AF65-F5344CB8AC3E}">
        <p14:creationId xmlns:p14="http://schemas.microsoft.com/office/powerpoint/2010/main" val="11344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83872"/>
            <a:ext cx="11856640" cy="1065659"/>
          </a:xfrm>
        </p:spPr>
        <p:txBody>
          <a:bodyPr/>
          <a:lstStyle/>
          <a:p>
            <a:pPr algn="ctr"/>
            <a:r>
              <a:rPr lang="fi-FI" sz="3200" dirty="0" err="1"/>
              <a:t>TyEL:n</a:t>
            </a:r>
            <a:r>
              <a:rPr lang="fi-FI" sz="3200" dirty="0"/>
              <a:t> meno- ja maksuprosentti suhteessa palkkasummaan </a:t>
            </a:r>
            <a:br>
              <a:rPr lang="fi-FI" sz="3200" dirty="0"/>
            </a:br>
            <a:r>
              <a:rPr lang="fi-FI" sz="3200"/>
              <a:t>vuosina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8" name="Kuva 7" descr="Kuviossa on esitetty pitkän aikavälin ennuste TYEL:n meno- ja maksuprosentin kehityksestä.">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759605"/>
            <a:ext cx="8360202" cy="4474223"/>
          </a:xfrm>
          <a:prstGeom prst="rect">
            <a:avLst/>
          </a:prstGeom>
        </p:spPr>
      </p:pic>
    </p:spTree>
    <p:extLst>
      <p:ext uri="{BB962C8B-B14F-4D97-AF65-F5344CB8AC3E}">
        <p14:creationId xmlns:p14="http://schemas.microsoft.com/office/powerpoint/2010/main" val="834626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9E8027-D9A1-4B73-9DAA-2D60F7F3C7DC}"/>
              </a:ext>
            </a:extLst>
          </p:cNvPr>
          <p:cNvSpPr>
            <a:spLocks noGrp="1"/>
          </p:cNvSpPr>
          <p:nvPr>
            <p:ph type="ctrTitle"/>
          </p:nvPr>
        </p:nvSpPr>
        <p:spPr/>
        <p:txBody>
          <a:bodyPr/>
          <a:lstStyle/>
          <a:p>
            <a:r>
              <a:rPr lang="fi-FI" dirty="0"/>
              <a:t>Työeläkevakuutetut</a:t>
            </a:r>
          </a:p>
        </p:txBody>
      </p:sp>
      <p:sp>
        <p:nvSpPr>
          <p:cNvPr id="7" name="Tekstin paikkamerkki 6">
            <a:extLst>
              <a:ext uri="{FF2B5EF4-FFF2-40B4-BE49-F238E27FC236}">
                <a16:creationId xmlns:a16="http://schemas.microsoft.com/office/drawing/2014/main" id="{C35188E0-DEA4-4737-AD64-8F2E318F640D}"/>
              </a:ext>
            </a:extLst>
          </p:cNvPr>
          <p:cNvSpPr>
            <a:spLocks noGrp="1"/>
          </p:cNvSpPr>
          <p:nvPr>
            <p:ph type="body" sz="quarter" idx="13"/>
          </p:nvPr>
        </p:nvSpPr>
        <p:spPr/>
        <p:txBody>
          <a:bodyPr/>
          <a:lstStyle/>
          <a:p>
            <a:r>
              <a:rPr lang="fi-FI" dirty="0"/>
              <a:t>5</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198037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0658"/>
            <a:ext cx="11856640" cy="1347669"/>
          </a:xfrm>
        </p:spPr>
        <p:txBody>
          <a:bodyPr/>
          <a:lstStyle/>
          <a:p>
            <a:pPr algn="ctr"/>
            <a:r>
              <a:rPr lang="fi-FI" sz="3200"/>
              <a:t>Väestön jakautuminen työn ja työeläkkeen suhteen 31.12.2021</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28</a:t>
            </a:fld>
            <a:endParaRPr lang="fi-FI"/>
          </a:p>
        </p:txBody>
      </p:sp>
      <p:pic>
        <p:nvPicPr>
          <p:cNvPr id="8" name="Kuva 7" descr="Kuviossa on sukupuolen mukaan ikäpyramidi 5-vuotisikäluokituksella koko väestöstä jaoteltuna 31.12.2021 työssä olleisiin 17–68-vuotiaisiin, eläkkeellä olleisiin ja muuhun väestöön. Miehistä työs-sä oli 1,24 miljoonaa ja eläkkeellä oli 626000 henkilöä vuoden 2021 lopussa. Naisista työssä oli 1,21 miljoonaa ja eläkkeellä oli 766000 henkilöä vuoden 2021 lopussa. 882000 miestä ja 830000 naista ei ollut työssä eikä eläkkeellä.">
            <a:extLst>
              <a:ext uri="{FF2B5EF4-FFF2-40B4-BE49-F238E27FC236}">
                <a16:creationId xmlns:a16="http://schemas.microsoft.com/office/drawing/2014/main" id="{66469856-B23E-4D02-A268-2EC1D35BF50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63290" y="1124744"/>
            <a:ext cx="8629401" cy="5103806"/>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48588"/>
            <a:ext cx="11856640" cy="1233353"/>
          </a:xfrm>
        </p:spPr>
        <p:txBody>
          <a:bodyPr/>
          <a:lstStyle/>
          <a:p>
            <a:pPr algn="ctr"/>
            <a:r>
              <a:rPr lang="fi-FI" sz="3200" dirty="0"/>
              <a:t>Työsuhteessa tai yrittäjänä työskennelleet työeläke-</a:t>
            </a:r>
            <a:br>
              <a:rPr lang="fi-FI" sz="3200" dirty="0"/>
            </a:br>
            <a:r>
              <a:rPr lang="fi-FI" sz="3200" dirty="0"/>
              <a:t>vakuutetut eläkelain </a:t>
            </a:r>
            <a:r>
              <a:rPr lang="fi-FI" sz="3200"/>
              <a:t>mukaan 31.12.2021</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4" name="Kuva 3" descr="Työsuhteessa tai yrittäjänä 31.12.2021 työskenteli yhteensä 2,5 miljoonaa henkilöä. TyEL:n piirissä työskenteli eniten, 1,6 miljoonaa henkilöä. JueL:n piirissä kunta-alalla työskenteli 568000 henkilöä.">
            <a:extLst>
              <a:ext uri="{FF2B5EF4-FFF2-40B4-BE49-F238E27FC236}">
                <a16:creationId xmlns:a16="http://schemas.microsoft.com/office/drawing/2014/main" id="{04F87394-08C3-A9E9-3786-0E25988AC19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71464" y="1738017"/>
            <a:ext cx="9073008" cy="4576457"/>
          </a:xfrm>
          <a:prstGeom prst="rect">
            <a:avLst/>
          </a:prstGeom>
        </p:spPr>
      </p:pic>
    </p:spTree>
    <p:extLst>
      <p:ext uri="{BB962C8B-B14F-4D97-AF65-F5344CB8AC3E}">
        <p14:creationId xmlns:p14="http://schemas.microsoft.com/office/powerpoint/2010/main" val="362902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vuonna 2021</a:t>
            </a:r>
            <a:br>
              <a:rPr lang="fi-FI" sz="3200" dirty="0"/>
            </a:br>
            <a:r>
              <a:rPr lang="fi-FI" sz="3200" dirty="0"/>
              <a:t>43 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0"/>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dirty="0">
                <a:solidFill>
                  <a:schemeClr val="tx1"/>
                </a:solidFill>
              </a:rPr>
              <a:t>4,1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1"/>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0,04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dirty="0"/>
              <a:t>3</a:t>
            </a:r>
            <a:r>
              <a:rPr lang="fi-FI" dirty="0"/>
              <a:t>3</a:t>
            </a:r>
            <a:r>
              <a:rPr lang="en-FI" dirty="0"/>
              <a:t>,</a:t>
            </a:r>
            <a:r>
              <a:rPr lang="fi-FI" dirty="0"/>
              <a:t>8</a:t>
            </a:r>
            <a:r>
              <a:rPr lang="en-FI" dirty="0"/>
              <a:t> 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Työttömyysvakuutus</a:t>
            </a:r>
            <a:r>
              <a:rPr lang="en-GB" dirty="0">
                <a:solidFill>
                  <a:schemeClr val="tx1"/>
                </a:solidFill>
              </a:rPr>
              <a:t> 4,6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dirty="0">
                <a:solidFill>
                  <a:schemeClr val="tx1"/>
                </a:solidFill>
              </a:rPr>
              <a:t>2,5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dirty="0">
                <a:solidFill>
                  <a:schemeClr val="tx1"/>
                </a:solidFill>
              </a:rPr>
              <a:t>30,3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dirty="0">
                <a:solidFill>
                  <a:schemeClr val="tx1"/>
                </a:solidFill>
              </a:rPr>
              <a:t>1,0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4280222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BF5D9F7-30A2-43EF-B62C-F04B1525362A}"/>
              </a:ext>
            </a:extLst>
          </p:cNvPr>
          <p:cNvSpPr>
            <a:spLocks noGrp="1"/>
          </p:cNvSpPr>
          <p:nvPr>
            <p:ph type="ctrTitle"/>
          </p:nvPr>
        </p:nvSpPr>
        <p:spPr/>
        <p:txBody>
          <a:bodyPr/>
          <a:lstStyle/>
          <a:p>
            <a:r>
              <a:rPr lang="fi-FI" dirty="0"/>
              <a:t>Eläkkeensaajat</a:t>
            </a:r>
          </a:p>
        </p:txBody>
      </p:sp>
      <p:sp>
        <p:nvSpPr>
          <p:cNvPr id="7" name="Tekstin paikkamerkki 6">
            <a:extLst>
              <a:ext uri="{FF2B5EF4-FFF2-40B4-BE49-F238E27FC236}">
                <a16:creationId xmlns:a16="http://schemas.microsoft.com/office/drawing/2014/main" id="{9A03845C-19DA-4A9F-9CE3-6FD1739D7D19}"/>
              </a:ext>
            </a:extLst>
          </p:cNvPr>
          <p:cNvSpPr>
            <a:spLocks noGrp="1"/>
          </p:cNvSpPr>
          <p:nvPr>
            <p:ph type="body" sz="quarter" idx="13"/>
          </p:nvPr>
        </p:nvSpPr>
        <p:spPr/>
        <p:txBody>
          <a:bodyPr/>
          <a:lstStyle/>
          <a:p>
            <a:r>
              <a:rPr lang="fi-FI" dirty="0"/>
              <a:t>6</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221128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27943" y="569803"/>
            <a:ext cx="11784632" cy="700469"/>
          </a:xfrm>
        </p:spPr>
        <p:txBody>
          <a:bodyPr/>
          <a:lstStyle/>
          <a:p>
            <a:pPr algn="ctr"/>
            <a:r>
              <a:rPr lang="fi-FI" sz="3200" dirty="0"/>
              <a:t>Kaikki eläkkeensaajat eläkelajin </a:t>
            </a:r>
            <a:r>
              <a:rPr lang="fi-FI" sz="3200"/>
              <a:t>mukaan 31.12.2022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31</a:t>
            </a:fld>
            <a:endParaRPr lang="fi-FI"/>
          </a:p>
        </p:txBody>
      </p:sp>
      <p:pic>
        <p:nvPicPr>
          <p:cNvPr id="7" name="Kuva 6" descr="Vuoden 2022 lopussa eläkettä sai kaikkiaan 1 648 000 henkilöä. Vanhuuseläkkeensaajia oli 1 439 000, työkyvyttömyyseläkkeensaajia 183 000 ja leskeneläkkeensaajia 214 000. Osa-aikaeläkettä tai maatalou-den erityiseläkettä sai 6 000 henkilöä ja lapsen eläkettä 16 000 henkilöä. Henkilö voi saada samanaikai-sesti useampaa eläkelajia.">
            <a:extLst>
              <a:ext uri="{FF2B5EF4-FFF2-40B4-BE49-F238E27FC236}">
                <a16:creationId xmlns:a16="http://schemas.microsoft.com/office/drawing/2014/main" id="{D9219201-3C6F-73F4-46F4-450F622CD1C2}"/>
              </a:ext>
            </a:extLst>
          </p:cNvPr>
          <p:cNvPicPr>
            <a:picLocks noChangeAspect="1"/>
          </p:cNvPicPr>
          <p:nvPr/>
        </p:nvPicPr>
        <p:blipFill>
          <a:blip r:embed="rId3"/>
          <a:stretch>
            <a:fillRect/>
          </a:stretch>
        </p:blipFill>
        <p:spPr>
          <a:xfrm>
            <a:off x="2870785" y="1484784"/>
            <a:ext cx="6300948" cy="4392488"/>
          </a:xfrm>
          <a:prstGeom prst="rect">
            <a:avLst/>
          </a:prstGeom>
        </p:spPr>
      </p:pic>
    </p:spTree>
    <p:extLst>
      <p:ext uri="{BB962C8B-B14F-4D97-AF65-F5344CB8AC3E}">
        <p14:creationId xmlns:p14="http://schemas.microsoft.com/office/powerpoint/2010/main" val="2068121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a:t>vuosina 2001–2022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7" name="Kuva 6" descr="Kuviossa on eläkkeensaajat jaoteltu vain työeläkettä saaviin, sekä työ- että Kelan eläkettä saaviin ja vain Kelan eläkettä saaviin. Tarkastelujaksolla 2001–2022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7DCEAE97-2F89-805D-86E6-A57060D6DAB2}"/>
              </a:ext>
            </a:extLst>
          </p:cNvPr>
          <p:cNvPicPr>
            <a:picLocks noChangeAspect="1"/>
          </p:cNvPicPr>
          <p:nvPr/>
        </p:nvPicPr>
        <p:blipFill>
          <a:blip r:embed="rId3"/>
          <a:stretch>
            <a:fillRect/>
          </a:stretch>
        </p:blipFill>
        <p:spPr>
          <a:xfrm>
            <a:off x="1535631" y="1653254"/>
            <a:ext cx="9120737" cy="4273028"/>
          </a:xfrm>
          <a:prstGeom prst="rect">
            <a:avLst/>
          </a:prstGeom>
        </p:spPr>
      </p:pic>
    </p:spTree>
    <p:extLst>
      <p:ext uri="{BB962C8B-B14F-4D97-AF65-F5344CB8AC3E}">
        <p14:creationId xmlns:p14="http://schemas.microsoft.com/office/powerpoint/2010/main" val="838357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6" name="Kuva 5" descr="Kuviossa on sukupuolen mukaan ikäpyramidi 5-vuotisikäluokituksella koko väestöstä jaoteltuna eläkkeensaajiin ja muuhun väestöön.">
            <a:extLst>
              <a:ext uri="{FF2B5EF4-FFF2-40B4-BE49-F238E27FC236}">
                <a16:creationId xmlns:a16="http://schemas.microsoft.com/office/drawing/2014/main" id="{88F82EAF-BEC3-5E45-B72D-68D066319B8C}"/>
              </a:ext>
            </a:extLst>
          </p:cNvPr>
          <p:cNvPicPr>
            <a:picLocks noChangeAspect="1"/>
          </p:cNvPicPr>
          <p:nvPr/>
        </p:nvPicPr>
        <p:blipFill>
          <a:blip r:embed="rId3"/>
          <a:stretch>
            <a:fillRect/>
          </a:stretch>
        </p:blipFill>
        <p:spPr>
          <a:xfrm>
            <a:off x="1735100" y="1190671"/>
            <a:ext cx="8721799" cy="5012917"/>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69714"/>
            <a:ext cx="11835178" cy="1239193"/>
          </a:xfrm>
        </p:spPr>
        <p:txBody>
          <a:bodyPr/>
          <a:lstStyle/>
          <a:p>
            <a:pPr algn="ctr"/>
            <a:r>
              <a:rPr lang="fi-FI" sz="3200" dirty="0"/>
              <a:t>Työkyvyttömyyseläkkeensaajat sairauspääryhmän </a:t>
            </a:r>
            <a:br>
              <a:rPr lang="fi-FI" sz="3200" dirty="0"/>
            </a:br>
            <a:r>
              <a:rPr lang="fi-FI" sz="3200" dirty="0"/>
              <a:t>mukaan </a:t>
            </a:r>
            <a:r>
              <a:rPr lang="fi-FI" sz="3200"/>
              <a:t>vuosina 2012–2022</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7" name="Kuva 6" descr="Tarkastelujaksolla 2012–2022 on työkyvyttömyyseläkettä mielenterveyden- ja käyttäytymisen häiriöiden perusteella saavien osuus kaikista työkyvyttömyyseläkkeensaajista kasvanut 46 prosentista 54 prosent-tiin. Tuki- ja liikuntaelinten sairauksien osuus on vähentynyt 24 prosentista 18 prosenttiin. Muiden sairausryhmien osuuksissa ei ole tapahtunut suuria muutoksia.">
            <a:extLst>
              <a:ext uri="{FF2B5EF4-FFF2-40B4-BE49-F238E27FC236}">
                <a16:creationId xmlns:a16="http://schemas.microsoft.com/office/drawing/2014/main" id="{E6E02C11-A192-8532-34F8-68AF46B0914A}"/>
              </a:ext>
            </a:extLst>
          </p:cNvPr>
          <p:cNvPicPr>
            <a:picLocks noChangeAspect="1"/>
          </p:cNvPicPr>
          <p:nvPr/>
        </p:nvPicPr>
        <p:blipFill>
          <a:blip r:embed="rId3"/>
          <a:stretch>
            <a:fillRect/>
          </a:stretch>
        </p:blipFill>
        <p:spPr>
          <a:xfrm>
            <a:off x="2049384" y="1556792"/>
            <a:ext cx="8093232" cy="4504462"/>
          </a:xfrm>
          <a:prstGeom prst="rect">
            <a:avLst/>
          </a:prstGeom>
        </p:spPr>
      </p:pic>
    </p:spTree>
    <p:extLst>
      <p:ext uri="{BB962C8B-B14F-4D97-AF65-F5344CB8AC3E}">
        <p14:creationId xmlns:p14="http://schemas.microsoft.com/office/powerpoint/2010/main" val="193128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E42D5F-7B70-487D-9ED6-AAAF1132F613}"/>
              </a:ext>
            </a:extLst>
          </p:cNvPr>
          <p:cNvSpPr>
            <a:spLocks noGrp="1"/>
          </p:cNvSpPr>
          <p:nvPr>
            <p:ph type="ctrTitle"/>
          </p:nvPr>
        </p:nvSpPr>
        <p:spPr/>
        <p:txBody>
          <a:bodyPr/>
          <a:lstStyle/>
          <a:p>
            <a:r>
              <a:rPr lang="fi-FI" dirty="0"/>
              <a:t>Työeläkkeelle siirtyneet ja eläkkeellesiirtymisikä</a:t>
            </a:r>
          </a:p>
        </p:txBody>
      </p:sp>
      <p:sp>
        <p:nvSpPr>
          <p:cNvPr id="7" name="Tekstin paikkamerkki 6">
            <a:extLst>
              <a:ext uri="{FF2B5EF4-FFF2-40B4-BE49-F238E27FC236}">
                <a16:creationId xmlns:a16="http://schemas.microsoft.com/office/drawing/2014/main" id="{4DB9E3F6-AEC9-4154-BE4F-751AD8F23F58}"/>
              </a:ext>
            </a:extLst>
          </p:cNvPr>
          <p:cNvSpPr>
            <a:spLocks noGrp="1"/>
          </p:cNvSpPr>
          <p:nvPr>
            <p:ph type="body" sz="quarter" idx="13"/>
          </p:nvPr>
        </p:nvSpPr>
        <p:spPr/>
        <p:txBody>
          <a:bodyPr/>
          <a:lstStyle/>
          <a:p>
            <a:r>
              <a:rPr lang="fi-FI" dirty="0"/>
              <a:t>7</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579433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850207" y="474777"/>
            <a:ext cx="9540000" cy="1332000"/>
          </a:xfrm>
        </p:spPr>
        <p:txBody>
          <a:bodyPr/>
          <a:lstStyle/>
          <a:p>
            <a:pPr algn="ctr"/>
            <a:r>
              <a:rPr lang="fi-FI" sz="3200" dirty="0"/>
              <a:t>Työeläkkeelle vuosina 2000–2022 siirtyneet </a:t>
            </a:r>
            <a:br>
              <a:rPr lang="fi-FI" sz="3200" dirty="0"/>
            </a:br>
            <a:r>
              <a:rPr lang="fi-FI" sz="3200" dirty="0"/>
              <a:t>eläkelajin mukaan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36</a:t>
            </a:fld>
            <a:endParaRPr lang="fi-FI"/>
          </a:p>
        </p:txBody>
      </p:sp>
      <p:pic>
        <p:nvPicPr>
          <p:cNvPr id="4" name="Kuva 3" descr="Tarkastelujakson 2000–2022 alkupuolella siirryttiin eniten työkyvyttömyyseläkkeelle. Vuodesta 2005 lähtien on siirrytty eniten vanhuuseläkkeelle. Työeläkkeelle siirtyneiden ennätys saavutettiin vuonna 2009, jolloin siirtyjiä oli lähes 80 000. Vuonna 2022 siirtyjiä oli noin 71 500.">
            <a:extLst>
              <a:ext uri="{FF2B5EF4-FFF2-40B4-BE49-F238E27FC236}">
                <a16:creationId xmlns:a16="http://schemas.microsoft.com/office/drawing/2014/main" id="{C4932CA7-1994-357E-3F91-E0B3E47F3FC0}"/>
              </a:ext>
            </a:extLst>
          </p:cNvPr>
          <p:cNvPicPr>
            <a:picLocks noChangeAspect="1"/>
          </p:cNvPicPr>
          <p:nvPr/>
        </p:nvPicPr>
        <p:blipFill>
          <a:blip r:embed="rId3"/>
          <a:stretch>
            <a:fillRect/>
          </a:stretch>
        </p:blipFill>
        <p:spPr>
          <a:xfrm>
            <a:off x="1559496" y="1988840"/>
            <a:ext cx="9412202" cy="4092699"/>
          </a:xfrm>
          <a:prstGeom prst="rect">
            <a:avLst/>
          </a:prstGeom>
        </p:spPr>
      </p:pic>
    </p:spTree>
    <p:extLst>
      <p:ext uri="{BB962C8B-B14F-4D97-AF65-F5344CB8AC3E}">
        <p14:creationId xmlns:p14="http://schemas.microsoft.com/office/powerpoint/2010/main" val="1580677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555937"/>
            <a:ext cx="11856640" cy="1029224"/>
          </a:xfrm>
        </p:spPr>
        <p:txBody>
          <a:bodyPr/>
          <a:lstStyle/>
          <a:p>
            <a:pPr algn="ctr"/>
            <a:r>
              <a:rPr lang="fi-FI" sz="3200" dirty="0"/>
              <a:t>Työeläkejärjestelmästä </a:t>
            </a:r>
            <a:r>
              <a:rPr lang="fi-FI" sz="3200"/>
              <a:t>vuosina 2000–2022 </a:t>
            </a:r>
            <a:r>
              <a:rPr lang="fi-FI" sz="3200" dirty="0"/>
              <a:t>työkyvyttömyys-eläkkeelle siirtyneet sairauspääryhmän mukaan</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37</a:t>
            </a:fld>
            <a:endParaRPr lang="fi-FI"/>
          </a:p>
        </p:txBody>
      </p:sp>
      <p:pic>
        <p:nvPicPr>
          <p:cNvPr id="4" name="Kuva 3" descr="Työeläkejärjestelmän työkyvyttömyysmyyseläkkeelle siirrytään eniten tuki- ja liikuntaelinten sairauksien ja mielenterveyden ja käyttäytymisen häiriöiden perusteella. Näiden kahden ryhmän osuus on yli 60 prosenttia. Tarkastelujaksolla 2000–2022 tuki- ja liikuntaelinsairaudet olivat suurin ryhmä vuoteen 2017 asti, ja uudelleen jälleen vuonna 2022.">
            <a:extLst>
              <a:ext uri="{FF2B5EF4-FFF2-40B4-BE49-F238E27FC236}">
                <a16:creationId xmlns:a16="http://schemas.microsoft.com/office/drawing/2014/main" id="{DD61DE26-E797-33C1-0FA6-631AEEAAC0FA}"/>
              </a:ext>
            </a:extLst>
          </p:cNvPr>
          <p:cNvPicPr>
            <a:picLocks noChangeAspect="1"/>
          </p:cNvPicPr>
          <p:nvPr/>
        </p:nvPicPr>
        <p:blipFill>
          <a:blip r:embed="rId3"/>
          <a:stretch>
            <a:fillRect/>
          </a:stretch>
        </p:blipFill>
        <p:spPr>
          <a:xfrm>
            <a:off x="1199456" y="1923794"/>
            <a:ext cx="9953625" cy="4181475"/>
          </a:xfrm>
          <a:prstGeom prst="rect">
            <a:avLst/>
          </a:prstGeom>
        </p:spPr>
      </p:pic>
    </p:spTree>
    <p:extLst>
      <p:ext uri="{BB962C8B-B14F-4D97-AF65-F5344CB8AC3E}">
        <p14:creationId xmlns:p14="http://schemas.microsoft.com/office/powerpoint/2010/main" val="788598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692696"/>
            <a:ext cx="11856640" cy="967020"/>
          </a:xfrm>
        </p:spPr>
        <p:txBody>
          <a:bodyPr/>
          <a:lstStyle/>
          <a:p>
            <a:pPr algn="ctr"/>
            <a:r>
              <a:rPr lang="fi-FI" sz="3200" dirty="0"/>
              <a:t>Työeläkkeelle </a:t>
            </a:r>
            <a:r>
              <a:rPr lang="fi-FI" sz="3200"/>
              <a:t>vuosina 2000–2022 siirtyneet ikäryhmittäin</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4" name="Kuva 3" descr="Tarkastelujaksolla työeläkkeelle siirtyneiden määrissä eri ikäryhmissä on tapahtunut muutosta: Alle 55-vuotiaita, 55–59-vuotiaita sekä 60–62-vuotiaita siirtyi eläkkeelle 2000-luvun alkupuolella selvästi enemmän kuin 2020-luvulla. 63–64-vuotiaita on sen sijaan siirtynyt työeläkkeelle huomattavasti enemmän tarkastelujakson edetessä.">
            <a:extLst>
              <a:ext uri="{FF2B5EF4-FFF2-40B4-BE49-F238E27FC236}">
                <a16:creationId xmlns:a16="http://schemas.microsoft.com/office/drawing/2014/main" id="{89EB2CBC-856B-7603-8821-2EE4ACFAB8A0}"/>
              </a:ext>
            </a:extLst>
          </p:cNvPr>
          <p:cNvPicPr>
            <a:picLocks noChangeAspect="1"/>
          </p:cNvPicPr>
          <p:nvPr/>
        </p:nvPicPr>
        <p:blipFill>
          <a:blip r:embed="rId3"/>
          <a:stretch>
            <a:fillRect/>
          </a:stretch>
        </p:blipFill>
        <p:spPr>
          <a:xfrm>
            <a:off x="1559496" y="1439154"/>
            <a:ext cx="8350274" cy="4754462"/>
          </a:xfrm>
          <a:prstGeom prst="rect">
            <a:avLst/>
          </a:prstGeom>
        </p:spPr>
      </p:pic>
    </p:spTree>
    <p:extLst>
      <p:ext uri="{BB962C8B-B14F-4D97-AF65-F5344CB8AC3E}">
        <p14:creationId xmlns:p14="http://schemas.microsoft.com/office/powerpoint/2010/main" val="3878064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7939"/>
            <a:ext cx="11856640" cy="768983"/>
          </a:xfrm>
        </p:spPr>
        <p:txBody>
          <a:bodyPr/>
          <a:lstStyle/>
          <a:p>
            <a:pPr algn="ctr"/>
            <a:r>
              <a:rPr lang="fi-FI" sz="3200" dirty="0"/>
              <a:t>Työeläkkeelle </a:t>
            </a:r>
            <a:r>
              <a:rPr lang="fi-FI" sz="3200"/>
              <a:t>vuonna 2022 </a:t>
            </a:r>
            <a:r>
              <a:rPr lang="fi-FI" sz="3200" dirty="0"/>
              <a:t>siirtyneet 50–68-vuotiaat</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39</a:t>
            </a:fld>
            <a:endParaRPr lang="fi-FI"/>
          </a:p>
        </p:txBody>
      </p:sp>
      <p:pic>
        <p:nvPicPr>
          <p:cNvPr id="4" name="Kuva 3" descr="Työeläkkeelle siirrytään selvästi eniten 64-vuotiaana. Vuonna 2022 tämän ikäisiä siirtyjiä oli 35 000.">
            <a:extLst>
              <a:ext uri="{FF2B5EF4-FFF2-40B4-BE49-F238E27FC236}">
                <a16:creationId xmlns:a16="http://schemas.microsoft.com/office/drawing/2014/main" id="{E0A35995-189F-3336-B690-1CF6E868718D}"/>
              </a:ext>
            </a:extLst>
          </p:cNvPr>
          <p:cNvPicPr>
            <a:picLocks noChangeAspect="1"/>
          </p:cNvPicPr>
          <p:nvPr/>
        </p:nvPicPr>
        <p:blipFill>
          <a:blip r:embed="rId3"/>
          <a:stretch>
            <a:fillRect/>
          </a:stretch>
        </p:blipFill>
        <p:spPr>
          <a:xfrm>
            <a:off x="1631504" y="1578297"/>
            <a:ext cx="8772525" cy="4486275"/>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Työeläke, kansaneläke, takuueläke ja asumistuki vuonna 2023</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8" name="Kuva 7" descr="Työeläke, kansaneläke, takuueläke ja asumistuki vuonna 2023.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5731031A-519D-24B4-9A00-D5C7BCE2CDC7}"/>
              </a:ext>
            </a:extLst>
          </p:cNvPr>
          <p:cNvPicPr>
            <a:picLocks noChangeAspect="1"/>
          </p:cNvPicPr>
          <p:nvPr/>
        </p:nvPicPr>
        <p:blipFill>
          <a:blip r:embed="rId3"/>
          <a:stretch>
            <a:fillRect/>
          </a:stretch>
        </p:blipFill>
        <p:spPr>
          <a:xfrm>
            <a:off x="2546945" y="1340768"/>
            <a:ext cx="6762750" cy="4724400"/>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83377"/>
            <a:ext cx="11856639" cy="1130576"/>
          </a:xfrm>
        </p:spPr>
        <p:txBody>
          <a:bodyPr/>
          <a:lstStyle/>
          <a:p>
            <a:pPr algn="ctr"/>
            <a:r>
              <a:rPr lang="fi-FI" sz="3200" dirty="0"/>
              <a:t>Eläkkeellesiirtymisikä työeläkejärjestelmässä </a:t>
            </a:r>
            <a:br>
              <a:rPr lang="fi-FI" sz="3200" dirty="0"/>
            </a:br>
            <a:r>
              <a:rPr lang="fi-FI" sz="3200" dirty="0"/>
              <a:t>vuosina 2000–2020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40</a:t>
            </a:fld>
            <a:endParaRPr lang="fi-FI"/>
          </a:p>
        </p:txBody>
      </p:sp>
      <p:pic>
        <p:nvPicPr>
          <p:cNvPr id="14" name="Kuva 13" descr="Kuviossa on esitetty työeläkejärjestelmän eläkkeellesiirtymisiän odote, keskiarvo ja mediaani. Tarkastelujaksolla 2000–2020 kaikki eläkkeellesiirtymisiän mittarit ovat nousseet.  Vuonna 2020 odote oli 61,9 vuotta, mediaani 63,6 vuotta ja keskiarvo 60,4 vuotta.">
            <a:extLst>
              <a:ext uri="{FF2B5EF4-FFF2-40B4-BE49-F238E27FC236}">
                <a16:creationId xmlns:a16="http://schemas.microsoft.com/office/drawing/2014/main" id="{6CF6FEBB-57C9-4FCB-AC4F-0125D345DEF6}"/>
              </a:ext>
            </a:extLst>
          </p:cNvPr>
          <p:cNvPicPr>
            <a:picLocks noChangeAspect="1"/>
          </p:cNvPicPr>
          <p:nvPr/>
        </p:nvPicPr>
        <p:blipFill>
          <a:blip r:embed="rId3"/>
          <a:stretch>
            <a:fillRect/>
          </a:stretch>
        </p:blipFill>
        <p:spPr>
          <a:xfrm>
            <a:off x="1991544" y="1628800"/>
            <a:ext cx="7945088" cy="4702561"/>
          </a:xfrm>
          <a:prstGeom prst="rect">
            <a:avLst/>
          </a:prstGeom>
        </p:spPr>
      </p:pic>
    </p:spTree>
    <p:extLst>
      <p:ext uri="{BB962C8B-B14F-4D97-AF65-F5344CB8AC3E}">
        <p14:creationId xmlns:p14="http://schemas.microsoft.com/office/powerpoint/2010/main" val="2227661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5457"/>
            <a:ext cx="11856640" cy="696385"/>
          </a:xfrm>
        </p:spPr>
        <p:txBody>
          <a:bodyPr/>
          <a:lstStyle/>
          <a:p>
            <a:pPr algn="ctr"/>
            <a:r>
              <a:rPr lang="fi-FI" sz="3200" dirty="0"/>
              <a:t>Työeläkkeellesiirtymisiän odote vuosina 1996–2020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41</a:t>
            </a:fld>
            <a:endParaRPr lang="fi-FI"/>
          </a:p>
        </p:txBody>
      </p:sp>
      <p:pic>
        <p:nvPicPr>
          <p:cNvPr id="10" name="Kuva 9" descr="Kuviossa on esitetty työeläkkeellesiirtymisiän odote 25- ja 50-vuotiaalle. Molemmat odotteet ovat nousseet tarkastelujaksolla 1996–2020. Vuonna 2020 25-vuotiaan odote oli 61,9 vuotta ja 50-vuotiaan odote oli 63,8 vuotta.">
            <a:extLst>
              <a:ext uri="{FF2B5EF4-FFF2-40B4-BE49-F238E27FC236}">
                <a16:creationId xmlns:a16="http://schemas.microsoft.com/office/drawing/2014/main" id="{4A8E86C2-0EE9-4500-ACFE-166BA4254F2B}"/>
              </a:ext>
            </a:extLst>
          </p:cNvPr>
          <p:cNvPicPr>
            <a:picLocks noChangeAspect="1"/>
          </p:cNvPicPr>
          <p:nvPr/>
        </p:nvPicPr>
        <p:blipFill>
          <a:blip r:embed="rId3"/>
          <a:stretch>
            <a:fillRect/>
          </a:stretch>
        </p:blipFill>
        <p:spPr>
          <a:xfrm>
            <a:off x="1919536" y="1515702"/>
            <a:ext cx="8064896" cy="4755288"/>
          </a:xfrm>
          <a:prstGeom prst="rect">
            <a:avLst/>
          </a:prstGeom>
        </p:spPr>
      </p:pic>
    </p:spTree>
    <p:extLst>
      <p:ext uri="{BB962C8B-B14F-4D97-AF65-F5344CB8AC3E}">
        <p14:creationId xmlns:p14="http://schemas.microsoft.com/office/powerpoint/2010/main" val="1866763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1435" y="306234"/>
            <a:ext cx="11856640" cy="1034534"/>
          </a:xfrm>
        </p:spPr>
        <p:txBody>
          <a:bodyPr/>
          <a:lstStyle/>
          <a:p>
            <a:pPr algn="ctr"/>
            <a:r>
              <a:rPr lang="fi-FI" sz="3200" dirty="0"/>
              <a:t>Eläkkeellesiirtymisiän odote vuosina 1996–2050: </a:t>
            </a:r>
            <a:br>
              <a:rPr lang="fi-FI" sz="3200" dirty="0"/>
            </a:br>
            <a:r>
              <a:rPr lang="fi-FI" sz="3200" dirty="0"/>
              <a:t>toteuma, tavoite ja ennuste</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6" name="Kuva 5" descr="Kuviossa on esitetty toteutunut 25-vuotiaan eläkkeellesiirtymisiän odote, hallituksen ja työmarkkinajärjestöjen sopima tavoite 62,4 vuotta vuonna 2025 ja Eläketurvakeskuksessa tehty vuoden 2017 työeläkeuudistuksen mukainen ennuste.">
            <a:extLst>
              <a:ext uri="{FF2B5EF4-FFF2-40B4-BE49-F238E27FC236}">
                <a16:creationId xmlns:a16="http://schemas.microsoft.com/office/drawing/2014/main" id="{CB481FB4-D85B-434E-99AA-91D572D27226}"/>
              </a:ext>
            </a:extLst>
          </p:cNvPr>
          <p:cNvPicPr>
            <a:picLocks noChangeAspect="1"/>
          </p:cNvPicPr>
          <p:nvPr/>
        </p:nvPicPr>
        <p:blipFill>
          <a:blip r:embed="rId3"/>
          <a:stretch>
            <a:fillRect/>
          </a:stretch>
        </p:blipFill>
        <p:spPr>
          <a:xfrm>
            <a:off x="1919536" y="1556792"/>
            <a:ext cx="7822800" cy="4622302"/>
          </a:xfrm>
          <a:prstGeom prst="rect">
            <a:avLst/>
          </a:prstGeom>
        </p:spPr>
      </p:pic>
    </p:spTree>
    <p:extLst>
      <p:ext uri="{BB962C8B-B14F-4D97-AF65-F5344CB8AC3E}">
        <p14:creationId xmlns:p14="http://schemas.microsoft.com/office/powerpoint/2010/main" val="3537705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29707C2-0630-403B-9D7A-3BBF4523A4CA}"/>
              </a:ext>
            </a:extLst>
          </p:cNvPr>
          <p:cNvSpPr>
            <a:spLocks noGrp="1"/>
          </p:cNvSpPr>
          <p:nvPr>
            <p:ph type="ctrTitle"/>
          </p:nvPr>
        </p:nvSpPr>
        <p:spPr/>
        <p:txBody>
          <a:bodyPr/>
          <a:lstStyle/>
          <a:p>
            <a:r>
              <a:rPr lang="fi-FI" dirty="0"/>
              <a:t>Työeläkekuntoutus</a:t>
            </a:r>
          </a:p>
        </p:txBody>
      </p:sp>
      <p:sp>
        <p:nvSpPr>
          <p:cNvPr id="7" name="Tekstin paikkamerkki 6">
            <a:extLst>
              <a:ext uri="{FF2B5EF4-FFF2-40B4-BE49-F238E27FC236}">
                <a16:creationId xmlns:a16="http://schemas.microsoft.com/office/drawing/2014/main" id="{C849C49F-CE77-4165-B2FB-ECC67D636903}"/>
              </a:ext>
            </a:extLst>
          </p:cNvPr>
          <p:cNvSpPr>
            <a:spLocks noGrp="1"/>
          </p:cNvSpPr>
          <p:nvPr>
            <p:ph type="body" sz="quarter" idx="13"/>
          </p:nvPr>
        </p:nvSpPr>
        <p:spPr/>
        <p:txBody>
          <a:bodyPr/>
          <a:lstStyle/>
          <a:p>
            <a:r>
              <a:rPr lang="fi-FI" dirty="0"/>
              <a:t>8</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43</a:t>
            </a:fld>
            <a:endParaRPr lang="fi-FI"/>
          </a:p>
        </p:txBody>
      </p:sp>
    </p:spTree>
    <p:extLst>
      <p:ext uri="{BB962C8B-B14F-4D97-AF65-F5344CB8AC3E}">
        <p14:creationId xmlns:p14="http://schemas.microsoft.com/office/powerpoint/2010/main" val="275225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79376" y="476672"/>
            <a:ext cx="10729192" cy="692737"/>
          </a:xfrm>
        </p:spPr>
        <p:txBody>
          <a:bodyPr/>
          <a:lstStyle/>
          <a:p>
            <a:pPr algn="ctr"/>
            <a:r>
              <a:rPr lang="fi-FI" sz="3200" dirty="0"/>
              <a:t>Työeläkekuntoutujat iän mukaan vuosina 2013–2022</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44</a:t>
            </a:fld>
            <a:endParaRPr lang="fi-FI"/>
          </a:p>
        </p:txBody>
      </p:sp>
      <p:pic>
        <p:nvPicPr>
          <p:cNvPr id="4" name="Kuva 3" descr="Vuoden 2022 aikana työeläkekuntoutukseen osallistui 15500 henkilöä, eli 16 prosenttia vähemmän kuin edellisvuonna. Kuntoutujien ikärakenne pysyi entisellään. Kuntoutujien keski-ikä oli 47 vuotta.">
            <a:extLst>
              <a:ext uri="{FF2B5EF4-FFF2-40B4-BE49-F238E27FC236}">
                <a16:creationId xmlns:a16="http://schemas.microsoft.com/office/drawing/2014/main" id="{E3D11AA2-9C0D-C5E5-2EDA-62D52BCA0551}"/>
              </a:ext>
            </a:extLst>
          </p:cNvPr>
          <p:cNvPicPr>
            <a:picLocks noChangeAspect="1"/>
          </p:cNvPicPr>
          <p:nvPr/>
        </p:nvPicPr>
        <p:blipFill>
          <a:blip r:embed="rId3"/>
          <a:stretch>
            <a:fillRect/>
          </a:stretch>
        </p:blipFill>
        <p:spPr>
          <a:xfrm>
            <a:off x="1428865" y="1484784"/>
            <a:ext cx="8774960" cy="4412609"/>
          </a:xfrm>
          <a:prstGeom prst="rect">
            <a:avLst/>
          </a:prstGeom>
        </p:spPr>
      </p:pic>
    </p:spTree>
    <p:extLst>
      <p:ext uri="{BB962C8B-B14F-4D97-AF65-F5344CB8AC3E}">
        <p14:creationId xmlns:p14="http://schemas.microsoft.com/office/powerpoint/2010/main" val="3811996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47626"/>
            <a:ext cx="11856639" cy="836753"/>
          </a:xfrm>
        </p:spPr>
        <p:txBody>
          <a:bodyPr/>
          <a:lstStyle/>
          <a:p>
            <a:pPr algn="ctr"/>
            <a:r>
              <a:rPr lang="fi-FI" sz="3200" dirty="0"/>
              <a:t>Työeläkekuntoutuskustannukset vuosina 2013–2022</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45</a:t>
            </a:fld>
            <a:endParaRPr lang="fi-FI"/>
          </a:p>
        </p:txBody>
      </p:sp>
      <p:pic>
        <p:nvPicPr>
          <p:cNvPr id="4" name="Kuva 3" descr="Vuonna 2022 kuntoutuksen kokonaiskustannukset olivat 169 miljoonaa euroa ja kustannukset vähenivät 8 prosenttia edellisvuodesta. Toimeentulokorvauksen osuus oli 148 miljoonaa euroa ja toimenpidekustannusten osuus 21 miljoonaa euroa.">
            <a:extLst>
              <a:ext uri="{FF2B5EF4-FFF2-40B4-BE49-F238E27FC236}">
                <a16:creationId xmlns:a16="http://schemas.microsoft.com/office/drawing/2014/main" id="{5E7E5375-2846-D287-6A90-7F89DD9BC608}"/>
              </a:ext>
            </a:extLst>
          </p:cNvPr>
          <p:cNvPicPr>
            <a:picLocks noChangeAspect="1"/>
          </p:cNvPicPr>
          <p:nvPr/>
        </p:nvPicPr>
        <p:blipFill>
          <a:blip r:embed="rId3"/>
          <a:stretch>
            <a:fillRect/>
          </a:stretch>
        </p:blipFill>
        <p:spPr>
          <a:xfrm>
            <a:off x="1487488" y="1314029"/>
            <a:ext cx="8843324" cy="4743970"/>
          </a:xfrm>
          <a:prstGeom prst="rect">
            <a:avLst/>
          </a:prstGeom>
        </p:spPr>
      </p:pic>
    </p:spTree>
    <p:extLst>
      <p:ext uri="{BB962C8B-B14F-4D97-AF65-F5344CB8AC3E}">
        <p14:creationId xmlns:p14="http://schemas.microsoft.com/office/powerpoint/2010/main" val="1843064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44325"/>
            <a:ext cx="11856640" cy="776031"/>
          </a:xfrm>
        </p:spPr>
        <p:txBody>
          <a:bodyPr/>
          <a:lstStyle/>
          <a:p>
            <a:pPr algn="ctr"/>
            <a:r>
              <a:rPr lang="fi-FI" sz="3200" dirty="0"/>
              <a:t>Tilanne kuntoutuksen jälkeen vuonna 2022</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46</a:t>
            </a:fld>
            <a:endParaRPr lang="fi-FI"/>
          </a:p>
        </p:txBody>
      </p:sp>
      <p:pic>
        <p:nvPicPr>
          <p:cNvPr id="4" name="Kuva 3" descr="Kuntoutukseen suoraan työelämästä tulleista 72 prosenttia palasi töihin kuntoutuksen jälkeen ja 4 prosenttia jäi täydelle työkyvyttömyyseläkkeelle. Kuntoutustuelta kuntoutukseen tulleista 54 prosenttia palasi töihin heti kuntoutuksen päätyttyä ja 13 prosenttia jäi täydelle työkyvyttömyyseläkkeelle.">
            <a:extLst>
              <a:ext uri="{FF2B5EF4-FFF2-40B4-BE49-F238E27FC236}">
                <a16:creationId xmlns:a16="http://schemas.microsoft.com/office/drawing/2014/main" id="{7857B34B-C340-2D43-7197-CD3E0CC24A5D}"/>
              </a:ext>
            </a:extLst>
          </p:cNvPr>
          <p:cNvPicPr>
            <a:picLocks noChangeAspect="1"/>
          </p:cNvPicPr>
          <p:nvPr/>
        </p:nvPicPr>
        <p:blipFill>
          <a:blip r:embed="rId3"/>
          <a:stretch>
            <a:fillRect/>
          </a:stretch>
        </p:blipFill>
        <p:spPr>
          <a:xfrm>
            <a:off x="1419725" y="1340768"/>
            <a:ext cx="9199187" cy="4668391"/>
          </a:xfrm>
          <a:prstGeom prst="rect">
            <a:avLst/>
          </a:prstGeom>
        </p:spPr>
      </p:pic>
    </p:spTree>
    <p:extLst>
      <p:ext uri="{BB962C8B-B14F-4D97-AF65-F5344CB8AC3E}">
        <p14:creationId xmlns:p14="http://schemas.microsoft.com/office/powerpoint/2010/main" val="2154704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18678" y="367914"/>
            <a:ext cx="11856640" cy="1201172"/>
          </a:xfrm>
        </p:spPr>
        <p:txBody>
          <a:bodyPr/>
          <a:lstStyle/>
          <a:p>
            <a:pPr algn="ctr"/>
            <a:r>
              <a:rPr lang="fi-FI" sz="3200" dirty="0"/>
              <a:t>Vuonna 2017 kuntoutuksen päättäneiden seuranta </a:t>
            </a:r>
            <a:br>
              <a:rPr lang="fi-FI" sz="3200" dirty="0"/>
            </a:br>
            <a:r>
              <a:rPr lang="fi-FI" sz="3200" dirty="0"/>
              <a:t>kuntoutustaustan mukaan</a:t>
            </a:r>
            <a:br>
              <a:rPr lang="fi-FI" sz="3200" dirty="0"/>
            </a:br>
            <a:endParaRPr lang="fi-FI" sz="3200" dirty="0"/>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47</a:t>
            </a:fld>
            <a:endParaRPr lang="fi-FI"/>
          </a:p>
        </p:txBody>
      </p:sp>
      <p:pic>
        <p:nvPicPr>
          <p:cNvPr id="4" name="Kuva 3" descr="Työelämästä kuntoutukseen tulleista, vuonna 2017 kuntoutuksen päättäneistä 60 prosenttia oli töissä tai työssä ja eläkkeellä viiden seurantavuoden jälkeen. Kuntoutustuelta kuntoutukseen tulleista 44 prosenttia oli edelleen töissä viidentenä seurantavuonna.">
            <a:extLst>
              <a:ext uri="{FF2B5EF4-FFF2-40B4-BE49-F238E27FC236}">
                <a16:creationId xmlns:a16="http://schemas.microsoft.com/office/drawing/2014/main" id="{4318E2BA-19C4-6A16-A9FA-DC66B8CED820}"/>
              </a:ext>
            </a:extLst>
          </p:cNvPr>
          <p:cNvPicPr>
            <a:picLocks noChangeAspect="1"/>
          </p:cNvPicPr>
          <p:nvPr/>
        </p:nvPicPr>
        <p:blipFill>
          <a:blip r:embed="rId3"/>
          <a:stretch>
            <a:fillRect/>
          </a:stretch>
        </p:blipFill>
        <p:spPr>
          <a:xfrm>
            <a:off x="1220757" y="1569086"/>
            <a:ext cx="9477653" cy="4575770"/>
          </a:xfrm>
          <a:prstGeom prst="rect">
            <a:avLst/>
          </a:prstGeom>
        </p:spPr>
      </p:pic>
    </p:spTree>
    <p:extLst>
      <p:ext uri="{BB962C8B-B14F-4D97-AF65-F5344CB8AC3E}">
        <p14:creationId xmlns:p14="http://schemas.microsoft.com/office/powerpoint/2010/main" val="2755631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ctrTitle"/>
          </p:nvPr>
        </p:nvSpPr>
        <p:spPr/>
        <p:txBody>
          <a:bodyPr/>
          <a:lstStyle/>
          <a:p>
            <a:r>
              <a:rPr lang="fi-FI" dirty="0"/>
              <a:t>Työeläkkeiden rahoitus</a:t>
            </a:r>
          </a:p>
        </p:txBody>
      </p:sp>
      <p:sp>
        <p:nvSpPr>
          <p:cNvPr id="7" name="Tekstin paikkamerkki 6">
            <a:extLst>
              <a:ext uri="{FF2B5EF4-FFF2-40B4-BE49-F238E27FC236}">
                <a16:creationId xmlns:a16="http://schemas.microsoft.com/office/drawing/2014/main" id="{76AF159D-F3E1-45B7-AABD-C0D08CFB76D5}"/>
              </a:ext>
            </a:extLst>
          </p:cNvPr>
          <p:cNvSpPr>
            <a:spLocks noGrp="1"/>
          </p:cNvSpPr>
          <p:nvPr>
            <p:ph type="body" sz="quarter" idx="13"/>
          </p:nvPr>
        </p:nvSpPr>
        <p:spPr/>
        <p:txBody>
          <a:bodyPr/>
          <a:lstStyle/>
          <a:p>
            <a:r>
              <a:rPr lang="fi-FI" dirty="0"/>
              <a:t>9</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48</a:t>
            </a:fld>
            <a:endParaRPr lang="fi-FI"/>
          </a:p>
        </p:txBody>
      </p:sp>
    </p:spTree>
    <p:extLst>
      <p:ext uri="{BB962C8B-B14F-4D97-AF65-F5344CB8AC3E}">
        <p14:creationId xmlns:p14="http://schemas.microsoft.com/office/powerpoint/2010/main" val="3764261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marL="285750" indent="-285750" defTabSz="457206" fontAlgn="base">
              <a:spcBef>
                <a:spcPct val="30000"/>
              </a:spcBef>
              <a:spcAft>
                <a:spcPct val="0"/>
              </a:spcAft>
              <a:buFont typeface="Arial" panose="020B0604020202020204" pitchFamily="34" charset="0"/>
              <a:buChar char="•"/>
              <a:defRPr/>
            </a:pPr>
            <a:r>
              <a:rPr lang="fi-FI" dirty="0"/>
              <a:t>Osa eläkkeistä kustannetaan valtion maksuosuuksilla ja Työllisyysrahaston työeläkejärjestelmään maksamilla suorituksilla.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49</a:t>
            </a:fld>
            <a:endParaRPr lang="fi-FI"/>
          </a:p>
        </p:txBody>
      </p:sp>
    </p:spTree>
    <p:extLst>
      <p:ext uri="{BB962C8B-B14F-4D97-AF65-F5344CB8AC3E}">
        <p14:creationId xmlns:p14="http://schemas.microsoft.com/office/powerpoint/2010/main" val="26768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714274"/>
            <a:ext cx="11856640" cy="836753"/>
          </a:xfrm>
        </p:spPr>
        <p:txBody>
          <a:bodyPr/>
          <a:lstStyle/>
          <a:p>
            <a:pPr algn="ctr"/>
            <a:r>
              <a:rPr lang="fi-FI" sz="3200" dirty="0"/>
              <a:t>Eläkkeensaajan perusturva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Tree>
    <p:extLst>
      <p:ext uri="{BB962C8B-B14F-4D97-AF65-F5344CB8AC3E}">
        <p14:creationId xmlns:p14="http://schemas.microsoft.com/office/powerpoint/2010/main" val="3810202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50</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2022</a:t>
            </a:r>
            <a:endParaRPr lang="en-US" sz="3200" dirty="0"/>
          </a:p>
        </p:txBody>
      </p:sp>
      <p:pic>
        <p:nvPicPr>
          <p:cNvPr id="4" name="Kuva 3" descr="Vuonna 2022 eläkevarat laskivat 16,4 miljardilla eurolla ollen vuoden lopussa 242,4 miljardia euroa. Eläkkeitä maksettiin 31,4 miljardia euroa, työeläkemaksuja maksettiin 25,7 miljardia euroa ja sijoitustappioita kertyi 14,8 miljardia euroa.">
            <a:extLst>
              <a:ext uri="{FF2B5EF4-FFF2-40B4-BE49-F238E27FC236}">
                <a16:creationId xmlns:a16="http://schemas.microsoft.com/office/drawing/2014/main" id="{594AA289-8FC4-D0AB-67E1-0F1D507E4E56}"/>
              </a:ext>
            </a:extLst>
          </p:cNvPr>
          <p:cNvPicPr>
            <a:picLocks noChangeAspect="1"/>
          </p:cNvPicPr>
          <p:nvPr/>
        </p:nvPicPr>
        <p:blipFill>
          <a:blip r:embed="rId3"/>
          <a:stretch>
            <a:fillRect/>
          </a:stretch>
        </p:blipFill>
        <p:spPr>
          <a:xfrm>
            <a:off x="2070640" y="1412776"/>
            <a:ext cx="7591952" cy="4655065"/>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51</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4</a:t>
            </a:r>
            <a:r>
              <a:rPr lang="en-FI" sz="1600"/>
              <a:t>,</a:t>
            </a:r>
            <a:r>
              <a:rPr lang="fi-FI" sz="1600"/>
              <a:t>0</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2023</a:t>
            </a:r>
            <a:endParaRPr lang="en-US" sz="3200" dirty="0"/>
          </a:p>
        </p:txBody>
      </p:sp>
      <p:graphicFrame>
        <p:nvGraphicFramePr>
          <p:cNvPr id="2" name="Table 2">
            <a:extLst>
              <a:ext uri="{FF2B5EF4-FFF2-40B4-BE49-F238E27FC236}">
                <a16:creationId xmlns:a16="http://schemas.microsoft.com/office/drawing/2014/main" id="{84320BD2-3C34-71B8-EAFB-F16AAC4BCD7D}"/>
              </a:ext>
            </a:extLst>
          </p:cNvPr>
          <p:cNvGraphicFramePr>
            <a:graphicFrameLocks noGrp="1"/>
          </p:cNvGraphicFramePr>
          <p:nvPr>
            <p:extLst>
              <p:ext uri="{D42A27DB-BD31-4B8C-83A1-F6EECF244321}">
                <p14:modId xmlns:p14="http://schemas.microsoft.com/office/powerpoint/2010/main" val="1262300221"/>
              </p:ext>
            </p:extLst>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a:t>24,</a:t>
                      </a:r>
                      <a:r>
                        <a:rPr lang="fi-FI"/>
                        <a:t>84</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a:t>2</a:t>
                      </a:r>
                      <a:r>
                        <a:rPr lang="fi-FI"/>
                        <a:t>4,4</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a:t>24,</a:t>
                      </a:r>
                      <a:r>
                        <a:rPr lang="fi-FI"/>
                        <a:t>84</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a:t>28,</a:t>
                      </a:r>
                      <a:r>
                        <a:rPr lang="fi-FI"/>
                        <a:t>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a:t>23,</a:t>
                      </a:r>
                      <a:r>
                        <a:rPr lang="fi-FI"/>
                        <a:t>0</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a:t>1</a:t>
                      </a:r>
                      <a:r>
                        <a:rPr lang="fi-FI"/>
                        <a:t>4</a:t>
                      </a:r>
                      <a:r>
                        <a:rPr lang="en-FI"/>
                        <a:t>,</a:t>
                      </a:r>
                      <a:r>
                        <a:rPr lang="fi-FI"/>
                        <a:t>0</a:t>
                      </a:r>
                      <a:r>
                        <a:rPr lang="en-FI"/>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52</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1962–2023</a:t>
            </a:r>
            <a:br>
              <a:rPr lang="fi-FI" sz="3200" dirty="0"/>
            </a:br>
            <a:endParaRPr lang="fi-FI" sz="3200" dirty="0"/>
          </a:p>
        </p:txBody>
      </p:sp>
      <p:pic>
        <p:nvPicPr>
          <p:cNvPr id="7" name="Kuva 6"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
            <a:extLst>
              <a:ext uri="{FF2B5EF4-FFF2-40B4-BE49-F238E27FC236}">
                <a16:creationId xmlns:a16="http://schemas.microsoft.com/office/drawing/2014/main" id="{95330FCB-6339-4E15-949A-4FABEF63140A}"/>
              </a:ext>
            </a:extLst>
          </p:cNvPr>
          <p:cNvPicPr>
            <a:picLocks noChangeAspect="1"/>
          </p:cNvPicPr>
          <p:nvPr/>
        </p:nvPicPr>
        <p:blipFill>
          <a:blip r:embed="rId3"/>
          <a:stretch>
            <a:fillRect/>
          </a:stretch>
        </p:blipFill>
        <p:spPr>
          <a:xfrm>
            <a:off x="990600" y="1327898"/>
            <a:ext cx="10210800" cy="4867275"/>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4317C-DD7A-8D5D-4D07-FE0397B6C6F8}"/>
              </a:ext>
            </a:extLst>
          </p:cNvPr>
          <p:cNvSpPr>
            <a:spLocks noGrp="1"/>
          </p:cNvSpPr>
          <p:nvPr>
            <p:ph type="title"/>
          </p:nvPr>
        </p:nvSpPr>
        <p:spPr/>
        <p:txBody>
          <a:bodyPr/>
          <a:lstStyle/>
          <a:p>
            <a:r>
              <a:rPr lang="fi-FI" dirty="0"/>
              <a:t>Työeläkemaksuprosentit</a:t>
            </a:r>
          </a:p>
        </p:txBody>
      </p:sp>
      <p:sp>
        <p:nvSpPr>
          <p:cNvPr id="3" name="Sisällön paikkamerkki 2">
            <a:extLst>
              <a:ext uri="{FF2B5EF4-FFF2-40B4-BE49-F238E27FC236}">
                <a16:creationId xmlns:a16="http://schemas.microsoft.com/office/drawing/2014/main" id="{A9D2BCAF-DB13-7F96-4E54-76D1997B6E2C}"/>
              </a:ext>
              <a:ext uri="{C183D7F6-B498-43B3-948B-1728B52AA6E4}">
                <adec:decorative xmlns:adec="http://schemas.microsoft.com/office/drawing/2017/decorative" val="1"/>
              </a:ext>
            </a:extLst>
          </p:cNvPr>
          <p:cNvSpPr>
            <a:spLocks noGrp="1"/>
          </p:cNvSpPr>
          <p:nvPr>
            <p:ph idx="1"/>
          </p:nvPr>
        </p:nvSpPr>
        <p:spPr/>
        <p:txBody>
          <a:bodyPr/>
          <a:lstStyle/>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Sosiaali- ja terveysministeriö vahvistaa vuosittain työeläkemaksuprosentit.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Yrittäjille ja maatalousyrittäjille vahvistetut maksuprosentit ovat sidoksissa keskimääräiseen </a:t>
            </a:r>
            <a:r>
              <a:rPr kumimoji="0" lang="fi-FI" sz="1800" b="0" i="0" u="none" strike="noStrike" kern="1200" cap="none" spc="0" normalizeH="0" baseline="0" noProof="0" dirty="0" err="1">
                <a:ln>
                  <a:noFill/>
                </a:ln>
                <a:solidFill>
                  <a:prstClr val="black"/>
                </a:solidFill>
                <a:effectLst/>
                <a:uLnTx/>
                <a:uFillTx/>
                <a:latin typeface="Calibri"/>
                <a:ea typeface="+mn-ea"/>
                <a:cs typeface="+mn-cs"/>
              </a:rPr>
              <a:t>TyEL</a:t>
            </a:r>
            <a:r>
              <a:rPr kumimoji="0" lang="fi-FI" sz="1800" b="0" i="0" u="none" strike="noStrike" kern="1200" cap="none" spc="0" normalizeH="0" baseline="0" noProof="0" dirty="0">
                <a:ln>
                  <a:noFill/>
                </a:ln>
                <a:solidFill>
                  <a:prstClr val="black"/>
                </a:solidFill>
                <a:effectLst/>
                <a:uLnTx/>
                <a:uFillTx/>
                <a:latin typeface="Calibri"/>
                <a:ea typeface="+mn-ea"/>
                <a:cs typeface="+mn-cs"/>
              </a:rPr>
              <a:t>-maksuun.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Yli 53-vuotiaan yrittäjän maksuprosentti tulee voimaan 53-vuotispäivää seuraavan vuoden alusta ja jatkuu sen kalenterivuoden loppuun, jona yrittäjä täyttää 63 vuotta.</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Aloittavan yrittäjän YEL-maksualennus on 22 prosenttia.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2017 tehtiin ns. kilpailukykysopimuksen perusteella 0,2 prosenttiyksikön siirto työnantajan maksusta työntekijän maksuun.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2020 työnantajan maksuosuutta alennettiin 2,6 prosenttiyksikköä koronapandemian vuoksi ajanjaksolle 1.5.-31.12.2020. Maksunalennus kompensoidaan korotetulla työnantajan maksulla vuosina 2022-2025.</a:t>
            </a:r>
          </a:p>
          <a:p>
            <a:pPr marL="0" indent="0">
              <a:buNone/>
            </a:pPr>
            <a:endParaRPr lang="fi-FI" dirty="0"/>
          </a:p>
        </p:txBody>
      </p:sp>
      <p:sp>
        <p:nvSpPr>
          <p:cNvPr id="4" name="Dian numeron paikkamerkki 3">
            <a:extLst>
              <a:ext uri="{FF2B5EF4-FFF2-40B4-BE49-F238E27FC236}">
                <a16:creationId xmlns:a16="http://schemas.microsoft.com/office/drawing/2014/main" id="{45DD9A69-089B-5D41-3EF5-BFD3FB9C201F}"/>
              </a:ext>
            </a:extLst>
          </p:cNvPr>
          <p:cNvSpPr>
            <a:spLocks noGrp="1"/>
          </p:cNvSpPr>
          <p:nvPr>
            <p:ph type="sldNum" sz="quarter" idx="12"/>
          </p:nvPr>
        </p:nvSpPr>
        <p:spPr/>
        <p:txBody>
          <a:bodyPr/>
          <a:lstStyle/>
          <a:p>
            <a:fld id="{BE2D8D75-17F6-474C-8CC8-AD93DCE1F39D}" type="slidenum">
              <a:rPr lang="fi-FI" smtClean="0"/>
              <a:t>53</a:t>
            </a:fld>
            <a:endParaRPr lang="fi-FI"/>
          </a:p>
        </p:txBody>
      </p:sp>
    </p:spTree>
    <p:extLst>
      <p:ext uri="{BB962C8B-B14F-4D97-AF65-F5344CB8AC3E}">
        <p14:creationId xmlns:p14="http://schemas.microsoft.com/office/powerpoint/2010/main" val="3606913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54</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2010–2022</a:t>
            </a:r>
            <a:endParaRPr lang="fi-FI" sz="3200" dirty="0"/>
          </a:p>
        </p:txBody>
      </p:sp>
      <p:pic>
        <p:nvPicPr>
          <p:cNvPr id="3" name="Kuva 2" descr="Työeläkevarojen suhde bruttokansantuotteeseen oli 89 prosenttia vuonna 2022. Trendi on ollut nouseva vuodesta 2010, mutta kääntyi laskuun vuonna 2022.">
            <a:extLst>
              <a:ext uri="{FF2B5EF4-FFF2-40B4-BE49-F238E27FC236}">
                <a16:creationId xmlns:a16="http://schemas.microsoft.com/office/drawing/2014/main" id="{FCFAFC5B-37AA-B0BF-6B87-4183E2E2AFA3}"/>
              </a:ext>
            </a:extLst>
          </p:cNvPr>
          <p:cNvPicPr>
            <a:picLocks noChangeAspect="1"/>
          </p:cNvPicPr>
          <p:nvPr/>
        </p:nvPicPr>
        <p:blipFill>
          <a:blip r:embed="rId3"/>
          <a:stretch>
            <a:fillRect/>
          </a:stretch>
        </p:blipFill>
        <p:spPr>
          <a:xfrm>
            <a:off x="2512318" y="1772816"/>
            <a:ext cx="7167364" cy="4339777"/>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2023</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3" name="Kuva 2" descr="Kokonaiseläke vuonna 2023.&#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93E676FD-7F90-8B6C-20F6-A914D50E5482}"/>
              </a:ext>
            </a:extLst>
          </p:cNvPr>
          <p:cNvPicPr>
            <a:picLocks noChangeAspect="1"/>
          </p:cNvPicPr>
          <p:nvPr/>
        </p:nvPicPr>
        <p:blipFill>
          <a:blip r:embed="rId3"/>
          <a:stretch>
            <a:fillRect/>
          </a:stretch>
        </p:blipFill>
        <p:spPr>
          <a:xfrm>
            <a:off x="2200495" y="1467563"/>
            <a:ext cx="7791010" cy="4542324"/>
          </a:xfrm>
          <a:prstGeom prst="rect">
            <a:avLst/>
          </a:prstGeom>
        </p:spPr>
      </p:pic>
    </p:spTree>
    <p:extLst>
      <p:ext uri="{BB962C8B-B14F-4D97-AF65-F5344CB8AC3E}">
        <p14:creationId xmlns:p14="http://schemas.microsoft.com/office/powerpoint/2010/main" val="29862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62145"/>
            <a:ext cx="11856639" cy="708391"/>
          </a:xfrm>
        </p:spPr>
        <p:txBody>
          <a:bodyPr/>
          <a:lstStyle/>
          <a:p>
            <a:pPr algn="ctr"/>
            <a:r>
              <a:rPr lang="fi-FI" sz="3200" dirty="0"/>
              <a:t>Työeläkejärjestelmän toimeenpano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sp>
        <p:nvSpPr>
          <p:cNvPr id="23" name="Rounded Rectangle 8">
            <a:extLst>
              <a:ext uri="{FF2B5EF4-FFF2-40B4-BE49-F238E27FC236}">
                <a16:creationId xmlns:a16="http://schemas.microsoft.com/office/drawing/2014/main" id="{0FF0FDC8-EA2C-4D69-9D68-4702942FC12E}"/>
              </a:ext>
            </a:extLst>
          </p:cNvPr>
          <p:cNvSpPr/>
          <p:nvPr/>
        </p:nvSpPr>
        <p:spPr bwMode="black">
          <a:xfrm>
            <a:off x="2586687" y="1453958"/>
            <a:ext cx="3433443" cy="692737"/>
          </a:xfrm>
          <a:prstGeom prst="roundRect">
            <a:avLst>
              <a:gd name="adj" fmla="val 794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Sosiaali</a:t>
            </a:r>
            <a:r>
              <a:rPr lang="en-GB" sz="1700" dirty="0">
                <a:solidFill>
                  <a:schemeClr val="tx1"/>
                </a:solidFill>
              </a:rPr>
              <a:t>- </a:t>
            </a:r>
            <a:r>
              <a:rPr lang="en-GB" sz="1700" dirty="0" err="1">
                <a:solidFill>
                  <a:schemeClr val="tx1"/>
                </a:solidFill>
              </a:rPr>
              <a:t>ja</a:t>
            </a:r>
            <a:r>
              <a:rPr lang="en-GB" sz="1700" dirty="0">
                <a:solidFill>
                  <a:schemeClr val="tx1"/>
                </a:solidFill>
              </a:rPr>
              <a:t> </a:t>
            </a:r>
            <a:r>
              <a:rPr lang="en-GB" sz="1700" dirty="0" err="1">
                <a:solidFill>
                  <a:schemeClr val="tx1"/>
                </a:solidFill>
              </a:rPr>
              <a:t>terveysministeriö</a:t>
            </a:r>
            <a:endParaRPr lang="en-FI" sz="1700" dirty="0">
              <a:solidFill>
                <a:schemeClr val="tx1"/>
              </a:solidFill>
            </a:endParaRPr>
          </a:p>
        </p:txBody>
      </p:sp>
      <p:sp>
        <p:nvSpPr>
          <p:cNvPr id="24" name="Rounded Rectangle 9">
            <a:extLst>
              <a:ext uri="{FF2B5EF4-FFF2-40B4-BE49-F238E27FC236}">
                <a16:creationId xmlns:a16="http://schemas.microsoft.com/office/drawing/2014/main" id="{85DFD6F7-760E-4326-9EC5-B278939CB2D8}"/>
              </a:ext>
            </a:extLst>
          </p:cNvPr>
          <p:cNvSpPr/>
          <p:nvPr/>
        </p:nvSpPr>
        <p:spPr bwMode="black">
          <a:xfrm>
            <a:off x="6087743" y="1453958"/>
            <a:ext cx="3182207" cy="692737"/>
          </a:xfrm>
          <a:prstGeom prst="roundRect">
            <a:avLst>
              <a:gd name="adj" fmla="val 794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Valtiovarainministeriö</a:t>
            </a:r>
            <a:endParaRPr lang="en-FI" sz="1700" dirty="0">
              <a:solidFill>
                <a:schemeClr val="tx1"/>
              </a:solidFill>
            </a:endParaRPr>
          </a:p>
        </p:txBody>
      </p:sp>
      <p:sp>
        <p:nvSpPr>
          <p:cNvPr id="25" name="Rounded Rectangle 10">
            <a:extLst>
              <a:ext uri="{FF2B5EF4-FFF2-40B4-BE49-F238E27FC236}">
                <a16:creationId xmlns:a16="http://schemas.microsoft.com/office/drawing/2014/main" id="{AAC89B03-153C-43D3-B33D-D4193BA29A63}"/>
              </a:ext>
            </a:extLst>
          </p:cNvPr>
          <p:cNvSpPr/>
          <p:nvPr/>
        </p:nvSpPr>
        <p:spPr bwMode="black">
          <a:xfrm>
            <a:off x="2611269" y="2204864"/>
            <a:ext cx="6683263" cy="477645"/>
          </a:xfrm>
          <a:prstGeom prst="roundRect">
            <a:avLst>
              <a:gd name="adj" fmla="val 794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Finanssivalvonta</a:t>
            </a:r>
            <a:endParaRPr lang="en-FI" sz="1700" dirty="0">
              <a:solidFill>
                <a:schemeClr val="tx1"/>
              </a:solidFill>
            </a:endParaRPr>
          </a:p>
        </p:txBody>
      </p:sp>
      <p:sp>
        <p:nvSpPr>
          <p:cNvPr id="26" name="Rounded Rectangle 11">
            <a:extLst>
              <a:ext uri="{FF2B5EF4-FFF2-40B4-BE49-F238E27FC236}">
                <a16:creationId xmlns:a16="http://schemas.microsoft.com/office/drawing/2014/main" id="{A3CE2FAC-437C-49B8-9C4E-B81EDD76F13E}"/>
              </a:ext>
            </a:extLst>
          </p:cNvPr>
          <p:cNvSpPr/>
          <p:nvPr/>
        </p:nvSpPr>
        <p:spPr bwMode="black">
          <a:xfrm>
            <a:off x="2586687" y="2807841"/>
            <a:ext cx="6683263" cy="446317"/>
          </a:xfrm>
          <a:prstGeom prst="roundRect">
            <a:avLst>
              <a:gd name="adj" fmla="val 79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solidFill>
                  <a:schemeClr val="tx1"/>
                </a:solidFill>
              </a:rPr>
              <a:t>Eläketurvakeskus</a:t>
            </a:r>
            <a:endParaRPr lang="en-GB" sz="1700" dirty="0">
              <a:solidFill>
                <a:schemeClr val="tx1"/>
              </a:solidFill>
            </a:endParaRPr>
          </a:p>
        </p:txBody>
      </p:sp>
      <p:sp>
        <p:nvSpPr>
          <p:cNvPr id="27" name="Rounded Rectangle 12">
            <a:extLst>
              <a:ext uri="{FF2B5EF4-FFF2-40B4-BE49-F238E27FC236}">
                <a16:creationId xmlns:a16="http://schemas.microsoft.com/office/drawing/2014/main" id="{3BF4600F-E8F4-41C7-B6D2-2C3F5F691B4F}"/>
              </a:ext>
            </a:extLst>
          </p:cNvPr>
          <p:cNvSpPr/>
          <p:nvPr/>
        </p:nvSpPr>
        <p:spPr bwMode="black">
          <a:xfrm>
            <a:off x="2586687" y="3344471"/>
            <a:ext cx="1916880" cy="863508"/>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Eläkevakuutus</a:t>
            </a:r>
            <a:r>
              <a:rPr lang="en-GB" sz="1700" dirty="0"/>
              <a:t>-</a:t>
            </a:r>
          </a:p>
          <a:p>
            <a:pPr algn="ctr"/>
            <a:r>
              <a:rPr lang="en-GB" sz="1700" dirty="0" err="1"/>
              <a:t>yhtiöt</a:t>
            </a:r>
            <a:endParaRPr lang="en-GB" sz="1700" dirty="0"/>
          </a:p>
          <a:p>
            <a:pPr algn="ctr"/>
            <a:r>
              <a:rPr lang="en-GB" sz="1700" dirty="0" err="1"/>
              <a:t>TyEL</a:t>
            </a:r>
            <a:r>
              <a:rPr lang="en-GB" sz="1700" dirty="0"/>
              <a:t>, YEL (4)</a:t>
            </a:r>
          </a:p>
        </p:txBody>
      </p:sp>
      <p:sp>
        <p:nvSpPr>
          <p:cNvPr id="28" name="Rounded Rectangle 13">
            <a:extLst>
              <a:ext uri="{FF2B5EF4-FFF2-40B4-BE49-F238E27FC236}">
                <a16:creationId xmlns:a16="http://schemas.microsoft.com/office/drawing/2014/main" id="{B651136D-728F-4342-8C59-167E66A867E9}"/>
              </a:ext>
            </a:extLst>
          </p:cNvPr>
          <p:cNvSpPr/>
          <p:nvPr/>
        </p:nvSpPr>
        <p:spPr bwMode="black">
          <a:xfrm>
            <a:off x="2595284" y="4280566"/>
            <a:ext cx="1908281" cy="591444"/>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Eläkesäätiöt</a:t>
            </a:r>
            <a:endParaRPr lang="en-GB" sz="1700" dirty="0"/>
          </a:p>
          <a:p>
            <a:pPr algn="ctr"/>
            <a:r>
              <a:rPr lang="en-GB" sz="1700" err="1"/>
              <a:t>TyEL</a:t>
            </a:r>
            <a:r>
              <a:rPr lang="en-GB" sz="1700"/>
              <a:t> (8)</a:t>
            </a:r>
            <a:endParaRPr lang="en-FI" sz="1700" dirty="0"/>
          </a:p>
        </p:txBody>
      </p:sp>
      <p:sp>
        <p:nvSpPr>
          <p:cNvPr id="29" name="Rounded Rectangle 15">
            <a:extLst>
              <a:ext uri="{FF2B5EF4-FFF2-40B4-BE49-F238E27FC236}">
                <a16:creationId xmlns:a16="http://schemas.microsoft.com/office/drawing/2014/main" id="{6C9404B8-2E90-4D8D-80C4-8484607D7C45}"/>
              </a:ext>
            </a:extLst>
          </p:cNvPr>
          <p:cNvSpPr/>
          <p:nvPr/>
        </p:nvSpPr>
        <p:spPr bwMode="black">
          <a:xfrm>
            <a:off x="2595284" y="4944597"/>
            <a:ext cx="1908281" cy="703542"/>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Eläkekassat</a:t>
            </a:r>
            <a:endParaRPr lang="en-GB" sz="1700" dirty="0"/>
          </a:p>
          <a:p>
            <a:pPr algn="ctr"/>
            <a:r>
              <a:rPr lang="en-GB" sz="1700" dirty="0" err="1"/>
              <a:t>TyEL</a:t>
            </a:r>
            <a:r>
              <a:rPr lang="en-GB" sz="1700" dirty="0"/>
              <a:t>, </a:t>
            </a:r>
            <a:r>
              <a:rPr lang="en-GB" sz="1700"/>
              <a:t>YEL (4)</a:t>
            </a:r>
            <a:endParaRPr lang="en-GB" sz="1700" dirty="0"/>
          </a:p>
        </p:txBody>
      </p:sp>
      <p:sp>
        <p:nvSpPr>
          <p:cNvPr id="30" name="Rounded Rectangle 17">
            <a:extLst>
              <a:ext uri="{FF2B5EF4-FFF2-40B4-BE49-F238E27FC236}">
                <a16:creationId xmlns:a16="http://schemas.microsoft.com/office/drawing/2014/main" id="{8A3B67BE-78F1-4D07-987E-B0434F432BF9}"/>
              </a:ext>
            </a:extLst>
          </p:cNvPr>
          <p:cNvSpPr/>
          <p:nvPr/>
        </p:nvSpPr>
        <p:spPr bwMode="black">
          <a:xfrm>
            <a:off x="4647583" y="3341579"/>
            <a:ext cx="1656184" cy="1226439"/>
          </a:xfrm>
          <a:prstGeom prst="roundRect">
            <a:avLst>
              <a:gd name="adj" fmla="val 42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Maatalous</a:t>
            </a:r>
            <a:r>
              <a:rPr lang="en-GB" sz="1700" dirty="0"/>
              <a:t>-</a:t>
            </a:r>
          </a:p>
          <a:p>
            <a:pPr algn="ctr"/>
            <a:r>
              <a:rPr lang="en-GB" sz="1700" dirty="0" err="1"/>
              <a:t>yrittäjien</a:t>
            </a:r>
            <a:r>
              <a:rPr lang="en-GB" sz="1700" dirty="0"/>
              <a:t> </a:t>
            </a:r>
          </a:p>
          <a:p>
            <a:pPr algn="ctr"/>
            <a:r>
              <a:rPr lang="en-GB" sz="1700" dirty="0" err="1"/>
              <a:t>eläkelaitos</a:t>
            </a:r>
            <a:endParaRPr lang="en-GB" sz="1700" dirty="0"/>
          </a:p>
          <a:p>
            <a:pPr algn="ctr"/>
            <a:r>
              <a:rPr lang="en-GB" sz="1700" dirty="0"/>
              <a:t>MYEL</a:t>
            </a:r>
            <a:endParaRPr lang="en-FI" sz="1700" dirty="0"/>
          </a:p>
        </p:txBody>
      </p:sp>
      <p:sp>
        <p:nvSpPr>
          <p:cNvPr id="31" name="Rounded Rectangle 16">
            <a:extLst>
              <a:ext uri="{FF2B5EF4-FFF2-40B4-BE49-F238E27FC236}">
                <a16:creationId xmlns:a16="http://schemas.microsoft.com/office/drawing/2014/main" id="{A774AB2E-5B59-40B2-B6AD-88975E1829C7}"/>
              </a:ext>
            </a:extLst>
          </p:cNvPr>
          <p:cNvSpPr/>
          <p:nvPr/>
        </p:nvSpPr>
        <p:spPr bwMode="black">
          <a:xfrm>
            <a:off x="4647583" y="4640028"/>
            <a:ext cx="1656182" cy="1008112"/>
          </a:xfrm>
          <a:prstGeom prst="roundRect">
            <a:avLst>
              <a:gd name="adj" fmla="val 43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Merimieseläke</a:t>
            </a:r>
            <a:r>
              <a:rPr lang="en-GB" sz="1700" dirty="0"/>
              <a:t>-</a:t>
            </a:r>
          </a:p>
          <a:p>
            <a:pPr algn="ctr"/>
            <a:r>
              <a:rPr lang="en-GB" sz="1700" dirty="0" err="1"/>
              <a:t>kassa</a:t>
            </a:r>
            <a:r>
              <a:rPr lang="en-GB" sz="1700" dirty="0"/>
              <a:t> </a:t>
            </a:r>
          </a:p>
          <a:p>
            <a:pPr algn="ctr"/>
            <a:r>
              <a:rPr lang="en-GB" sz="1700" dirty="0"/>
              <a:t>MEL</a:t>
            </a:r>
          </a:p>
        </p:txBody>
      </p:sp>
      <p:sp>
        <p:nvSpPr>
          <p:cNvPr id="32" name="Rounded Rectangle 20">
            <a:extLst>
              <a:ext uri="{FF2B5EF4-FFF2-40B4-BE49-F238E27FC236}">
                <a16:creationId xmlns:a16="http://schemas.microsoft.com/office/drawing/2014/main" id="{C9CEF13C-7058-4FA7-B3E9-27719A7B226D}"/>
              </a:ext>
            </a:extLst>
          </p:cNvPr>
          <p:cNvSpPr/>
          <p:nvPr/>
        </p:nvSpPr>
        <p:spPr bwMode="black">
          <a:xfrm>
            <a:off x="6447783" y="3348418"/>
            <a:ext cx="2822165" cy="1219600"/>
          </a:xfrm>
          <a:prstGeom prst="roundRect">
            <a:avLst>
              <a:gd name="adj" fmla="val 43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t>Keva</a:t>
            </a:r>
          </a:p>
          <a:p>
            <a:pPr algn="ctr"/>
            <a:r>
              <a:rPr lang="en-GB" sz="1700" dirty="0" err="1"/>
              <a:t>JuEL</a:t>
            </a:r>
            <a:endParaRPr lang="en-GB" sz="1700" dirty="0"/>
          </a:p>
        </p:txBody>
      </p:sp>
      <p:sp>
        <p:nvSpPr>
          <p:cNvPr id="33" name="Rounded Rectangle 19">
            <a:extLst>
              <a:ext uri="{FF2B5EF4-FFF2-40B4-BE49-F238E27FC236}">
                <a16:creationId xmlns:a16="http://schemas.microsoft.com/office/drawing/2014/main" id="{BFC6D802-F1B2-4B3C-A5AA-7CC8024880F7}"/>
              </a:ext>
            </a:extLst>
          </p:cNvPr>
          <p:cNvSpPr/>
          <p:nvPr/>
        </p:nvSpPr>
        <p:spPr bwMode="black">
          <a:xfrm>
            <a:off x="6447783" y="4637722"/>
            <a:ext cx="2822165" cy="1009288"/>
          </a:xfrm>
          <a:prstGeom prst="roundRect">
            <a:avLst>
              <a:gd name="adj" fmla="val 43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Muut</a:t>
            </a:r>
            <a:r>
              <a:rPr lang="en-GB" sz="1700" dirty="0"/>
              <a:t> </a:t>
            </a:r>
            <a:r>
              <a:rPr lang="en-GB" sz="1700" dirty="0" err="1"/>
              <a:t>julkiset</a:t>
            </a:r>
            <a:r>
              <a:rPr lang="en-GB" sz="1700" dirty="0"/>
              <a:t> </a:t>
            </a:r>
            <a:r>
              <a:rPr lang="en-GB" sz="1700" dirty="0" err="1"/>
              <a:t>toimijat</a:t>
            </a:r>
            <a:endParaRPr lang="en-FI" sz="1700" dirty="0"/>
          </a:p>
        </p:txBody>
      </p:sp>
      <p:sp>
        <p:nvSpPr>
          <p:cNvPr id="34" name="Rounded Rectangle 21">
            <a:extLst>
              <a:ext uri="{FF2B5EF4-FFF2-40B4-BE49-F238E27FC236}">
                <a16:creationId xmlns:a16="http://schemas.microsoft.com/office/drawing/2014/main" id="{A6C2AB01-6F73-4792-8900-9B9C1EA57D64}"/>
              </a:ext>
            </a:extLst>
          </p:cNvPr>
          <p:cNvSpPr/>
          <p:nvPr/>
        </p:nvSpPr>
        <p:spPr bwMode="black">
          <a:xfrm>
            <a:off x="2586687" y="5696775"/>
            <a:ext cx="6683263" cy="463704"/>
          </a:xfrm>
          <a:prstGeom prst="roundRect">
            <a:avLst>
              <a:gd name="adj" fmla="val 7944"/>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2"/>
                </a:solidFill>
              </a:rPr>
              <a:t>Vakuutetut</a:t>
            </a:r>
            <a:r>
              <a:rPr lang="en-GB" dirty="0">
                <a:solidFill>
                  <a:schemeClr val="tx2"/>
                </a:solidFill>
              </a:rPr>
              <a:t> </a:t>
            </a:r>
            <a:r>
              <a:rPr lang="en-GB" dirty="0" err="1">
                <a:solidFill>
                  <a:schemeClr val="tx2"/>
                </a:solidFill>
              </a:rPr>
              <a:t>ja</a:t>
            </a:r>
            <a:r>
              <a:rPr lang="en-GB" dirty="0">
                <a:solidFill>
                  <a:schemeClr val="tx2"/>
                </a:solidFill>
              </a:rPr>
              <a:t> </a:t>
            </a:r>
            <a:r>
              <a:rPr lang="en-GB" dirty="0" err="1">
                <a:solidFill>
                  <a:schemeClr val="tx2"/>
                </a:solidFill>
              </a:rPr>
              <a:t>vakuutuksenottajat</a:t>
            </a:r>
            <a:endParaRPr lang="en-GB" dirty="0">
              <a:solidFill>
                <a:schemeClr val="tx2"/>
              </a:solidFill>
            </a:endParaRPr>
          </a:p>
        </p:txBody>
      </p:sp>
    </p:spTree>
    <p:extLst>
      <p:ext uri="{BB962C8B-B14F-4D97-AF65-F5344CB8AC3E}">
        <p14:creationId xmlns:p14="http://schemas.microsoft.com/office/powerpoint/2010/main" val="921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10" y="588367"/>
            <a:ext cx="11856640" cy="894617"/>
          </a:xfrm>
        </p:spPr>
        <p:txBody>
          <a:bodyPr/>
          <a:lstStyle/>
          <a:p>
            <a:pPr algn="ctr"/>
            <a:r>
              <a:rPr lang="fi-FI" sz="3200" dirty="0"/>
              <a:t>Työeläkelakien valmistelu ja voimaantulo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2" name="Ryhmä 31">
            <a:extLst>
              <a:ext uri="{FF2B5EF4-FFF2-40B4-BE49-F238E27FC236}">
                <a16:creationId xmlns:a16="http://schemas.microsoft.com/office/drawing/2014/main" id="{2951D6DC-21A9-4CED-9D33-719C0EAF286E}"/>
              </a:ext>
              <a:ext uri="{C183D7F6-B498-43B3-948B-1728B52AA6E4}">
                <adec:decorative xmlns:adec="http://schemas.microsoft.com/office/drawing/2017/decorative" val="1"/>
              </a:ext>
            </a:extLst>
          </p:cNvPr>
          <p:cNvGrpSpPr/>
          <p:nvPr/>
        </p:nvGrpSpPr>
        <p:grpSpPr>
          <a:xfrm>
            <a:off x="1271464" y="1675372"/>
            <a:ext cx="9289032" cy="3697845"/>
            <a:chOff x="1271464" y="1675372"/>
            <a:chExt cx="9289032" cy="3697845"/>
          </a:xfrm>
        </p:grpSpPr>
        <p:sp>
          <p:nvSpPr>
            <p:cNvPr id="33" name="Rounded Rectangle 37">
              <a:extLst>
                <a:ext uri="{FF2B5EF4-FFF2-40B4-BE49-F238E27FC236}">
                  <a16:creationId xmlns:a16="http://schemas.microsoft.com/office/drawing/2014/main" id="{7681C557-33A4-4D97-B0BC-E3F2F7B0282E}"/>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9" name="Rounded Rectangle 39">
              <a:extLst>
                <a:ext uri="{FF2B5EF4-FFF2-40B4-BE49-F238E27FC236}">
                  <a16:creationId xmlns:a16="http://schemas.microsoft.com/office/drawing/2014/main" id="{49A3D004-E7F9-4698-9A7C-107479DA0B31}"/>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0" name="Rounded Rectangle 42">
              <a:extLst>
                <a:ext uri="{FF2B5EF4-FFF2-40B4-BE49-F238E27FC236}">
                  <a16:creationId xmlns:a16="http://schemas.microsoft.com/office/drawing/2014/main" id="{1DFEF315-3D95-4901-ABB0-8338DD46917E}"/>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1" name="Rounded Rectangle 44">
              <a:extLst>
                <a:ext uri="{FF2B5EF4-FFF2-40B4-BE49-F238E27FC236}">
                  <a16:creationId xmlns:a16="http://schemas.microsoft.com/office/drawing/2014/main" id="{D7E91737-8351-4984-B611-3FC5CF05FCF3}"/>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62" name="Picture 14">
              <a:extLst>
                <a:ext uri="{FF2B5EF4-FFF2-40B4-BE49-F238E27FC236}">
                  <a16:creationId xmlns:a16="http://schemas.microsoft.com/office/drawing/2014/main" id="{B5C78FF7-3A59-4D73-8E31-74400C8292B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63" name="Picture 16">
              <a:extLst>
                <a:ext uri="{FF2B5EF4-FFF2-40B4-BE49-F238E27FC236}">
                  <a16:creationId xmlns:a16="http://schemas.microsoft.com/office/drawing/2014/main" id="{6B55D22F-BA8D-496D-84D8-D4DC961CD92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64" name="Picture 18">
              <a:extLst>
                <a:ext uri="{FF2B5EF4-FFF2-40B4-BE49-F238E27FC236}">
                  <a16:creationId xmlns:a16="http://schemas.microsoft.com/office/drawing/2014/main" id="{0D656213-CBAB-4CBB-BE6A-F724F42972B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65" name="Picture 20">
              <a:extLst>
                <a:ext uri="{FF2B5EF4-FFF2-40B4-BE49-F238E27FC236}">
                  <a16:creationId xmlns:a16="http://schemas.microsoft.com/office/drawing/2014/main" id="{99B4D6D0-38C8-4703-9853-70D6914CEF12}"/>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66" name="Rounded Rectangle 12">
              <a:extLst>
                <a:ext uri="{FF2B5EF4-FFF2-40B4-BE49-F238E27FC236}">
                  <a16:creationId xmlns:a16="http://schemas.microsoft.com/office/drawing/2014/main" id="{C6A7E7AC-61F1-4606-B139-E4A908FA642B}"/>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Työnantajat</a:t>
              </a:r>
            </a:p>
          </p:txBody>
        </p:sp>
        <p:sp>
          <p:nvSpPr>
            <p:cNvPr id="67" name="Rounded Rectangle 21">
              <a:extLst>
                <a:ext uri="{FF2B5EF4-FFF2-40B4-BE49-F238E27FC236}">
                  <a16:creationId xmlns:a16="http://schemas.microsoft.com/office/drawing/2014/main" id="{E18BDD16-DC47-4558-B9F7-6FF678FB15C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Työntekijät</a:t>
              </a:r>
            </a:p>
          </p:txBody>
        </p:sp>
        <p:sp>
          <p:nvSpPr>
            <p:cNvPr id="68" name="Rounded Rectangle 24">
              <a:extLst>
                <a:ext uri="{FF2B5EF4-FFF2-40B4-BE49-F238E27FC236}">
                  <a16:creationId xmlns:a16="http://schemas.microsoft.com/office/drawing/2014/main" id="{7EC771D3-456A-4DFE-987A-F7547BA732DA}"/>
                </a:ext>
              </a:extLst>
            </p:cNvPr>
            <p:cNvSpPr/>
            <p:nvPr/>
          </p:nvSpPr>
          <p:spPr bwMode="black">
            <a:xfrm>
              <a:off x="3448723" y="3342782"/>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Yrittäjät</a:t>
              </a:r>
            </a:p>
          </p:txBody>
        </p:sp>
        <p:sp>
          <p:nvSpPr>
            <p:cNvPr id="69" name="Rounded Rectangle 33">
              <a:extLst>
                <a:ext uri="{FF2B5EF4-FFF2-40B4-BE49-F238E27FC236}">
                  <a16:creationId xmlns:a16="http://schemas.microsoft.com/office/drawing/2014/main" id="{50F152E3-F120-4ED4-B0FF-B5F609D2CA2F}"/>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70" name="TextBox 34">
              <a:extLst>
                <a:ext uri="{FF2B5EF4-FFF2-40B4-BE49-F238E27FC236}">
                  <a16:creationId xmlns:a16="http://schemas.microsoft.com/office/drawing/2014/main" id="{5CF2CBAD-64A8-492E-9403-001FFB00B300}"/>
                </a:ext>
              </a:extLst>
            </p:cNvPr>
            <p:cNvSpPr txBox="1"/>
            <p:nvPr/>
          </p:nvSpPr>
          <p:spPr>
            <a:xfrm>
              <a:off x="1487488" y="4281837"/>
              <a:ext cx="1618455" cy="584775"/>
            </a:xfrm>
            <a:prstGeom prst="rect">
              <a:avLst/>
            </a:prstGeom>
            <a:noFill/>
          </p:spPr>
          <p:txBody>
            <a:bodyPr wrap="none" rtlCol="0">
              <a:spAutoFit/>
            </a:bodyPr>
            <a:lstStyle/>
            <a:p>
              <a:pPr lvl="0" algn="ctr"/>
              <a:r>
                <a:rPr lang="en-FI" sz="1600" b="1" dirty="0">
                  <a:solidFill>
                    <a:schemeClr val="tx2"/>
                  </a:solidFill>
                </a:rPr>
                <a:t>TELA</a:t>
              </a:r>
            </a:p>
            <a:p>
              <a:pPr lvl="0" algn="ctr"/>
              <a:r>
                <a:rPr lang="en-FI" sz="1600" dirty="0"/>
                <a:t>Työeläkelaitokset</a:t>
              </a:r>
            </a:p>
          </p:txBody>
        </p:sp>
        <p:sp>
          <p:nvSpPr>
            <p:cNvPr id="71" name="TextBox 35">
              <a:extLst>
                <a:ext uri="{FF2B5EF4-FFF2-40B4-BE49-F238E27FC236}">
                  <a16:creationId xmlns:a16="http://schemas.microsoft.com/office/drawing/2014/main" id="{84C0284D-4EEB-4BE4-9F8A-8C3E137D7C62}"/>
                </a:ext>
              </a:extLst>
            </p:cNvPr>
            <p:cNvSpPr txBox="1"/>
            <p:nvPr/>
          </p:nvSpPr>
          <p:spPr>
            <a:xfrm>
              <a:off x="3420257" y="4281837"/>
              <a:ext cx="1775807" cy="861774"/>
            </a:xfrm>
            <a:prstGeom prst="rect">
              <a:avLst/>
            </a:prstGeom>
            <a:noFill/>
          </p:spPr>
          <p:txBody>
            <a:bodyPr wrap="none" rtlCol="0">
              <a:spAutoFit/>
            </a:bodyPr>
            <a:lstStyle/>
            <a:p>
              <a:pPr lvl="0" algn="ctr"/>
              <a:r>
                <a:rPr lang="en-FI" sz="1600" b="1" dirty="0">
                  <a:solidFill>
                    <a:schemeClr val="tx2"/>
                  </a:solidFill>
                </a:rPr>
                <a:t>STM</a:t>
              </a:r>
            </a:p>
            <a:p>
              <a:pPr lvl="0" algn="ctr"/>
              <a:r>
                <a:rPr lang="en-FI" sz="1600" dirty="0"/>
                <a:t>Sosiaali- ja terveys-</a:t>
              </a:r>
            </a:p>
            <a:p>
              <a:pPr lvl="0" algn="ctr"/>
              <a:r>
                <a:rPr lang="en-FI" sz="1600" dirty="0"/>
                <a:t>ministeriö</a:t>
              </a:r>
            </a:p>
          </p:txBody>
        </p:sp>
        <p:sp>
          <p:nvSpPr>
            <p:cNvPr id="72" name="TextBox 36">
              <a:extLst>
                <a:ext uri="{FF2B5EF4-FFF2-40B4-BE49-F238E27FC236}">
                  <a16:creationId xmlns:a16="http://schemas.microsoft.com/office/drawing/2014/main" id="{B5B8C7E6-CB2E-4EA3-98F3-2131B4E5AA5C}"/>
                </a:ext>
              </a:extLst>
            </p:cNvPr>
            <p:cNvSpPr txBox="1"/>
            <p:nvPr/>
          </p:nvSpPr>
          <p:spPr>
            <a:xfrm>
              <a:off x="5495431" y="4281837"/>
              <a:ext cx="1602938" cy="584775"/>
            </a:xfrm>
            <a:prstGeom prst="rect">
              <a:avLst/>
            </a:prstGeom>
            <a:noFill/>
          </p:spPr>
          <p:txBody>
            <a:bodyPr wrap="none" rtlCol="0">
              <a:spAutoFit/>
            </a:bodyPr>
            <a:lstStyle/>
            <a:p>
              <a:pPr lvl="0" algn="ctr"/>
              <a:r>
                <a:rPr lang="en-FI" sz="1600" b="1" dirty="0">
                  <a:solidFill>
                    <a:schemeClr val="tx2"/>
                  </a:solidFill>
                </a:rPr>
                <a:t>ETK</a:t>
              </a:r>
            </a:p>
            <a:p>
              <a:pPr lvl="0" algn="ctr"/>
              <a:r>
                <a:rPr lang="en-FI" sz="1600" dirty="0"/>
                <a:t>Eläketurvakeskus</a:t>
              </a:r>
            </a:p>
          </p:txBody>
        </p:sp>
        <p:sp>
          <p:nvSpPr>
            <p:cNvPr id="73" name="TextBox 22">
              <a:extLst>
                <a:ext uri="{FF2B5EF4-FFF2-40B4-BE49-F238E27FC236}">
                  <a16:creationId xmlns:a16="http://schemas.microsoft.com/office/drawing/2014/main" id="{DA6387C9-50F7-477E-BF4E-AFDD635A6062}"/>
                </a:ext>
              </a:extLst>
            </p:cNvPr>
            <p:cNvSpPr txBox="1"/>
            <p:nvPr/>
          </p:nvSpPr>
          <p:spPr>
            <a:xfrm>
              <a:off x="3429551" y="2638335"/>
              <a:ext cx="1730345" cy="369332"/>
            </a:xfrm>
            <a:prstGeom prst="rect">
              <a:avLst/>
            </a:prstGeom>
            <a:noFill/>
          </p:spPr>
          <p:txBody>
            <a:bodyPr wrap="none" rtlCol="0">
              <a:spAutoFit/>
            </a:bodyPr>
            <a:lstStyle/>
            <a:p>
              <a:r>
                <a:rPr lang="en-FI" b="1" dirty="0"/>
                <a:t>Neuvottelutulos</a:t>
              </a:r>
            </a:p>
          </p:txBody>
        </p:sp>
        <p:cxnSp>
          <p:nvCxnSpPr>
            <p:cNvPr id="74" name="Straight Connector 28">
              <a:extLst>
                <a:ext uri="{FF2B5EF4-FFF2-40B4-BE49-F238E27FC236}">
                  <a16:creationId xmlns:a16="http://schemas.microsoft.com/office/drawing/2014/main" id="{A8B4B614-EBDA-467B-9E6C-A75D73291CC7}"/>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31">
              <a:extLst>
                <a:ext uri="{FF2B5EF4-FFF2-40B4-BE49-F238E27FC236}">
                  <a16:creationId xmlns:a16="http://schemas.microsoft.com/office/drawing/2014/main" id="{C79E3525-0099-4A03-9E91-FDD84D611A2D}"/>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70F41544-0B41-43EA-B75B-2771A235F1A0}"/>
                </a:ext>
                <a:ext uri="{C183D7F6-B498-43B3-948B-1728B52AA6E4}">
                  <adec:decorative xmlns:adec="http://schemas.microsoft.com/office/drawing/2017/decorative" val="0"/>
                </a:ext>
              </a:extLst>
            </p:cNvPr>
            <p:cNvCxnSpPr>
              <a:cxnSpLocks/>
            </p:cNvCxnSpPr>
            <p:nvPr/>
          </p:nvCxnSpPr>
          <p:spPr>
            <a:xfrm rot="16200000">
              <a:off x="4164018" y="310631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riangle 38">
              <a:extLst>
                <a:ext uri="{FF2B5EF4-FFF2-40B4-BE49-F238E27FC236}">
                  <a16:creationId xmlns:a16="http://schemas.microsoft.com/office/drawing/2014/main" id="{758E3B84-8542-437A-8A1B-A37600B8EE41}"/>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78" name="TextBox 40">
              <a:extLst>
                <a:ext uri="{FF2B5EF4-FFF2-40B4-BE49-F238E27FC236}">
                  <a16:creationId xmlns:a16="http://schemas.microsoft.com/office/drawing/2014/main" id="{0C7F8CEA-EB4E-4571-9980-947DA49C11A7}"/>
                </a:ext>
              </a:extLst>
            </p:cNvPr>
            <p:cNvSpPr txBox="1"/>
            <p:nvPr/>
          </p:nvSpPr>
          <p:spPr>
            <a:xfrm>
              <a:off x="8177152" y="1722004"/>
              <a:ext cx="1240724" cy="830997"/>
            </a:xfrm>
            <a:prstGeom prst="rect">
              <a:avLst/>
            </a:prstGeom>
            <a:noFill/>
          </p:spPr>
          <p:txBody>
            <a:bodyPr wrap="none" rtlCol="0">
              <a:spAutoFit/>
            </a:bodyPr>
            <a:lstStyle/>
            <a:p>
              <a:pPr lvl="0"/>
              <a:r>
                <a:rPr lang="en-FI" sz="1600" b="1" dirty="0">
                  <a:solidFill>
                    <a:schemeClr val="tx2"/>
                  </a:solidFill>
                </a:rPr>
                <a:t>STM</a:t>
              </a:r>
            </a:p>
            <a:p>
              <a:pPr lvl="0"/>
              <a:r>
                <a:rPr lang="en-GB" sz="1600" dirty="0"/>
                <a:t>v</a:t>
              </a:r>
              <a:r>
                <a:rPr lang="en-FI" sz="1600" dirty="0"/>
                <a:t>almistelee</a:t>
              </a:r>
            </a:p>
            <a:p>
              <a:pPr lvl="0"/>
              <a:r>
                <a:rPr lang="en-FI" sz="1600" dirty="0"/>
                <a:t>lakiesityksen</a:t>
              </a:r>
            </a:p>
          </p:txBody>
        </p:sp>
        <p:sp>
          <p:nvSpPr>
            <p:cNvPr id="79" name="TextBox 43">
              <a:extLst>
                <a:ext uri="{FF2B5EF4-FFF2-40B4-BE49-F238E27FC236}">
                  <a16:creationId xmlns:a16="http://schemas.microsoft.com/office/drawing/2014/main" id="{4F91E280-0A8E-46FC-B285-A62F30FE4298}"/>
                </a:ext>
              </a:extLst>
            </p:cNvPr>
            <p:cNvSpPr txBox="1"/>
            <p:nvPr/>
          </p:nvSpPr>
          <p:spPr>
            <a:xfrm>
              <a:off x="8177152" y="3088466"/>
              <a:ext cx="1068113" cy="830997"/>
            </a:xfrm>
            <a:prstGeom prst="rect">
              <a:avLst/>
            </a:prstGeom>
            <a:noFill/>
          </p:spPr>
          <p:txBody>
            <a:bodyPr wrap="none" rtlCol="0">
              <a:spAutoFit/>
            </a:bodyPr>
            <a:lstStyle/>
            <a:p>
              <a:pPr lvl="0"/>
              <a:r>
                <a:rPr lang="en-FI" sz="1600" b="1" dirty="0">
                  <a:solidFill>
                    <a:schemeClr val="tx2"/>
                  </a:solidFill>
                </a:rPr>
                <a:t>Eduskunta</a:t>
              </a:r>
            </a:p>
            <a:p>
              <a:pPr lvl="0"/>
              <a:r>
                <a:rPr lang="fi-FI" sz="1600" dirty="0"/>
                <a:t>käsittelee</a:t>
              </a:r>
              <a:endParaRPr lang="en-FI" sz="1600" dirty="0"/>
            </a:p>
            <a:p>
              <a:pPr lvl="0"/>
              <a:r>
                <a:rPr lang="en-FI" sz="1600" dirty="0"/>
                <a:t>esityksen</a:t>
              </a:r>
            </a:p>
          </p:txBody>
        </p:sp>
        <p:sp>
          <p:nvSpPr>
            <p:cNvPr id="80" name="TextBox 45">
              <a:extLst>
                <a:ext uri="{FF2B5EF4-FFF2-40B4-BE49-F238E27FC236}">
                  <a16:creationId xmlns:a16="http://schemas.microsoft.com/office/drawing/2014/main" id="{3298B9DD-616A-4398-B11D-B4BF468203E9}"/>
                </a:ext>
                <a:ext uri="{C183D7F6-B498-43B3-948B-1728B52AA6E4}">
                  <adec:decorative xmlns:adec="http://schemas.microsoft.com/office/drawing/2017/decorative" val="0"/>
                </a:ext>
              </a:extLst>
            </p:cNvPr>
            <p:cNvSpPr txBox="1"/>
            <p:nvPr/>
          </p:nvSpPr>
          <p:spPr>
            <a:xfrm>
              <a:off x="8177152" y="4597390"/>
              <a:ext cx="1300356" cy="584775"/>
            </a:xfrm>
            <a:prstGeom prst="rect">
              <a:avLst/>
            </a:prstGeom>
            <a:noFill/>
          </p:spPr>
          <p:txBody>
            <a:bodyPr wrap="none" rtlCol="0">
              <a:spAutoFit/>
            </a:bodyPr>
            <a:lstStyle/>
            <a:p>
              <a:pPr lvl="0"/>
              <a:r>
                <a:rPr lang="en-FI" sz="1600" b="1" dirty="0">
                  <a:solidFill>
                    <a:schemeClr val="tx2"/>
                  </a:solidFill>
                </a:rPr>
                <a:t>Presidentti</a:t>
              </a:r>
            </a:p>
            <a:p>
              <a:pPr lvl="0"/>
              <a:r>
                <a:rPr lang="fi-FI" sz="1600" dirty="0"/>
                <a:t>vahvistaa lain</a:t>
              </a:r>
              <a:endParaRPr lang="en-FI" sz="1600" dirty="0"/>
            </a:p>
          </p:txBody>
        </p:sp>
        <p:sp>
          <p:nvSpPr>
            <p:cNvPr id="81" name="Triangle 46">
              <a:extLst>
                <a:ext uri="{FF2B5EF4-FFF2-40B4-BE49-F238E27FC236}">
                  <a16:creationId xmlns:a16="http://schemas.microsoft.com/office/drawing/2014/main" id="{A38FC442-372B-4537-815B-1276DB24AE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82" name="Triangle 48">
              <a:extLst>
                <a:ext uri="{FF2B5EF4-FFF2-40B4-BE49-F238E27FC236}">
                  <a16:creationId xmlns:a16="http://schemas.microsoft.com/office/drawing/2014/main" id="{6C35620E-DBC1-459B-A4DE-2B74A97322C3}"/>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4315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BBAB3-D474-44EA-AB7D-3B859D834C51}"/>
              </a:ext>
            </a:extLst>
          </p:cNvPr>
          <p:cNvSpPr>
            <a:spLocks noGrp="1"/>
          </p:cNvSpPr>
          <p:nvPr>
            <p:ph type="ctrTitle"/>
          </p:nvPr>
        </p:nvSpPr>
        <p:spPr/>
        <p:txBody>
          <a:bodyPr/>
          <a:lstStyle/>
          <a:p>
            <a:r>
              <a:rPr lang="fi-FI" dirty="0"/>
              <a:t>Eläkkeen määräytyminen</a:t>
            </a:r>
          </a:p>
        </p:txBody>
      </p:sp>
      <p:sp>
        <p:nvSpPr>
          <p:cNvPr id="3" name="Tekstin paikkamerkki 2">
            <a:extLst>
              <a:ext uri="{FF2B5EF4-FFF2-40B4-BE49-F238E27FC236}">
                <a16:creationId xmlns:a16="http://schemas.microsoft.com/office/drawing/2014/main" id="{DA04ED28-A859-4355-9B4D-CE8218AB9A58}"/>
              </a:ext>
            </a:extLst>
          </p:cNvPr>
          <p:cNvSpPr>
            <a:spLocks noGrp="1"/>
          </p:cNvSpPr>
          <p:nvPr>
            <p:ph type="body" sz="quarter" idx="13"/>
          </p:nvPr>
        </p:nvSpPr>
        <p:spPr/>
        <p:txBody>
          <a:bodyPr/>
          <a:lstStyle/>
          <a:p>
            <a:r>
              <a:rPr lang="fi-FI" dirty="0"/>
              <a:t>2</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034717321"/>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suomi.potx" id="{AA3FABD2-037A-41B9-BC28-DF571856E66A}" vid="{AAE6BA16-3D26-4D62-9BCA-F91A87F71B7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3723</Words>
  <Application>Microsoft Office PowerPoint</Application>
  <PresentationFormat>Laajakuva</PresentationFormat>
  <Paragraphs>809</Paragraphs>
  <Slides>54</Slides>
  <Notes>53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54</vt:i4>
      </vt:variant>
    </vt:vector>
  </HeadingPairs>
  <TitlesOfParts>
    <vt:vector size="59" baseType="lpstr">
      <vt:lpstr>Arial</vt:lpstr>
      <vt:lpstr>Calibri</vt:lpstr>
      <vt:lpstr>Source Sans Pro</vt:lpstr>
      <vt:lpstr>Verdana</vt:lpstr>
      <vt:lpstr>ETK_teema</vt:lpstr>
      <vt:lpstr>Työeläkejärjestelmä kuvina</vt:lpstr>
      <vt:lpstr>Eläkejärjestelmä  ja sen hallinto</vt:lpstr>
      <vt:lpstr>Sosiaalivakuutus vuonna 2021 43 mrd. € </vt:lpstr>
      <vt:lpstr>Työeläke, kansaneläke, takuueläke ja asumistuki vuonna 2023 </vt:lpstr>
      <vt:lpstr>Eläkkeensaajan perusturva</vt:lpstr>
      <vt:lpstr>Kokonaiseläke vuonna 2023</vt:lpstr>
      <vt:lpstr>Työeläkejärjestelmän toimeenpano</vt:lpstr>
      <vt:lpstr>Työeläkelakien valmistelu ja voimaantulo</vt:lpstr>
      <vt:lpstr>Eläkkeen määräytyminen</vt:lpstr>
      <vt:lpstr>Eläkkeensaajan perusturva</vt:lpstr>
      <vt:lpstr>Kokonaiseläke vuonna 2023</vt:lpstr>
      <vt:lpstr>Kokonaiseläke vuonna 2023,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31.12.2022</vt:lpstr>
      <vt:lpstr>Eläkkeensaajien kokonaiseläkejakauma 31.12.2022</vt:lpstr>
      <vt:lpstr>Keskimääräinen kokonaiseläke ja sen suhde keskiansioon  vuosina 2000–2022</vt:lpstr>
      <vt:lpstr>Keskimääräisen kokonaiseläkkeen suhde keskiansioon  vuosina 2015–2085, %</vt:lpstr>
      <vt:lpstr>Eläkemenot</vt:lpstr>
      <vt:lpstr>Työ- ja Kelan eläkemeno vuonna 2022</vt:lpstr>
      <vt:lpstr>Lakisääteinen kokonaiseläkemeno  vuosina 2015–2022, milj. €</vt:lpstr>
      <vt:lpstr>Lakisääteiset eläkemenot suhteessa bruttokansantuotteeseen  vuosina 2010–2090, %</vt:lpstr>
      <vt:lpstr>TyEL:n meno- ja maksuprosentti suhteessa palkkasummaan  vuosina 1962–2090 </vt:lpstr>
      <vt:lpstr>Työeläkevakuutetut</vt:lpstr>
      <vt:lpstr>Väestön jakautuminen työn ja työeläkkeen suhteen 31.12.2021</vt:lpstr>
      <vt:lpstr>Työsuhteessa tai yrittäjänä työskennelleet työeläke- vakuutetut eläkelain mukaan 31.12.2021</vt:lpstr>
      <vt:lpstr>Eläkkeensaajat</vt:lpstr>
      <vt:lpstr>Kaikki eläkkeensaajat eläkelajin mukaan 31.12.2022</vt:lpstr>
      <vt:lpstr>Kaikki eläkkeensaajat eläkkeen rakenteen mukaan  vuosina 2001–2022</vt:lpstr>
      <vt:lpstr>Koko väestö ja eläkkeensaajat 31.12.2022</vt:lpstr>
      <vt:lpstr>Työkyvyttömyyseläkkeensaajat sairauspääryhmän  mukaan vuosina 2012–2022</vt:lpstr>
      <vt:lpstr>Työeläkkeelle siirtyneet ja eläkkeellesiirtymisikä</vt:lpstr>
      <vt:lpstr>Työeläkkeelle vuosina 2000–2022 siirtyneet  eläkelajin mukaan</vt:lpstr>
      <vt:lpstr>Työeläkejärjestelmästä vuosina 2000–2022 työkyvyttömyys-eläkkeelle siirtyneet sairauspääryhmän mukaan</vt:lpstr>
      <vt:lpstr>Työeläkkeelle vuosina 2000–2022 siirtyneet ikäryhmittäin</vt:lpstr>
      <vt:lpstr>Työeläkkeelle vuonna 2022 siirtyneet 50–68-vuotiaat </vt:lpstr>
      <vt:lpstr>Eläkkeellesiirtymisikä työeläkejärjestelmässä  vuosina 2000–2020</vt:lpstr>
      <vt:lpstr>Työeläkkeellesiirtymisiän odote vuosina 1996–2020</vt:lpstr>
      <vt:lpstr>Eläkkeellesiirtymisiän odote vuosina 1996–2050:  toteuma, tavoite ja ennuste </vt:lpstr>
      <vt:lpstr>Työeläkekuntoutus</vt:lpstr>
      <vt:lpstr>Työeläkekuntoutujat iän mukaan vuosina 2013–2022</vt:lpstr>
      <vt:lpstr>Työeläkekuntoutuskustannukset vuosina 2013–2022</vt:lpstr>
      <vt:lpstr>Tilanne kuntoutuksen jälkeen vuonna 2022</vt:lpstr>
      <vt:lpstr>Vuonna 2017 kuntoutuksen päättäneiden seuranta  kuntoutustaustan mukaan </vt:lpstr>
      <vt:lpstr>Työeläkkeiden rahoitus</vt:lpstr>
      <vt:lpstr>Eläkkeiden lakikohtainen rahoitus</vt:lpstr>
      <vt:lpstr>Työeläkejärjestelmän rahavirrat vuonna 2022</vt:lpstr>
      <vt:lpstr>Työeläkemaksuprosentit vuonna 2023</vt:lpstr>
      <vt:lpstr>Keskimääräinen TEL-/TyEL-maksu vuosina 1962–2023 </vt:lpstr>
      <vt:lpstr>Työeläkemaksuprosentit</vt:lpstr>
      <vt:lpstr>Työeläkevarat ja niiden suhde bruttokansan- tuotteeseen vuosina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2022-03-11T07:40:28Z</dcterms:created>
  <dcterms:modified xsi:type="dcterms:W3CDTF">2023-06-30T08:43:14Z</dcterms:modified>
</cp:coreProperties>
</file>