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8" r:id="rId1"/>
  </p:sldMasterIdLst>
  <p:notesMasterIdLst>
    <p:notesMasterId r:id="rId56"/>
  </p:notesMasterIdLst>
  <p:sldIdLst>
    <p:sldId id="256" r:id="rId2"/>
    <p:sldId id="259" r:id="rId3"/>
    <p:sldId id="324" r:id="rId4"/>
    <p:sldId id="261" r:id="rId5"/>
    <p:sldId id="262" r:id="rId6"/>
    <p:sldId id="263" r:id="rId7"/>
    <p:sldId id="325" r:id="rId8"/>
    <p:sldId id="265"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321" r:id="rId40"/>
    <p:sldId id="298" r:id="rId41"/>
    <p:sldId id="299" r:id="rId42"/>
    <p:sldId id="300" r:id="rId43"/>
    <p:sldId id="301" r:id="rId44"/>
    <p:sldId id="302" r:id="rId45"/>
    <p:sldId id="303" r:id="rId46"/>
    <p:sldId id="304" r:id="rId47"/>
    <p:sldId id="305" r:id="rId48"/>
    <p:sldId id="306" r:id="rId49"/>
    <p:sldId id="326" r:id="rId50"/>
    <p:sldId id="317" r:id="rId51"/>
    <p:sldId id="318" r:id="rId52"/>
    <p:sldId id="319" r:id="rId53"/>
    <p:sldId id="327" r:id="rId54"/>
    <p:sldId id="320" r:id="rId5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9F3"/>
    <a:srgbClr val="CBD1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1" autoAdjust="0"/>
    <p:restoredTop sz="95160" autoAdjust="0"/>
  </p:normalViewPr>
  <p:slideViewPr>
    <p:cSldViewPr>
      <p:cViewPr varScale="1">
        <p:scale>
          <a:sx n="106" d="100"/>
          <a:sy n="106" d="100"/>
        </p:scale>
        <p:origin x="132" y="498"/>
      </p:cViewPr>
      <p:guideLst/>
    </p:cSldViewPr>
  </p:slideViewPr>
  <p:outlineViewPr>
    <p:cViewPr>
      <p:scale>
        <a:sx n="33" d="100"/>
        <a:sy n="33" d="100"/>
      </p:scale>
      <p:origin x="0" y="0"/>
    </p:cViewPr>
  </p:outlineViewPr>
  <p:notesTextViewPr>
    <p:cViewPr>
      <p:scale>
        <a:sx n="1" d="1"/>
        <a:sy n="1" d="1"/>
      </p:scale>
      <p:origin x="0" y="0"/>
    </p:cViewPr>
  </p:notesTextViewPr>
  <p:notesViewPr>
    <p:cSldViewPr>
      <p:cViewPr>
        <p:scale>
          <a:sx n="70" d="100"/>
          <a:sy n="70" d="100"/>
        </p:scale>
        <p:origin x="2194" y="3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360196-5127-45DE-8D68-0FD73DBFF542}" type="datetimeFigureOut">
              <a:rPr lang="fi-FI" smtClean="0"/>
              <a:t>30.6.2023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DDCE26-A6A5-404B-BE57-57D9F35F1DF3}" type="slidenum">
              <a:rPr lang="fi-FI" smtClean="0"/>
              <a:t>‹#›</a:t>
            </a:fld>
            <a:endParaRPr lang="fi-FI"/>
          </a:p>
        </p:txBody>
      </p:sp>
    </p:spTree>
    <p:extLst>
      <p:ext uri="{BB962C8B-B14F-4D97-AF65-F5344CB8AC3E}">
        <p14:creationId xmlns:p14="http://schemas.microsoft.com/office/powerpoint/2010/main" val="3059094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tilastot.etk.fi/pxweb/en/ETK/ETK__110kaikki_elakkeensaajat__20elakkeensaajien_elake/elsael_1k01_laji.px"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etk.fi/en/statistics-2/statistics/pension-recipients/all-pension-recipients/"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tilastot.etk.fi/pxweb/en/ETK/ETK__110kaikki_elakkeensaajat__20elakkeensaajien_elake/elsael_2k01_laji.Px"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etk.fi/en/statistics-2/statistics/pension-recipients/all-pension-recipients/"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etk.fi/en/research-statistics-and-projections/projections/long-term-projection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tilastot.etk.fi/pxweb/en/ETK/ETK__140elakemenot/emeno03_laji.px"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tilastot.etk.fi/pxweb/en/ETK/ETK__140elakemenot/emeno01_koko.px"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etk.fi/en/forecasts/forecasts/long-term-projection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etk.fi/en/forecasts/forecasts/long-term-projection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tilastot.etk.fi/pxweb/en/ETK/ETK__170vakuutetut__10tyoelakevakuutetut/vak01_piiri.px"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etk.fi/en/statistics-2/statistics/insured-persons/"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tilastot.etk.fi/pxweb/en/ETK/ETK__110kaikki_elakkeensaajat__20elakkeensaajien_elake/elsael_1k01_laji.px"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www.etk.fi/en/statistics-2/statistics/pension-recipients/all-pension-recipients/"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tilastot.etk.fi/pxweb/en/ETK/ETK__110kaikki_elakkeensaajat__10elakkeensaajien_lkm/elsa_k04_rak.px"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www.etk.fi/en/statistics-2/statistics/pension-recipients/all-pension-recipients/"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tilastot.etk.fi/pxweb/en/ETK/ETK__110kaikki_elakkeensaajat__10elakkeensaajien_lkm/elsa_k02_laji.px"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www.etk.fi/en/statistics-2/statistics/pension-recipients/all-pension-recipients/"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tilastot.etk.fi/pxweb/en/ETK/ETK__110kaikki_elakkeensaajat__10elakkeensaajien_lkm/elsa_k10_tk_diag.px"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www.etk.fi/en/statistics-2/statistics/pension-recipients/all-pension-recipient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tilastot.etk.fi/pxweb/en/ETK/ETK__120tyoelakkeensaajat__40tyoelakkeelle_siirtyneiden_lkm/elsi_t01_laji.px"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www.etk.fi/en/statistics-2/statistics/pension-recipients/earnings-related-pension-recipients/"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tilastot.etk.fi/pxweb/en/ETK/ETK__120tyoelakkeensaajat__40tyoelakkeelle_siirtyneiden_lkm/elsi_t10_tk_diag.px"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s://www.etk.fi/en/statistics-2/statistics/pension-recipients/earnings-related-pension-recipients/"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tilastot.etk.fi/pxweb/en/ETK/ETK__120tyoelakkeensaajat__40tyoelakkeelle_siirtyneiden_lkm/elsi_t01_laji.px" TargetMode="External"/><Relationship Id="rId2" Type="http://schemas.openxmlformats.org/officeDocument/2006/relationships/slide" Target="../slides/slide38.xml"/><Relationship Id="rId1" Type="http://schemas.openxmlformats.org/officeDocument/2006/relationships/notesMaster" Target="../notesMasters/notesMaster1.xml"/><Relationship Id="rId5" Type="http://schemas.openxmlformats.org/officeDocument/2006/relationships/hyperlink" Target="https://www.etk.fi/en/statistics-2/statistics/pension-recipients/earnings-related-pension-recipients/" TargetMode="External"/><Relationship Id="rId4" Type="http://schemas.openxmlformats.org/officeDocument/2006/relationships/hyperlink" Target="https://tilastot.etk.fi/pxweb/en/ETK/ETK__130elakkeellesiirtymisika/esiirtymisika02.px"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tilastot.etk.fi/pxweb/en/ETK/ETK__120tyoelakkeensaajat__40tyoelakkeelle_siirtyneiden_lkm/elsi_t01_laji.Px"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tilastot.etk.fi/pxweb/en/ETK/ETK__130elakkeellesiirtymisika/esiirtymisika01.px"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s://www.etk.fi/en/statistics-2/statistics/effective-retirement-age/" TargetMode="Externa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tilastot.etk.fi/pxweb/en/ETK/ETK__130elakkeellesiirtymisika/esiirtymisika01.px" TargetMode="External"/><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hyperlink" Target="https://www.etk.fi/en/statistics-2/statistics/effective-retirement-age/" TargetMode="Externa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etk.fi/en/julkaisu/pension-indicators/"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tilastot.etk.fi/pxweb/en/ETK/ETK__160tyoelakekuntoutus/kuntoutus01.Px"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s://www.etk.fi/en/statistics-2/statistics/rehabilitation/" TargetMode="Externa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tilastot.etk.fi/pxweb/en/ETK/ETK__160tyoelakekuntoutus/kuntoutus02.Px" TargetMode="External"/><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https://www.etk.fi/en/statistics-2/statistics/rehabilitation/"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tilastot.etk.fi/pxweb/en/ETK/ETK__180tyoelakkeiden_rahoitus__10rahavirrat/rahavirrat01_kaikki.px"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a:t>
            </a:fld>
            <a:endParaRPr lang="fi-FI"/>
          </a:p>
        </p:txBody>
      </p:sp>
    </p:spTree>
    <p:extLst>
      <p:ext uri="{BB962C8B-B14F-4D97-AF65-F5344CB8AC3E}">
        <p14:creationId xmlns:p14="http://schemas.microsoft.com/office/powerpoint/2010/main" val="443359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spcBef>
                <a:spcPct val="0"/>
              </a:spcBef>
            </a:pPr>
            <a:r>
              <a:rPr lang="fi-FI"/>
              <a:t>Single </a:t>
            </a:r>
            <a:r>
              <a:rPr lang="fi-FI" err="1"/>
              <a:t>retiree</a:t>
            </a:r>
            <a:r>
              <a:rPr lang="fi-FI"/>
              <a:t>, earnings-related pension is </a:t>
            </a:r>
            <a:r>
              <a:rPr lang="fi-FI" err="1"/>
              <a:t>assumed</a:t>
            </a:r>
            <a:r>
              <a:rPr lang="fi-FI"/>
              <a:t> to </a:t>
            </a:r>
            <a:r>
              <a:rPr lang="fi-FI" err="1"/>
              <a:t>be</a:t>
            </a:r>
            <a:r>
              <a:rPr lang="fi-FI"/>
              <a:t> 50 per </a:t>
            </a:r>
            <a:r>
              <a:rPr lang="fi-FI" err="1"/>
              <a:t>cent</a:t>
            </a:r>
            <a:r>
              <a:rPr lang="fi-FI"/>
              <a:t> of </a:t>
            </a:r>
            <a:r>
              <a:rPr lang="fi-FI" err="1"/>
              <a:t>wages</a:t>
            </a:r>
            <a:r>
              <a:rPr lang="fi-FI"/>
              <a:t>. </a:t>
            </a:r>
          </a:p>
          <a:p>
            <a:pPr>
              <a:lnSpc>
                <a:spcPct val="20000"/>
              </a:lnSpc>
              <a:spcBef>
                <a:spcPct val="0"/>
              </a:spcBef>
            </a:pPr>
            <a:endParaRPr lang="fi-FI"/>
          </a:p>
          <a:p>
            <a:pPr>
              <a:spcBef>
                <a:spcPct val="0"/>
              </a:spcBef>
            </a:pPr>
            <a:r>
              <a:rPr lang="fi-FI" err="1"/>
              <a:t>The</a:t>
            </a:r>
            <a:r>
              <a:rPr lang="fi-FI"/>
              <a:t> </a:t>
            </a:r>
            <a:r>
              <a:rPr lang="fi-FI" err="1"/>
              <a:t>national</a:t>
            </a:r>
            <a:r>
              <a:rPr lang="fi-FI"/>
              <a:t> and </a:t>
            </a:r>
            <a:r>
              <a:rPr lang="fi-FI" err="1"/>
              <a:t>guarantee</a:t>
            </a:r>
            <a:r>
              <a:rPr lang="fi-FI"/>
              <a:t> </a:t>
            </a:r>
            <a:r>
              <a:rPr lang="fi-FI" err="1"/>
              <a:t>pensions</a:t>
            </a:r>
            <a:r>
              <a:rPr lang="fi-FI"/>
              <a:t> </a:t>
            </a:r>
            <a:r>
              <a:rPr lang="fi-FI" err="1"/>
              <a:t>start</a:t>
            </a:r>
            <a:r>
              <a:rPr lang="fi-FI"/>
              <a:t> at </a:t>
            </a:r>
            <a:r>
              <a:rPr lang="fi-FI" err="1"/>
              <a:t>the</a:t>
            </a:r>
            <a:r>
              <a:rPr lang="fi-FI"/>
              <a:t> of age 65.</a:t>
            </a:r>
          </a:p>
          <a:p>
            <a:pPr>
              <a:spcBef>
                <a:spcPct val="0"/>
              </a:spcBef>
            </a:pPr>
            <a:endParaRPr lang="fi-FI"/>
          </a:p>
          <a:p>
            <a:pPr>
              <a:spcBef>
                <a:spcPct val="0"/>
              </a:spcBef>
            </a:pPr>
            <a:r>
              <a:rPr lang="fi-FI"/>
              <a:t>Net pension </a:t>
            </a:r>
            <a:r>
              <a:rPr lang="fi-FI" err="1"/>
              <a:t>means</a:t>
            </a:r>
            <a:r>
              <a:rPr lang="fi-FI"/>
              <a:t> </a:t>
            </a:r>
            <a:r>
              <a:rPr lang="fi-FI" err="1"/>
              <a:t>the</a:t>
            </a:r>
            <a:r>
              <a:rPr lang="fi-FI"/>
              <a:t> </a:t>
            </a:r>
            <a:r>
              <a:rPr lang="fi-FI" err="1"/>
              <a:t>total</a:t>
            </a:r>
            <a:r>
              <a:rPr lang="fi-FI"/>
              <a:t> pension </a:t>
            </a:r>
            <a:r>
              <a:rPr lang="en-US"/>
              <a:t>in hand after taxation, assumed that the pension recipient does not have any other income. </a:t>
            </a:r>
            <a:endParaRPr lang="fi-FI"/>
          </a:p>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12</a:t>
            </a:fld>
            <a:endParaRPr lang="fi-FI"/>
          </a:p>
        </p:txBody>
      </p:sp>
    </p:spTree>
    <p:extLst>
      <p:ext uri="{BB962C8B-B14F-4D97-AF65-F5344CB8AC3E}">
        <p14:creationId xmlns:p14="http://schemas.microsoft.com/office/powerpoint/2010/main" val="1471439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defTabSz="457200" fontAlgn="base">
              <a:spcBef>
                <a:spcPct val="30000"/>
              </a:spcBef>
              <a:spcAft>
                <a:spcPct val="0"/>
              </a:spcAft>
              <a:defRPr/>
            </a:pPr>
            <a:r>
              <a:rPr lang="en-GB"/>
              <a:t>Pension accrues from the month after the employee turns 17 years and the self-employed person 18 years. </a:t>
            </a:r>
          </a:p>
          <a:p>
            <a:pPr defTabSz="457200" fontAlgn="base">
              <a:spcBef>
                <a:spcPct val="30000"/>
              </a:spcBef>
              <a:spcAft>
                <a:spcPct val="0"/>
              </a:spcAft>
              <a:defRPr/>
            </a:pPr>
            <a:r>
              <a:rPr lang="en-GB"/>
              <a:t>As of 2017, the employee’s earnings-related pension contribution will not be deducted from the wages on which the pension is based.</a:t>
            </a:r>
          </a:p>
          <a:p>
            <a:endParaRPr lang="en-GB"/>
          </a:p>
          <a:p>
            <a:r>
              <a:rPr lang="en-GB" b="1"/>
              <a:t>Pension accrual rates from 2005 to 2016:</a:t>
            </a:r>
          </a:p>
          <a:p>
            <a:r>
              <a:rPr lang="en-GB"/>
              <a:t>1.5% for persons under the age of 53, </a:t>
            </a:r>
          </a:p>
          <a:p>
            <a:r>
              <a:rPr lang="en-GB"/>
              <a:t>1.9% for persons between the ages of 53 and 62 years, and </a:t>
            </a:r>
          </a:p>
          <a:p>
            <a:r>
              <a:rPr lang="en-GB"/>
              <a:t>4.5% for persons between the ages of 63 and 67 years.</a:t>
            </a:r>
          </a:p>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13</a:t>
            </a:fld>
            <a:endParaRPr lang="fi-FI"/>
          </a:p>
        </p:txBody>
      </p:sp>
    </p:spTree>
    <p:extLst>
      <p:ext uri="{BB962C8B-B14F-4D97-AF65-F5344CB8AC3E}">
        <p14:creationId xmlns:p14="http://schemas.microsoft.com/office/powerpoint/2010/main" val="3701900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GB"/>
              <a:t>The retirement age of employees born in 1965 and later will be linked to life expectancy. The retirement age will be confirmed by a decree issued by the Ministry of Social Affairs and Health in the year in which the employee turns 62 years.</a:t>
            </a:r>
          </a:p>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14</a:t>
            </a:fld>
            <a:endParaRPr lang="fi-FI"/>
          </a:p>
        </p:txBody>
      </p:sp>
    </p:spTree>
    <p:extLst>
      <p:ext uri="{BB962C8B-B14F-4D97-AF65-F5344CB8AC3E}">
        <p14:creationId xmlns:p14="http://schemas.microsoft.com/office/powerpoint/2010/main" val="1869425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15</a:t>
            </a:fld>
            <a:endParaRPr lang="fi-FI"/>
          </a:p>
        </p:txBody>
      </p:sp>
    </p:spTree>
    <p:extLst>
      <p:ext uri="{BB962C8B-B14F-4D97-AF65-F5344CB8AC3E}">
        <p14:creationId xmlns:p14="http://schemas.microsoft.com/office/powerpoint/2010/main" val="3130873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defTabSz="457200" fontAlgn="base">
              <a:spcBef>
                <a:spcPct val="30000"/>
              </a:spcBef>
              <a:spcAft>
                <a:spcPct val="0"/>
              </a:spcAft>
              <a:defRPr/>
            </a:pPr>
            <a:r>
              <a:rPr lang="en-US"/>
              <a:t>The index adjustment amount is affected by the changes in the consumer price and income level index  calculated by Statistics Finland. </a:t>
            </a:r>
          </a:p>
          <a:p>
            <a:pPr defTabSz="457200" fontAlgn="base">
              <a:spcBef>
                <a:spcPct val="30000"/>
              </a:spcBef>
              <a:spcAft>
                <a:spcPct val="0"/>
              </a:spcAft>
              <a:defRPr/>
            </a:pPr>
            <a:r>
              <a:rPr lang="en-US"/>
              <a:t>In the wage coefficient, the share of change in price level is 20 per cent and the share of wage-earners’ income level is 80 percent. </a:t>
            </a:r>
          </a:p>
          <a:p>
            <a:pPr defTabSz="457200" fontAlgn="base">
              <a:spcBef>
                <a:spcPct val="30000"/>
              </a:spcBef>
              <a:spcAft>
                <a:spcPct val="0"/>
              </a:spcAft>
              <a:defRPr/>
            </a:pPr>
            <a:r>
              <a:rPr lang="en-US"/>
              <a:t>In the earnings-related pension index, the share of change in price level is 80 per cent and the share of wage-earners’ income level is 20 percent. </a:t>
            </a:r>
          </a:p>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16</a:t>
            </a:fld>
            <a:endParaRPr lang="fi-FI"/>
          </a:p>
        </p:txBody>
      </p:sp>
    </p:spTree>
    <p:extLst>
      <p:ext uri="{BB962C8B-B14F-4D97-AF65-F5344CB8AC3E}">
        <p14:creationId xmlns:p14="http://schemas.microsoft.com/office/powerpoint/2010/main" val="3060978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17</a:t>
            </a:fld>
            <a:endParaRPr lang="fi-FI"/>
          </a:p>
        </p:txBody>
      </p:sp>
    </p:spTree>
    <p:extLst>
      <p:ext uri="{BB962C8B-B14F-4D97-AF65-F5344CB8AC3E}">
        <p14:creationId xmlns:p14="http://schemas.microsoft.com/office/powerpoint/2010/main" val="4103852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Pension </a:t>
            </a:r>
            <a:r>
              <a:rPr lang="fi-FI" err="1"/>
              <a:t>recipients</a:t>
            </a:r>
            <a:r>
              <a:rPr lang="fi-FI"/>
              <a:t>: </a:t>
            </a:r>
            <a:r>
              <a:rPr lang="fi-FI" err="1"/>
              <a:t>Individuals</a:t>
            </a:r>
            <a:r>
              <a:rPr lang="fi-FI"/>
              <a:t> </a:t>
            </a:r>
            <a:r>
              <a:rPr lang="fi-FI" err="1"/>
              <a:t>residing</a:t>
            </a:r>
            <a:r>
              <a:rPr lang="fi-FI"/>
              <a:t> in Finland </a:t>
            </a:r>
            <a:r>
              <a:rPr lang="fi-FI" err="1"/>
              <a:t>who</a:t>
            </a:r>
            <a:r>
              <a:rPr lang="fi-FI"/>
              <a:t> </a:t>
            </a:r>
            <a:r>
              <a:rPr lang="fi-FI" err="1"/>
              <a:t>receive</a:t>
            </a:r>
            <a:r>
              <a:rPr lang="fi-FI"/>
              <a:t> an </a:t>
            </a:r>
            <a:r>
              <a:rPr lang="fi-FI" err="1"/>
              <a:t>old</a:t>
            </a:r>
            <a:r>
              <a:rPr lang="fi-FI"/>
              <a:t>-age, disability </a:t>
            </a:r>
            <a:r>
              <a:rPr lang="fi-FI" err="1"/>
              <a:t>or</a:t>
            </a:r>
            <a:r>
              <a:rPr lang="fi-FI"/>
              <a:t> a </a:t>
            </a:r>
            <a:r>
              <a:rPr lang="fi-FI" err="1"/>
              <a:t>special</a:t>
            </a:r>
            <a:r>
              <a:rPr lang="fi-FI"/>
              <a:t> pension for farmers </a:t>
            </a:r>
            <a:r>
              <a:rPr lang="fi-FI" err="1"/>
              <a:t>from</a:t>
            </a:r>
            <a:r>
              <a:rPr lang="fi-FI"/>
              <a:t> </a:t>
            </a:r>
            <a:r>
              <a:rPr lang="fi-FI" b="1" err="1"/>
              <a:t>the</a:t>
            </a:r>
            <a:r>
              <a:rPr lang="fi-FI" b="1"/>
              <a:t> earnings-related </a:t>
            </a:r>
            <a:r>
              <a:rPr lang="fi-FI" b="1" err="1"/>
              <a:t>or</a:t>
            </a:r>
            <a:r>
              <a:rPr lang="fi-FI" b="1"/>
              <a:t> </a:t>
            </a:r>
            <a:r>
              <a:rPr lang="fi-FI" b="1" err="1"/>
              <a:t>national</a:t>
            </a:r>
            <a:r>
              <a:rPr lang="fi-FI" b="1"/>
              <a:t> pension </a:t>
            </a:r>
            <a:r>
              <a:rPr lang="fi-FI" b="1" err="1"/>
              <a:t>scheme</a:t>
            </a:r>
            <a:r>
              <a:rPr lang="fi-FI"/>
              <a:t>. </a:t>
            </a:r>
            <a:r>
              <a:rPr lang="fi-FI" err="1"/>
              <a:t>Individuals</a:t>
            </a:r>
            <a:r>
              <a:rPr lang="fi-FI"/>
              <a:t> </a:t>
            </a:r>
            <a:r>
              <a:rPr lang="fi-FI" err="1"/>
              <a:t>who</a:t>
            </a:r>
            <a:r>
              <a:rPr lang="fi-FI"/>
              <a:t> </a:t>
            </a:r>
            <a:r>
              <a:rPr lang="fi-FI" err="1"/>
              <a:t>get</a:t>
            </a:r>
            <a:r>
              <a:rPr lang="fi-FI"/>
              <a:t> a </a:t>
            </a:r>
            <a:r>
              <a:rPr lang="fi-FI" err="1"/>
              <a:t>partial</a:t>
            </a:r>
            <a:r>
              <a:rPr lang="fi-FI"/>
              <a:t> </a:t>
            </a:r>
            <a:r>
              <a:rPr lang="fi-FI" err="1"/>
              <a:t>old-age</a:t>
            </a:r>
            <a:r>
              <a:rPr lang="fi-FI"/>
              <a:t> pension </a:t>
            </a:r>
            <a:r>
              <a:rPr lang="fi-FI" err="1"/>
              <a:t>are</a:t>
            </a:r>
            <a:r>
              <a:rPr lang="fi-FI"/>
              <a:t> </a:t>
            </a:r>
            <a:r>
              <a:rPr lang="fi-FI" err="1"/>
              <a:t>not</a:t>
            </a:r>
            <a:r>
              <a:rPr lang="fi-FI"/>
              <a:t> </a:t>
            </a:r>
            <a:r>
              <a:rPr lang="fi-FI" err="1"/>
              <a:t>included</a:t>
            </a:r>
            <a:r>
              <a:rPr lang="fi-FI"/>
              <a:t> in </a:t>
            </a:r>
            <a:r>
              <a:rPr lang="fi-FI" err="1"/>
              <a:t>the</a:t>
            </a:r>
            <a:r>
              <a:rPr lang="fi-FI"/>
              <a:t> </a:t>
            </a:r>
            <a:r>
              <a:rPr lang="fi-FI" err="1"/>
              <a:t>figures</a:t>
            </a:r>
            <a:r>
              <a:rPr lang="fi-FI"/>
              <a:t>. </a:t>
            </a:r>
          </a:p>
          <a:p>
            <a:endParaRPr lang="fi-FI"/>
          </a:p>
          <a:p>
            <a:pPr>
              <a:lnSpc>
                <a:spcPct val="20000"/>
              </a:lnSpc>
            </a:pPr>
            <a:endParaRPr lang="fi-FI"/>
          </a:p>
          <a:p>
            <a:r>
              <a:rPr lang="fi-FI" err="1"/>
              <a:t>The</a:t>
            </a:r>
            <a:r>
              <a:rPr lang="fi-FI"/>
              <a:t> </a:t>
            </a:r>
            <a:r>
              <a:rPr lang="fi-FI" err="1"/>
              <a:t>total</a:t>
            </a:r>
            <a:r>
              <a:rPr lang="fi-FI"/>
              <a:t> pension </a:t>
            </a:r>
            <a:r>
              <a:rPr lang="fi-FI" err="1"/>
              <a:t>includes</a:t>
            </a:r>
            <a:r>
              <a:rPr lang="fi-FI"/>
              <a:t> </a:t>
            </a:r>
            <a:r>
              <a:rPr lang="fi-FI" err="1"/>
              <a:t>the</a:t>
            </a:r>
            <a:r>
              <a:rPr lang="fi-FI"/>
              <a:t> pension in </a:t>
            </a:r>
            <a:r>
              <a:rPr lang="fi-FI" err="1"/>
              <a:t>one’s</a:t>
            </a:r>
            <a:r>
              <a:rPr lang="fi-FI"/>
              <a:t> </a:t>
            </a:r>
            <a:r>
              <a:rPr lang="fi-FI" err="1"/>
              <a:t>own</a:t>
            </a:r>
            <a:r>
              <a:rPr lang="fi-FI"/>
              <a:t> </a:t>
            </a:r>
            <a:r>
              <a:rPr lang="fi-FI" err="1"/>
              <a:t>right</a:t>
            </a:r>
            <a:r>
              <a:rPr lang="fi-FI"/>
              <a:t> and </a:t>
            </a:r>
            <a:r>
              <a:rPr lang="fi-FI" err="1"/>
              <a:t>survivors</a:t>
            </a:r>
            <a:r>
              <a:rPr lang="fi-FI"/>
              <a:t>’ pension </a:t>
            </a:r>
            <a:r>
              <a:rPr lang="fi-FI" err="1"/>
              <a:t>components</a:t>
            </a:r>
            <a:r>
              <a:rPr lang="fi-FI"/>
              <a:t>.</a:t>
            </a:r>
          </a:p>
          <a:p>
            <a:endParaRPr lang="fi-FI"/>
          </a:p>
          <a:p>
            <a:pPr>
              <a:lnSpc>
                <a:spcPct val="20000"/>
              </a:lnSpc>
            </a:pPr>
            <a:endParaRPr lang="fi-FI"/>
          </a:p>
          <a:p>
            <a:r>
              <a:rPr lang="fi-FI" err="1"/>
              <a:t>The</a:t>
            </a:r>
            <a:r>
              <a:rPr lang="fi-FI"/>
              <a:t> </a:t>
            </a:r>
            <a:r>
              <a:rPr lang="fi-FI" err="1"/>
              <a:t>total</a:t>
            </a:r>
            <a:r>
              <a:rPr lang="fi-FI"/>
              <a:t> pension </a:t>
            </a:r>
            <a:r>
              <a:rPr lang="fi-FI" err="1"/>
              <a:t>includes</a:t>
            </a:r>
            <a:r>
              <a:rPr lang="fi-FI"/>
              <a:t> earnings-related pension, </a:t>
            </a:r>
            <a:r>
              <a:rPr lang="fi-FI" err="1"/>
              <a:t>national</a:t>
            </a:r>
            <a:r>
              <a:rPr lang="fi-FI"/>
              <a:t> pension, </a:t>
            </a:r>
            <a:r>
              <a:rPr lang="fi-FI" err="1"/>
              <a:t>guarantee</a:t>
            </a:r>
            <a:r>
              <a:rPr lang="fi-FI"/>
              <a:t> pension and </a:t>
            </a:r>
            <a:r>
              <a:rPr lang="fi-FI" err="1"/>
              <a:t>special</a:t>
            </a:r>
            <a:r>
              <a:rPr lang="fi-FI"/>
              <a:t> </a:t>
            </a:r>
            <a:r>
              <a:rPr lang="fi-FI" err="1"/>
              <a:t>protection</a:t>
            </a:r>
            <a:r>
              <a:rPr lang="fi-FI"/>
              <a:t> </a:t>
            </a:r>
            <a:r>
              <a:rPr lang="fi-FI" err="1"/>
              <a:t>pensions</a:t>
            </a:r>
            <a:r>
              <a:rPr lang="fi-FI"/>
              <a:t> </a:t>
            </a:r>
            <a:r>
              <a:rPr lang="fi-FI" err="1"/>
              <a:t>components</a:t>
            </a:r>
            <a:r>
              <a:rPr lang="fi-FI"/>
              <a:t>. </a:t>
            </a:r>
          </a:p>
          <a:p>
            <a:endParaRPr lang="fi-FI">
              <a:solidFill>
                <a:srgbClr val="000000"/>
              </a:solidFill>
            </a:endParaRPr>
          </a:p>
          <a:p>
            <a:pPr>
              <a:lnSpc>
                <a:spcPct val="20000"/>
              </a:lnSpc>
            </a:pPr>
            <a:endParaRPr lang="fi-FI">
              <a:solidFill>
                <a:srgbClr val="000000"/>
              </a:solidFill>
            </a:endParaRPr>
          </a:p>
          <a:p>
            <a:r>
              <a:rPr lang="fi-FI" err="1">
                <a:solidFill>
                  <a:srgbClr val="000000"/>
                </a:solidFill>
              </a:rPr>
              <a:t>The</a:t>
            </a:r>
            <a:r>
              <a:rPr lang="fi-FI">
                <a:solidFill>
                  <a:srgbClr val="000000"/>
                </a:solidFill>
              </a:rPr>
              <a:t> </a:t>
            </a:r>
            <a:r>
              <a:rPr lang="fi-FI" err="1">
                <a:solidFill>
                  <a:srgbClr val="000000"/>
                </a:solidFill>
              </a:rPr>
              <a:t>total</a:t>
            </a:r>
            <a:r>
              <a:rPr lang="fi-FI">
                <a:solidFill>
                  <a:srgbClr val="000000"/>
                </a:solidFill>
              </a:rPr>
              <a:t> pension is a </a:t>
            </a:r>
            <a:r>
              <a:rPr lang="fi-FI" err="1">
                <a:solidFill>
                  <a:srgbClr val="000000"/>
                </a:solidFill>
              </a:rPr>
              <a:t>gross</a:t>
            </a:r>
            <a:r>
              <a:rPr lang="fi-FI">
                <a:solidFill>
                  <a:srgbClr val="000000"/>
                </a:solidFill>
              </a:rPr>
              <a:t> pension.</a:t>
            </a:r>
          </a:p>
          <a:p>
            <a:endParaRPr lang="fi-FI">
              <a:solidFill>
                <a:srgbClr val="000000"/>
              </a:solidFill>
            </a:endParaRPr>
          </a:p>
          <a:p>
            <a:r>
              <a:rPr lang="en-US"/>
              <a:t>Statistical database</a:t>
            </a:r>
          </a:p>
          <a:p>
            <a:r>
              <a:rPr lang="fi-FI">
                <a:hlinkClick r:id="rId3"/>
              </a:rPr>
              <a:t>https://tilastot.etk.fi/pxweb/en/ETK/ETK__110kaikki_elakkeensaajat__20elakkeensaajien_elake/elsael_1k01_laji.px</a:t>
            </a:r>
            <a:endParaRPr lang="fi-FI"/>
          </a:p>
          <a:p>
            <a:endParaRPr lang="fi-FI"/>
          </a:p>
          <a:p>
            <a:r>
              <a:rPr lang="fi-FI"/>
              <a:t>Statistical Yearbook of </a:t>
            </a:r>
            <a:r>
              <a:rPr lang="fi-FI" err="1"/>
              <a:t>Pensioners</a:t>
            </a:r>
            <a:r>
              <a:rPr lang="fi-FI"/>
              <a:t> in Finland</a:t>
            </a:r>
            <a:endParaRPr lang="en-US"/>
          </a:p>
          <a:p>
            <a:r>
              <a:rPr lang="en-US">
                <a:hlinkClick r:id="rId4"/>
              </a:rPr>
              <a:t>https://www.etk.fi/en/statistics-2/statistics/pension-recipients/all-pension-recipients/</a:t>
            </a:r>
            <a:endParaRPr lang="en-US"/>
          </a:p>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18</a:t>
            </a:fld>
            <a:endParaRPr lang="fi-FI"/>
          </a:p>
        </p:txBody>
      </p:sp>
    </p:spTree>
    <p:extLst>
      <p:ext uri="{BB962C8B-B14F-4D97-AF65-F5344CB8AC3E}">
        <p14:creationId xmlns:p14="http://schemas.microsoft.com/office/powerpoint/2010/main" val="692806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85800" y="468313"/>
            <a:ext cx="5486400" cy="3086100"/>
          </a:xfrm>
        </p:spPr>
      </p:sp>
      <p:sp>
        <p:nvSpPr>
          <p:cNvPr id="3" name="Huomautusten paikkamerkki 2"/>
          <p:cNvSpPr>
            <a:spLocks noGrp="1"/>
          </p:cNvSpPr>
          <p:nvPr>
            <p:ph type="body" idx="1"/>
          </p:nvPr>
        </p:nvSpPr>
        <p:spPr>
          <a:xfrm>
            <a:off x="685800" y="3959745"/>
            <a:ext cx="5486400" cy="4284663"/>
          </a:xfrm>
        </p:spPr>
        <p:txBody>
          <a:bodyPr/>
          <a:lstStyle/>
          <a:p>
            <a:r>
              <a:rPr lang="fi-FI"/>
              <a:t>Pension </a:t>
            </a:r>
            <a:r>
              <a:rPr lang="fi-FI" err="1"/>
              <a:t>recipients</a:t>
            </a:r>
            <a:r>
              <a:rPr lang="fi-FI"/>
              <a:t>: </a:t>
            </a:r>
            <a:r>
              <a:rPr lang="fi-FI" err="1"/>
              <a:t>Individuals</a:t>
            </a:r>
            <a:r>
              <a:rPr lang="fi-FI"/>
              <a:t> </a:t>
            </a:r>
            <a:r>
              <a:rPr lang="fi-FI" err="1"/>
              <a:t>residing</a:t>
            </a:r>
            <a:r>
              <a:rPr lang="fi-FI"/>
              <a:t> in Finland </a:t>
            </a:r>
            <a:r>
              <a:rPr lang="fi-FI" err="1"/>
              <a:t>who</a:t>
            </a:r>
            <a:r>
              <a:rPr lang="fi-FI"/>
              <a:t> </a:t>
            </a:r>
            <a:r>
              <a:rPr lang="fi-FI" err="1"/>
              <a:t>receive</a:t>
            </a:r>
            <a:r>
              <a:rPr lang="fi-FI"/>
              <a:t> an </a:t>
            </a:r>
            <a:r>
              <a:rPr lang="fi-FI" err="1"/>
              <a:t>old</a:t>
            </a:r>
            <a:r>
              <a:rPr lang="fi-FI"/>
              <a:t>-age, disability </a:t>
            </a:r>
            <a:r>
              <a:rPr lang="fi-FI" err="1"/>
              <a:t>or</a:t>
            </a:r>
            <a:r>
              <a:rPr lang="fi-FI"/>
              <a:t> a </a:t>
            </a:r>
            <a:r>
              <a:rPr lang="fi-FI" err="1"/>
              <a:t>special</a:t>
            </a:r>
            <a:r>
              <a:rPr lang="fi-FI"/>
              <a:t> pension for farmers </a:t>
            </a:r>
            <a:r>
              <a:rPr lang="fi-FI" err="1"/>
              <a:t>from</a:t>
            </a:r>
            <a:r>
              <a:rPr lang="fi-FI"/>
              <a:t> </a:t>
            </a:r>
            <a:r>
              <a:rPr lang="fi-FI" b="1" err="1"/>
              <a:t>the</a:t>
            </a:r>
            <a:r>
              <a:rPr lang="fi-FI" b="1"/>
              <a:t> earnings-related </a:t>
            </a:r>
            <a:r>
              <a:rPr lang="fi-FI" b="1" err="1"/>
              <a:t>or</a:t>
            </a:r>
            <a:r>
              <a:rPr lang="fi-FI" b="1"/>
              <a:t> </a:t>
            </a:r>
            <a:r>
              <a:rPr lang="fi-FI" b="1" err="1"/>
              <a:t>national</a:t>
            </a:r>
            <a:r>
              <a:rPr lang="fi-FI" b="1"/>
              <a:t> pension </a:t>
            </a:r>
            <a:r>
              <a:rPr lang="fi-FI" b="1" err="1"/>
              <a:t>scheme</a:t>
            </a:r>
            <a:r>
              <a:rPr lang="fi-FI"/>
              <a:t>. </a:t>
            </a:r>
            <a:r>
              <a:rPr lang="fi-FI" err="1"/>
              <a:t>Individuals</a:t>
            </a:r>
            <a:r>
              <a:rPr lang="fi-FI"/>
              <a:t> </a:t>
            </a:r>
            <a:r>
              <a:rPr lang="fi-FI" err="1"/>
              <a:t>who</a:t>
            </a:r>
            <a:r>
              <a:rPr lang="fi-FI"/>
              <a:t> </a:t>
            </a:r>
            <a:r>
              <a:rPr lang="fi-FI" err="1"/>
              <a:t>get</a:t>
            </a:r>
            <a:r>
              <a:rPr lang="fi-FI"/>
              <a:t> a </a:t>
            </a:r>
            <a:r>
              <a:rPr lang="fi-FI" err="1"/>
              <a:t>partial</a:t>
            </a:r>
            <a:r>
              <a:rPr lang="fi-FI"/>
              <a:t> </a:t>
            </a:r>
            <a:r>
              <a:rPr lang="fi-FI" err="1"/>
              <a:t>old-age</a:t>
            </a:r>
            <a:r>
              <a:rPr lang="fi-FI"/>
              <a:t> pension </a:t>
            </a:r>
            <a:r>
              <a:rPr lang="fi-FI" err="1"/>
              <a:t>are</a:t>
            </a:r>
            <a:r>
              <a:rPr lang="fi-FI"/>
              <a:t> </a:t>
            </a:r>
            <a:r>
              <a:rPr lang="fi-FI" err="1"/>
              <a:t>not</a:t>
            </a:r>
            <a:r>
              <a:rPr lang="fi-FI"/>
              <a:t> </a:t>
            </a:r>
            <a:r>
              <a:rPr lang="fi-FI" err="1"/>
              <a:t>included</a:t>
            </a:r>
            <a:r>
              <a:rPr lang="fi-FI"/>
              <a:t> in </a:t>
            </a:r>
            <a:r>
              <a:rPr lang="fi-FI" err="1"/>
              <a:t>the</a:t>
            </a:r>
            <a:r>
              <a:rPr lang="fi-FI"/>
              <a:t> </a:t>
            </a:r>
            <a:r>
              <a:rPr lang="fi-FI" err="1"/>
              <a:t>figures</a:t>
            </a:r>
            <a:r>
              <a:rPr lang="fi-FI"/>
              <a:t>. </a:t>
            </a:r>
          </a:p>
          <a:p>
            <a:endParaRPr lang="fi-FI"/>
          </a:p>
          <a:p>
            <a:pPr>
              <a:lnSpc>
                <a:spcPct val="20000"/>
              </a:lnSpc>
            </a:pPr>
            <a:endParaRPr lang="fi-FI"/>
          </a:p>
          <a:p>
            <a:r>
              <a:rPr lang="fi-FI" err="1"/>
              <a:t>The</a:t>
            </a:r>
            <a:r>
              <a:rPr lang="fi-FI"/>
              <a:t> </a:t>
            </a:r>
            <a:r>
              <a:rPr lang="fi-FI" err="1"/>
              <a:t>total</a:t>
            </a:r>
            <a:r>
              <a:rPr lang="fi-FI"/>
              <a:t> pension </a:t>
            </a:r>
            <a:r>
              <a:rPr lang="fi-FI" err="1"/>
              <a:t>includes</a:t>
            </a:r>
            <a:r>
              <a:rPr lang="fi-FI"/>
              <a:t> </a:t>
            </a:r>
            <a:r>
              <a:rPr lang="fi-FI" err="1"/>
              <a:t>the</a:t>
            </a:r>
            <a:r>
              <a:rPr lang="fi-FI"/>
              <a:t> pension in </a:t>
            </a:r>
            <a:r>
              <a:rPr lang="fi-FI" err="1"/>
              <a:t>one’s</a:t>
            </a:r>
            <a:r>
              <a:rPr lang="fi-FI"/>
              <a:t> </a:t>
            </a:r>
            <a:r>
              <a:rPr lang="fi-FI" err="1"/>
              <a:t>own</a:t>
            </a:r>
            <a:r>
              <a:rPr lang="fi-FI"/>
              <a:t> </a:t>
            </a:r>
            <a:r>
              <a:rPr lang="fi-FI" err="1"/>
              <a:t>right</a:t>
            </a:r>
            <a:r>
              <a:rPr lang="fi-FI"/>
              <a:t> and </a:t>
            </a:r>
            <a:r>
              <a:rPr lang="fi-FI" err="1"/>
              <a:t>survivors</a:t>
            </a:r>
            <a:r>
              <a:rPr lang="fi-FI"/>
              <a:t>’ pension </a:t>
            </a:r>
            <a:r>
              <a:rPr lang="fi-FI" err="1"/>
              <a:t>components</a:t>
            </a:r>
            <a:r>
              <a:rPr lang="fi-FI"/>
              <a:t>.</a:t>
            </a:r>
          </a:p>
          <a:p>
            <a:endParaRPr lang="fi-FI"/>
          </a:p>
          <a:p>
            <a:pPr>
              <a:lnSpc>
                <a:spcPct val="20000"/>
              </a:lnSpc>
            </a:pPr>
            <a:endParaRPr lang="fi-FI"/>
          </a:p>
          <a:p>
            <a:r>
              <a:rPr lang="fi-FI" err="1"/>
              <a:t>The</a:t>
            </a:r>
            <a:r>
              <a:rPr lang="fi-FI"/>
              <a:t> </a:t>
            </a:r>
            <a:r>
              <a:rPr lang="fi-FI" err="1"/>
              <a:t>total</a:t>
            </a:r>
            <a:r>
              <a:rPr lang="fi-FI"/>
              <a:t> pension </a:t>
            </a:r>
            <a:r>
              <a:rPr lang="fi-FI" err="1"/>
              <a:t>includes</a:t>
            </a:r>
            <a:r>
              <a:rPr lang="fi-FI"/>
              <a:t> earnings-related pension, </a:t>
            </a:r>
            <a:r>
              <a:rPr lang="fi-FI" err="1"/>
              <a:t>national</a:t>
            </a:r>
            <a:r>
              <a:rPr lang="fi-FI"/>
              <a:t> pension, </a:t>
            </a:r>
            <a:r>
              <a:rPr lang="fi-FI" err="1"/>
              <a:t>guarantee</a:t>
            </a:r>
            <a:r>
              <a:rPr lang="fi-FI"/>
              <a:t> pension and </a:t>
            </a:r>
            <a:r>
              <a:rPr lang="fi-FI" err="1"/>
              <a:t>special</a:t>
            </a:r>
            <a:r>
              <a:rPr lang="fi-FI"/>
              <a:t> </a:t>
            </a:r>
            <a:r>
              <a:rPr lang="fi-FI" err="1"/>
              <a:t>protection</a:t>
            </a:r>
            <a:r>
              <a:rPr lang="fi-FI"/>
              <a:t> </a:t>
            </a:r>
            <a:r>
              <a:rPr lang="fi-FI" err="1"/>
              <a:t>pensions</a:t>
            </a:r>
            <a:r>
              <a:rPr lang="fi-FI"/>
              <a:t> </a:t>
            </a:r>
            <a:r>
              <a:rPr lang="fi-FI" err="1"/>
              <a:t>components</a:t>
            </a:r>
            <a:r>
              <a:rPr lang="fi-FI"/>
              <a:t> (</a:t>
            </a:r>
            <a:r>
              <a:rPr lang="fi-FI" err="1"/>
              <a:t>Occupational</a:t>
            </a:r>
            <a:r>
              <a:rPr lang="fi-FI"/>
              <a:t> </a:t>
            </a:r>
            <a:r>
              <a:rPr lang="fi-FI" err="1"/>
              <a:t>Accidents</a:t>
            </a:r>
            <a:r>
              <a:rPr lang="fi-FI"/>
              <a:t>, </a:t>
            </a:r>
            <a:r>
              <a:rPr lang="fi-FI" err="1"/>
              <a:t>Injuries</a:t>
            </a:r>
            <a:r>
              <a:rPr lang="fi-FI"/>
              <a:t> and </a:t>
            </a:r>
            <a:r>
              <a:rPr lang="fi-FI" err="1"/>
              <a:t>Diseases</a:t>
            </a:r>
            <a:r>
              <a:rPr lang="fi-FI"/>
              <a:t> Act, Motor </a:t>
            </a:r>
            <a:r>
              <a:rPr lang="fi-FI" err="1"/>
              <a:t>Liability</a:t>
            </a:r>
            <a:r>
              <a:rPr lang="fi-FI"/>
              <a:t> Insurance Act, Act on </a:t>
            </a:r>
            <a:r>
              <a:rPr lang="fi-FI" err="1"/>
              <a:t>Compensation</a:t>
            </a:r>
            <a:r>
              <a:rPr lang="fi-FI"/>
              <a:t> for </a:t>
            </a:r>
            <a:r>
              <a:rPr lang="fi-FI" err="1"/>
              <a:t>Military</a:t>
            </a:r>
            <a:r>
              <a:rPr lang="fi-FI"/>
              <a:t> </a:t>
            </a:r>
            <a:r>
              <a:rPr lang="fi-FI" err="1"/>
              <a:t>Accidents</a:t>
            </a:r>
            <a:r>
              <a:rPr lang="fi-FI"/>
              <a:t> and Service-</a:t>
            </a:r>
            <a:r>
              <a:rPr lang="fi-FI" err="1"/>
              <a:t>Related</a:t>
            </a:r>
            <a:r>
              <a:rPr lang="fi-FI"/>
              <a:t> </a:t>
            </a:r>
            <a:r>
              <a:rPr lang="fi-FI" err="1"/>
              <a:t>Illnesses</a:t>
            </a:r>
            <a:r>
              <a:rPr lang="fi-FI"/>
              <a:t>, Act on </a:t>
            </a:r>
            <a:r>
              <a:rPr lang="fi-FI" err="1"/>
              <a:t>Compensation</a:t>
            </a:r>
            <a:r>
              <a:rPr lang="fi-FI"/>
              <a:t> for </a:t>
            </a:r>
            <a:r>
              <a:rPr lang="fi-FI" err="1"/>
              <a:t>Accidents</a:t>
            </a:r>
            <a:r>
              <a:rPr lang="fi-FI"/>
              <a:t> and Service-</a:t>
            </a:r>
            <a:r>
              <a:rPr lang="fi-FI" err="1"/>
              <a:t>Related</a:t>
            </a:r>
            <a:r>
              <a:rPr lang="fi-FI"/>
              <a:t> </a:t>
            </a:r>
            <a:r>
              <a:rPr lang="fi-FI" err="1"/>
              <a:t>Illnesses</a:t>
            </a:r>
            <a:r>
              <a:rPr lang="fi-FI"/>
              <a:t> in </a:t>
            </a:r>
            <a:r>
              <a:rPr lang="fi-FI" err="1"/>
              <a:t>Crisis</a:t>
            </a:r>
            <a:r>
              <a:rPr lang="fi-FI"/>
              <a:t> Management </a:t>
            </a:r>
            <a:r>
              <a:rPr lang="fi-FI" err="1"/>
              <a:t>Duties</a:t>
            </a:r>
            <a:r>
              <a:rPr lang="fi-FI"/>
              <a:t> and </a:t>
            </a:r>
            <a:r>
              <a:rPr lang="fi-FI" err="1">
                <a:solidFill>
                  <a:srgbClr val="000000"/>
                </a:solidFill>
              </a:rPr>
              <a:t>the</a:t>
            </a:r>
            <a:r>
              <a:rPr lang="fi-FI">
                <a:solidFill>
                  <a:srgbClr val="000000"/>
                </a:solidFill>
              </a:rPr>
              <a:t> </a:t>
            </a:r>
            <a:r>
              <a:rPr lang="fi-FI" err="1">
                <a:solidFill>
                  <a:srgbClr val="000000"/>
                </a:solidFill>
              </a:rPr>
              <a:t>Compensation</a:t>
            </a:r>
            <a:r>
              <a:rPr lang="fi-FI">
                <a:solidFill>
                  <a:srgbClr val="000000"/>
                </a:solidFill>
              </a:rPr>
              <a:t> for </a:t>
            </a:r>
            <a:r>
              <a:rPr lang="fi-FI" err="1">
                <a:solidFill>
                  <a:srgbClr val="000000"/>
                </a:solidFill>
              </a:rPr>
              <a:t>Military</a:t>
            </a:r>
            <a:r>
              <a:rPr lang="fi-FI">
                <a:solidFill>
                  <a:srgbClr val="000000"/>
                </a:solidFill>
              </a:rPr>
              <a:t> </a:t>
            </a:r>
            <a:r>
              <a:rPr lang="fi-FI" err="1">
                <a:solidFill>
                  <a:srgbClr val="000000"/>
                </a:solidFill>
              </a:rPr>
              <a:t>Injuries</a:t>
            </a:r>
            <a:r>
              <a:rPr lang="fi-FI">
                <a:solidFill>
                  <a:srgbClr val="000000"/>
                </a:solidFill>
              </a:rPr>
              <a:t> Act).</a:t>
            </a:r>
            <a:endParaRPr lang="fi-FI"/>
          </a:p>
          <a:p>
            <a:endParaRPr lang="fi-FI"/>
          </a:p>
          <a:p>
            <a:r>
              <a:rPr lang="fi-FI" err="1">
                <a:solidFill>
                  <a:srgbClr val="000000"/>
                </a:solidFill>
              </a:rPr>
              <a:t>The</a:t>
            </a:r>
            <a:r>
              <a:rPr lang="fi-FI">
                <a:solidFill>
                  <a:srgbClr val="000000"/>
                </a:solidFill>
              </a:rPr>
              <a:t> </a:t>
            </a:r>
            <a:r>
              <a:rPr lang="fi-FI" err="1">
                <a:solidFill>
                  <a:srgbClr val="000000"/>
                </a:solidFill>
              </a:rPr>
              <a:t>total</a:t>
            </a:r>
            <a:r>
              <a:rPr lang="fi-FI">
                <a:solidFill>
                  <a:srgbClr val="000000"/>
                </a:solidFill>
              </a:rPr>
              <a:t> pension is a </a:t>
            </a:r>
            <a:r>
              <a:rPr lang="fi-FI" err="1">
                <a:solidFill>
                  <a:srgbClr val="000000"/>
                </a:solidFill>
              </a:rPr>
              <a:t>gross</a:t>
            </a:r>
            <a:r>
              <a:rPr lang="fi-FI">
                <a:solidFill>
                  <a:srgbClr val="000000"/>
                </a:solidFill>
              </a:rPr>
              <a:t> pension.</a:t>
            </a:r>
          </a:p>
          <a:p>
            <a:endParaRPr lang="fi-FI">
              <a:solidFill>
                <a:srgbClr val="000000"/>
              </a:solidFill>
            </a:endParaRPr>
          </a:p>
          <a:p>
            <a:r>
              <a:rPr lang="fi-FI">
                <a:solidFill>
                  <a:srgbClr val="000000"/>
                </a:solidFill>
              </a:rPr>
              <a:t>Statistical </a:t>
            </a:r>
            <a:r>
              <a:rPr lang="fi-FI" err="1">
                <a:solidFill>
                  <a:srgbClr val="000000"/>
                </a:solidFill>
              </a:rPr>
              <a:t>database</a:t>
            </a:r>
            <a:endParaRPr lang="fi-FI">
              <a:solidFill>
                <a:srgbClr val="000000"/>
              </a:solidFill>
            </a:endParaRPr>
          </a:p>
          <a:p>
            <a:r>
              <a:rPr lang="fi-FI">
                <a:solidFill>
                  <a:srgbClr val="000000"/>
                </a:solidFill>
                <a:hlinkClick r:id="rId3"/>
              </a:rPr>
              <a:t>https://tilastot.etk.fi/pxweb/en/ETK/ETK__110kaikki_elakkeensaajat__20elakkeensaajien_elake/elsael_2k01_laji.Px</a:t>
            </a:r>
            <a:endParaRPr lang="fi-FI">
              <a:solidFill>
                <a:srgbClr val="000000"/>
              </a:solidFill>
            </a:endParaRPr>
          </a:p>
          <a:p>
            <a:endParaRPr lang="fi-FI"/>
          </a:p>
          <a:p>
            <a:r>
              <a:rPr lang="fi-FI"/>
              <a:t>Statistical Yearbook of </a:t>
            </a:r>
            <a:r>
              <a:rPr lang="fi-FI" err="1"/>
              <a:t>Pensioners</a:t>
            </a:r>
            <a:r>
              <a:rPr lang="fi-FI"/>
              <a:t> in Finland</a:t>
            </a:r>
            <a:endParaRPr lang="en-US"/>
          </a:p>
          <a:p>
            <a:r>
              <a:rPr lang="fi-FI">
                <a:solidFill>
                  <a:srgbClr val="000000"/>
                </a:solidFill>
                <a:hlinkClick r:id="rId4"/>
              </a:rPr>
              <a:t>https://www.etk.fi/en/statistics-2/statistics/pension-recipients/all-pension-recipients/</a:t>
            </a:r>
            <a:endParaRPr lang="fi-FI">
              <a:solidFill>
                <a:srgbClr val="000000"/>
              </a:solidFill>
            </a:endParaRPr>
          </a:p>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19</a:t>
            </a:fld>
            <a:endParaRPr lang="fi-FI"/>
          </a:p>
        </p:txBody>
      </p:sp>
    </p:spTree>
    <p:extLst>
      <p:ext uri="{BB962C8B-B14F-4D97-AF65-F5344CB8AC3E}">
        <p14:creationId xmlns:p14="http://schemas.microsoft.com/office/powerpoint/2010/main" val="1108002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50"/>
            <a:ext cx="5486400" cy="4059882"/>
          </a:xfrm>
        </p:spPr>
        <p:txBody>
          <a:bodyPr/>
          <a:lstStyle/>
          <a:p>
            <a:r>
              <a:rPr lang="fi-FI"/>
              <a:t>Pension </a:t>
            </a:r>
            <a:r>
              <a:rPr lang="fi-FI" err="1"/>
              <a:t>recipients</a:t>
            </a:r>
            <a:r>
              <a:rPr lang="fi-FI"/>
              <a:t>: </a:t>
            </a:r>
            <a:r>
              <a:rPr lang="fi-FI" err="1"/>
              <a:t>Individuals</a:t>
            </a:r>
            <a:r>
              <a:rPr lang="fi-FI"/>
              <a:t> </a:t>
            </a:r>
            <a:r>
              <a:rPr lang="fi-FI" err="1"/>
              <a:t>residing</a:t>
            </a:r>
            <a:r>
              <a:rPr lang="fi-FI"/>
              <a:t> in Finland </a:t>
            </a:r>
            <a:r>
              <a:rPr lang="fi-FI" err="1"/>
              <a:t>who</a:t>
            </a:r>
            <a:r>
              <a:rPr lang="fi-FI"/>
              <a:t> </a:t>
            </a:r>
            <a:r>
              <a:rPr lang="fi-FI" err="1"/>
              <a:t>receive</a:t>
            </a:r>
            <a:r>
              <a:rPr lang="fi-FI"/>
              <a:t> an </a:t>
            </a:r>
            <a:r>
              <a:rPr lang="fi-FI" err="1"/>
              <a:t>old</a:t>
            </a:r>
            <a:r>
              <a:rPr lang="fi-FI"/>
              <a:t>-age </a:t>
            </a:r>
            <a:r>
              <a:rPr lang="fi-FI" err="1"/>
              <a:t>or</a:t>
            </a:r>
            <a:r>
              <a:rPr lang="fi-FI"/>
              <a:t> disability pension </a:t>
            </a:r>
            <a:r>
              <a:rPr lang="fi-FI" err="1"/>
              <a:t>from</a:t>
            </a:r>
            <a:r>
              <a:rPr lang="fi-FI" b="1"/>
              <a:t> </a:t>
            </a:r>
            <a:r>
              <a:rPr lang="fi-FI" b="1" err="1"/>
              <a:t>the</a:t>
            </a:r>
            <a:r>
              <a:rPr lang="fi-FI" b="1"/>
              <a:t> earnings-related </a:t>
            </a:r>
            <a:r>
              <a:rPr lang="fi-FI" b="1" err="1"/>
              <a:t>or</a:t>
            </a:r>
            <a:r>
              <a:rPr lang="fi-FI" b="1"/>
              <a:t> </a:t>
            </a:r>
            <a:r>
              <a:rPr lang="fi-FI" b="1" err="1"/>
              <a:t>national</a:t>
            </a:r>
            <a:r>
              <a:rPr lang="fi-FI" b="1"/>
              <a:t> pension </a:t>
            </a:r>
            <a:r>
              <a:rPr lang="fi-FI" b="1" err="1"/>
              <a:t>scheme</a:t>
            </a:r>
            <a:r>
              <a:rPr lang="fi-FI"/>
              <a:t>.</a:t>
            </a:r>
          </a:p>
          <a:p>
            <a:endParaRPr lang="fi-FI"/>
          </a:p>
          <a:p>
            <a:pPr>
              <a:lnSpc>
                <a:spcPct val="20000"/>
              </a:lnSpc>
            </a:pPr>
            <a:endParaRPr lang="fi-FI"/>
          </a:p>
          <a:p>
            <a:r>
              <a:rPr lang="fi-FI" err="1"/>
              <a:t>The</a:t>
            </a:r>
            <a:r>
              <a:rPr lang="fi-FI"/>
              <a:t> </a:t>
            </a:r>
            <a:r>
              <a:rPr lang="fi-FI" err="1"/>
              <a:t>total</a:t>
            </a:r>
            <a:r>
              <a:rPr lang="fi-FI"/>
              <a:t> pension </a:t>
            </a:r>
            <a:r>
              <a:rPr lang="fi-FI" err="1"/>
              <a:t>includes</a:t>
            </a:r>
            <a:r>
              <a:rPr lang="fi-FI"/>
              <a:t> </a:t>
            </a:r>
            <a:r>
              <a:rPr lang="fi-FI" err="1"/>
              <a:t>the</a:t>
            </a:r>
            <a:r>
              <a:rPr lang="fi-FI"/>
              <a:t> pension in </a:t>
            </a:r>
            <a:r>
              <a:rPr lang="fi-FI" err="1"/>
              <a:t>one’s</a:t>
            </a:r>
            <a:r>
              <a:rPr lang="fi-FI"/>
              <a:t> </a:t>
            </a:r>
            <a:r>
              <a:rPr lang="fi-FI" err="1"/>
              <a:t>own</a:t>
            </a:r>
            <a:r>
              <a:rPr lang="fi-FI"/>
              <a:t> </a:t>
            </a:r>
            <a:r>
              <a:rPr lang="fi-FI" err="1"/>
              <a:t>right</a:t>
            </a:r>
            <a:r>
              <a:rPr lang="fi-FI"/>
              <a:t> and </a:t>
            </a:r>
            <a:r>
              <a:rPr lang="fi-FI" err="1"/>
              <a:t>survivors</a:t>
            </a:r>
            <a:r>
              <a:rPr lang="fi-FI"/>
              <a:t>’ pension </a:t>
            </a:r>
            <a:r>
              <a:rPr lang="fi-FI" err="1"/>
              <a:t>components</a:t>
            </a:r>
            <a:r>
              <a:rPr lang="fi-FI"/>
              <a:t>.</a:t>
            </a:r>
          </a:p>
          <a:p>
            <a:endParaRPr lang="fi-FI"/>
          </a:p>
          <a:p>
            <a:r>
              <a:rPr lang="fi-FI" err="1"/>
              <a:t>The</a:t>
            </a:r>
            <a:r>
              <a:rPr lang="fi-FI"/>
              <a:t> </a:t>
            </a:r>
            <a:r>
              <a:rPr lang="fi-FI" err="1"/>
              <a:t>total</a:t>
            </a:r>
            <a:r>
              <a:rPr lang="fi-FI"/>
              <a:t> pension </a:t>
            </a:r>
            <a:r>
              <a:rPr lang="fi-FI" err="1"/>
              <a:t>includes</a:t>
            </a:r>
            <a:r>
              <a:rPr lang="fi-FI"/>
              <a:t> earnings-related pension, </a:t>
            </a:r>
            <a:r>
              <a:rPr lang="fi-FI" err="1"/>
              <a:t>national</a:t>
            </a:r>
            <a:r>
              <a:rPr lang="fi-FI"/>
              <a:t> pension, </a:t>
            </a:r>
            <a:r>
              <a:rPr lang="fi-FI" err="1"/>
              <a:t>guarantee</a:t>
            </a:r>
            <a:r>
              <a:rPr lang="fi-FI"/>
              <a:t> pension and </a:t>
            </a:r>
            <a:r>
              <a:rPr lang="fi-FI" err="1"/>
              <a:t>special</a:t>
            </a:r>
            <a:r>
              <a:rPr lang="fi-FI"/>
              <a:t> </a:t>
            </a:r>
            <a:r>
              <a:rPr lang="fi-FI" err="1"/>
              <a:t>protection</a:t>
            </a:r>
            <a:r>
              <a:rPr lang="fi-FI"/>
              <a:t> </a:t>
            </a:r>
            <a:r>
              <a:rPr lang="fi-FI" err="1"/>
              <a:t>pensions</a:t>
            </a:r>
            <a:r>
              <a:rPr lang="fi-FI"/>
              <a:t> </a:t>
            </a:r>
            <a:r>
              <a:rPr lang="fi-FI" err="1"/>
              <a:t>components</a:t>
            </a:r>
            <a:r>
              <a:rPr lang="fi-FI"/>
              <a:t> (</a:t>
            </a:r>
            <a:r>
              <a:rPr lang="fi-FI" err="1"/>
              <a:t>Occupational</a:t>
            </a:r>
            <a:r>
              <a:rPr lang="fi-FI"/>
              <a:t> </a:t>
            </a:r>
            <a:r>
              <a:rPr lang="fi-FI" err="1"/>
              <a:t>Accidents</a:t>
            </a:r>
            <a:r>
              <a:rPr lang="fi-FI"/>
              <a:t>, </a:t>
            </a:r>
            <a:r>
              <a:rPr lang="fi-FI" err="1"/>
              <a:t>Injuries</a:t>
            </a:r>
            <a:r>
              <a:rPr lang="fi-FI"/>
              <a:t> and </a:t>
            </a:r>
            <a:r>
              <a:rPr lang="fi-FI" err="1"/>
              <a:t>Diseases</a:t>
            </a:r>
            <a:r>
              <a:rPr lang="fi-FI"/>
              <a:t> Act, Motor </a:t>
            </a:r>
            <a:r>
              <a:rPr lang="fi-FI" err="1"/>
              <a:t>Liability</a:t>
            </a:r>
            <a:r>
              <a:rPr lang="fi-FI"/>
              <a:t> Insurance Act, Act on </a:t>
            </a:r>
            <a:r>
              <a:rPr lang="fi-FI" err="1"/>
              <a:t>Compensation</a:t>
            </a:r>
            <a:r>
              <a:rPr lang="fi-FI"/>
              <a:t> for </a:t>
            </a:r>
            <a:r>
              <a:rPr lang="fi-FI" err="1"/>
              <a:t>Military</a:t>
            </a:r>
            <a:r>
              <a:rPr lang="fi-FI"/>
              <a:t> </a:t>
            </a:r>
            <a:r>
              <a:rPr lang="fi-FI" err="1"/>
              <a:t>Accidents</a:t>
            </a:r>
            <a:r>
              <a:rPr lang="fi-FI"/>
              <a:t> and Service-</a:t>
            </a:r>
            <a:r>
              <a:rPr lang="fi-FI" err="1"/>
              <a:t>Related</a:t>
            </a:r>
            <a:r>
              <a:rPr lang="fi-FI"/>
              <a:t> </a:t>
            </a:r>
            <a:r>
              <a:rPr lang="fi-FI" err="1"/>
              <a:t>Illnesses</a:t>
            </a:r>
            <a:r>
              <a:rPr lang="fi-FI"/>
              <a:t>, Act on </a:t>
            </a:r>
            <a:r>
              <a:rPr lang="fi-FI" err="1"/>
              <a:t>Compensation</a:t>
            </a:r>
            <a:r>
              <a:rPr lang="fi-FI"/>
              <a:t> for </a:t>
            </a:r>
            <a:r>
              <a:rPr lang="fi-FI" err="1"/>
              <a:t>Accidents</a:t>
            </a:r>
            <a:r>
              <a:rPr lang="fi-FI"/>
              <a:t> and Service-</a:t>
            </a:r>
            <a:r>
              <a:rPr lang="fi-FI" err="1"/>
              <a:t>Related</a:t>
            </a:r>
            <a:r>
              <a:rPr lang="fi-FI"/>
              <a:t> </a:t>
            </a:r>
            <a:r>
              <a:rPr lang="fi-FI" err="1"/>
              <a:t>Illnesses</a:t>
            </a:r>
            <a:r>
              <a:rPr lang="fi-FI"/>
              <a:t> in </a:t>
            </a:r>
            <a:r>
              <a:rPr lang="fi-FI" err="1"/>
              <a:t>Crisis</a:t>
            </a:r>
            <a:r>
              <a:rPr lang="fi-FI"/>
              <a:t> Management </a:t>
            </a:r>
            <a:r>
              <a:rPr lang="fi-FI" err="1"/>
              <a:t>Duties</a:t>
            </a:r>
            <a:r>
              <a:rPr lang="fi-FI"/>
              <a:t> and </a:t>
            </a:r>
            <a:r>
              <a:rPr lang="fi-FI" err="1">
                <a:solidFill>
                  <a:srgbClr val="000000"/>
                </a:solidFill>
              </a:rPr>
              <a:t>the</a:t>
            </a:r>
            <a:r>
              <a:rPr lang="fi-FI">
                <a:solidFill>
                  <a:srgbClr val="000000"/>
                </a:solidFill>
              </a:rPr>
              <a:t> </a:t>
            </a:r>
            <a:r>
              <a:rPr lang="fi-FI" err="1">
                <a:solidFill>
                  <a:srgbClr val="000000"/>
                </a:solidFill>
              </a:rPr>
              <a:t>Compensation</a:t>
            </a:r>
            <a:r>
              <a:rPr lang="fi-FI">
                <a:solidFill>
                  <a:srgbClr val="000000"/>
                </a:solidFill>
              </a:rPr>
              <a:t> for </a:t>
            </a:r>
            <a:r>
              <a:rPr lang="fi-FI" err="1">
                <a:solidFill>
                  <a:srgbClr val="000000"/>
                </a:solidFill>
              </a:rPr>
              <a:t>Military</a:t>
            </a:r>
            <a:r>
              <a:rPr lang="fi-FI">
                <a:solidFill>
                  <a:srgbClr val="000000"/>
                </a:solidFill>
              </a:rPr>
              <a:t> </a:t>
            </a:r>
            <a:r>
              <a:rPr lang="fi-FI" err="1">
                <a:solidFill>
                  <a:srgbClr val="000000"/>
                </a:solidFill>
              </a:rPr>
              <a:t>Injuries</a:t>
            </a:r>
            <a:r>
              <a:rPr lang="fi-FI">
                <a:solidFill>
                  <a:srgbClr val="000000"/>
                </a:solidFill>
              </a:rPr>
              <a:t> Act).</a:t>
            </a:r>
            <a:endParaRPr lang="fi-FI"/>
          </a:p>
          <a:p>
            <a:pPr>
              <a:lnSpc>
                <a:spcPct val="20000"/>
              </a:lnSpc>
            </a:pPr>
            <a:endParaRPr lang="fi-FI"/>
          </a:p>
          <a:p>
            <a:pPr>
              <a:lnSpc>
                <a:spcPct val="20000"/>
              </a:lnSpc>
              <a:defRPr/>
            </a:pPr>
            <a:endParaRPr lang="fi-FI"/>
          </a:p>
          <a:p>
            <a:pPr>
              <a:defRPr/>
            </a:pPr>
            <a:r>
              <a:rPr lang="fi-FI"/>
              <a:t>As of </a:t>
            </a:r>
            <a:r>
              <a:rPr lang="fi-FI" err="1"/>
              <a:t>year</a:t>
            </a:r>
            <a:r>
              <a:rPr lang="fi-FI"/>
              <a:t> 2008, </a:t>
            </a:r>
            <a:r>
              <a:rPr lang="fi-FI" err="1"/>
              <a:t>the</a:t>
            </a:r>
            <a:r>
              <a:rPr lang="fi-FI"/>
              <a:t> </a:t>
            </a:r>
            <a:r>
              <a:rPr lang="fi-FI" err="1"/>
              <a:t>total</a:t>
            </a:r>
            <a:r>
              <a:rPr lang="fi-FI"/>
              <a:t> pension no </a:t>
            </a:r>
            <a:r>
              <a:rPr lang="fi-FI" err="1"/>
              <a:t>longer</a:t>
            </a:r>
            <a:r>
              <a:rPr lang="fi-FI"/>
              <a:t> </a:t>
            </a:r>
            <a:r>
              <a:rPr lang="fi-FI" err="1"/>
              <a:t>includes</a:t>
            </a:r>
            <a:r>
              <a:rPr lang="fi-FI"/>
              <a:t> </a:t>
            </a:r>
            <a:r>
              <a:rPr lang="fi-FI" err="1"/>
              <a:t>pensioners</a:t>
            </a:r>
            <a:r>
              <a:rPr lang="fi-FI"/>
              <a:t>’ housing and </a:t>
            </a:r>
            <a:r>
              <a:rPr lang="fi-FI" err="1"/>
              <a:t>care</a:t>
            </a:r>
            <a:r>
              <a:rPr lang="fi-FI"/>
              <a:t> allowance </a:t>
            </a:r>
            <a:r>
              <a:rPr lang="fi-FI" err="1"/>
              <a:t>components</a:t>
            </a:r>
            <a:r>
              <a:rPr lang="fi-FI"/>
              <a:t>. As of 2011, </a:t>
            </a:r>
            <a:r>
              <a:rPr lang="fi-FI" err="1"/>
              <a:t>the</a:t>
            </a:r>
            <a:r>
              <a:rPr lang="fi-FI"/>
              <a:t> </a:t>
            </a:r>
            <a:r>
              <a:rPr lang="fi-FI" err="1"/>
              <a:t>total</a:t>
            </a:r>
            <a:r>
              <a:rPr lang="fi-FI"/>
              <a:t> pension </a:t>
            </a:r>
            <a:r>
              <a:rPr lang="fi-FI" err="1"/>
              <a:t>includes</a:t>
            </a:r>
            <a:r>
              <a:rPr lang="fi-FI"/>
              <a:t> </a:t>
            </a:r>
            <a:r>
              <a:rPr lang="fi-FI" err="1"/>
              <a:t>the</a:t>
            </a:r>
            <a:r>
              <a:rPr lang="fi-FI"/>
              <a:t> </a:t>
            </a:r>
            <a:r>
              <a:rPr lang="fi-FI" err="1"/>
              <a:t>guarantee</a:t>
            </a:r>
            <a:r>
              <a:rPr lang="fi-FI"/>
              <a:t> pension </a:t>
            </a:r>
            <a:r>
              <a:rPr lang="fi-FI" err="1"/>
              <a:t>component</a:t>
            </a:r>
            <a:r>
              <a:rPr lang="fi-FI"/>
              <a:t>.</a:t>
            </a:r>
          </a:p>
          <a:p>
            <a:pPr>
              <a:defRPr/>
            </a:pPr>
            <a:endParaRPr lang="fi-FI"/>
          </a:p>
          <a:p>
            <a:pPr>
              <a:lnSpc>
                <a:spcPct val="20000"/>
              </a:lnSpc>
            </a:pPr>
            <a:endParaRPr lang="fi-FI"/>
          </a:p>
          <a:p>
            <a:pPr>
              <a:lnSpc>
                <a:spcPct val="20000"/>
              </a:lnSpc>
            </a:pPr>
            <a:endParaRPr lang="fi-FI"/>
          </a:p>
          <a:p>
            <a:r>
              <a:rPr lang="fi-FI" err="1"/>
              <a:t>The</a:t>
            </a:r>
            <a:r>
              <a:rPr lang="fi-FI"/>
              <a:t> </a:t>
            </a:r>
            <a:r>
              <a:rPr lang="fi-FI" err="1"/>
              <a:t>total</a:t>
            </a:r>
            <a:r>
              <a:rPr lang="fi-FI"/>
              <a:t> pension is a </a:t>
            </a:r>
            <a:r>
              <a:rPr lang="fi-FI" err="1"/>
              <a:t>gross</a:t>
            </a:r>
            <a:r>
              <a:rPr lang="fi-FI"/>
              <a:t> pension.</a:t>
            </a:r>
          </a:p>
          <a:p>
            <a:endParaRPr lang="fi-FI"/>
          </a:p>
          <a:p>
            <a:pPr>
              <a:lnSpc>
                <a:spcPct val="20000"/>
              </a:lnSpc>
            </a:pPr>
            <a:endParaRPr lang="fi-FI"/>
          </a:p>
          <a:p>
            <a:r>
              <a:rPr lang="fi-FI" err="1"/>
              <a:t>The</a:t>
            </a:r>
            <a:r>
              <a:rPr lang="fi-FI"/>
              <a:t> </a:t>
            </a:r>
            <a:r>
              <a:rPr lang="fi-FI" err="1"/>
              <a:t>average</a:t>
            </a:r>
            <a:r>
              <a:rPr lang="fi-FI"/>
              <a:t> </a:t>
            </a:r>
            <a:r>
              <a:rPr lang="fi-FI" err="1"/>
              <a:t>earning</a:t>
            </a:r>
            <a:r>
              <a:rPr lang="fi-FI"/>
              <a:t> is </a:t>
            </a:r>
            <a:r>
              <a:rPr lang="fi-FI" err="1"/>
              <a:t>based</a:t>
            </a:r>
            <a:r>
              <a:rPr lang="fi-FI"/>
              <a:t> on </a:t>
            </a:r>
            <a:r>
              <a:rPr lang="fi-FI" err="1"/>
              <a:t>the</a:t>
            </a:r>
            <a:r>
              <a:rPr lang="fi-FI"/>
              <a:t> </a:t>
            </a:r>
            <a:r>
              <a:rPr lang="fi-FI" err="1"/>
              <a:t>Income</a:t>
            </a:r>
            <a:r>
              <a:rPr lang="fi-FI"/>
              <a:t> </a:t>
            </a:r>
            <a:r>
              <a:rPr lang="fi-FI" err="1"/>
              <a:t>distribution</a:t>
            </a:r>
            <a:r>
              <a:rPr lang="fi-FI"/>
              <a:t> </a:t>
            </a:r>
            <a:r>
              <a:rPr lang="fi-FI" err="1"/>
              <a:t>statistics</a:t>
            </a:r>
            <a:r>
              <a:rPr lang="fi-FI"/>
              <a:t> of </a:t>
            </a:r>
            <a:r>
              <a:rPr lang="fi-FI" err="1"/>
              <a:t>Statistics</a:t>
            </a:r>
            <a:r>
              <a:rPr lang="fi-FI"/>
              <a:t> Finland, </a:t>
            </a:r>
            <a:r>
              <a:rPr lang="fi-FI" err="1"/>
              <a:t>which</a:t>
            </a:r>
            <a:r>
              <a:rPr lang="fi-FI"/>
              <a:t> </a:t>
            </a:r>
            <a:r>
              <a:rPr lang="fi-FI" err="1"/>
              <a:t>contains</a:t>
            </a:r>
            <a:r>
              <a:rPr lang="fi-FI"/>
              <a:t> data on </a:t>
            </a:r>
            <a:r>
              <a:rPr lang="fi-FI" err="1"/>
              <a:t>average</a:t>
            </a:r>
            <a:r>
              <a:rPr lang="fi-FI"/>
              <a:t> </a:t>
            </a:r>
            <a:r>
              <a:rPr lang="fi-FI" err="1"/>
              <a:t>earned</a:t>
            </a:r>
            <a:r>
              <a:rPr lang="fi-FI"/>
              <a:t> and </a:t>
            </a:r>
            <a:r>
              <a:rPr lang="fi-FI" err="1"/>
              <a:t>entrepreneurial</a:t>
            </a:r>
            <a:r>
              <a:rPr lang="fi-FI"/>
              <a:t> </a:t>
            </a:r>
            <a:r>
              <a:rPr lang="fi-FI" err="1"/>
              <a:t>incomes</a:t>
            </a:r>
            <a:r>
              <a:rPr lang="fi-FI"/>
              <a:t>.</a:t>
            </a:r>
          </a:p>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20</a:t>
            </a:fld>
            <a:endParaRPr lang="fi-FI"/>
          </a:p>
        </p:txBody>
      </p:sp>
    </p:spTree>
    <p:extLst>
      <p:ext uri="{BB962C8B-B14F-4D97-AF65-F5344CB8AC3E}">
        <p14:creationId xmlns:p14="http://schemas.microsoft.com/office/powerpoint/2010/main" val="312555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hlinkClick r:id="rId3"/>
              </a:rPr>
              <a:t>https://www.etk.fi/en/research-statistics-and-projections/projections/long-term-projections/</a:t>
            </a:r>
            <a:endParaRPr lang="fi-FI"/>
          </a:p>
          <a:p>
            <a:endParaRPr lang="fi-FI"/>
          </a:p>
          <a:p>
            <a:r>
              <a:rPr lang="fi-FI"/>
              <a:t>Pension </a:t>
            </a:r>
            <a:r>
              <a:rPr lang="fi-FI" err="1"/>
              <a:t>recipients</a:t>
            </a:r>
            <a:r>
              <a:rPr lang="fi-FI"/>
              <a:t>: </a:t>
            </a:r>
            <a:r>
              <a:rPr lang="fi-FI" err="1"/>
              <a:t>Individuals</a:t>
            </a:r>
            <a:r>
              <a:rPr lang="fi-FI"/>
              <a:t> </a:t>
            </a:r>
            <a:r>
              <a:rPr lang="fi-FI" err="1"/>
              <a:t>residing</a:t>
            </a:r>
            <a:r>
              <a:rPr lang="fi-FI"/>
              <a:t> in Finland </a:t>
            </a:r>
            <a:r>
              <a:rPr lang="fi-FI" err="1"/>
              <a:t>who</a:t>
            </a:r>
            <a:r>
              <a:rPr lang="fi-FI"/>
              <a:t> </a:t>
            </a:r>
            <a:r>
              <a:rPr lang="fi-FI" err="1"/>
              <a:t>receive</a:t>
            </a:r>
            <a:r>
              <a:rPr lang="fi-FI"/>
              <a:t> an </a:t>
            </a:r>
            <a:r>
              <a:rPr lang="fi-FI" err="1"/>
              <a:t>old</a:t>
            </a:r>
            <a:r>
              <a:rPr lang="fi-FI"/>
              <a:t>-age, disability </a:t>
            </a:r>
            <a:r>
              <a:rPr lang="fi-FI" err="1"/>
              <a:t>or</a:t>
            </a:r>
            <a:r>
              <a:rPr lang="fi-FI"/>
              <a:t> a </a:t>
            </a:r>
            <a:r>
              <a:rPr lang="fi-FI" err="1"/>
              <a:t>special</a:t>
            </a:r>
            <a:r>
              <a:rPr lang="fi-FI"/>
              <a:t> </a:t>
            </a:r>
            <a:r>
              <a:rPr lang="fi-FI" err="1"/>
              <a:t>farmer’s</a:t>
            </a:r>
            <a:r>
              <a:rPr lang="fi-FI"/>
              <a:t> pension </a:t>
            </a:r>
            <a:r>
              <a:rPr lang="fi-FI" err="1"/>
              <a:t>from</a:t>
            </a:r>
            <a:r>
              <a:rPr lang="fi-FI"/>
              <a:t> </a:t>
            </a:r>
            <a:r>
              <a:rPr lang="fi-FI" err="1"/>
              <a:t>the</a:t>
            </a:r>
            <a:r>
              <a:rPr lang="fi-FI"/>
              <a:t> earnings-related </a:t>
            </a:r>
            <a:r>
              <a:rPr lang="fi-FI" err="1"/>
              <a:t>or</a:t>
            </a:r>
            <a:r>
              <a:rPr lang="fi-FI"/>
              <a:t> </a:t>
            </a:r>
            <a:r>
              <a:rPr lang="fi-FI" err="1"/>
              <a:t>national</a:t>
            </a:r>
            <a:r>
              <a:rPr lang="fi-FI"/>
              <a:t> pension </a:t>
            </a:r>
            <a:r>
              <a:rPr lang="fi-FI" err="1"/>
              <a:t>scheme</a:t>
            </a:r>
            <a:r>
              <a:rPr lang="fi-FI"/>
              <a:t>.</a:t>
            </a:r>
          </a:p>
          <a:p>
            <a:endParaRPr lang="fi-FI"/>
          </a:p>
          <a:p>
            <a:pPr>
              <a:lnSpc>
                <a:spcPct val="20000"/>
              </a:lnSpc>
            </a:pPr>
            <a:endParaRPr lang="fi-FI"/>
          </a:p>
          <a:p>
            <a:r>
              <a:rPr lang="fi-FI" err="1"/>
              <a:t>The</a:t>
            </a:r>
            <a:r>
              <a:rPr lang="fi-FI"/>
              <a:t> </a:t>
            </a:r>
            <a:r>
              <a:rPr lang="fi-FI" err="1"/>
              <a:t>total</a:t>
            </a:r>
            <a:r>
              <a:rPr lang="fi-FI"/>
              <a:t> pension </a:t>
            </a:r>
            <a:r>
              <a:rPr lang="fi-FI" err="1"/>
              <a:t>includes</a:t>
            </a:r>
            <a:r>
              <a:rPr lang="fi-FI"/>
              <a:t> </a:t>
            </a:r>
            <a:r>
              <a:rPr lang="fi-FI" err="1"/>
              <a:t>the</a:t>
            </a:r>
            <a:r>
              <a:rPr lang="fi-FI"/>
              <a:t> pension in </a:t>
            </a:r>
            <a:r>
              <a:rPr lang="fi-FI" err="1"/>
              <a:t>one’s</a:t>
            </a:r>
            <a:r>
              <a:rPr lang="fi-FI"/>
              <a:t> </a:t>
            </a:r>
            <a:r>
              <a:rPr lang="fi-FI" err="1"/>
              <a:t>own</a:t>
            </a:r>
            <a:r>
              <a:rPr lang="fi-FI"/>
              <a:t> </a:t>
            </a:r>
            <a:r>
              <a:rPr lang="fi-FI" err="1"/>
              <a:t>right</a:t>
            </a:r>
            <a:r>
              <a:rPr lang="fi-FI"/>
              <a:t> and </a:t>
            </a:r>
            <a:r>
              <a:rPr lang="fi-FI" err="1"/>
              <a:t>survivors</a:t>
            </a:r>
            <a:r>
              <a:rPr lang="fi-FI"/>
              <a:t>’ pension </a:t>
            </a:r>
            <a:r>
              <a:rPr lang="fi-FI" err="1"/>
              <a:t>components</a:t>
            </a:r>
            <a:r>
              <a:rPr lang="fi-FI"/>
              <a:t>.</a:t>
            </a:r>
          </a:p>
          <a:p>
            <a:endParaRPr lang="fi-FI"/>
          </a:p>
          <a:p>
            <a:pPr>
              <a:lnSpc>
                <a:spcPct val="20000"/>
              </a:lnSpc>
            </a:pPr>
            <a:endParaRPr lang="fi-FI"/>
          </a:p>
          <a:p>
            <a:r>
              <a:rPr lang="fi-FI" err="1"/>
              <a:t>The</a:t>
            </a:r>
            <a:r>
              <a:rPr lang="fi-FI"/>
              <a:t> </a:t>
            </a:r>
            <a:r>
              <a:rPr lang="fi-FI" err="1"/>
              <a:t>total</a:t>
            </a:r>
            <a:r>
              <a:rPr lang="fi-FI"/>
              <a:t> pension </a:t>
            </a:r>
            <a:r>
              <a:rPr lang="fi-FI" err="1"/>
              <a:t>includes</a:t>
            </a:r>
            <a:r>
              <a:rPr lang="fi-FI"/>
              <a:t> earnings-related pension, </a:t>
            </a:r>
            <a:r>
              <a:rPr lang="fi-FI" err="1"/>
              <a:t>national</a:t>
            </a:r>
            <a:r>
              <a:rPr lang="fi-FI"/>
              <a:t> pension, </a:t>
            </a:r>
            <a:r>
              <a:rPr lang="fi-FI" err="1"/>
              <a:t>guarantee</a:t>
            </a:r>
            <a:r>
              <a:rPr lang="fi-FI"/>
              <a:t> pension and </a:t>
            </a:r>
            <a:r>
              <a:rPr lang="fi-FI" err="1"/>
              <a:t>special</a:t>
            </a:r>
            <a:r>
              <a:rPr lang="fi-FI"/>
              <a:t> </a:t>
            </a:r>
            <a:r>
              <a:rPr lang="fi-FI" err="1"/>
              <a:t>protection</a:t>
            </a:r>
            <a:r>
              <a:rPr lang="fi-FI"/>
              <a:t> </a:t>
            </a:r>
            <a:r>
              <a:rPr lang="fi-FI" err="1"/>
              <a:t>pensions</a:t>
            </a:r>
            <a:r>
              <a:rPr lang="fi-FI"/>
              <a:t> </a:t>
            </a:r>
            <a:r>
              <a:rPr lang="fi-FI" err="1"/>
              <a:t>components</a:t>
            </a:r>
            <a:r>
              <a:rPr lang="fi-FI"/>
              <a:t> (</a:t>
            </a:r>
            <a:r>
              <a:rPr lang="fi-FI" err="1"/>
              <a:t>Occupational</a:t>
            </a:r>
            <a:r>
              <a:rPr lang="fi-FI"/>
              <a:t> </a:t>
            </a:r>
            <a:r>
              <a:rPr lang="fi-FI" err="1"/>
              <a:t>Accidents</a:t>
            </a:r>
            <a:r>
              <a:rPr lang="fi-FI"/>
              <a:t>, </a:t>
            </a:r>
            <a:r>
              <a:rPr lang="fi-FI" err="1"/>
              <a:t>Injuries</a:t>
            </a:r>
            <a:r>
              <a:rPr lang="fi-FI"/>
              <a:t> and </a:t>
            </a:r>
            <a:r>
              <a:rPr lang="fi-FI" err="1"/>
              <a:t>Diseases</a:t>
            </a:r>
            <a:r>
              <a:rPr lang="fi-FI"/>
              <a:t> Act, Motor </a:t>
            </a:r>
            <a:r>
              <a:rPr lang="fi-FI" err="1"/>
              <a:t>Liability</a:t>
            </a:r>
            <a:r>
              <a:rPr lang="fi-FI"/>
              <a:t> Insurance Act, Act on </a:t>
            </a:r>
            <a:r>
              <a:rPr lang="fi-FI" err="1"/>
              <a:t>Compensation</a:t>
            </a:r>
            <a:r>
              <a:rPr lang="fi-FI"/>
              <a:t> for </a:t>
            </a:r>
            <a:r>
              <a:rPr lang="fi-FI" err="1"/>
              <a:t>Military</a:t>
            </a:r>
            <a:r>
              <a:rPr lang="fi-FI"/>
              <a:t> </a:t>
            </a:r>
            <a:r>
              <a:rPr lang="fi-FI" err="1"/>
              <a:t>Accidents</a:t>
            </a:r>
            <a:r>
              <a:rPr lang="fi-FI"/>
              <a:t> and Service-</a:t>
            </a:r>
            <a:r>
              <a:rPr lang="fi-FI" err="1"/>
              <a:t>Related</a:t>
            </a:r>
            <a:r>
              <a:rPr lang="fi-FI"/>
              <a:t> </a:t>
            </a:r>
            <a:r>
              <a:rPr lang="fi-FI" err="1"/>
              <a:t>Illnesses</a:t>
            </a:r>
            <a:r>
              <a:rPr lang="fi-FI"/>
              <a:t>, Act on </a:t>
            </a:r>
            <a:r>
              <a:rPr lang="fi-FI" err="1"/>
              <a:t>Compensation</a:t>
            </a:r>
            <a:r>
              <a:rPr lang="fi-FI"/>
              <a:t> for </a:t>
            </a:r>
            <a:r>
              <a:rPr lang="fi-FI" err="1"/>
              <a:t>Accidents</a:t>
            </a:r>
            <a:r>
              <a:rPr lang="fi-FI"/>
              <a:t> and Service-</a:t>
            </a:r>
            <a:r>
              <a:rPr lang="fi-FI" err="1"/>
              <a:t>Related</a:t>
            </a:r>
            <a:r>
              <a:rPr lang="fi-FI"/>
              <a:t> </a:t>
            </a:r>
            <a:r>
              <a:rPr lang="fi-FI" err="1"/>
              <a:t>Illnesses</a:t>
            </a:r>
            <a:r>
              <a:rPr lang="fi-FI"/>
              <a:t> in </a:t>
            </a:r>
            <a:r>
              <a:rPr lang="fi-FI" err="1"/>
              <a:t>Crisis</a:t>
            </a:r>
            <a:r>
              <a:rPr lang="fi-FI"/>
              <a:t> Management </a:t>
            </a:r>
            <a:r>
              <a:rPr lang="fi-FI" err="1"/>
              <a:t>Duties</a:t>
            </a:r>
            <a:r>
              <a:rPr lang="fi-FI"/>
              <a:t> and </a:t>
            </a:r>
            <a:r>
              <a:rPr lang="fi-FI" err="1">
                <a:solidFill>
                  <a:srgbClr val="000000"/>
                </a:solidFill>
              </a:rPr>
              <a:t>the</a:t>
            </a:r>
            <a:r>
              <a:rPr lang="fi-FI">
                <a:solidFill>
                  <a:srgbClr val="000000"/>
                </a:solidFill>
              </a:rPr>
              <a:t> </a:t>
            </a:r>
            <a:r>
              <a:rPr lang="fi-FI" err="1">
                <a:solidFill>
                  <a:srgbClr val="000000"/>
                </a:solidFill>
              </a:rPr>
              <a:t>Compensation</a:t>
            </a:r>
            <a:r>
              <a:rPr lang="fi-FI">
                <a:solidFill>
                  <a:srgbClr val="000000"/>
                </a:solidFill>
              </a:rPr>
              <a:t> for </a:t>
            </a:r>
            <a:r>
              <a:rPr lang="fi-FI" err="1">
                <a:solidFill>
                  <a:srgbClr val="000000"/>
                </a:solidFill>
              </a:rPr>
              <a:t>Military</a:t>
            </a:r>
            <a:r>
              <a:rPr lang="fi-FI">
                <a:solidFill>
                  <a:srgbClr val="000000"/>
                </a:solidFill>
              </a:rPr>
              <a:t> </a:t>
            </a:r>
            <a:r>
              <a:rPr lang="fi-FI" err="1">
                <a:solidFill>
                  <a:srgbClr val="000000"/>
                </a:solidFill>
              </a:rPr>
              <a:t>Injuries</a:t>
            </a:r>
            <a:r>
              <a:rPr lang="fi-FI">
                <a:solidFill>
                  <a:srgbClr val="000000"/>
                </a:solidFill>
              </a:rPr>
              <a:t> Act).</a:t>
            </a:r>
          </a:p>
          <a:p>
            <a:pPr>
              <a:lnSpc>
                <a:spcPct val="30000"/>
              </a:lnSpc>
              <a:defRPr/>
            </a:pPr>
            <a:endParaRPr lang="fi-FI"/>
          </a:p>
          <a:p>
            <a:pPr>
              <a:lnSpc>
                <a:spcPct val="20000"/>
              </a:lnSpc>
            </a:pPr>
            <a:endParaRPr lang="fi-FI"/>
          </a:p>
          <a:p>
            <a:pPr>
              <a:lnSpc>
                <a:spcPct val="20000"/>
              </a:lnSpc>
            </a:pPr>
            <a:endParaRPr lang="fi-FI"/>
          </a:p>
          <a:p>
            <a:r>
              <a:rPr lang="fi-FI" err="1"/>
              <a:t>The</a:t>
            </a:r>
            <a:r>
              <a:rPr lang="fi-FI"/>
              <a:t> </a:t>
            </a:r>
            <a:r>
              <a:rPr lang="fi-FI" err="1"/>
              <a:t>average</a:t>
            </a:r>
            <a:r>
              <a:rPr lang="fi-FI"/>
              <a:t> </a:t>
            </a:r>
            <a:r>
              <a:rPr lang="fi-FI" err="1"/>
              <a:t>earning</a:t>
            </a:r>
            <a:r>
              <a:rPr lang="fi-FI"/>
              <a:t> is </a:t>
            </a:r>
            <a:r>
              <a:rPr lang="fi-FI" err="1"/>
              <a:t>based</a:t>
            </a:r>
            <a:r>
              <a:rPr lang="fi-FI"/>
              <a:t> on data on </a:t>
            </a:r>
            <a:r>
              <a:rPr lang="fi-FI" err="1"/>
              <a:t>the</a:t>
            </a:r>
            <a:r>
              <a:rPr lang="fi-FI"/>
              <a:t> </a:t>
            </a:r>
            <a:r>
              <a:rPr lang="fi-FI" err="1"/>
              <a:t>insured</a:t>
            </a:r>
            <a:r>
              <a:rPr lang="fi-FI"/>
              <a:t> </a:t>
            </a:r>
            <a:r>
              <a:rPr lang="fi-FI" err="1"/>
              <a:t>individuals</a:t>
            </a:r>
            <a:r>
              <a:rPr lang="fi-FI"/>
              <a:t>’ </a:t>
            </a:r>
            <a:r>
              <a:rPr lang="fi-FI" err="1"/>
              <a:t>income</a:t>
            </a:r>
            <a:r>
              <a:rPr lang="fi-FI"/>
              <a:t> </a:t>
            </a:r>
            <a:r>
              <a:rPr lang="fi-FI" err="1"/>
              <a:t>from</a:t>
            </a:r>
            <a:r>
              <a:rPr lang="fi-FI"/>
              <a:t> </a:t>
            </a:r>
            <a:r>
              <a:rPr lang="fi-FI" err="1"/>
              <a:t>work</a:t>
            </a:r>
            <a:r>
              <a:rPr lang="fi-FI"/>
              <a:t> and </a:t>
            </a:r>
            <a:r>
              <a:rPr lang="fi-FI" err="1"/>
              <a:t>the</a:t>
            </a:r>
            <a:r>
              <a:rPr lang="fi-FI"/>
              <a:t> </a:t>
            </a:r>
            <a:r>
              <a:rPr lang="fi-FI" err="1"/>
              <a:t>number</a:t>
            </a:r>
            <a:r>
              <a:rPr lang="fi-FI"/>
              <a:t> of </a:t>
            </a:r>
            <a:r>
              <a:rPr lang="fi-FI" err="1"/>
              <a:t>insured</a:t>
            </a:r>
            <a:r>
              <a:rPr lang="fi-FI"/>
              <a:t> in </a:t>
            </a:r>
            <a:r>
              <a:rPr lang="fi-FI" err="1"/>
              <a:t>the</a:t>
            </a:r>
            <a:r>
              <a:rPr lang="fi-FI"/>
              <a:t> </a:t>
            </a:r>
            <a:r>
              <a:rPr lang="fi-FI" err="1"/>
              <a:t>earnings</a:t>
            </a:r>
            <a:r>
              <a:rPr lang="fi-FI"/>
              <a:t> and </a:t>
            </a:r>
            <a:r>
              <a:rPr lang="fi-FI" err="1"/>
              <a:t>accrual</a:t>
            </a:r>
            <a:r>
              <a:rPr lang="fi-FI"/>
              <a:t> </a:t>
            </a:r>
            <a:r>
              <a:rPr lang="fi-FI" err="1"/>
              <a:t>register</a:t>
            </a:r>
            <a:r>
              <a:rPr lang="fi-FI"/>
              <a:t> of </a:t>
            </a:r>
            <a:r>
              <a:rPr lang="fi-FI" err="1"/>
              <a:t>the</a:t>
            </a:r>
            <a:r>
              <a:rPr lang="fi-FI"/>
              <a:t> earnings-related pension </a:t>
            </a:r>
            <a:r>
              <a:rPr lang="fi-FI" err="1"/>
              <a:t>system</a:t>
            </a:r>
            <a:r>
              <a:rPr lang="fi-FI"/>
              <a:t>.</a:t>
            </a:r>
            <a:endParaRPr lang="en-US"/>
          </a:p>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21</a:t>
            </a:fld>
            <a:endParaRPr lang="fi-FI"/>
          </a:p>
        </p:txBody>
      </p:sp>
    </p:spTree>
    <p:extLst>
      <p:ext uri="{BB962C8B-B14F-4D97-AF65-F5344CB8AC3E}">
        <p14:creationId xmlns:p14="http://schemas.microsoft.com/office/powerpoint/2010/main" val="72661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a:t>
            </a:fld>
            <a:endParaRPr lang="fi-FI"/>
          </a:p>
        </p:txBody>
      </p:sp>
    </p:spTree>
    <p:extLst>
      <p:ext uri="{BB962C8B-B14F-4D97-AF65-F5344CB8AC3E}">
        <p14:creationId xmlns:p14="http://schemas.microsoft.com/office/powerpoint/2010/main" val="25458140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a:t>Special pensions for farmers 27 mill.€, part-time pensions 1 mill.€.</a:t>
            </a:r>
          </a:p>
          <a:p>
            <a:endParaRPr lang="fi-FI"/>
          </a:p>
          <a:p>
            <a:r>
              <a:rPr lang="en-US"/>
              <a:t>Statistical database</a:t>
            </a:r>
          </a:p>
          <a:p>
            <a:r>
              <a:rPr lang="fi-FI">
                <a:hlinkClick r:id="rId3"/>
              </a:rPr>
              <a:t>https://tilastot.etk.fi/pxweb/en/ETK/ETK__140elakemenot/emeno03_laji.px</a:t>
            </a:r>
            <a:endParaRPr lang="fi-FI"/>
          </a:p>
          <a:p>
            <a:endParaRPr lang="en-US"/>
          </a:p>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23</a:t>
            </a:fld>
            <a:endParaRPr lang="fi-FI"/>
          </a:p>
        </p:txBody>
      </p:sp>
    </p:spTree>
    <p:extLst>
      <p:ext uri="{BB962C8B-B14F-4D97-AF65-F5344CB8AC3E}">
        <p14:creationId xmlns:p14="http://schemas.microsoft.com/office/powerpoint/2010/main" val="31526160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err="1"/>
              <a:t>The</a:t>
            </a:r>
            <a:r>
              <a:rPr lang="fi-FI"/>
              <a:t> </a:t>
            </a:r>
            <a:r>
              <a:rPr lang="fi-FI" err="1"/>
              <a:t>total</a:t>
            </a:r>
            <a:r>
              <a:rPr lang="fi-FI"/>
              <a:t> pension </a:t>
            </a:r>
            <a:r>
              <a:rPr lang="fi-FI" err="1"/>
              <a:t>expenditure</a:t>
            </a:r>
            <a:r>
              <a:rPr lang="fi-FI"/>
              <a:t> </a:t>
            </a:r>
            <a:r>
              <a:rPr lang="fi-FI" err="1"/>
              <a:t>includes</a:t>
            </a:r>
            <a:r>
              <a:rPr lang="fi-FI"/>
              <a:t> </a:t>
            </a:r>
            <a:r>
              <a:rPr lang="fi-FI" err="1"/>
              <a:t>old</a:t>
            </a:r>
            <a:r>
              <a:rPr lang="fi-FI"/>
              <a:t>-age, disability, </a:t>
            </a:r>
            <a:r>
              <a:rPr lang="fi-FI" err="1"/>
              <a:t>survivors</a:t>
            </a:r>
            <a:r>
              <a:rPr lang="fi-FI"/>
              <a:t>’ and </a:t>
            </a:r>
            <a:r>
              <a:rPr lang="fi-FI" err="1"/>
              <a:t>part-time</a:t>
            </a:r>
            <a:r>
              <a:rPr lang="fi-FI"/>
              <a:t> </a:t>
            </a:r>
            <a:r>
              <a:rPr lang="fi-FI" err="1"/>
              <a:t>pensions</a:t>
            </a:r>
            <a:r>
              <a:rPr lang="fi-FI"/>
              <a:t>, as </a:t>
            </a:r>
            <a:r>
              <a:rPr lang="fi-FI" err="1"/>
              <a:t>well</a:t>
            </a:r>
            <a:r>
              <a:rPr lang="fi-FI"/>
              <a:t> as </a:t>
            </a:r>
            <a:r>
              <a:rPr lang="fi-FI" err="1"/>
              <a:t>special</a:t>
            </a:r>
            <a:r>
              <a:rPr lang="fi-FI"/>
              <a:t> </a:t>
            </a:r>
            <a:r>
              <a:rPr lang="fi-FI" err="1"/>
              <a:t>pensions</a:t>
            </a:r>
            <a:r>
              <a:rPr lang="fi-FI"/>
              <a:t> for farmers, </a:t>
            </a:r>
            <a:r>
              <a:rPr lang="fi-FI" err="1"/>
              <a:t>paid</a:t>
            </a:r>
            <a:r>
              <a:rPr lang="fi-FI"/>
              <a:t> </a:t>
            </a:r>
            <a:r>
              <a:rPr lang="fi-FI" err="1"/>
              <a:t>from</a:t>
            </a:r>
            <a:r>
              <a:rPr lang="fi-FI"/>
              <a:t> </a:t>
            </a:r>
            <a:r>
              <a:rPr lang="fi-FI" err="1"/>
              <a:t>different</a:t>
            </a:r>
            <a:r>
              <a:rPr lang="fi-FI"/>
              <a:t> pension </a:t>
            </a:r>
            <a:r>
              <a:rPr lang="fi-FI" err="1"/>
              <a:t>systems</a:t>
            </a:r>
            <a:r>
              <a:rPr lang="fi-FI"/>
              <a:t>.</a:t>
            </a:r>
          </a:p>
          <a:p>
            <a:pPr>
              <a:lnSpc>
                <a:spcPct val="20000"/>
              </a:lnSpc>
            </a:pPr>
            <a:endParaRPr lang="fi-FI"/>
          </a:p>
          <a:p>
            <a:pPr>
              <a:defRPr/>
            </a:pPr>
            <a:r>
              <a:rPr lang="fi-FI" err="1"/>
              <a:t>Kela’s</a:t>
            </a:r>
            <a:r>
              <a:rPr lang="fi-FI"/>
              <a:t> pension </a:t>
            </a:r>
            <a:r>
              <a:rPr lang="fi-FI" err="1"/>
              <a:t>expenditure</a:t>
            </a:r>
            <a:r>
              <a:rPr lang="fi-FI"/>
              <a:t> </a:t>
            </a:r>
            <a:r>
              <a:rPr lang="fi-FI" err="1"/>
              <a:t>includes</a:t>
            </a:r>
            <a:r>
              <a:rPr lang="fi-FI"/>
              <a:t> </a:t>
            </a:r>
            <a:r>
              <a:rPr lang="fi-FI" err="1"/>
              <a:t>national</a:t>
            </a:r>
            <a:r>
              <a:rPr lang="fi-FI"/>
              <a:t> </a:t>
            </a:r>
            <a:r>
              <a:rPr lang="fi-FI" err="1"/>
              <a:t>pensions</a:t>
            </a:r>
            <a:r>
              <a:rPr lang="fi-FI"/>
              <a:t>, </a:t>
            </a:r>
            <a:r>
              <a:rPr lang="fi-FI" err="1"/>
              <a:t>guarantee</a:t>
            </a:r>
            <a:r>
              <a:rPr lang="fi-FI"/>
              <a:t> </a:t>
            </a:r>
            <a:r>
              <a:rPr lang="fi-FI" err="1"/>
              <a:t>pensions</a:t>
            </a:r>
            <a:r>
              <a:rPr lang="fi-FI"/>
              <a:t>, </a:t>
            </a:r>
            <a:r>
              <a:rPr lang="fi-FI" err="1"/>
              <a:t>front-veterans</a:t>
            </a:r>
            <a:r>
              <a:rPr lang="fi-FI"/>
              <a:t> </a:t>
            </a:r>
            <a:r>
              <a:rPr lang="fi-FI" err="1"/>
              <a:t>supplements</a:t>
            </a:r>
            <a:r>
              <a:rPr lang="fi-FI"/>
              <a:t> and </a:t>
            </a:r>
            <a:r>
              <a:rPr lang="fi-FI" err="1"/>
              <a:t>child</a:t>
            </a:r>
            <a:r>
              <a:rPr lang="fi-FI"/>
              <a:t> </a:t>
            </a:r>
            <a:r>
              <a:rPr lang="fi-FI" err="1"/>
              <a:t>increases</a:t>
            </a:r>
            <a:r>
              <a:rPr lang="fi-FI"/>
              <a:t>.</a:t>
            </a:r>
          </a:p>
          <a:p>
            <a:endParaRPr lang="en-US"/>
          </a:p>
          <a:p>
            <a:r>
              <a:rPr lang="en-US"/>
              <a:t>Statistical database</a:t>
            </a:r>
          </a:p>
          <a:p>
            <a:r>
              <a:rPr lang="fi-FI">
                <a:hlinkClick r:id="rId3"/>
              </a:rPr>
              <a:t>https://tilastot.etk.fi/pxweb/en/ETK/ETK__140elakemenot/emeno01_koko.px</a:t>
            </a:r>
            <a:endParaRPr lang="fi-FI"/>
          </a:p>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24</a:t>
            </a:fld>
            <a:endParaRPr lang="fi-FI"/>
          </a:p>
        </p:txBody>
      </p:sp>
    </p:spTree>
    <p:extLst>
      <p:ext uri="{BB962C8B-B14F-4D97-AF65-F5344CB8AC3E}">
        <p14:creationId xmlns:p14="http://schemas.microsoft.com/office/powerpoint/2010/main" val="26587487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a:p>
            <a:r>
              <a:rPr lang="fi-FI">
                <a:hlinkClick r:id="rId3"/>
              </a:rPr>
              <a:t>https://www.etk.fi/en/forecasts/forecasts/long-term-projections/</a:t>
            </a:r>
            <a:endParaRPr lang="fi-FI"/>
          </a:p>
          <a:p>
            <a:endParaRPr lang="fi-FI"/>
          </a:p>
          <a:p>
            <a:r>
              <a:rPr lang="fi-FI" err="1"/>
              <a:t>Kela’s</a:t>
            </a:r>
            <a:r>
              <a:rPr lang="fi-FI"/>
              <a:t> pension </a:t>
            </a:r>
            <a:r>
              <a:rPr lang="fi-FI" err="1"/>
              <a:t>expenditure</a:t>
            </a:r>
            <a:r>
              <a:rPr lang="fi-FI"/>
              <a:t> </a:t>
            </a:r>
            <a:r>
              <a:rPr lang="fi-FI" err="1"/>
              <a:t>includes</a:t>
            </a:r>
            <a:r>
              <a:rPr lang="fi-FI"/>
              <a:t> </a:t>
            </a:r>
            <a:r>
              <a:rPr lang="fi-FI" err="1"/>
              <a:t>national</a:t>
            </a:r>
            <a:r>
              <a:rPr lang="fi-FI"/>
              <a:t> and </a:t>
            </a:r>
            <a:r>
              <a:rPr lang="fi-FI" err="1"/>
              <a:t>guarantee</a:t>
            </a:r>
            <a:r>
              <a:rPr lang="fi-FI"/>
              <a:t> </a:t>
            </a:r>
            <a:r>
              <a:rPr lang="fi-FI" err="1"/>
              <a:t>pensions</a:t>
            </a:r>
            <a:r>
              <a:rPr lang="fi-FI"/>
              <a:t>.</a:t>
            </a:r>
          </a:p>
          <a:p>
            <a:endParaRPr lang="fi-FI"/>
          </a:p>
          <a:p>
            <a:pPr>
              <a:lnSpc>
                <a:spcPct val="20000"/>
              </a:lnSpc>
            </a:pPr>
            <a:endParaRPr lang="fi-FI"/>
          </a:p>
          <a:p>
            <a:r>
              <a:rPr lang="fi-FI"/>
              <a:t>Special </a:t>
            </a:r>
            <a:r>
              <a:rPr lang="fi-FI" err="1"/>
              <a:t>protection</a:t>
            </a:r>
            <a:r>
              <a:rPr lang="fi-FI"/>
              <a:t> = </a:t>
            </a:r>
            <a:r>
              <a:rPr lang="fi-FI" err="1"/>
              <a:t>Occupational</a:t>
            </a:r>
            <a:r>
              <a:rPr lang="fi-FI"/>
              <a:t> </a:t>
            </a:r>
            <a:r>
              <a:rPr lang="fi-FI" err="1"/>
              <a:t>Accidents</a:t>
            </a:r>
            <a:r>
              <a:rPr lang="fi-FI"/>
              <a:t>, </a:t>
            </a:r>
            <a:r>
              <a:rPr lang="fi-FI" err="1"/>
              <a:t>Injuries</a:t>
            </a:r>
            <a:r>
              <a:rPr lang="fi-FI"/>
              <a:t> and </a:t>
            </a:r>
            <a:r>
              <a:rPr lang="fi-FI" err="1"/>
              <a:t>Diseases</a:t>
            </a:r>
            <a:r>
              <a:rPr lang="fi-FI"/>
              <a:t> Act, Motor </a:t>
            </a:r>
            <a:r>
              <a:rPr lang="fi-FI" err="1"/>
              <a:t>Liability</a:t>
            </a:r>
            <a:r>
              <a:rPr lang="fi-FI"/>
              <a:t> Insurance Act, Act on </a:t>
            </a:r>
            <a:r>
              <a:rPr lang="fi-FI" err="1"/>
              <a:t>Compensation</a:t>
            </a:r>
            <a:r>
              <a:rPr lang="fi-FI"/>
              <a:t> for </a:t>
            </a:r>
            <a:r>
              <a:rPr lang="fi-FI" err="1"/>
              <a:t>Military</a:t>
            </a:r>
            <a:r>
              <a:rPr lang="fi-FI"/>
              <a:t> </a:t>
            </a:r>
            <a:r>
              <a:rPr lang="fi-FI" err="1"/>
              <a:t>Accidents</a:t>
            </a:r>
            <a:r>
              <a:rPr lang="fi-FI"/>
              <a:t> and Service-</a:t>
            </a:r>
            <a:r>
              <a:rPr lang="fi-FI" err="1"/>
              <a:t>Related</a:t>
            </a:r>
            <a:r>
              <a:rPr lang="fi-FI"/>
              <a:t> </a:t>
            </a:r>
            <a:r>
              <a:rPr lang="fi-FI" err="1"/>
              <a:t>Illnesses</a:t>
            </a:r>
            <a:r>
              <a:rPr lang="fi-FI"/>
              <a:t>, Act on </a:t>
            </a:r>
            <a:r>
              <a:rPr lang="fi-FI" err="1"/>
              <a:t>Compensation</a:t>
            </a:r>
            <a:r>
              <a:rPr lang="fi-FI"/>
              <a:t> for </a:t>
            </a:r>
            <a:r>
              <a:rPr lang="fi-FI" err="1"/>
              <a:t>Accidents</a:t>
            </a:r>
            <a:r>
              <a:rPr lang="fi-FI"/>
              <a:t> and Service-</a:t>
            </a:r>
            <a:r>
              <a:rPr lang="fi-FI" err="1"/>
              <a:t>Related</a:t>
            </a:r>
            <a:r>
              <a:rPr lang="fi-FI"/>
              <a:t> </a:t>
            </a:r>
            <a:r>
              <a:rPr lang="fi-FI" err="1"/>
              <a:t>Illnesses</a:t>
            </a:r>
            <a:r>
              <a:rPr lang="fi-FI"/>
              <a:t> in </a:t>
            </a:r>
            <a:r>
              <a:rPr lang="fi-FI" err="1"/>
              <a:t>Crisis</a:t>
            </a:r>
            <a:r>
              <a:rPr lang="fi-FI"/>
              <a:t> Management </a:t>
            </a:r>
            <a:r>
              <a:rPr lang="fi-FI" err="1"/>
              <a:t>Duties</a:t>
            </a:r>
            <a:r>
              <a:rPr lang="fi-FI"/>
              <a:t> and </a:t>
            </a:r>
            <a:r>
              <a:rPr lang="fi-FI" err="1">
                <a:solidFill>
                  <a:srgbClr val="000000"/>
                </a:solidFill>
              </a:rPr>
              <a:t>the</a:t>
            </a:r>
            <a:r>
              <a:rPr lang="fi-FI">
                <a:solidFill>
                  <a:srgbClr val="000000"/>
                </a:solidFill>
              </a:rPr>
              <a:t> </a:t>
            </a:r>
            <a:r>
              <a:rPr lang="fi-FI" err="1">
                <a:solidFill>
                  <a:srgbClr val="000000"/>
                </a:solidFill>
              </a:rPr>
              <a:t>Compensation</a:t>
            </a:r>
            <a:r>
              <a:rPr lang="fi-FI">
                <a:solidFill>
                  <a:srgbClr val="000000"/>
                </a:solidFill>
              </a:rPr>
              <a:t> for </a:t>
            </a:r>
            <a:r>
              <a:rPr lang="fi-FI" err="1">
                <a:solidFill>
                  <a:srgbClr val="000000"/>
                </a:solidFill>
              </a:rPr>
              <a:t>Military</a:t>
            </a:r>
            <a:r>
              <a:rPr lang="fi-FI">
                <a:solidFill>
                  <a:srgbClr val="000000"/>
                </a:solidFill>
              </a:rPr>
              <a:t> </a:t>
            </a:r>
            <a:r>
              <a:rPr lang="fi-FI" err="1">
                <a:solidFill>
                  <a:srgbClr val="000000"/>
                </a:solidFill>
              </a:rPr>
              <a:t>Injuries</a:t>
            </a:r>
            <a:r>
              <a:rPr lang="fi-FI">
                <a:solidFill>
                  <a:srgbClr val="000000"/>
                </a:solidFill>
              </a:rPr>
              <a:t> Act.</a:t>
            </a:r>
            <a:endParaRPr lang="fi-FI"/>
          </a:p>
          <a:p>
            <a:endParaRPr lang="fi-FI"/>
          </a:p>
          <a:p>
            <a:r>
              <a:rPr lang="fi-FI"/>
              <a:t>VEKL: Act on </a:t>
            </a:r>
            <a:r>
              <a:rPr lang="fi-FI" err="1"/>
              <a:t>Compensation</a:t>
            </a:r>
            <a:r>
              <a:rPr lang="fi-FI"/>
              <a:t> for Pension </a:t>
            </a:r>
            <a:r>
              <a:rPr lang="fi-FI" err="1"/>
              <a:t>Accrual</a:t>
            </a:r>
            <a:r>
              <a:rPr lang="fi-FI"/>
              <a:t> </a:t>
            </a:r>
            <a:r>
              <a:rPr lang="fi-FI" err="1"/>
              <a:t>from</a:t>
            </a:r>
            <a:r>
              <a:rPr lang="fi-FI"/>
              <a:t> State </a:t>
            </a:r>
            <a:r>
              <a:rPr lang="fi-FI" err="1"/>
              <a:t>Funds</a:t>
            </a:r>
            <a:r>
              <a:rPr lang="fi-FI"/>
              <a:t> for </a:t>
            </a:r>
            <a:r>
              <a:rPr lang="fi-FI" err="1"/>
              <a:t>Periods</a:t>
            </a:r>
            <a:r>
              <a:rPr lang="fi-FI"/>
              <a:t> of </a:t>
            </a:r>
            <a:r>
              <a:rPr lang="fi-FI" err="1"/>
              <a:t>Childcare</a:t>
            </a:r>
            <a:r>
              <a:rPr lang="fi-FI"/>
              <a:t> and </a:t>
            </a:r>
            <a:r>
              <a:rPr lang="fi-FI" err="1"/>
              <a:t>Periods</a:t>
            </a:r>
            <a:r>
              <a:rPr lang="fi-FI"/>
              <a:t> of </a:t>
            </a:r>
            <a:r>
              <a:rPr lang="fi-FI" err="1"/>
              <a:t>Study</a:t>
            </a:r>
            <a:endParaRPr lang="fi-FI"/>
          </a:p>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25</a:t>
            </a:fld>
            <a:endParaRPr lang="fi-FI"/>
          </a:p>
        </p:txBody>
      </p:sp>
    </p:spTree>
    <p:extLst>
      <p:ext uri="{BB962C8B-B14F-4D97-AF65-F5344CB8AC3E}">
        <p14:creationId xmlns:p14="http://schemas.microsoft.com/office/powerpoint/2010/main" val="404802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hlinkClick r:id="rId3"/>
              </a:rPr>
              <a:t>https://www.etk.fi/en/forecasts/forecasts/long-term-projections/</a:t>
            </a:r>
            <a:endParaRPr lang="fi-FI"/>
          </a:p>
          <a:p>
            <a:endParaRPr lang="fi-FI"/>
          </a:p>
          <a:p>
            <a:r>
              <a:rPr lang="fi-FI" err="1"/>
              <a:t>The</a:t>
            </a:r>
            <a:r>
              <a:rPr lang="fi-FI"/>
              <a:t> </a:t>
            </a:r>
            <a:r>
              <a:rPr lang="fi-FI" err="1"/>
              <a:t>realised</a:t>
            </a:r>
            <a:r>
              <a:rPr lang="fi-FI"/>
              <a:t> and </a:t>
            </a:r>
            <a:r>
              <a:rPr lang="fi-FI" err="1"/>
              <a:t>projected</a:t>
            </a:r>
            <a:r>
              <a:rPr lang="fi-FI"/>
              <a:t> </a:t>
            </a:r>
            <a:r>
              <a:rPr lang="fi-FI" err="1"/>
              <a:t>development</a:t>
            </a:r>
            <a:r>
              <a:rPr lang="fi-FI"/>
              <a:t> of </a:t>
            </a:r>
            <a:r>
              <a:rPr lang="fi-FI" err="1"/>
              <a:t>private-sector</a:t>
            </a:r>
            <a:r>
              <a:rPr lang="fi-FI"/>
              <a:t> </a:t>
            </a:r>
            <a:r>
              <a:rPr lang="fi-FI" err="1"/>
              <a:t>employees</a:t>
            </a:r>
            <a:r>
              <a:rPr lang="fi-FI"/>
              <a:t>’ pension </a:t>
            </a:r>
            <a:r>
              <a:rPr lang="fi-FI" err="1"/>
              <a:t>expenditure</a:t>
            </a:r>
            <a:r>
              <a:rPr lang="fi-FI"/>
              <a:t> and </a:t>
            </a:r>
            <a:r>
              <a:rPr lang="fi-FI" err="1"/>
              <a:t>contributions</a:t>
            </a:r>
            <a:r>
              <a:rPr lang="fi-FI"/>
              <a:t> in proportion to </a:t>
            </a:r>
            <a:r>
              <a:rPr lang="fi-FI" err="1"/>
              <a:t>the</a:t>
            </a:r>
            <a:r>
              <a:rPr lang="fi-FI"/>
              <a:t> </a:t>
            </a:r>
            <a:r>
              <a:rPr lang="fi-FI" err="1"/>
              <a:t>equivalent</a:t>
            </a:r>
            <a:r>
              <a:rPr lang="fi-FI"/>
              <a:t> </a:t>
            </a:r>
            <a:r>
              <a:rPr lang="fi-FI" err="1"/>
              <a:t>wage</a:t>
            </a:r>
            <a:r>
              <a:rPr lang="fi-FI"/>
              <a:t> </a:t>
            </a:r>
            <a:r>
              <a:rPr lang="fi-FI" err="1"/>
              <a:t>sum</a:t>
            </a:r>
            <a:r>
              <a:rPr lang="fi-FI"/>
              <a:t>. </a:t>
            </a:r>
            <a:endParaRPr lang="en-US"/>
          </a:p>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26</a:t>
            </a:fld>
            <a:endParaRPr lang="fi-FI"/>
          </a:p>
        </p:txBody>
      </p:sp>
    </p:spTree>
    <p:extLst>
      <p:ext uri="{BB962C8B-B14F-4D97-AF65-F5344CB8AC3E}">
        <p14:creationId xmlns:p14="http://schemas.microsoft.com/office/powerpoint/2010/main" val="29623105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28</a:t>
            </a:fld>
            <a:endParaRPr lang="fi-FI"/>
          </a:p>
        </p:txBody>
      </p:sp>
    </p:spTree>
    <p:extLst>
      <p:ext uri="{BB962C8B-B14F-4D97-AF65-F5344CB8AC3E}">
        <p14:creationId xmlns:p14="http://schemas.microsoft.com/office/powerpoint/2010/main" val="9808407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49"/>
            <a:ext cx="5486400" cy="4284663"/>
          </a:xfrm>
        </p:spPr>
        <p:txBody>
          <a:bodyPr/>
          <a:lstStyle/>
          <a:p>
            <a:r>
              <a:rPr lang="fi-FI" err="1"/>
              <a:t>The</a:t>
            </a:r>
            <a:r>
              <a:rPr lang="fi-FI"/>
              <a:t> </a:t>
            </a:r>
            <a:r>
              <a:rPr lang="fi-FI" err="1"/>
              <a:t>figures</a:t>
            </a:r>
            <a:r>
              <a:rPr lang="fi-FI"/>
              <a:t> </a:t>
            </a:r>
            <a:r>
              <a:rPr lang="fi-FI" err="1"/>
              <a:t>depict</a:t>
            </a:r>
            <a:r>
              <a:rPr lang="fi-FI"/>
              <a:t> </a:t>
            </a:r>
            <a:r>
              <a:rPr lang="fi-FI" err="1"/>
              <a:t>the</a:t>
            </a:r>
            <a:r>
              <a:rPr lang="fi-FI"/>
              <a:t> </a:t>
            </a:r>
            <a:r>
              <a:rPr lang="fi-FI" err="1"/>
              <a:t>number</a:t>
            </a:r>
            <a:r>
              <a:rPr lang="fi-FI"/>
              <a:t> of </a:t>
            </a:r>
            <a:r>
              <a:rPr lang="fi-FI" err="1"/>
              <a:t>individuals</a:t>
            </a:r>
            <a:r>
              <a:rPr lang="fi-FI"/>
              <a:t> in </a:t>
            </a:r>
            <a:r>
              <a:rPr lang="fi-FI" err="1"/>
              <a:t>employment</a:t>
            </a:r>
            <a:r>
              <a:rPr lang="fi-FI"/>
              <a:t> </a:t>
            </a:r>
            <a:r>
              <a:rPr lang="fi-FI" err="1"/>
              <a:t>or</a:t>
            </a:r>
            <a:r>
              <a:rPr lang="fi-FI"/>
              <a:t> </a:t>
            </a:r>
            <a:r>
              <a:rPr lang="fi-FI" err="1"/>
              <a:t>self-employment</a:t>
            </a:r>
            <a:r>
              <a:rPr lang="fi-FI"/>
              <a:t> on 31 </a:t>
            </a:r>
            <a:r>
              <a:rPr lang="fi-FI" err="1"/>
              <a:t>December</a:t>
            </a:r>
            <a:r>
              <a:rPr lang="fi-FI"/>
              <a:t>.</a:t>
            </a:r>
          </a:p>
          <a:p>
            <a:pPr>
              <a:lnSpc>
                <a:spcPct val="20000"/>
              </a:lnSpc>
            </a:pPr>
            <a:endParaRPr lang="en-GB">
              <a:solidFill>
                <a:srgbClr val="023588"/>
              </a:solidFill>
            </a:endParaRPr>
          </a:p>
          <a:p>
            <a:r>
              <a:rPr lang="en-GB"/>
              <a:t>A person may be insured under several different pension acts simultaneously. In the total amount </a:t>
            </a:r>
            <a:r>
              <a:rPr lang="fi-FI"/>
              <a:t>(2.5 </a:t>
            </a:r>
            <a:r>
              <a:rPr lang="fi-FI" err="1"/>
              <a:t>million</a:t>
            </a:r>
            <a:r>
              <a:rPr lang="fi-FI"/>
              <a:t>), </a:t>
            </a:r>
            <a:r>
              <a:rPr lang="fi-FI" err="1"/>
              <a:t>each</a:t>
            </a:r>
            <a:r>
              <a:rPr lang="fi-FI"/>
              <a:t> </a:t>
            </a:r>
            <a:r>
              <a:rPr lang="fi-FI" err="1"/>
              <a:t>individual</a:t>
            </a:r>
            <a:r>
              <a:rPr lang="fi-FI"/>
              <a:t> is </a:t>
            </a:r>
            <a:r>
              <a:rPr lang="fi-FI" err="1"/>
              <a:t>counted</a:t>
            </a:r>
            <a:r>
              <a:rPr lang="fi-FI"/>
              <a:t> </a:t>
            </a:r>
            <a:r>
              <a:rPr lang="fi-FI" err="1"/>
              <a:t>only</a:t>
            </a:r>
            <a:r>
              <a:rPr lang="fi-FI"/>
              <a:t> </a:t>
            </a:r>
            <a:r>
              <a:rPr lang="fi-FI" err="1"/>
              <a:t>once</a:t>
            </a:r>
            <a:r>
              <a:rPr lang="fi-FI"/>
              <a:t>.</a:t>
            </a:r>
          </a:p>
          <a:p>
            <a:pPr>
              <a:lnSpc>
                <a:spcPct val="30000"/>
              </a:lnSpc>
            </a:pPr>
            <a:endParaRPr lang="fi-FI"/>
          </a:p>
          <a:p>
            <a:pPr>
              <a:lnSpc>
                <a:spcPct val="20000"/>
              </a:lnSpc>
            </a:pPr>
            <a:endParaRPr lang="fi-FI"/>
          </a:p>
          <a:p>
            <a:r>
              <a:rPr lang="fi-FI" err="1"/>
              <a:t>JuEL</a:t>
            </a:r>
            <a:r>
              <a:rPr lang="fi-FI"/>
              <a:t> (</a:t>
            </a:r>
            <a:r>
              <a:rPr lang="fi-FI" err="1"/>
              <a:t>Municipal</a:t>
            </a:r>
            <a:r>
              <a:rPr lang="fi-FI"/>
              <a:t> </a:t>
            </a:r>
            <a:r>
              <a:rPr lang="fi-FI" err="1"/>
              <a:t>Sector</a:t>
            </a:r>
            <a:r>
              <a:rPr lang="fi-FI"/>
              <a:t>)  </a:t>
            </a:r>
            <a:r>
              <a:rPr lang="fi-FI" err="1"/>
              <a:t>covers</a:t>
            </a:r>
            <a:r>
              <a:rPr lang="fi-FI"/>
              <a:t> 42,000  </a:t>
            </a:r>
            <a:r>
              <a:rPr lang="fi-FI" err="1"/>
              <a:t>elected</a:t>
            </a:r>
            <a:r>
              <a:rPr lang="fi-FI"/>
              <a:t> </a:t>
            </a:r>
            <a:r>
              <a:rPr lang="fi-FI" err="1"/>
              <a:t>officials</a:t>
            </a:r>
            <a:r>
              <a:rPr lang="fi-FI"/>
              <a:t>, </a:t>
            </a:r>
            <a:r>
              <a:rPr lang="fi-FI" err="1"/>
              <a:t>family</a:t>
            </a:r>
            <a:r>
              <a:rPr lang="fi-FI"/>
              <a:t> </a:t>
            </a:r>
            <a:r>
              <a:rPr lang="fi-FI" err="1"/>
              <a:t>caregivers</a:t>
            </a:r>
            <a:r>
              <a:rPr lang="fi-FI"/>
              <a:t>, </a:t>
            </a:r>
            <a:r>
              <a:rPr lang="fi-FI" err="1"/>
              <a:t>private</a:t>
            </a:r>
            <a:r>
              <a:rPr lang="fi-FI"/>
              <a:t> </a:t>
            </a:r>
            <a:r>
              <a:rPr lang="fi-FI" err="1"/>
              <a:t>care-providers</a:t>
            </a:r>
            <a:r>
              <a:rPr lang="fi-FI"/>
              <a:t> etc.</a:t>
            </a:r>
          </a:p>
          <a:p>
            <a:pPr>
              <a:lnSpc>
                <a:spcPct val="20000"/>
              </a:lnSpc>
            </a:pPr>
            <a:endParaRPr lang="fi-FI"/>
          </a:p>
          <a:p>
            <a:r>
              <a:rPr lang="fi-FI" err="1"/>
              <a:t>JuEL</a:t>
            </a:r>
            <a:r>
              <a:rPr lang="fi-FI"/>
              <a:t> (State) </a:t>
            </a:r>
            <a:r>
              <a:rPr lang="fi-FI" err="1"/>
              <a:t>covers</a:t>
            </a:r>
            <a:r>
              <a:rPr lang="fi-FI"/>
              <a:t>  8,000 </a:t>
            </a:r>
            <a:r>
              <a:rPr lang="fi-FI" err="1"/>
              <a:t>elected</a:t>
            </a:r>
            <a:r>
              <a:rPr lang="fi-FI"/>
              <a:t> </a:t>
            </a:r>
            <a:r>
              <a:rPr lang="fi-FI" err="1"/>
              <a:t>officials</a:t>
            </a:r>
            <a:r>
              <a:rPr lang="fi-FI"/>
              <a:t>, </a:t>
            </a:r>
            <a:r>
              <a:rPr lang="fi-FI" err="1"/>
              <a:t>consultants</a:t>
            </a:r>
            <a:r>
              <a:rPr lang="fi-FI"/>
              <a:t> etc.</a:t>
            </a:r>
          </a:p>
          <a:p>
            <a:pPr>
              <a:lnSpc>
                <a:spcPct val="30000"/>
              </a:lnSpc>
            </a:pPr>
            <a:endParaRPr lang="fi-FI"/>
          </a:p>
          <a:p>
            <a:r>
              <a:rPr lang="en-GB" err="1"/>
              <a:t>TyEL</a:t>
            </a:r>
            <a:r>
              <a:rPr lang="en-GB"/>
              <a:t> = Employees Pensions Act</a:t>
            </a:r>
          </a:p>
          <a:p>
            <a:r>
              <a:rPr lang="en-GB"/>
              <a:t>MEL = Seafarer’s Pensions Act</a:t>
            </a:r>
          </a:p>
          <a:p>
            <a:r>
              <a:rPr lang="en-GB"/>
              <a:t>YEL = Self-employed Persons’ Pensions Act</a:t>
            </a:r>
          </a:p>
          <a:p>
            <a:r>
              <a:rPr lang="en-GB" err="1"/>
              <a:t>MyEL</a:t>
            </a:r>
            <a:r>
              <a:rPr lang="en-GB"/>
              <a:t> = Farmers’ Pensions Act</a:t>
            </a:r>
          </a:p>
          <a:p>
            <a:pPr>
              <a:lnSpc>
                <a:spcPct val="30000"/>
              </a:lnSpc>
            </a:pPr>
            <a:endParaRPr lang="en-GB"/>
          </a:p>
          <a:p>
            <a:r>
              <a:rPr lang="en-GB" err="1"/>
              <a:t>JuEL</a:t>
            </a:r>
            <a:r>
              <a:rPr lang="en-GB"/>
              <a:t>= Public Sector Pensions Act (Municipal Sector, State, Church)</a:t>
            </a:r>
          </a:p>
          <a:p>
            <a:r>
              <a:rPr lang="en-GB" err="1"/>
              <a:t>OrtKL</a:t>
            </a:r>
            <a:r>
              <a:rPr lang="en-GB"/>
              <a:t> = Orthodox Church Act</a:t>
            </a:r>
          </a:p>
          <a:p>
            <a:r>
              <a:rPr lang="en-GB"/>
              <a:t>SP = Pension regulation for the Bank of Finland</a:t>
            </a:r>
          </a:p>
          <a:p>
            <a:r>
              <a:rPr lang="en-GB"/>
              <a:t>Pension regulation for the regional government of </a:t>
            </a:r>
            <a:r>
              <a:rPr lang="en-GB" err="1"/>
              <a:t>Åland</a:t>
            </a:r>
            <a:endParaRPr lang="en-GB"/>
          </a:p>
          <a:p>
            <a:pPr>
              <a:lnSpc>
                <a:spcPct val="30000"/>
              </a:lnSpc>
            </a:pPr>
            <a:endParaRPr lang="en-GB"/>
          </a:p>
          <a:p>
            <a:r>
              <a:rPr lang="en-US"/>
              <a:t>Statistical database</a:t>
            </a:r>
          </a:p>
          <a:p>
            <a:r>
              <a:rPr lang="fi-FI">
                <a:hlinkClick r:id="rId3"/>
              </a:rPr>
              <a:t>https://tilastot.etk.fi/pxweb/en/ETK/ETK__170vakuutetut__10tyoelakevakuutetut/vak01_piiri.px</a:t>
            </a:r>
            <a:endParaRPr lang="fi-FI"/>
          </a:p>
          <a:p>
            <a:pPr>
              <a:lnSpc>
                <a:spcPct val="30000"/>
              </a:lnSpc>
            </a:pPr>
            <a:endParaRPr lang="fi-FI"/>
          </a:p>
          <a:p>
            <a:r>
              <a:rPr lang="en-US">
                <a:latin typeface="Calibri" panose="020F0502020204030204" pitchFamily="34" charset="0"/>
              </a:rPr>
              <a:t>Persons insured for an earnings-related pension in Finland</a:t>
            </a:r>
          </a:p>
          <a:p>
            <a:r>
              <a:rPr lang="en-US">
                <a:latin typeface="Calibri" panose="020F0502020204030204" pitchFamily="34" charset="0"/>
                <a:hlinkClick r:id="rId4"/>
              </a:rPr>
              <a:t>https://www.etk.fi/en/statistics-2/statistics/insured-persons/</a:t>
            </a:r>
            <a:endParaRPr lang="en-US">
              <a:latin typeface="Calibri" panose="020F0502020204030204" pitchFamily="34" charset="0"/>
            </a:endParaRPr>
          </a:p>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29</a:t>
            </a:fld>
            <a:endParaRPr lang="fi-FI"/>
          </a:p>
        </p:txBody>
      </p:sp>
    </p:spTree>
    <p:extLst>
      <p:ext uri="{BB962C8B-B14F-4D97-AF65-F5344CB8AC3E}">
        <p14:creationId xmlns:p14="http://schemas.microsoft.com/office/powerpoint/2010/main" val="8185944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20000"/>
              </a:lnSpc>
            </a:pPr>
            <a:endParaRPr lang="fi-FI"/>
          </a:p>
          <a:p>
            <a:r>
              <a:rPr lang="fi-FI" err="1"/>
              <a:t>Part-time</a:t>
            </a:r>
            <a:r>
              <a:rPr lang="fi-FI"/>
              <a:t> pension 30, </a:t>
            </a:r>
            <a:r>
              <a:rPr lang="fi-FI" err="1"/>
              <a:t>special</a:t>
            </a:r>
            <a:r>
              <a:rPr lang="fi-FI"/>
              <a:t> pension for farmers (</a:t>
            </a:r>
            <a:r>
              <a:rPr lang="fi-FI" err="1"/>
              <a:t>farm</a:t>
            </a:r>
            <a:r>
              <a:rPr lang="fi-FI"/>
              <a:t> </a:t>
            </a:r>
            <a:r>
              <a:rPr lang="fi-FI" err="1"/>
              <a:t>closure</a:t>
            </a:r>
            <a:r>
              <a:rPr lang="fi-FI"/>
              <a:t> pension and farmers’ </a:t>
            </a:r>
            <a:r>
              <a:rPr lang="fi-FI" err="1"/>
              <a:t>early</a:t>
            </a:r>
            <a:r>
              <a:rPr lang="fi-FI"/>
              <a:t> </a:t>
            </a:r>
            <a:r>
              <a:rPr lang="fi-FI" err="1"/>
              <a:t>retirement</a:t>
            </a:r>
            <a:r>
              <a:rPr lang="fi-FI"/>
              <a:t> </a:t>
            </a:r>
            <a:r>
              <a:rPr lang="fi-FI" err="1"/>
              <a:t>aid</a:t>
            </a:r>
            <a:r>
              <a:rPr lang="fi-FI"/>
              <a:t>) 6,000, </a:t>
            </a:r>
            <a:r>
              <a:rPr lang="fi-FI" err="1"/>
              <a:t>orphan’s</a:t>
            </a:r>
            <a:r>
              <a:rPr lang="fi-FI"/>
              <a:t> pension 16,000.</a:t>
            </a:r>
          </a:p>
          <a:p>
            <a:endParaRPr lang="fi-FI"/>
          </a:p>
          <a:p>
            <a:pPr>
              <a:lnSpc>
                <a:spcPct val="20000"/>
              </a:lnSpc>
            </a:pPr>
            <a:endParaRPr lang="fi-FI"/>
          </a:p>
          <a:p>
            <a:r>
              <a:rPr lang="fi-FI" err="1"/>
              <a:t>The</a:t>
            </a:r>
            <a:r>
              <a:rPr lang="fi-FI"/>
              <a:t> </a:t>
            </a:r>
            <a:r>
              <a:rPr lang="fi-FI" err="1"/>
              <a:t>figures</a:t>
            </a:r>
            <a:r>
              <a:rPr lang="fi-FI"/>
              <a:t> </a:t>
            </a:r>
            <a:r>
              <a:rPr lang="fi-FI" err="1"/>
              <a:t>include</a:t>
            </a:r>
            <a:r>
              <a:rPr lang="fi-FI"/>
              <a:t> </a:t>
            </a:r>
            <a:r>
              <a:rPr lang="fi-FI" err="1"/>
              <a:t>all</a:t>
            </a:r>
            <a:r>
              <a:rPr lang="fi-FI"/>
              <a:t> </a:t>
            </a:r>
            <a:r>
              <a:rPr lang="fi-FI" err="1"/>
              <a:t>individuals</a:t>
            </a:r>
            <a:r>
              <a:rPr lang="fi-FI"/>
              <a:t> </a:t>
            </a:r>
            <a:r>
              <a:rPr lang="fi-FI" err="1"/>
              <a:t>receiving</a:t>
            </a:r>
            <a:r>
              <a:rPr lang="fi-FI"/>
              <a:t> a pension </a:t>
            </a:r>
            <a:r>
              <a:rPr lang="fi-FI" err="1"/>
              <a:t>from</a:t>
            </a:r>
            <a:r>
              <a:rPr lang="fi-FI"/>
              <a:t> </a:t>
            </a:r>
            <a:r>
              <a:rPr lang="fi-FI" b="1" err="1"/>
              <a:t>the</a:t>
            </a:r>
            <a:r>
              <a:rPr lang="fi-FI" b="1"/>
              <a:t> earnings-related </a:t>
            </a:r>
            <a:r>
              <a:rPr lang="fi-FI" b="1" err="1"/>
              <a:t>or</a:t>
            </a:r>
            <a:r>
              <a:rPr lang="fi-FI" b="1"/>
              <a:t> </a:t>
            </a:r>
            <a:r>
              <a:rPr lang="fi-FI" b="1" err="1"/>
              <a:t>national</a:t>
            </a:r>
            <a:r>
              <a:rPr lang="fi-FI" b="1"/>
              <a:t> pension </a:t>
            </a:r>
            <a:r>
              <a:rPr lang="fi-FI" b="1" err="1"/>
              <a:t>scheme</a:t>
            </a:r>
            <a:r>
              <a:rPr lang="fi-FI"/>
              <a:t>.</a:t>
            </a:r>
          </a:p>
          <a:p>
            <a:endParaRPr lang="fi-FI"/>
          </a:p>
          <a:p>
            <a:pPr>
              <a:lnSpc>
                <a:spcPct val="20000"/>
              </a:lnSpc>
            </a:pPr>
            <a:endParaRPr lang="fi-FI"/>
          </a:p>
          <a:p>
            <a:r>
              <a:rPr lang="fi-FI"/>
              <a:t>1,596,000 pension </a:t>
            </a:r>
            <a:r>
              <a:rPr lang="fi-FI" err="1"/>
              <a:t>recpients</a:t>
            </a:r>
            <a:r>
              <a:rPr lang="fi-FI"/>
              <a:t> </a:t>
            </a:r>
            <a:r>
              <a:rPr lang="fi-FI" err="1"/>
              <a:t>resided</a:t>
            </a:r>
            <a:r>
              <a:rPr lang="fi-FI"/>
              <a:t> in Finland </a:t>
            </a:r>
            <a:r>
              <a:rPr lang="fi-FI" err="1"/>
              <a:t>while</a:t>
            </a:r>
            <a:r>
              <a:rPr lang="fi-FI"/>
              <a:t> 52,000 </a:t>
            </a:r>
            <a:r>
              <a:rPr lang="fi-FI" err="1"/>
              <a:t>resided</a:t>
            </a:r>
            <a:r>
              <a:rPr lang="fi-FI"/>
              <a:t> </a:t>
            </a:r>
            <a:r>
              <a:rPr lang="fi-FI" err="1"/>
              <a:t>abroad</a:t>
            </a:r>
            <a:r>
              <a:rPr lang="fi-FI"/>
              <a:t>. </a:t>
            </a:r>
          </a:p>
          <a:p>
            <a:endParaRPr lang="fi-FI"/>
          </a:p>
          <a:p>
            <a:r>
              <a:rPr lang="en-US"/>
              <a:t>Statistical database</a:t>
            </a:r>
          </a:p>
          <a:p>
            <a:r>
              <a:rPr lang="fi-FI">
                <a:hlinkClick r:id="rId3"/>
              </a:rPr>
              <a:t>https://tilastot.etk.fi/pxweb/en/ETK/ETK__110kaikki_elakkeensaajat__20elakkeensaajien_elake/elsael_1k01_laji.px</a:t>
            </a:r>
            <a:endParaRPr lang="fi-FI"/>
          </a:p>
          <a:p>
            <a:endParaRPr lang="fi-FI"/>
          </a:p>
          <a:p>
            <a:r>
              <a:rPr lang="fi-FI"/>
              <a:t>Statistical Yearbook of </a:t>
            </a:r>
            <a:r>
              <a:rPr lang="fi-FI" err="1"/>
              <a:t>Pensioners</a:t>
            </a:r>
            <a:r>
              <a:rPr lang="fi-FI"/>
              <a:t> in Finland</a:t>
            </a:r>
            <a:endParaRPr lang="en-US"/>
          </a:p>
          <a:p>
            <a:r>
              <a:rPr lang="en-US">
                <a:hlinkClick r:id="rId4"/>
              </a:rPr>
              <a:t>https://www.etk.fi/en/statistics-2/statistics/pension-recipients/all-pension-recipients/</a:t>
            </a:r>
            <a:endParaRPr lang="en-US"/>
          </a:p>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31</a:t>
            </a:fld>
            <a:endParaRPr lang="fi-FI"/>
          </a:p>
        </p:txBody>
      </p:sp>
    </p:spTree>
    <p:extLst>
      <p:ext uri="{BB962C8B-B14F-4D97-AF65-F5344CB8AC3E}">
        <p14:creationId xmlns:p14="http://schemas.microsoft.com/office/powerpoint/2010/main" val="30912793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30000"/>
              </a:lnSpc>
            </a:pPr>
            <a:endParaRPr lang="fi-FI"/>
          </a:p>
          <a:p>
            <a:r>
              <a:rPr lang="fi-FI" err="1"/>
              <a:t>The</a:t>
            </a:r>
            <a:r>
              <a:rPr lang="fi-FI"/>
              <a:t> </a:t>
            </a:r>
            <a:r>
              <a:rPr lang="fi-FI" err="1"/>
              <a:t>figures</a:t>
            </a:r>
            <a:r>
              <a:rPr lang="fi-FI"/>
              <a:t> in </a:t>
            </a:r>
            <a:r>
              <a:rPr lang="fi-FI" err="1"/>
              <a:t>the</a:t>
            </a:r>
            <a:r>
              <a:rPr lang="fi-FI"/>
              <a:t> </a:t>
            </a:r>
            <a:r>
              <a:rPr lang="fi-FI" err="1"/>
              <a:t>graph</a:t>
            </a:r>
            <a:r>
              <a:rPr lang="fi-FI"/>
              <a:t> </a:t>
            </a:r>
            <a:r>
              <a:rPr lang="fi-FI" err="1"/>
              <a:t>include</a:t>
            </a:r>
            <a:r>
              <a:rPr lang="fi-FI"/>
              <a:t> </a:t>
            </a:r>
            <a:r>
              <a:rPr lang="fi-FI" err="1"/>
              <a:t>all</a:t>
            </a:r>
            <a:r>
              <a:rPr lang="fi-FI"/>
              <a:t> pension </a:t>
            </a:r>
            <a:r>
              <a:rPr lang="fi-FI" err="1"/>
              <a:t>recipients</a:t>
            </a:r>
            <a:r>
              <a:rPr lang="fi-FI"/>
              <a:t> </a:t>
            </a:r>
            <a:r>
              <a:rPr lang="fi-FI" err="1"/>
              <a:t>residing</a:t>
            </a:r>
            <a:r>
              <a:rPr lang="fi-FI"/>
              <a:t> in Finland </a:t>
            </a:r>
            <a:r>
              <a:rPr lang="fi-FI" err="1"/>
              <a:t>receiving</a:t>
            </a:r>
            <a:r>
              <a:rPr lang="fi-FI"/>
              <a:t> pension </a:t>
            </a:r>
            <a:r>
              <a:rPr lang="fi-FI" err="1"/>
              <a:t>from</a:t>
            </a:r>
            <a:r>
              <a:rPr lang="fi-FI"/>
              <a:t> </a:t>
            </a:r>
            <a:r>
              <a:rPr lang="fi-FI" err="1"/>
              <a:t>the</a:t>
            </a:r>
            <a:r>
              <a:rPr lang="fi-FI"/>
              <a:t> </a:t>
            </a:r>
            <a:r>
              <a:rPr lang="fi-FI" b="1" err="1"/>
              <a:t>statutory</a:t>
            </a:r>
            <a:r>
              <a:rPr lang="fi-FI" b="1"/>
              <a:t> earnings-related </a:t>
            </a:r>
            <a:r>
              <a:rPr lang="fi-FI" b="1" err="1"/>
              <a:t>or</a:t>
            </a:r>
            <a:r>
              <a:rPr lang="fi-FI" b="1"/>
              <a:t> </a:t>
            </a:r>
            <a:r>
              <a:rPr lang="fi-FI" b="1" err="1"/>
              <a:t>national</a:t>
            </a:r>
            <a:r>
              <a:rPr lang="fi-FI" b="1"/>
              <a:t> pension </a:t>
            </a:r>
            <a:r>
              <a:rPr lang="fi-FI" b="1" err="1"/>
              <a:t>scheme</a:t>
            </a:r>
            <a:r>
              <a:rPr lang="fi-FI"/>
              <a:t>.</a:t>
            </a:r>
          </a:p>
          <a:p>
            <a:pPr>
              <a:lnSpc>
                <a:spcPct val="30000"/>
              </a:lnSpc>
            </a:pPr>
            <a:endParaRPr lang="fi-FI"/>
          </a:p>
          <a:p>
            <a:endParaRPr lang="en-US"/>
          </a:p>
          <a:p>
            <a:r>
              <a:rPr lang="en-US"/>
              <a:t>Statistical database</a:t>
            </a:r>
          </a:p>
          <a:p>
            <a:r>
              <a:rPr lang="fi-FI">
                <a:hlinkClick r:id="rId3"/>
              </a:rPr>
              <a:t>https://tilastot.etk.fi/pxweb/en/ETK/ETK__110kaikki_elakkeensaajat__10elakkeensaajien_lkm/elsa_k04_rak.px</a:t>
            </a:r>
            <a:endParaRPr lang="fi-FI"/>
          </a:p>
          <a:p>
            <a:endParaRPr lang="fi-FI"/>
          </a:p>
          <a:p>
            <a:r>
              <a:rPr lang="fi-FI"/>
              <a:t>Statistical Yearbook of </a:t>
            </a:r>
            <a:r>
              <a:rPr lang="fi-FI" err="1"/>
              <a:t>Pensioners</a:t>
            </a:r>
            <a:r>
              <a:rPr lang="fi-FI"/>
              <a:t> in Finland</a:t>
            </a:r>
            <a:endParaRPr lang="en-US"/>
          </a:p>
          <a:p>
            <a:r>
              <a:rPr lang="en-US">
                <a:hlinkClick r:id="rId4"/>
              </a:rPr>
              <a:t>https://www.etk.fi/en/statistics-2/statistics/pension-recipients/all-pension-recipients/</a:t>
            </a:r>
            <a:endParaRPr lang="en-US"/>
          </a:p>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32</a:t>
            </a:fld>
            <a:endParaRPr lang="fi-FI"/>
          </a:p>
        </p:txBody>
      </p:sp>
    </p:spTree>
    <p:extLst>
      <p:ext uri="{BB962C8B-B14F-4D97-AF65-F5344CB8AC3E}">
        <p14:creationId xmlns:p14="http://schemas.microsoft.com/office/powerpoint/2010/main" val="27132402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Pension </a:t>
            </a:r>
            <a:r>
              <a:rPr lang="fi-FI" err="1"/>
              <a:t>recipients</a:t>
            </a:r>
            <a:r>
              <a:rPr lang="fi-FI"/>
              <a:t>: </a:t>
            </a:r>
            <a:r>
              <a:rPr lang="fi-FI" err="1"/>
              <a:t>individuals</a:t>
            </a:r>
            <a:r>
              <a:rPr lang="fi-FI"/>
              <a:t> </a:t>
            </a:r>
            <a:r>
              <a:rPr lang="fi-FI" err="1"/>
              <a:t>residing</a:t>
            </a:r>
            <a:r>
              <a:rPr lang="fi-FI"/>
              <a:t> in Finland </a:t>
            </a:r>
            <a:r>
              <a:rPr lang="fi-FI" err="1"/>
              <a:t>who</a:t>
            </a:r>
            <a:r>
              <a:rPr lang="fi-FI"/>
              <a:t> </a:t>
            </a:r>
            <a:r>
              <a:rPr lang="fi-FI" err="1"/>
              <a:t>receive</a:t>
            </a:r>
            <a:r>
              <a:rPr lang="fi-FI"/>
              <a:t> an </a:t>
            </a:r>
            <a:r>
              <a:rPr lang="fi-FI" err="1"/>
              <a:t>old</a:t>
            </a:r>
            <a:r>
              <a:rPr lang="fi-FI"/>
              <a:t>-age, disability, </a:t>
            </a:r>
            <a:r>
              <a:rPr lang="fi-FI" err="1"/>
              <a:t>survivors</a:t>
            </a:r>
            <a:r>
              <a:rPr lang="fi-FI"/>
              <a:t>’ and </a:t>
            </a:r>
            <a:r>
              <a:rPr lang="fi-FI" err="1"/>
              <a:t>part-time</a:t>
            </a:r>
            <a:r>
              <a:rPr lang="fi-FI"/>
              <a:t> pension, as </a:t>
            </a:r>
            <a:r>
              <a:rPr lang="fi-FI" err="1"/>
              <a:t>well</a:t>
            </a:r>
            <a:r>
              <a:rPr lang="fi-FI"/>
              <a:t> as </a:t>
            </a:r>
            <a:r>
              <a:rPr lang="fi-FI" err="1"/>
              <a:t>farmer’s</a:t>
            </a:r>
            <a:r>
              <a:rPr lang="fi-FI"/>
              <a:t> </a:t>
            </a:r>
            <a:r>
              <a:rPr lang="fi-FI" err="1"/>
              <a:t>special</a:t>
            </a:r>
            <a:r>
              <a:rPr lang="fi-FI"/>
              <a:t> pension, </a:t>
            </a:r>
            <a:r>
              <a:rPr lang="fi-FI" err="1"/>
              <a:t>paid</a:t>
            </a:r>
            <a:r>
              <a:rPr lang="fi-FI"/>
              <a:t> </a:t>
            </a:r>
            <a:r>
              <a:rPr lang="fi-FI" err="1"/>
              <a:t>from</a:t>
            </a:r>
            <a:r>
              <a:rPr lang="fi-FI"/>
              <a:t> </a:t>
            </a:r>
            <a:r>
              <a:rPr lang="fi-FI" b="1" err="1"/>
              <a:t>the</a:t>
            </a:r>
            <a:r>
              <a:rPr lang="fi-FI" b="1"/>
              <a:t> </a:t>
            </a:r>
            <a:r>
              <a:rPr lang="fi-FI" b="1" err="1"/>
              <a:t>statutory</a:t>
            </a:r>
            <a:r>
              <a:rPr lang="fi-FI" b="1"/>
              <a:t> earnings-related </a:t>
            </a:r>
            <a:r>
              <a:rPr lang="fi-FI" b="1" err="1"/>
              <a:t>or</a:t>
            </a:r>
            <a:r>
              <a:rPr lang="fi-FI" b="1"/>
              <a:t> </a:t>
            </a:r>
            <a:r>
              <a:rPr lang="fi-FI" b="1" err="1"/>
              <a:t>national</a:t>
            </a:r>
            <a:r>
              <a:rPr lang="fi-FI" b="1"/>
              <a:t> pension </a:t>
            </a:r>
            <a:r>
              <a:rPr lang="fi-FI" b="1" err="1"/>
              <a:t>scheme</a:t>
            </a:r>
            <a:r>
              <a:rPr lang="fi-FI"/>
              <a:t>.</a:t>
            </a:r>
          </a:p>
          <a:p>
            <a:pPr>
              <a:lnSpc>
                <a:spcPct val="20000"/>
              </a:lnSpc>
            </a:pPr>
            <a:endParaRPr lang="fi-FI"/>
          </a:p>
          <a:p>
            <a:r>
              <a:rPr lang="fi-FI" err="1"/>
              <a:t>Population</a:t>
            </a:r>
            <a:r>
              <a:rPr lang="fi-FI"/>
              <a:t>: </a:t>
            </a:r>
            <a:r>
              <a:rPr lang="fi-FI" err="1"/>
              <a:t>Population</a:t>
            </a:r>
            <a:r>
              <a:rPr lang="fi-FI"/>
              <a:t> </a:t>
            </a:r>
            <a:r>
              <a:rPr lang="fi-FI" err="1"/>
              <a:t>insured</a:t>
            </a:r>
            <a:r>
              <a:rPr lang="fi-FI"/>
              <a:t> by Kela</a:t>
            </a:r>
          </a:p>
          <a:p>
            <a:endParaRPr lang="fi-FI"/>
          </a:p>
          <a:p>
            <a:r>
              <a:rPr lang="en-US"/>
              <a:t>Statistical database</a:t>
            </a:r>
          </a:p>
          <a:p>
            <a:r>
              <a:rPr lang="fi-FI">
                <a:hlinkClick r:id="rId3"/>
              </a:rPr>
              <a:t>https://tilastot.etk.fi/pxweb/en/ETK/ETK__110kaikki_elakkeensaajat__10elakkeensaajien_lkm/elsa_k02_laji.px</a:t>
            </a:r>
            <a:endParaRPr lang="fi-FI"/>
          </a:p>
          <a:p>
            <a:endParaRPr lang="fi-FI"/>
          </a:p>
          <a:p>
            <a:r>
              <a:rPr lang="fi-FI"/>
              <a:t>Statistical Yearbook of </a:t>
            </a:r>
            <a:r>
              <a:rPr lang="fi-FI" err="1"/>
              <a:t>Pensioners</a:t>
            </a:r>
            <a:r>
              <a:rPr lang="fi-FI"/>
              <a:t> in Finland</a:t>
            </a:r>
            <a:endParaRPr lang="en-US"/>
          </a:p>
          <a:p>
            <a:r>
              <a:rPr lang="en-US">
                <a:hlinkClick r:id="rId4"/>
              </a:rPr>
              <a:t>https://www.etk.fi/en/statistics-2/statistics/pension-recipients/all-pension-recipients/</a:t>
            </a:r>
            <a:endParaRPr lang="en-US"/>
          </a:p>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33</a:t>
            </a:fld>
            <a:endParaRPr lang="fi-FI"/>
          </a:p>
        </p:txBody>
      </p:sp>
    </p:spTree>
    <p:extLst>
      <p:ext uri="{BB962C8B-B14F-4D97-AF65-F5344CB8AC3E}">
        <p14:creationId xmlns:p14="http://schemas.microsoft.com/office/powerpoint/2010/main" val="2209109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20000"/>
              </a:lnSpc>
            </a:pPr>
            <a:endParaRPr lang="fi-FI"/>
          </a:p>
          <a:p>
            <a:r>
              <a:rPr lang="fi-FI" err="1"/>
              <a:t>The</a:t>
            </a:r>
            <a:r>
              <a:rPr lang="fi-FI"/>
              <a:t> </a:t>
            </a:r>
            <a:r>
              <a:rPr lang="fi-FI" err="1"/>
              <a:t>figures</a:t>
            </a:r>
            <a:r>
              <a:rPr lang="fi-FI"/>
              <a:t> </a:t>
            </a:r>
            <a:r>
              <a:rPr lang="fi-FI" err="1"/>
              <a:t>include</a:t>
            </a:r>
            <a:r>
              <a:rPr lang="fi-FI"/>
              <a:t> </a:t>
            </a:r>
            <a:r>
              <a:rPr lang="fi-FI" err="1"/>
              <a:t>individuals</a:t>
            </a:r>
            <a:r>
              <a:rPr lang="fi-FI"/>
              <a:t> </a:t>
            </a:r>
            <a:r>
              <a:rPr lang="fi-FI" err="1"/>
              <a:t>residing</a:t>
            </a:r>
            <a:r>
              <a:rPr lang="fi-FI"/>
              <a:t> in Finland </a:t>
            </a:r>
            <a:r>
              <a:rPr lang="fi-FI" err="1"/>
              <a:t>who</a:t>
            </a:r>
            <a:r>
              <a:rPr lang="fi-FI"/>
              <a:t> </a:t>
            </a:r>
            <a:r>
              <a:rPr lang="fi-FI" err="1"/>
              <a:t>have</a:t>
            </a:r>
            <a:r>
              <a:rPr lang="fi-FI"/>
              <a:t> </a:t>
            </a:r>
            <a:r>
              <a:rPr lang="fi-FI" err="1"/>
              <a:t>received</a:t>
            </a:r>
            <a:r>
              <a:rPr lang="fi-FI"/>
              <a:t> a disability pension </a:t>
            </a:r>
            <a:r>
              <a:rPr lang="fi-FI" err="1"/>
              <a:t>from</a:t>
            </a:r>
            <a:r>
              <a:rPr lang="fi-FI"/>
              <a:t> </a:t>
            </a:r>
            <a:r>
              <a:rPr lang="fi-FI" b="1" err="1"/>
              <a:t>the</a:t>
            </a:r>
            <a:r>
              <a:rPr lang="fi-FI" b="1"/>
              <a:t> </a:t>
            </a:r>
            <a:r>
              <a:rPr lang="fi-FI" b="1" err="1"/>
              <a:t>statutory</a:t>
            </a:r>
            <a:r>
              <a:rPr lang="fi-FI" b="1"/>
              <a:t> earnings-related </a:t>
            </a:r>
            <a:r>
              <a:rPr lang="fi-FI" b="1" err="1"/>
              <a:t>or</a:t>
            </a:r>
            <a:r>
              <a:rPr lang="fi-FI" b="1"/>
              <a:t> </a:t>
            </a:r>
            <a:r>
              <a:rPr lang="fi-FI" b="1" err="1"/>
              <a:t>national</a:t>
            </a:r>
            <a:r>
              <a:rPr lang="fi-FI" b="1"/>
              <a:t> pension </a:t>
            </a:r>
            <a:r>
              <a:rPr lang="fi-FI" b="1" err="1"/>
              <a:t>scheme</a:t>
            </a:r>
            <a:r>
              <a:rPr lang="fi-FI" b="1"/>
              <a:t>.</a:t>
            </a:r>
            <a:endParaRPr lang="fi-FI"/>
          </a:p>
          <a:p>
            <a:pPr>
              <a:lnSpc>
                <a:spcPct val="30000"/>
              </a:lnSpc>
            </a:pPr>
            <a:endParaRPr lang="fi-FI"/>
          </a:p>
          <a:p>
            <a:r>
              <a:rPr lang="fi-FI" err="1"/>
              <a:t>The</a:t>
            </a:r>
            <a:r>
              <a:rPr lang="fi-FI"/>
              <a:t> disability </a:t>
            </a:r>
            <a:r>
              <a:rPr lang="fi-FI" err="1"/>
              <a:t>pensions</a:t>
            </a:r>
            <a:r>
              <a:rPr lang="fi-FI"/>
              <a:t> </a:t>
            </a:r>
            <a:r>
              <a:rPr lang="fi-FI" err="1"/>
              <a:t>include</a:t>
            </a:r>
            <a:r>
              <a:rPr lang="fi-FI"/>
              <a:t> </a:t>
            </a:r>
            <a:r>
              <a:rPr lang="fi-FI" err="1"/>
              <a:t>the</a:t>
            </a:r>
            <a:r>
              <a:rPr lang="fi-FI"/>
              <a:t> </a:t>
            </a:r>
            <a:r>
              <a:rPr lang="fi-FI" err="1"/>
              <a:t>actual</a:t>
            </a:r>
            <a:r>
              <a:rPr lang="fi-FI"/>
              <a:t> disability </a:t>
            </a:r>
            <a:r>
              <a:rPr lang="fi-FI" err="1"/>
              <a:t>pensions</a:t>
            </a:r>
            <a:r>
              <a:rPr lang="fi-FI"/>
              <a:t> and </a:t>
            </a:r>
            <a:r>
              <a:rPr lang="fi-FI" err="1"/>
              <a:t>the</a:t>
            </a:r>
            <a:r>
              <a:rPr lang="fi-FI"/>
              <a:t> </a:t>
            </a:r>
            <a:r>
              <a:rPr lang="fi-FI" err="1"/>
              <a:t>individual</a:t>
            </a:r>
            <a:r>
              <a:rPr lang="fi-FI"/>
              <a:t> </a:t>
            </a:r>
            <a:r>
              <a:rPr lang="fi-FI" err="1"/>
              <a:t>early</a:t>
            </a:r>
            <a:r>
              <a:rPr lang="fi-FI"/>
              <a:t> </a:t>
            </a:r>
            <a:r>
              <a:rPr lang="fi-FI" err="1"/>
              <a:t>retirement</a:t>
            </a:r>
            <a:r>
              <a:rPr lang="fi-FI"/>
              <a:t> </a:t>
            </a:r>
            <a:r>
              <a:rPr lang="fi-FI" err="1"/>
              <a:t>pensions</a:t>
            </a:r>
            <a:r>
              <a:rPr lang="fi-FI"/>
              <a:t> (in 2010).</a:t>
            </a:r>
          </a:p>
          <a:p>
            <a:pPr>
              <a:lnSpc>
                <a:spcPct val="20000"/>
              </a:lnSpc>
            </a:pPr>
            <a:endParaRPr lang="fi-FI"/>
          </a:p>
          <a:p>
            <a:r>
              <a:rPr lang="fi-FI" err="1"/>
              <a:t>Actual</a:t>
            </a:r>
            <a:r>
              <a:rPr lang="fi-FI"/>
              <a:t> disability pension: A pension </a:t>
            </a:r>
            <a:r>
              <a:rPr lang="fi-FI" err="1"/>
              <a:t>granted</a:t>
            </a:r>
            <a:r>
              <a:rPr lang="fi-FI"/>
              <a:t> </a:t>
            </a:r>
            <a:r>
              <a:rPr lang="fi-FI" err="1"/>
              <a:t>until</a:t>
            </a:r>
            <a:r>
              <a:rPr lang="fi-FI"/>
              <a:t> </a:t>
            </a:r>
            <a:r>
              <a:rPr lang="fi-FI" err="1"/>
              <a:t>further</a:t>
            </a:r>
            <a:r>
              <a:rPr lang="fi-FI"/>
              <a:t> </a:t>
            </a:r>
            <a:r>
              <a:rPr lang="fi-FI" err="1"/>
              <a:t>notice</a:t>
            </a:r>
            <a:r>
              <a:rPr lang="fi-FI"/>
              <a:t> </a:t>
            </a:r>
            <a:r>
              <a:rPr lang="fi-FI" err="1"/>
              <a:t>or</a:t>
            </a:r>
            <a:r>
              <a:rPr lang="fi-FI"/>
              <a:t> a </a:t>
            </a:r>
            <a:r>
              <a:rPr lang="fi-FI" err="1"/>
              <a:t>cash</a:t>
            </a:r>
            <a:r>
              <a:rPr lang="fi-FI"/>
              <a:t> </a:t>
            </a:r>
            <a:r>
              <a:rPr lang="fi-FI" err="1"/>
              <a:t>rehabilitation</a:t>
            </a:r>
            <a:r>
              <a:rPr lang="fi-FI"/>
              <a:t> benefit (</a:t>
            </a:r>
            <a:r>
              <a:rPr lang="fi-FI" err="1"/>
              <a:t>fixed-term</a:t>
            </a:r>
            <a:r>
              <a:rPr lang="fi-FI"/>
              <a:t> disability pension). </a:t>
            </a:r>
            <a:r>
              <a:rPr lang="fi-FI" err="1"/>
              <a:t>Both</a:t>
            </a:r>
            <a:r>
              <a:rPr lang="fi-FI"/>
              <a:t> </a:t>
            </a:r>
            <a:r>
              <a:rPr lang="fi-FI" err="1"/>
              <a:t>can</a:t>
            </a:r>
            <a:r>
              <a:rPr lang="fi-FI"/>
              <a:t> </a:t>
            </a:r>
            <a:r>
              <a:rPr lang="fi-FI" err="1"/>
              <a:t>be</a:t>
            </a:r>
            <a:r>
              <a:rPr lang="fi-FI"/>
              <a:t> </a:t>
            </a:r>
            <a:r>
              <a:rPr lang="fi-FI" err="1"/>
              <a:t>granted</a:t>
            </a:r>
            <a:r>
              <a:rPr lang="fi-FI"/>
              <a:t> </a:t>
            </a:r>
            <a:r>
              <a:rPr lang="fi-FI" err="1"/>
              <a:t>allso</a:t>
            </a:r>
            <a:r>
              <a:rPr lang="fi-FI"/>
              <a:t> to </a:t>
            </a:r>
            <a:r>
              <a:rPr lang="fi-FI" err="1"/>
              <a:t>the</a:t>
            </a:r>
            <a:r>
              <a:rPr lang="fi-FI"/>
              <a:t> </a:t>
            </a:r>
            <a:r>
              <a:rPr lang="fi-FI" err="1"/>
              <a:t>amount</a:t>
            </a:r>
            <a:r>
              <a:rPr lang="fi-FI"/>
              <a:t> of a </a:t>
            </a:r>
            <a:r>
              <a:rPr lang="fi-FI" err="1"/>
              <a:t>partial</a:t>
            </a:r>
            <a:r>
              <a:rPr lang="fi-FI"/>
              <a:t> pension in </a:t>
            </a:r>
            <a:r>
              <a:rPr lang="fi-FI" err="1"/>
              <a:t>the</a:t>
            </a:r>
            <a:r>
              <a:rPr lang="fi-FI"/>
              <a:t> earnings-related pension </a:t>
            </a:r>
            <a:r>
              <a:rPr lang="fi-FI" err="1"/>
              <a:t>scheme</a:t>
            </a:r>
            <a:r>
              <a:rPr lang="fi-FI"/>
              <a:t>.</a:t>
            </a:r>
          </a:p>
          <a:p>
            <a:endParaRPr lang="fi-FI"/>
          </a:p>
          <a:p>
            <a:r>
              <a:rPr lang="en-US"/>
              <a:t>Statistical database</a:t>
            </a:r>
          </a:p>
          <a:p>
            <a:r>
              <a:rPr lang="fi-FI">
                <a:hlinkClick r:id="rId3"/>
              </a:rPr>
              <a:t>https://tilastot.etk.fi/pxweb/en/ETK/ETK__110kaikki_elakkeensaajat__10elakkeensaajien_lkm/elsa_k10_tk_diag.px</a:t>
            </a:r>
            <a:endParaRPr lang="fi-FI"/>
          </a:p>
          <a:p>
            <a:endParaRPr lang="fi-FI"/>
          </a:p>
          <a:p>
            <a:r>
              <a:rPr lang="fi-FI"/>
              <a:t>Statistical Yearbook of </a:t>
            </a:r>
            <a:r>
              <a:rPr lang="fi-FI" err="1"/>
              <a:t>Pensioners</a:t>
            </a:r>
            <a:r>
              <a:rPr lang="fi-FI"/>
              <a:t> in Finland</a:t>
            </a:r>
            <a:endParaRPr lang="en-US"/>
          </a:p>
          <a:p>
            <a:r>
              <a:rPr lang="en-US">
                <a:hlinkClick r:id="rId4"/>
              </a:rPr>
              <a:t>https://www.etk.fi/en/statistics-2/statistics/pension-recipients/all-pension-recipients/</a:t>
            </a:r>
            <a:endParaRPr lang="en-US"/>
          </a:p>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34</a:t>
            </a:fld>
            <a:endParaRPr lang="fi-FI"/>
          </a:p>
        </p:txBody>
      </p:sp>
    </p:spTree>
    <p:extLst>
      <p:ext uri="{BB962C8B-B14F-4D97-AF65-F5344CB8AC3E}">
        <p14:creationId xmlns:p14="http://schemas.microsoft.com/office/powerpoint/2010/main" val="1213771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3</a:t>
            </a:fld>
            <a:endParaRPr lang="fi-FI"/>
          </a:p>
        </p:txBody>
      </p:sp>
    </p:spTree>
    <p:extLst>
      <p:ext uri="{BB962C8B-B14F-4D97-AF65-F5344CB8AC3E}">
        <p14:creationId xmlns:p14="http://schemas.microsoft.com/office/powerpoint/2010/main" val="38992796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20000"/>
              </a:lnSpc>
            </a:pPr>
            <a:endParaRPr lang="fi-FI"/>
          </a:p>
          <a:p>
            <a:r>
              <a:rPr lang="fi-FI" err="1"/>
              <a:t>The</a:t>
            </a:r>
            <a:r>
              <a:rPr lang="fi-FI"/>
              <a:t> </a:t>
            </a:r>
            <a:r>
              <a:rPr lang="fi-FI" err="1"/>
              <a:t>numbers</a:t>
            </a:r>
            <a:r>
              <a:rPr lang="fi-FI"/>
              <a:t> in </a:t>
            </a:r>
            <a:r>
              <a:rPr lang="fi-FI" err="1"/>
              <a:t>the</a:t>
            </a:r>
            <a:r>
              <a:rPr lang="fi-FI"/>
              <a:t> </a:t>
            </a:r>
            <a:r>
              <a:rPr lang="fi-FI" err="1"/>
              <a:t>figure</a:t>
            </a:r>
            <a:r>
              <a:rPr lang="fi-FI"/>
              <a:t> </a:t>
            </a:r>
            <a:r>
              <a:rPr lang="fi-FI" err="1"/>
              <a:t>refer</a:t>
            </a:r>
            <a:r>
              <a:rPr lang="fi-FI"/>
              <a:t> to </a:t>
            </a:r>
            <a:r>
              <a:rPr lang="fi-FI" err="1"/>
              <a:t>new</a:t>
            </a:r>
            <a:r>
              <a:rPr lang="fi-FI"/>
              <a:t> retirees on a </a:t>
            </a:r>
            <a:r>
              <a:rPr lang="fi-FI" b="1" err="1"/>
              <a:t>statutory</a:t>
            </a:r>
            <a:r>
              <a:rPr lang="fi-FI" b="1"/>
              <a:t> earnings-related pension</a:t>
            </a:r>
            <a:r>
              <a:rPr lang="fi-FI"/>
              <a:t>.</a:t>
            </a:r>
          </a:p>
          <a:p>
            <a:endParaRPr lang="fi-FI"/>
          </a:p>
          <a:p>
            <a:r>
              <a:rPr lang="fi-FI"/>
              <a:t>New retirees on </a:t>
            </a:r>
            <a:r>
              <a:rPr lang="fi-FI" err="1"/>
              <a:t>the</a:t>
            </a:r>
            <a:r>
              <a:rPr lang="fi-FI"/>
              <a:t> </a:t>
            </a:r>
            <a:r>
              <a:rPr lang="fi-FI" err="1"/>
              <a:t>old-age</a:t>
            </a:r>
            <a:r>
              <a:rPr lang="fi-FI"/>
              <a:t> pension </a:t>
            </a:r>
            <a:r>
              <a:rPr lang="fi-FI" err="1"/>
              <a:t>includes</a:t>
            </a:r>
            <a:r>
              <a:rPr lang="fi-FI"/>
              <a:t> </a:t>
            </a:r>
            <a:r>
              <a:rPr lang="fi-FI" err="1"/>
              <a:t>only</a:t>
            </a:r>
            <a:r>
              <a:rPr lang="fi-FI"/>
              <a:t> </a:t>
            </a:r>
            <a:r>
              <a:rPr lang="fi-FI" err="1"/>
              <a:t>individuals</a:t>
            </a:r>
            <a:r>
              <a:rPr lang="fi-FI"/>
              <a:t> </a:t>
            </a:r>
            <a:r>
              <a:rPr lang="fi-FI" err="1"/>
              <a:t>who</a:t>
            </a:r>
            <a:r>
              <a:rPr lang="fi-FI"/>
              <a:t> </a:t>
            </a:r>
            <a:r>
              <a:rPr lang="fi-FI" err="1"/>
              <a:t>have</a:t>
            </a:r>
            <a:r>
              <a:rPr lang="fi-FI"/>
              <a:t> </a:t>
            </a:r>
            <a:r>
              <a:rPr lang="fi-FI" err="1"/>
              <a:t>retired</a:t>
            </a:r>
            <a:r>
              <a:rPr lang="fi-FI"/>
              <a:t> </a:t>
            </a:r>
            <a:r>
              <a:rPr lang="fi-FI" err="1"/>
              <a:t>directly</a:t>
            </a:r>
            <a:r>
              <a:rPr lang="fi-FI"/>
              <a:t> on an </a:t>
            </a:r>
            <a:r>
              <a:rPr lang="fi-FI" err="1"/>
              <a:t>old-age</a:t>
            </a:r>
            <a:r>
              <a:rPr lang="fi-FI"/>
              <a:t> pension </a:t>
            </a:r>
            <a:r>
              <a:rPr lang="fi-FI" err="1"/>
              <a:t>or</a:t>
            </a:r>
            <a:r>
              <a:rPr lang="fi-FI"/>
              <a:t> </a:t>
            </a:r>
            <a:r>
              <a:rPr lang="fi-FI" err="1"/>
              <a:t>whose</a:t>
            </a:r>
            <a:r>
              <a:rPr lang="fi-FI"/>
              <a:t> </a:t>
            </a:r>
            <a:r>
              <a:rPr lang="fi-FI" err="1"/>
              <a:t>part-time</a:t>
            </a:r>
            <a:r>
              <a:rPr lang="fi-FI"/>
              <a:t> pension </a:t>
            </a:r>
            <a:r>
              <a:rPr lang="fi-FI" err="1"/>
              <a:t>has</a:t>
            </a:r>
            <a:r>
              <a:rPr lang="fi-FI"/>
              <a:t> </a:t>
            </a:r>
            <a:r>
              <a:rPr lang="fi-FI" err="1"/>
              <a:t>been</a:t>
            </a:r>
            <a:r>
              <a:rPr lang="fi-FI"/>
              <a:t> </a:t>
            </a:r>
            <a:r>
              <a:rPr lang="fi-FI" err="1"/>
              <a:t>converted</a:t>
            </a:r>
            <a:r>
              <a:rPr lang="fi-FI"/>
              <a:t> to an </a:t>
            </a:r>
            <a:r>
              <a:rPr lang="fi-FI" err="1"/>
              <a:t>old-age</a:t>
            </a:r>
            <a:r>
              <a:rPr lang="fi-FI"/>
              <a:t> pension.</a:t>
            </a:r>
          </a:p>
          <a:p>
            <a:endParaRPr lang="fi-FI"/>
          </a:p>
          <a:p>
            <a:r>
              <a:rPr lang="fi-FI" err="1"/>
              <a:t>Individuals</a:t>
            </a:r>
            <a:r>
              <a:rPr lang="fi-FI"/>
              <a:t> </a:t>
            </a:r>
            <a:r>
              <a:rPr lang="fi-FI" err="1"/>
              <a:t>who</a:t>
            </a:r>
            <a:r>
              <a:rPr lang="fi-FI"/>
              <a:t> </a:t>
            </a:r>
            <a:r>
              <a:rPr lang="fi-FI" err="1"/>
              <a:t>have</a:t>
            </a:r>
            <a:r>
              <a:rPr lang="fi-FI"/>
              <a:t> </a:t>
            </a:r>
            <a:r>
              <a:rPr lang="fi-FI" err="1"/>
              <a:t>retired</a:t>
            </a:r>
            <a:r>
              <a:rPr lang="fi-FI"/>
              <a:t> on </a:t>
            </a:r>
            <a:r>
              <a:rPr lang="fi-FI" err="1"/>
              <a:t>the</a:t>
            </a:r>
            <a:r>
              <a:rPr lang="fi-FI"/>
              <a:t> </a:t>
            </a:r>
            <a:r>
              <a:rPr lang="fi-FI" err="1"/>
              <a:t>partial</a:t>
            </a:r>
            <a:r>
              <a:rPr lang="fi-FI"/>
              <a:t> </a:t>
            </a:r>
            <a:r>
              <a:rPr lang="fi-FI" err="1"/>
              <a:t>old-age</a:t>
            </a:r>
            <a:r>
              <a:rPr lang="fi-FI"/>
              <a:t> pension (</a:t>
            </a:r>
            <a:r>
              <a:rPr lang="fi-FI" err="1"/>
              <a:t>taking</a:t>
            </a:r>
            <a:r>
              <a:rPr lang="fi-FI"/>
              <a:t> out 25% </a:t>
            </a:r>
            <a:r>
              <a:rPr lang="fi-FI" err="1"/>
              <a:t>or</a:t>
            </a:r>
            <a:r>
              <a:rPr lang="fi-FI"/>
              <a:t> 50% of </a:t>
            </a:r>
            <a:r>
              <a:rPr lang="fi-FI" err="1"/>
              <a:t>their</a:t>
            </a:r>
            <a:r>
              <a:rPr lang="fi-FI"/>
              <a:t> </a:t>
            </a:r>
            <a:r>
              <a:rPr lang="fi-FI" err="1"/>
              <a:t>accrued</a:t>
            </a:r>
            <a:r>
              <a:rPr lang="fi-FI"/>
              <a:t> pension) </a:t>
            </a:r>
            <a:r>
              <a:rPr lang="fi-FI" err="1"/>
              <a:t>are</a:t>
            </a:r>
            <a:r>
              <a:rPr lang="fi-FI"/>
              <a:t> </a:t>
            </a:r>
            <a:r>
              <a:rPr lang="fi-FI" err="1"/>
              <a:t>not</a:t>
            </a:r>
            <a:r>
              <a:rPr lang="fi-FI"/>
              <a:t> </a:t>
            </a:r>
            <a:r>
              <a:rPr lang="fi-FI" err="1"/>
              <a:t>considered</a:t>
            </a:r>
            <a:r>
              <a:rPr lang="fi-FI"/>
              <a:t> </a:t>
            </a:r>
            <a:r>
              <a:rPr lang="fi-FI" err="1"/>
              <a:t>new</a:t>
            </a:r>
            <a:r>
              <a:rPr lang="fi-FI"/>
              <a:t> retirees. </a:t>
            </a:r>
            <a:r>
              <a:rPr lang="fi-FI" err="1"/>
              <a:t>They</a:t>
            </a:r>
            <a:r>
              <a:rPr lang="fi-FI"/>
              <a:t> </a:t>
            </a:r>
            <a:r>
              <a:rPr lang="fi-FI" err="1"/>
              <a:t>will</a:t>
            </a:r>
            <a:r>
              <a:rPr lang="fi-FI"/>
              <a:t> </a:t>
            </a:r>
            <a:r>
              <a:rPr lang="fi-FI" err="1"/>
              <a:t>be</a:t>
            </a:r>
            <a:r>
              <a:rPr lang="fi-FI"/>
              <a:t> </a:t>
            </a:r>
            <a:r>
              <a:rPr lang="fi-FI" err="1"/>
              <a:t>included</a:t>
            </a:r>
            <a:r>
              <a:rPr lang="fi-FI"/>
              <a:t> in </a:t>
            </a:r>
            <a:r>
              <a:rPr lang="fi-FI" err="1"/>
              <a:t>the</a:t>
            </a:r>
            <a:r>
              <a:rPr lang="fi-FI"/>
              <a:t> </a:t>
            </a:r>
            <a:r>
              <a:rPr lang="fi-FI" err="1"/>
              <a:t>figure</a:t>
            </a:r>
            <a:r>
              <a:rPr lang="fi-FI"/>
              <a:t> for </a:t>
            </a:r>
            <a:r>
              <a:rPr lang="fi-FI" err="1"/>
              <a:t>new</a:t>
            </a:r>
            <a:r>
              <a:rPr lang="fi-FI"/>
              <a:t> retirees on an </a:t>
            </a:r>
            <a:r>
              <a:rPr lang="fi-FI" err="1"/>
              <a:t>old-age</a:t>
            </a:r>
            <a:r>
              <a:rPr lang="fi-FI"/>
              <a:t> pension </a:t>
            </a:r>
            <a:r>
              <a:rPr lang="fi-FI" err="1"/>
              <a:t>when</a:t>
            </a:r>
            <a:r>
              <a:rPr lang="fi-FI"/>
              <a:t> </a:t>
            </a:r>
            <a:r>
              <a:rPr lang="fi-FI" err="1"/>
              <a:t>they</a:t>
            </a:r>
            <a:r>
              <a:rPr lang="fi-FI"/>
              <a:t> </a:t>
            </a:r>
            <a:r>
              <a:rPr lang="fi-FI" err="1"/>
              <a:t>retire</a:t>
            </a:r>
            <a:r>
              <a:rPr lang="fi-FI"/>
              <a:t> on a </a:t>
            </a:r>
            <a:r>
              <a:rPr lang="fi-FI" err="1"/>
              <a:t>full</a:t>
            </a:r>
            <a:r>
              <a:rPr lang="fi-FI"/>
              <a:t> </a:t>
            </a:r>
            <a:r>
              <a:rPr lang="fi-FI" err="1"/>
              <a:t>old-age</a:t>
            </a:r>
            <a:r>
              <a:rPr lang="fi-FI"/>
              <a:t> pension.</a:t>
            </a:r>
          </a:p>
          <a:p>
            <a:endParaRPr lang="fi-FI"/>
          </a:p>
          <a:p>
            <a:r>
              <a:rPr lang="en-US"/>
              <a:t>Statistical database</a:t>
            </a:r>
          </a:p>
          <a:p>
            <a:r>
              <a:rPr lang="fi-FI">
                <a:hlinkClick r:id="rId3"/>
              </a:rPr>
              <a:t>https://tilastot.etk.fi/pxweb/en/ETK/ETK__120tyoelakkeensaajat__40tyoelakkeelle_siirtyneiden_lkm/elsi_t01_laji.px</a:t>
            </a:r>
            <a:endParaRPr lang="fi-FI"/>
          </a:p>
          <a:p>
            <a:endParaRPr lang="fi-FI" u="sng"/>
          </a:p>
          <a:p>
            <a:r>
              <a:rPr lang="fi-FI">
                <a:latin typeface="Calibri" panose="020F0502020204030204" pitchFamily="34" charset="0"/>
              </a:rPr>
              <a:t>Earnings-related pension </a:t>
            </a:r>
            <a:r>
              <a:rPr lang="fi-FI" err="1">
                <a:latin typeface="Calibri" panose="020F0502020204030204" pitchFamily="34" charset="0"/>
              </a:rPr>
              <a:t>recipients</a:t>
            </a:r>
            <a:r>
              <a:rPr lang="fi-FI">
                <a:latin typeface="Calibri" panose="020F0502020204030204" pitchFamily="34" charset="0"/>
              </a:rPr>
              <a:t> in Finland</a:t>
            </a:r>
          </a:p>
          <a:p>
            <a:r>
              <a:rPr lang="en-US" u="sng">
                <a:latin typeface="Calibri" panose="020F0502020204030204" pitchFamily="34" charset="0"/>
                <a:hlinkClick r:id="rId4"/>
              </a:rPr>
              <a:t>https://www.etk.fi/en/statistics-2/statistics/pension-recipients/earnings-related-pension-recipients/</a:t>
            </a:r>
            <a:endParaRPr lang="en-US" u="sng">
              <a:latin typeface="Calibri" panose="020F0502020204030204" pitchFamily="34" charset="0"/>
            </a:endParaRPr>
          </a:p>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36</a:t>
            </a:fld>
            <a:endParaRPr lang="fi-FI"/>
          </a:p>
        </p:txBody>
      </p:sp>
    </p:spTree>
    <p:extLst>
      <p:ext uri="{BB962C8B-B14F-4D97-AF65-F5344CB8AC3E}">
        <p14:creationId xmlns:p14="http://schemas.microsoft.com/office/powerpoint/2010/main" val="11939233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err="1"/>
              <a:t>The</a:t>
            </a:r>
            <a:r>
              <a:rPr lang="fi-FI"/>
              <a:t> </a:t>
            </a:r>
            <a:r>
              <a:rPr lang="fi-FI" err="1"/>
              <a:t>figures</a:t>
            </a:r>
            <a:r>
              <a:rPr lang="fi-FI"/>
              <a:t> in </a:t>
            </a:r>
            <a:r>
              <a:rPr lang="fi-FI" err="1"/>
              <a:t>the</a:t>
            </a:r>
            <a:r>
              <a:rPr lang="fi-FI"/>
              <a:t> </a:t>
            </a:r>
            <a:r>
              <a:rPr lang="fi-FI" err="1"/>
              <a:t>graph</a:t>
            </a:r>
            <a:r>
              <a:rPr lang="fi-FI"/>
              <a:t> </a:t>
            </a:r>
            <a:r>
              <a:rPr lang="fi-FI" err="1"/>
              <a:t>concerns</a:t>
            </a:r>
            <a:r>
              <a:rPr lang="fi-FI"/>
              <a:t> </a:t>
            </a:r>
            <a:r>
              <a:rPr lang="fi-FI" err="1"/>
              <a:t>individuals</a:t>
            </a:r>
            <a:r>
              <a:rPr lang="fi-FI"/>
              <a:t> </a:t>
            </a:r>
            <a:r>
              <a:rPr lang="fi-FI" err="1"/>
              <a:t>who</a:t>
            </a:r>
            <a:r>
              <a:rPr lang="fi-FI"/>
              <a:t> </a:t>
            </a:r>
            <a:r>
              <a:rPr lang="fi-FI" err="1"/>
              <a:t>have</a:t>
            </a:r>
            <a:r>
              <a:rPr lang="fi-FI"/>
              <a:t> </a:t>
            </a:r>
            <a:r>
              <a:rPr lang="fi-FI" err="1"/>
              <a:t>retired</a:t>
            </a:r>
            <a:r>
              <a:rPr lang="fi-FI"/>
              <a:t> on </a:t>
            </a:r>
            <a:r>
              <a:rPr lang="fi-FI" b="1"/>
              <a:t>a </a:t>
            </a:r>
            <a:r>
              <a:rPr lang="fi-FI" b="1" err="1"/>
              <a:t>statutory</a:t>
            </a:r>
            <a:r>
              <a:rPr lang="fi-FI" b="1"/>
              <a:t> earnings-related pension</a:t>
            </a:r>
            <a:r>
              <a:rPr lang="fi-FI"/>
              <a:t>.</a:t>
            </a:r>
          </a:p>
          <a:p>
            <a:pPr>
              <a:lnSpc>
                <a:spcPct val="20000"/>
              </a:lnSpc>
            </a:pPr>
            <a:endParaRPr lang="fi-FI"/>
          </a:p>
          <a:p>
            <a:r>
              <a:rPr lang="fi-FI" err="1"/>
              <a:t>The</a:t>
            </a:r>
            <a:r>
              <a:rPr lang="fi-FI"/>
              <a:t> disability </a:t>
            </a:r>
            <a:r>
              <a:rPr lang="fi-FI" err="1"/>
              <a:t>pensions</a:t>
            </a:r>
            <a:r>
              <a:rPr lang="fi-FI"/>
              <a:t> </a:t>
            </a:r>
            <a:r>
              <a:rPr lang="fi-FI" err="1"/>
              <a:t>include</a:t>
            </a:r>
            <a:r>
              <a:rPr lang="fi-FI"/>
              <a:t> </a:t>
            </a:r>
            <a:r>
              <a:rPr lang="fi-FI" err="1"/>
              <a:t>the</a:t>
            </a:r>
            <a:r>
              <a:rPr lang="fi-FI"/>
              <a:t> </a:t>
            </a:r>
            <a:r>
              <a:rPr lang="fi-FI" err="1"/>
              <a:t>actual</a:t>
            </a:r>
            <a:r>
              <a:rPr lang="fi-FI"/>
              <a:t> disability </a:t>
            </a:r>
            <a:r>
              <a:rPr lang="fi-FI" err="1"/>
              <a:t>pensions</a:t>
            </a:r>
            <a:r>
              <a:rPr lang="fi-FI"/>
              <a:t> and </a:t>
            </a:r>
            <a:r>
              <a:rPr lang="fi-FI" err="1"/>
              <a:t>the</a:t>
            </a:r>
            <a:r>
              <a:rPr lang="fi-FI"/>
              <a:t> </a:t>
            </a:r>
            <a:r>
              <a:rPr lang="fi-FI" err="1"/>
              <a:t>individual</a:t>
            </a:r>
            <a:r>
              <a:rPr lang="fi-FI"/>
              <a:t> </a:t>
            </a:r>
            <a:r>
              <a:rPr lang="fi-FI" err="1"/>
              <a:t>early</a:t>
            </a:r>
            <a:r>
              <a:rPr lang="fi-FI"/>
              <a:t> </a:t>
            </a:r>
            <a:r>
              <a:rPr lang="fi-FI" err="1"/>
              <a:t>retirement</a:t>
            </a:r>
            <a:r>
              <a:rPr lang="fi-FI"/>
              <a:t> </a:t>
            </a:r>
            <a:r>
              <a:rPr lang="fi-FI" err="1"/>
              <a:t>pensions</a:t>
            </a:r>
            <a:r>
              <a:rPr lang="fi-FI"/>
              <a:t> (in 2000–2006).</a:t>
            </a:r>
          </a:p>
          <a:p>
            <a:pPr>
              <a:lnSpc>
                <a:spcPct val="20000"/>
              </a:lnSpc>
            </a:pPr>
            <a:endParaRPr lang="fi-FI"/>
          </a:p>
          <a:p>
            <a:r>
              <a:rPr lang="fi-FI" err="1"/>
              <a:t>Actual</a:t>
            </a:r>
            <a:r>
              <a:rPr lang="fi-FI"/>
              <a:t> disability pension: a pension </a:t>
            </a:r>
            <a:r>
              <a:rPr lang="fi-FI" err="1"/>
              <a:t>granted</a:t>
            </a:r>
            <a:r>
              <a:rPr lang="fi-FI"/>
              <a:t> </a:t>
            </a:r>
            <a:r>
              <a:rPr lang="fi-FI" err="1"/>
              <a:t>until</a:t>
            </a:r>
            <a:r>
              <a:rPr lang="fi-FI"/>
              <a:t> </a:t>
            </a:r>
            <a:r>
              <a:rPr lang="fi-FI" err="1"/>
              <a:t>further</a:t>
            </a:r>
            <a:r>
              <a:rPr lang="fi-FI"/>
              <a:t> </a:t>
            </a:r>
            <a:r>
              <a:rPr lang="fi-FI" err="1"/>
              <a:t>notice</a:t>
            </a:r>
            <a:r>
              <a:rPr lang="fi-FI"/>
              <a:t> and a </a:t>
            </a:r>
            <a:r>
              <a:rPr lang="fi-FI" err="1"/>
              <a:t>cash</a:t>
            </a:r>
            <a:r>
              <a:rPr lang="fi-FI"/>
              <a:t> </a:t>
            </a:r>
            <a:r>
              <a:rPr lang="fi-FI" err="1"/>
              <a:t>rehabilitation</a:t>
            </a:r>
            <a:r>
              <a:rPr lang="fi-FI"/>
              <a:t> benefit (</a:t>
            </a:r>
            <a:r>
              <a:rPr lang="fi-FI" err="1"/>
              <a:t>fixed-term</a:t>
            </a:r>
            <a:r>
              <a:rPr lang="fi-FI"/>
              <a:t> disability pension). </a:t>
            </a:r>
            <a:r>
              <a:rPr lang="fi-FI" err="1"/>
              <a:t>Both</a:t>
            </a:r>
            <a:r>
              <a:rPr lang="fi-FI"/>
              <a:t> </a:t>
            </a:r>
            <a:r>
              <a:rPr lang="fi-FI" err="1"/>
              <a:t>can</a:t>
            </a:r>
            <a:r>
              <a:rPr lang="fi-FI"/>
              <a:t> </a:t>
            </a:r>
            <a:r>
              <a:rPr lang="fi-FI" err="1"/>
              <a:t>be</a:t>
            </a:r>
            <a:r>
              <a:rPr lang="fi-FI"/>
              <a:t> </a:t>
            </a:r>
            <a:r>
              <a:rPr lang="fi-FI" err="1"/>
              <a:t>granted</a:t>
            </a:r>
            <a:r>
              <a:rPr lang="fi-FI"/>
              <a:t> </a:t>
            </a:r>
            <a:r>
              <a:rPr lang="fi-FI" err="1"/>
              <a:t>allso</a:t>
            </a:r>
            <a:r>
              <a:rPr lang="fi-FI"/>
              <a:t> to </a:t>
            </a:r>
            <a:r>
              <a:rPr lang="fi-FI" err="1"/>
              <a:t>the</a:t>
            </a:r>
            <a:r>
              <a:rPr lang="fi-FI"/>
              <a:t> </a:t>
            </a:r>
            <a:r>
              <a:rPr lang="fi-FI" err="1"/>
              <a:t>amount</a:t>
            </a:r>
            <a:r>
              <a:rPr lang="fi-FI"/>
              <a:t> of a </a:t>
            </a:r>
            <a:r>
              <a:rPr lang="fi-FI" err="1"/>
              <a:t>partial</a:t>
            </a:r>
            <a:r>
              <a:rPr lang="fi-FI"/>
              <a:t> pension.  </a:t>
            </a:r>
          </a:p>
          <a:p>
            <a:endParaRPr lang="fi-FI"/>
          </a:p>
          <a:p>
            <a:r>
              <a:rPr lang="en-US"/>
              <a:t>Statistical database</a:t>
            </a:r>
          </a:p>
          <a:p>
            <a:r>
              <a:rPr lang="fi-FI">
                <a:hlinkClick r:id="rId3"/>
              </a:rPr>
              <a:t>https://tilastot.etk.fi/pxweb/en/ETK/ETK__120tyoelakkeensaajat__40tyoelakkeelle_siirtyneiden_lkm/elsi_t10_tk_diag.px</a:t>
            </a:r>
            <a:endParaRPr lang="fi-FI"/>
          </a:p>
          <a:p>
            <a:endParaRPr lang="fi-FI" u="sng"/>
          </a:p>
          <a:p>
            <a:r>
              <a:rPr lang="fi-FI">
                <a:latin typeface="Calibri" panose="020F0502020204030204" pitchFamily="34" charset="0"/>
              </a:rPr>
              <a:t>Earnings-related pension </a:t>
            </a:r>
            <a:r>
              <a:rPr lang="fi-FI" err="1">
                <a:latin typeface="Calibri" panose="020F0502020204030204" pitchFamily="34" charset="0"/>
              </a:rPr>
              <a:t>recipients</a:t>
            </a:r>
            <a:r>
              <a:rPr lang="fi-FI">
                <a:latin typeface="Calibri" panose="020F0502020204030204" pitchFamily="34" charset="0"/>
              </a:rPr>
              <a:t> in Finland</a:t>
            </a:r>
          </a:p>
          <a:p>
            <a:r>
              <a:rPr lang="en-US" u="sng">
                <a:latin typeface="Calibri" panose="020F0502020204030204" pitchFamily="34" charset="0"/>
                <a:hlinkClick r:id="rId4"/>
              </a:rPr>
              <a:t>https://www.etk.fi/en/statistics-2/statistics/pension-recipients/earnings-related-pension-recipients/</a:t>
            </a:r>
            <a:endParaRPr lang="en-US" u="sng">
              <a:latin typeface="Calibri" panose="020F0502020204030204" pitchFamily="34" charset="0"/>
            </a:endParaRPr>
          </a:p>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37</a:t>
            </a:fld>
            <a:endParaRPr lang="fi-FI"/>
          </a:p>
        </p:txBody>
      </p:sp>
    </p:spTree>
    <p:extLst>
      <p:ext uri="{BB962C8B-B14F-4D97-AF65-F5344CB8AC3E}">
        <p14:creationId xmlns:p14="http://schemas.microsoft.com/office/powerpoint/2010/main" val="40112425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50"/>
            <a:ext cx="5486400" cy="4203898"/>
          </a:xfrm>
        </p:spPr>
        <p:txBody>
          <a:bodyPr/>
          <a:lstStyle/>
          <a:p>
            <a:r>
              <a:rPr lang="fi-FI" err="1"/>
              <a:t>The</a:t>
            </a:r>
            <a:r>
              <a:rPr lang="fi-FI"/>
              <a:t> </a:t>
            </a:r>
            <a:r>
              <a:rPr lang="fi-FI" err="1"/>
              <a:t>figures</a:t>
            </a:r>
            <a:r>
              <a:rPr lang="fi-FI"/>
              <a:t> in </a:t>
            </a:r>
            <a:r>
              <a:rPr lang="fi-FI" err="1"/>
              <a:t>the</a:t>
            </a:r>
            <a:r>
              <a:rPr lang="fi-FI"/>
              <a:t> </a:t>
            </a:r>
            <a:r>
              <a:rPr lang="fi-FI" err="1"/>
              <a:t>graph</a:t>
            </a:r>
            <a:r>
              <a:rPr lang="fi-FI"/>
              <a:t> </a:t>
            </a:r>
            <a:r>
              <a:rPr lang="fi-FI" err="1"/>
              <a:t>concerns</a:t>
            </a:r>
            <a:r>
              <a:rPr lang="fi-FI"/>
              <a:t> </a:t>
            </a:r>
            <a:r>
              <a:rPr lang="fi-FI" err="1"/>
              <a:t>individuals</a:t>
            </a:r>
            <a:r>
              <a:rPr lang="fi-FI"/>
              <a:t> </a:t>
            </a:r>
            <a:r>
              <a:rPr lang="fi-FI" err="1"/>
              <a:t>who</a:t>
            </a:r>
            <a:r>
              <a:rPr lang="fi-FI"/>
              <a:t> </a:t>
            </a:r>
            <a:r>
              <a:rPr lang="fi-FI" err="1"/>
              <a:t>have</a:t>
            </a:r>
            <a:r>
              <a:rPr lang="fi-FI"/>
              <a:t> </a:t>
            </a:r>
            <a:r>
              <a:rPr lang="fi-FI" err="1"/>
              <a:t>retired</a:t>
            </a:r>
            <a:r>
              <a:rPr lang="fi-FI"/>
              <a:t> on </a:t>
            </a:r>
            <a:r>
              <a:rPr lang="fi-FI" b="1"/>
              <a:t>a </a:t>
            </a:r>
            <a:r>
              <a:rPr lang="fi-FI" b="1" err="1"/>
              <a:t>statutory</a:t>
            </a:r>
            <a:r>
              <a:rPr lang="fi-FI" b="1"/>
              <a:t> earnings-related pension</a:t>
            </a:r>
            <a:r>
              <a:rPr lang="fi-FI"/>
              <a:t>.</a:t>
            </a:r>
          </a:p>
          <a:p>
            <a:pPr>
              <a:lnSpc>
                <a:spcPct val="30000"/>
              </a:lnSpc>
            </a:pPr>
            <a:endParaRPr lang="fi-FI"/>
          </a:p>
          <a:p>
            <a:r>
              <a:rPr lang="fi-FI"/>
              <a:t>New retirees on </a:t>
            </a:r>
            <a:r>
              <a:rPr lang="fi-FI" err="1"/>
              <a:t>old</a:t>
            </a:r>
            <a:r>
              <a:rPr lang="fi-FI"/>
              <a:t>-age pension (</a:t>
            </a:r>
            <a:r>
              <a:rPr lang="fi-FI" err="1"/>
              <a:t>includes</a:t>
            </a:r>
            <a:r>
              <a:rPr lang="fi-FI"/>
              <a:t> </a:t>
            </a:r>
            <a:r>
              <a:rPr lang="fi-FI" err="1"/>
              <a:t>only</a:t>
            </a:r>
            <a:r>
              <a:rPr lang="fi-FI"/>
              <a:t> </a:t>
            </a:r>
            <a:r>
              <a:rPr lang="fi-FI" err="1"/>
              <a:t>persons</a:t>
            </a:r>
            <a:r>
              <a:rPr lang="fi-FI"/>
              <a:t> </a:t>
            </a:r>
            <a:r>
              <a:rPr lang="fi-FI" err="1"/>
              <a:t>who</a:t>
            </a:r>
            <a:r>
              <a:rPr lang="fi-FI"/>
              <a:t> </a:t>
            </a:r>
            <a:r>
              <a:rPr lang="fi-FI" err="1"/>
              <a:t>have</a:t>
            </a:r>
            <a:r>
              <a:rPr lang="fi-FI"/>
              <a:t> </a:t>
            </a:r>
            <a:r>
              <a:rPr lang="fi-FI" err="1"/>
              <a:t>retired</a:t>
            </a:r>
            <a:r>
              <a:rPr lang="fi-FI"/>
              <a:t> </a:t>
            </a:r>
            <a:r>
              <a:rPr lang="fi-FI" err="1"/>
              <a:t>directly</a:t>
            </a:r>
            <a:r>
              <a:rPr lang="fi-FI"/>
              <a:t> on </a:t>
            </a:r>
            <a:r>
              <a:rPr lang="fi-FI" err="1"/>
              <a:t>old</a:t>
            </a:r>
            <a:r>
              <a:rPr lang="fi-FI"/>
              <a:t>-age pension </a:t>
            </a:r>
            <a:r>
              <a:rPr lang="fi-FI" err="1"/>
              <a:t>or</a:t>
            </a:r>
            <a:r>
              <a:rPr lang="fi-FI"/>
              <a:t> </a:t>
            </a:r>
            <a:r>
              <a:rPr lang="fi-FI" err="1"/>
              <a:t>whose</a:t>
            </a:r>
            <a:r>
              <a:rPr lang="fi-FI"/>
              <a:t> </a:t>
            </a:r>
            <a:r>
              <a:rPr lang="fi-FI" err="1"/>
              <a:t>part-time</a:t>
            </a:r>
            <a:r>
              <a:rPr lang="fi-FI"/>
              <a:t> pension </a:t>
            </a:r>
            <a:r>
              <a:rPr lang="fi-FI" err="1"/>
              <a:t>has</a:t>
            </a:r>
            <a:r>
              <a:rPr lang="fi-FI"/>
              <a:t> </a:t>
            </a:r>
            <a:r>
              <a:rPr lang="fi-FI" err="1"/>
              <a:t>been</a:t>
            </a:r>
            <a:r>
              <a:rPr lang="fi-FI"/>
              <a:t> </a:t>
            </a:r>
            <a:r>
              <a:rPr lang="fi-FI" err="1"/>
              <a:t>converted</a:t>
            </a:r>
            <a:r>
              <a:rPr lang="fi-FI"/>
              <a:t> to an </a:t>
            </a:r>
            <a:r>
              <a:rPr lang="fi-FI" err="1"/>
              <a:t>old</a:t>
            </a:r>
            <a:r>
              <a:rPr lang="fi-FI"/>
              <a:t>-age pension), disability pension, </a:t>
            </a:r>
            <a:r>
              <a:rPr lang="fi-FI" err="1"/>
              <a:t>unemployment</a:t>
            </a:r>
            <a:r>
              <a:rPr lang="fi-FI"/>
              <a:t> pension (2000–2011) and </a:t>
            </a:r>
            <a:r>
              <a:rPr lang="fi-FI" err="1"/>
              <a:t>special</a:t>
            </a:r>
            <a:r>
              <a:rPr lang="fi-FI"/>
              <a:t> pension for farmers.</a:t>
            </a:r>
          </a:p>
          <a:p>
            <a:pPr>
              <a:lnSpc>
                <a:spcPct val="30000"/>
              </a:lnSpc>
            </a:pPr>
            <a:endParaRPr lang="fi-FI"/>
          </a:p>
          <a:p>
            <a:pPr>
              <a:lnSpc>
                <a:spcPct val="20000"/>
              </a:lnSpc>
            </a:pPr>
            <a:endParaRPr lang="fi-FI"/>
          </a:p>
          <a:p>
            <a:r>
              <a:rPr lang="fi-FI" err="1"/>
              <a:t>Individuals</a:t>
            </a:r>
            <a:r>
              <a:rPr lang="fi-FI"/>
              <a:t> </a:t>
            </a:r>
            <a:r>
              <a:rPr lang="fi-FI" err="1"/>
              <a:t>who</a:t>
            </a:r>
            <a:r>
              <a:rPr lang="fi-FI"/>
              <a:t> </a:t>
            </a:r>
            <a:r>
              <a:rPr lang="fi-FI" err="1"/>
              <a:t>have</a:t>
            </a:r>
            <a:r>
              <a:rPr lang="fi-FI"/>
              <a:t> </a:t>
            </a:r>
            <a:r>
              <a:rPr lang="fi-FI" err="1"/>
              <a:t>retired</a:t>
            </a:r>
            <a:r>
              <a:rPr lang="fi-FI"/>
              <a:t> on a </a:t>
            </a:r>
            <a:r>
              <a:rPr lang="fi-FI" err="1"/>
              <a:t>part-time</a:t>
            </a:r>
            <a:r>
              <a:rPr lang="fi-FI"/>
              <a:t> pension </a:t>
            </a:r>
            <a:r>
              <a:rPr lang="fi-FI" err="1"/>
              <a:t>are</a:t>
            </a:r>
            <a:r>
              <a:rPr lang="fi-FI"/>
              <a:t> </a:t>
            </a:r>
            <a:r>
              <a:rPr lang="fi-FI" err="1"/>
              <a:t>not</a:t>
            </a:r>
            <a:r>
              <a:rPr lang="fi-FI"/>
              <a:t> </a:t>
            </a:r>
            <a:r>
              <a:rPr lang="fi-FI" err="1"/>
              <a:t>counted</a:t>
            </a:r>
            <a:r>
              <a:rPr lang="fi-FI"/>
              <a:t> as </a:t>
            </a:r>
            <a:r>
              <a:rPr lang="fi-FI" err="1"/>
              <a:t>new</a:t>
            </a:r>
            <a:r>
              <a:rPr lang="fi-FI"/>
              <a:t> retirees </a:t>
            </a:r>
            <a:r>
              <a:rPr lang="fi-FI" err="1"/>
              <a:t>since</a:t>
            </a:r>
            <a:r>
              <a:rPr lang="fi-FI"/>
              <a:t> </a:t>
            </a:r>
            <a:r>
              <a:rPr lang="fi-FI" err="1"/>
              <a:t>receiving</a:t>
            </a:r>
            <a:r>
              <a:rPr lang="fi-FI"/>
              <a:t> </a:t>
            </a:r>
            <a:r>
              <a:rPr lang="fi-FI" err="1"/>
              <a:t>part-time</a:t>
            </a:r>
            <a:r>
              <a:rPr lang="fi-FI"/>
              <a:t> pension </a:t>
            </a:r>
            <a:r>
              <a:rPr lang="fi-FI" err="1"/>
              <a:t>requires</a:t>
            </a:r>
            <a:r>
              <a:rPr lang="fi-FI"/>
              <a:t> </a:t>
            </a:r>
            <a:r>
              <a:rPr lang="fi-FI" err="1"/>
              <a:t>working</a:t>
            </a:r>
            <a:r>
              <a:rPr lang="fi-FI"/>
              <a:t>. </a:t>
            </a:r>
          </a:p>
          <a:p>
            <a:pPr>
              <a:lnSpc>
                <a:spcPct val="30000"/>
              </a:lnSpc>
            </a:pPr>
            <a:endParaRPr lang="fi-FI"/>
          </a:p>
          <a:p>
            <a:r>
              <a:rPr lang="fi-FI" err="1"/>
              <a:t>Individuals</a:t>
            </a:r>
            <a:r>
              <a:rPr lang="fi-FI"/>
              <a:t> </a:t>
            </a:r>
            <a:r>
              <a:rPr lang="fi-FI" err="1"/>
              <a:t>who</a:t>
            </a:r>
            <a:r>
              <a:rPr lang="fi-FI"/>
              <a:t> </a:t>
            </a:r>
            <a:r>
              <a:rPr lang="fi-FI" err="1"/>
              <a:t>have</a:t>
            </a:r>
            <a:r>
              <a:rPr lang="fi-FI"/>
              <a:t> </a:t>
            </a:r>
            <a:r>
              <a:rPr lang="fi-FI" err="1"/>
              <a:t>retired</a:t>
            </a:r>
            <a:r>
              <a:rPr lang="fi-FI"/>
              <a:t> on a </a:t>
            </a:r>
            <a:r>
              <a:rPr lang="fi-FI" err="1"/>
              <a:t>partial</a:t>
            </a:r>
            <a:r>
              <a:rPr lang="fi-FI"/>
              <a:t> </a:t>
            </a:r>
            <a:r>
              <a:rPr lang="fi-FI" err="1"/>
              <a:t>old-age</a:t>
            </a:r>
            <a:r>
              <a:rPr lang="fi-FI"/>
              <a:t> pension (</a:t>
            </a:r>
            <a:r>
              <a:rPr lang="fi-FI" err="1"/>
              <a:t>taking</a:t>
            </a:r>
            <a:r>
              <a:rPr lang="fi-FI"/>
              <a:t> out 25% </a:t>
            </a:r>
            <a:r>
              <a:rPr lang="fi-FI" err="1"/>
              <a:t>or</a:t>
            </a:r>
            <a:r>
              <a:rPr lang="fi-FI"/>
              <a:t> 50% of </a:t>
            </a:r>
            <a:r>
              <a:rPr lang="fi-FI" err="1"/>
              <a:t>their</a:t>
            </a:r>
            <a:r>
              <a:rPr lang="fi-FI"/>
              <a:t> </a:t>
            </a:r>
            <a:r>
              <a:rPr lang="fi-FI" err="1"/>
              <a:t>accrued</a:t>
            </a:r>
            <a:r>
              <a:rPr lang="fi-FI"/>
              <a:t> pension) </a:t>
            </a:r>
            <a:r>
              <a:rPr lang="fi-FI" err="1"/>
              <a:t>are</a:t>
            </a:r>
            <a:r>
              <a:rPr lang="fi-FI"/>
              <a:t> </a:t>
            </a:r>
            <a:r>
              <a:rPr lang="fi-FI" err="1"/>
              <a:t>not</a:t>
            </a:r>
            <a:r>
              <a:rPr lang="fi-FI"/>
              <a:t> </a:t>
            </a:r>
            <a:r>
              <a:rPr lang="fi-FI" err="1"/>
              <a:t>considered</a:t>
            </a:r>
            <a:r>
              <a:rPr lang="fi-FI"/>
              <a:t> </a:t>
            </a:r>
            <a:r>
              <a:rPr lang="fi-FI" err="1"/>
              <a:t>new</a:t>
            </a:r>
            <a:r>
              <a:rPr lang="fi-FI"/>
              <a:t> retirees. </a:t>
            </a:r>
            <a:r>
              <a:rPr lang="fi-FI" err="1"/>
              <a:t>They</a:t>
            </a:r>
            <a:r>
              <a:rPr lang="fi-FI"/>
              <a:t> </a:t>
            </a:r>
            <a:r>
              <a:rPr lang="fi-FI" err="1"/>
              <a:t>will</a:t>
            </a:r>
            <a:r>
              <a:rPr lang="fi-FI"/>
              <a:t> </a:t>
            </a:r>
            <a:r>
              <a:rPr lang="fi-FI" err="1"/>
              <a:t>be</a:t>
            </a:r>
            <a:r>
              <a:rPr lang="fi-FI"/>
              <a:t> </a:t>
            </a:r>
            <a:r>
              <a:rPr lang="fi-FI" err="1"/>
              <a:t>included</a:t>
            </a:r>
            <a:r>
              <a:rPr lang="fi-FI"/>
              <a:t> in </a:t>
            </a:r>
            <a:r>
              <a:rPr lang="fi-FI" err="1"/>
              <a:t>the</a:t>
            </a:r>
            <a:r>
              <a:rPr lang="fi-FI"/>
              <a:t> </a:t>
            </a:r>
            <a:r>
              <a:rPr lang="fi-FI" err="1"/>
              <a:t>figure</a:t>
            </a:r>
            <a:r>
              <a:rPr lang="fi-FI"/>
              <a:t> for </a:t>
            </a:r>
            <a:r>
              <a:rPr lang="fi-FI" err="1"/>
              <a:t>new</a:t>
            </a:r>
            <a:r>
              <a:rPr lang="fi-FI"/>
              <a:t> retirees on an </a:t>
            </a:r>
            <a:r>
              <a:rPr lang="fi-FI" err="1"/>
              <a:t>old-age</a:t>
            </a:r>
            <a:r>
              <a:rPr lang="fi-FI"/>
              <a:t> pension </a:t>
            </a:r>
            <a:r>
              <a:rPr lang="fi-FI" err="1"/>
              <a:t>when</a:t>
            </a:r>
            <a:r>
              <a:rPr lang="fi-FI"/>
              <a:t> </a:t>
            </a:r>
            <a:r>
              <a:rPr lang="fi-FI" err="1"/>
              <a:t>they</a:t>
            </a:r>
            <a:r>
              <a:rPr lang="fi-FI"/>
              <a:t> </a:t>
            </a:r>
            <a:r>
              <a:rPr lang="fi-FI" err="1"/>
              <a:t>retire</a:t>
            </a:r>
            <a:r>
              <a:rPr lang="fi-FI"/>
              <a:t> on a </a:t>
            </a:r>
            <a:r>
              <a:rPr lang="fi-FI" err="1"/>
              <a:t>full</a:t>
            </a:r>
            <a:r>
              <a:rPr lang="fi-FI"/>
              <a:t> </a:t>
            </a:r>
            <a:r>
              <a:rPr lang="fi-FI" err="1"/>
              <a:t>old-age</a:t>
            </a:r>
            <a:r>
              <a:rPr lang="fi-FI"/>
              <a:t> pension.</a:t>
            </a:r>
          </a:p>
          <a:p>
            <a:pPr>
              <a:lnSpc>
                <a:spcPct val="30000"/>
              </a:lnSpc>
            </a:pPr>
            <a:endParaRPr lang="fi-FI"/>
          </a:p>
          <a:p>
            <a:r>
              <a:rPr lang="en-US"/>
              <a:t>Statistical database</a:t>
            </a:r>
          </a:p>
          <a:p>
            <a:r>
              <a:rPr lang="fi-FI">
                <a:hlinkClick r:id="rId3"/>
              </a:rPr>
              <a:t>https://tilastot.etk.fi/pxweb/en/ETK/ETK__120tyoelakkeensaajat__40tyoelakkeelle_siirtyneiden_lkm/elsi_t01_laji.px</a:t>
            </a:r>
            <a:endParaRPr lang="fi-FI"/>
          </a:p>
          <a:p>
            <a:pPr>
              <a:lnSpc>
                <a:spcPct val="30000"/>
              </a:lnSpc>
            </a:pPr>
            <a:endParaRPr lang="en-US"/>
          </a:p>
          <a:p>
            <a:r>
              <a:rPr lang="fi-FI">
                <a:hlinkClick r:id="rId4"/>
              </a:rPr>
              <a:t>https://tilastot.etk.fi/pxweb/en/ETK/ETK__130elakkeellesiirtymisika/esiirtymisika02.px</a:t>
            </a:r>
            <a:endParaRPr lang="fi-FI"/>
          </a:p>
          <a:p>
            <a:pPr>
              <a:lnSpc>
                <a:spcPct val="30000"/>
              </a:lnSpc>
            </a:pPr>
            <a:endParaRPr lang="fi-FI"/>
          </a:p>
          <a:p>
            <a:r>
              <a:rPr lang="fi-FI">
                <a:latin typeface="Calibri" panose="020F0502020204030204" pitchFamily="34" charset="0"/>
              </a:rPr>
              <a:t>Earnings-related pension </a:t>
            </a:r>
            <a:r>
              <a:rPr lang="fi-FI" err="1">
                <a:latin typeface="Calibri" panose="020F0502020204030204" pitchFamily="34" charset="0"/>
              </a:rPr>
              <a:t>recipients</a:t>
            </a:r>
            <a:r>
              <a:rPr lang="fi-FI">
                <a:latin typeface="Calibri" panose="020F0502020204030204" pitchFamily="34" charset="0"/>
              </a:rPr>
              <a:t> in Finland</a:t>
            </a:r>
          </a:p>
          <a:p>
            <a:r>
              <a:rPr lang="en-US" u="sng">
                <a:latin typeface="Calibri" panose="020F0502020204030204" pitchFamily="34" charset="0"/>
                <a:hlinkClick r:id="rId5"/>
              </a:rPr>
              <a:t>https://www.etk.fi/en/statistics-2/statistics/pension-recipients/earnings-related-pension-recipients/</a:t>
            </a:r>
            <a:endParaRPr lang="en-US" u="sng">
              <a:latin typeface="Calibri" panose="020F0502020204030204" pitchFamily="34" charset="0"/>
            </a:endParaRPr>
          </a:p>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38</a:t>
            </a:fld>
            <a:endParaRPr lang="fi-FI"/>
          </a:p>
        </p:txBody>
      </p:sp>
    </p:spTree>
    <p:extLst>
      <p:ext uri="{BB962C8B-B14F-4D97-AF65-F5344CB8AC3E}">
        <p14:creationId xmlns:p14="http://schemas.microsoft.com/office/powerpoint/2010/main" val="10542599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err="1"/>
              <a:t>The</a:t>
            </a:r>
            <a:r>
              <a:rPr lang="fi-FI"/>
              <a:t> </a:t>
            </a:r>
            <a:r>
              <a:rPr lang="fi-FI" err="1"/>
              <a:t>figures</a:t>
            </a:r>
            <a:r>
              <a:rPr lang="fi-FI"/>
              <a:t> in </a:t>
            </a:r>
            <a:r>
              <a:rPr lang="fi-FI" err="1"/>
              <a:t>the</a:t>
            </a:r>
            <a:r>
              <a:rPr lang="fi-FI"/>
              <a:t> </a:t>
            </a:r>
            <a:r>
              <a:rPr lang="fi-FI" err="1"/>
              <a:t>graph</a:t>
            </a:r>
            <a:r>
              <a:rPr lang="fi-FI"/>
              <a:t> </a:t>
            </a:r>
            <a:r>
              <a:rPr lang="fi-FI" err="1"/>
              <a:t>concerns</a:t>
            </a:r>
            <a:r>
              <a:rPr lang="fi-FI"/>
              <a:t> </a:t>
            </a:r>
            <a:r>
              <a:rPr lang="fi-FI" err="1"/>
              <a:t>individuals</a:t>
            </a:r>
            <a:r>
              <a:rPr lang="fi-FI"/>
              <a:t> </a:t>
            </a:r>
            <a:r>
              <a:rPr lang="fi-FI" err="1"/>
              <a:t>who</a:t>
            </a:r>
            <a:r>
              <a:rPr lang="fi-FI"/>
              <a:t> </a:t>
            </a:r>
            <a:r>
              <a:rPr lang="fi-FI" err="1"/>
              <a:t>have</a:t>
            </a:r>
            <a:r>
              <a:rPr lang="fi-FI"/>
              <a:t> </a:t>
            </a:r>
            <a:r>
              <a:rPr lang="fi-FI" err="1"/>
              <a:t>retired</a:t>
            </a:r>
            <a:r>
              <a:rPr lang="fi-FI"/>
              <a:t> on </a:t>
            </a:r>
            <a:r>
              <a:rPr lang="fi-FI" b="1"/>
              <a:t>a </a:t>
            </a:r>
            <a:r>
              <a:rPr lang="fi-FI" b="1" err="1"/>
              <a:t>statutory</a:t>
            </a:r>
            <a:r>
              <a:rPr lang="fi-FI" b="1"/>
              <a:t> earnings-related pension</a:t>
            </a:r>
            <a:r>
              <a:rPr lang="fi-FI"/>
              <a:t>.</a:t>
            </a:r>
          </a:p>
          <a:p>
            <a:endParaRPr lang="fi-FI"/>
          </a:p>
          <a:p>
            <a:r>
              <a:rPr lang="fi-FI" err="1"/>
              <a:t>Individuals</a:t>
            </a:r>
            <a:r>
              <a:rPr lang="fi-FI"/>
              <a:t> </a:t>
            </a:r>
            <a:r>
              <a:rPr lang="fi-FI" err="1"/>
              <a:t>who</a:t>
            </a:r>
            <a:r>
              <a:rPr lang="fi-FI"/>
              <a:t> </a:t>
            </a:r>
            <a:r>
              <a:rPr lang="fi-FI" err="1"/>
              <a:t>have</a:t>
            </a:r>
            <a:r>
              <a:rPr lang="fi-FI"/>
              <a:t> </a:t>
            </a:r>
            <a:r>
              <a:rPr lang="fi-FI" err="1"/>
              <a:t>retired</a:t>
            </a:r>
            <a:r>
              <a:rPr lang="fi-FI"/>
              <a:t> on a </a:t>
            </a:r>
            <a:r>
              <a:rPr lang="fi-FI" err="1"/>
              <a:t>partial</a:t>
            </a:r>
            <a:r>
              <a:rPr lang="fi-FI"/>
              <a:t> </a:t>
            </a:r>
            <a:r>
              <a:rPr lang="fi-FI" err="1"/>
              <a:t>old-age</a:t>
            </a:r>
            <a:r>
              <a:rPr lang="fi-FI"/>
              <a:t> pension (</a:t>
            </a:r>
            <a:r>
              <a:rPr lang="fi-FI" err="1"/>
              <a:t>taking</a:t>
            </a:r>
            <a:r>
              <a:rPr lang="fi-FI"/>
              <a:t> out 25% </a:t>
            </a:r>
            <a:r>
              <a:rPr lang="fi-FI" err="1"/>
              <a:t>or</a:t>
            </a:r>
            <a:r>
              <a:rPr lang="fi-FI"/>
              <a:t> 50% of </a:t>
            </a:r>
            <a:r>
              <a:rPr lang="fi-FI" err="1"/>
              <a:t>their</a:t>
            </a:r>
            <a:r>
              <a:rPr lang="fi-FI"/>
              <a:t> </a:t>
            </a:r>
            <a:r>
              <a:rPr lang="fi-FI" err="1"/>
              <a:t>accrued</a:t>
            </a:r>
            <a:r>
              <a:rPr lang="fi-FI"/>
              <a:t> pension) </a:t>
            </a:r>
            <a:r>
              <a:rPr lang="fi-FI" err="1"/>
              <a:t>are</a:t>
            </a:r>
            <a:r>
              <a:rPr lang="fi-FI"/>
              <a:t> </a:t>
            </a:r>
            <a:r>
              <a:rPr lang="fi-FI" err="1"/>
              <a:t>not</a:t>
            </a:r>
            <a:r>
              <a:rPr lang="fi-FI"/>
              <a:t> </a:t>
            </a:r>
            <a:r>
              <a:rPr lang="fi-FI" err="1"/>
              <a:t>considered</a:t>
            </a:r>
            <a:r>
              <a:rPr lang="fi-FI"/>
              <a:t> </a:t>
            </a:r>
            <a:r>
              <a:rPr lang="fi-FI" err="1"/>
              <a:t>new</a:t>
            </a:r>
            <a:r>
              <a:rPr lang="fi-FI"/>
              <a:t> retirees. </a:t>
            </a:r>
            <a:r>
              <a:rPr lang="fi-FI" err="1"/>
              <a:t>They</a:t>
            </a:r>
            <a:r>
              <a:rPr lang="fi-FI"/>
              <a:t> </a:t>
            </a:r>
            <a:r>
              <a:rPr lang="fi-FI" err="1"/>
              <a:t>will</a:t>
            </a:r>
            <a:r>
              <a:rPr lang="fi-FI"/>
              <a:t> </a:t>
            </a:r>
            <a:r>
              <a:rPr lang="fi-FI" err="1"/>
              <a:t>be</a:t>
            </a:r>
            <a:r>
              <a:rPr lang="fi-FI"/>
              <a:t> </a:t>
            </a:r>
            <a:r>
              <a:rPr lang="fi-FI" err="1"/>
              <a:t>included</a:t>
            </a:r>
            <a:r>
              <a:rPr lang="fi-FI"/>
              <a:t> in </a:t>
            </a:r>
            <a:r>
              <a:rPr lang="fi-FI" err="1"/>
              <a:t>the</a:t>
            </a:r>
            <a:r>
              <a:rPr lang="fi-FI"/>
              <a:t> </a:t>
            </a:r>
            <a:r>
              <a:rPr lang="fi-FI" err="1"/>
              <a:t>figure</a:t>
            </a:r>
            <a:r>
              <a:rPr lang="fi-FI"/>
              <a:t> for </a:t>
            </a:r>
            <a:r>
              <a:rPr lang="fi-FI" err="1"/>
              <a:t>new</a:t>
            </a:r>
            <a:r>
              <a:rPr lang="fi-FI"/>
              <a:t> retirees on an </a:t>
            </a:r>
            <a:r>
              <a:rPr lang="fi-FI" err="1"/>
              <a:t>old-age</a:t>
            </a:r>
            <a:r>
              <a:rPr lang="fi-FI"/>
              <a:t> pension </a:t>
            </a:r>
            <a:r>
              <a:rPr lang="fi-FI" err="1"/>
              <a:t>when</a:t>
            </a:r>
            <a:r>
              <a:rPr lang="fi-FI"/>
              <a:t> </a:t>
            </a:r>
            <a:r>
              <a:rPr lang="fi-FI" err="1"/>
              <a:t>they</a:t>
            </a:r>
            <a:r>
              <a:rPr lang="fi-FI"/>
              <a:t> </a:t>
            </a:r>
            <a:r>
              <a:rPr lang="fi-FI" err="1"/>
              <a:t>retire</a:t>
            </a:r>
            <a:r>
              <a:rPr lang="fi-FI"/>
              <a:t> on a </a:t>
            </a:r>
            <a:r>
              <a:rPr lang="fi-FI" err="1"/>
              <a:t>full</a:t>
            </a:r>
            <a:r>
              <a:rPr lang="fi-FI"/>
              <a:t> </a:t>
            </a:r>
            <a:r>
              <a:rPr lang="fi-FI" err="1"/>
              <a:t>old-age</a:t>
            </a:r>
            <a:r>
              <a:rPr lang="fi-FI"/>
              <a:t> pension.</a:t>
            </a:r>
          </a:p>
          <a:p>
            <a:endParaRPr lang="fi-FI"/>
          </a:p>
          <a:p>
            <a:r>
              <a:rPr lang="en-US"/>
              <a:t>Statistical database</a:t>
            </a:r>
          </a:p>
          <a:p>
            <a:r>
              <a:rPr lang="fi-FI">
                <a:hlinkClick r:id="rId3"/>
              </a:rPr>
              <a:t>https://tilastot.etk.fi/pxweb/en/ETK/ETK__120tyoelakkeensaajat__40tyoelakkeelle_siirtyneiden_lkm/elsi_t01_laji.Px</a:t>
            </a:r>
            <a:endParaRPr lang="en-US"/>
          </a:p>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39</a:t>
            </a:fld>
            <a:endParaRPr lang="fi-FI"/>
          </a:p>
        </p:txBody>
      </p:sp>
    </p:spTree>
    <p:extLst>
      <p:ext uri="{BB962C8B-B14F-4D97-AF65-F5344CB8AC3E}">
        <p14:creationId xmlns:p14="http://schemas.microsoft.com/office/powerpoint/2010/main" val="42559971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85800" y="549275"/>
            <a:ext cx="5486400" cy="3086100"/>
          </a:xfrm>
        </p:spPr>
      </p:sp>
      <p:sp>
        <p:nvSpPr>
          <p:cNvPr id="3" name="Huomautusten paikkamerkki 2"/>
          <p:cNvSpPr>
            <a:spLocks noGrp="1"/>
          </p:cNvSpPr>
          <p:nvPr>
            <p:ph type="body" idx="1"/>
          </p:nvPr>
        </p:nvSpPr>
        <p:spPr>
          <a:xfrm>
            <a:off x="685800" y="3824486"/>
            <a:ext cx="5486400" cy="5067994"/>
          </a:xfrm>
        </p:spPr>
        <p:txBody>
          <a:bodyPr/>
          <a:lstStyle/>
          <a:p>
            <a:r>
              <a:rPr lang="fi-FI" err="1"/>
              <a:t>The</a:t>
            </a:r>
            <a:r>
              <a:rPr lang="fi-FI"/>
              <a:t> </a:t>
            </a:r>
            <a:r>
              <a:rPr lang="fi-FI" err="1"/>
              <a:t>figures</a:t>
            </a:r>
            <a:r>
              <a:rPr lang="fi-FI"/>
              <a:t> in </a:t>
            </a:r>
            <a:r>
              <a:rPr lang="fi-FI" err="1"/>
              <a:t>the</a:t>
            </a:r>
            <a:r>
              <a:rPr lang="fi-FI"/>
              <a:t> </a:t>
            </a:r>
            <a:r>
              <a:rPr lang="fi-FI" err="1"/>
              <a:t>graph</a:t>
            </a:r>
            <a:r>
              <a:rPr lang="fi-FI"/>
              <a:t> </a:t>
            </a:r>
            <a:r>
              <a:rPr lang="fi-FI" err="1"/>
              <a:t>concerns</a:t>
            </a:r>
            <a:r>
              <a:rPr lang="fi-FI"/>
              <a:t> </a:t>
            </a:r>
            <a:r>
              <a:rPr lang="fi-FI" err="1"/>
              <a:t>individuals</a:t>
            </a:r>
            <a:r>
              <a:rPr lang="fi-FI"/>
              <a:t> </a:t>
            </a:r>
            <a:r>
              <a:rPr lang="fi-FI" err="1"/>
              <a:t>who</a:t>
            </a:r>
            <a:r>
              <a:rPr lang="fi-FI"/>
              <a:t> </a:t>
            </a:r>
            <a:r>
              <a:rPr lang="fi-FI" err="1"/>
              <a:t>have</a:t>
            </a:r>
            <a:r>
              <a:rPr lang="fi-FI"/>
              <a:t> </a:t>
            </a:r>
            <a:r>
              <a:rPr lang="fi-FI" err="1"/>
              <a:t>retired</a:t>
            </a:r>
            <a:r>
              <a:rPr lang="fi-FI"/>
              <a:t> on </a:t>
            </a:r>
            <a:r>
              <a:rPr lang="fi-FI" b="1"/>
              <a:t>a </a:t>
            </a:r>
            <a:r>
              <a:rPr lang="fi-FI" b="1" err="1"/>
              <a:t>statutory</a:t>
            </a:r>
            <a:r>
              <a:rPr lang="fi-FI" b="1"/>
              <a:t> earnings-related pension</a:t>
            </a:r>
            <a:r>
              <a:rPr lang="fi-FI"/>
              <a:t>.</a:t>
            </a:r>
          </a:p>
          <a:p>
            <a:pPr>
              <a:lnSpc>
                <a:spcPct val="20000"/>
              </a:lnSpc>
            </a:pPr>
            <a:endParaRPr lang="fi-FI"/>
          </a:p>
          <a:p>
            <a:pPr>
              <a:lnSpc>
                <a:spcPct val="20000"/>
              </a:lnSpc>
            </a:pPr>
            <a:endParaRPr lang="fi-FI"/>
          </a:p>
          <a:p>
            <a:r>
              <a:rPr lang="fi-FI"/>
              <a:t>New retirees on </a:t>
            </a:r>
            <a:r>
              <a:rPr lang="fi-FI" err="1"/>
              <a:t>old</a:t>
            </a:r>
            <a:r>
              <a:rPr lang="fi-FI"/>
              <a:t>-age pension (</a:t>
            </a:r>
            <a:r>
              <a:rPr lang="fi-FI" err="1"/>
              <a:t>includes</a:t>
            </a:r>
            <a:r>
              <a:rPr lang="fi-FI"/>
              <a:t> </a:t>
            </a:r>
            <a:r>
              <a:rPr lang="fi-FI" err="1"/>
              <a:t>only</a:t>
            </a:r>
            <a:r>
              <a:rPr lang="fi-FI"/>
              <a:t> </a:t>
            </a:r>
            <a:r>
              <a:rPr lang="fi-FI" err="1"/>
              <a:t>persons</a:t>
            </a:r>
            <a:r>
              <a:rPr lang="fi-FI"/>
              <a:t> </a:t>
            </a:r>
            <a:r>
              <a:rPr lang="fi-FI" err="1"/>
              <a:t>who</a:t>
            </a:r>
            <a:r>
              <a:rPr lang="fi-FI"/>
              <a:t> </a:t>
            </a:r>
            <a:r>
              <a:rPr lang="fi-FI" err="1"/>
              <a:t>have</a:t>
            </a:r>
            <a:r>
              <a:rPr lang="fi-FI"/>
              <a:t> </a:t>
            </a:r>
            <a:r>
              <a:rPr lang="fi-FI" err="1"/>
              <a:t>retired</a:t>
            </a:r>
            <a:r>
              <a:rPr lang="fi-FI"/>
              <a:t> </a:t>
            </a:r>
            <a:r>
              <a:rPr lang="fi-FI" err="1"/>
              <a:t>directly</a:t>
            </a:r>
            <a:r>
              <a:rPr lang="fi-FI"/>
              <a:t> on </a:t>
            </a:r>
            <a:r>
              <a:rPr lang="fi-FI" err="1"/>
              <a:t>old</a:t>
            </a:r>
            <a:r>
              <a:rPr lang="fi-FI"/>
              <a:t>-age pension </a:t>
            </a:r>
            <a:r>
              <a:rPr lang="fi-FI" err="1"/>
              <a:t>or</a:t>
            </a:r>
            <a:r>
              <a:rPr lang="fi-FI"/>
              <a:t> </a:t>
            </a:r>
            <a:r>
              <a:rPr lang="fi-FI" err="1"/>
              <a:t>whose</a:t>
            </a:r>
            <a:r>
              <a:rPr lang="fi-FI"/>
              <a:t> </a:t>
            </a:r>
            <a:r>
              <a:rPr lang="fi-FI" err="1"/>
              <a:t>part-time</a:t>
            </a:r>
            <a:r>
              <a:rPr lang="fi-FI"/>
              <a:t> pension </a:t>
            </a:r>
            <a:r>
              <a:rPr lang="fi-FI" err="1"/>
              <a:t>has</a:t>
            </a:r>
            <a:r>
              <a:rPr lang="fi-FI"/>
              <a:t> </a:t>
            </a:r>
            <a:r>
              <a:rPr lang="fi-FI" err="1"/>
              <a:t>been</a:t>
            </a:r>
            <a:r>
              <a:rPr lang="fi-FI"/>
              <a:t> </a:t>
            </a:r>
            <a:r>
              <a:rPr lang="fi-FI" err="1"/>
              <a:t>converted</a:t>
            </a:r>
            <a:r>
              <a:rPr lang="fi-FI"/>
              <a:t> to an </a:t>
            </a:r>
            <a:r>
              <a:rPr lang="fi-FI" err="1"/>
              <a:t>old</a:t>
            </a:r>
            <a:r>
              <a:rPr lang="fi-FI"/>
              <a:t>-age pension), disability pension, </a:t>
            </a:r>
            <a:r>
              <a:rPr lang="fi-FI" err="1"/>
              <a:t>unemployment</a:t>
            </a:r>
            <a:r>
              <a:rPr lang="fi-FI"/>
              <a:t> pension (2000–2011) and </a:t>
            </a:r>
            <a:r>
              <a:rPr lang="fi-FI" err="1"/>
              <a:t>special</a:t>
            </a:r>
            <a:r>
              <a:rPr lang="fi-FI"/>
              <a:t> pension for farmers.</a:t>
            </a:r>
          </a:p>
          <a:p>
            <a:pPr>
              <a:lnSpc>
                <a:spcPct val="20000"/>
              </a:lnSpc>
            </a:pPr>
            <a:endParaRPr lang="fi-FI"/>
          </a:p>
          <a:p>
            <a:pPr>
              <a:lnSpc>
                <a:spcPct val="20000"/>
              </a:lnSpc>
            </a:pPr>
            <a:endParaRPr lang="fi-FI"/>
          </a:p>
          <a:p>
            <a:r>
              <a:rPr lang="fi-FI" err="1"/>
              <a:t>The</a:t>
            </a:r>
            <a:r>
              <a:rPr lang="fi-FI"/>
              <a:t> </a:t>
            </a:r>
            <a:r>
              <a:rPr lang="fi-FI" err="1"/>
              <a:t>figures</a:t>
            </a:r>
            <a:r>
              <a:rPr lang="fi-FI"/>
              <a:t> in </a:t>
            </a:r>
            <a:r>
              <a:rPr lang="fi-FI" err="1"/>
              <a:t>the</a:t>
            </a:r>
            <a:r>
              <a:rPr lang="fi-FI"/>
              <a:t> </a:t>
            </a:r>
            <a:r>
              <a:rPr lang="fi-FI" err="1"/>
              <a:t>graph</a:t>
            </a:r>
            <a:r>
              <a:rPr lang="fi-FI"/>
              <a:t> </a:t>
            </a:r>
            <a:r>
              <a:rPr lang="fi-FI" err="1"/>
              <a:t>do</a:t>
            </a:r>
            <a:r>
              <a:rPr lang="fi-FI"/>
              <a:t> </a:t>
            </a:r>
            <a:r>
              <a:rPr lang="fi-FI" err="1"/>
              <a:t>not</a:t>
            </a:r>
            <a:r>
              <a:rPr lang="fi-FI"/>
              <a:t> </a:t>
            </a:r>
            <a:r>
              <a:rPr lang="fi-FI" err="1"/>
              <a:t>include</a:t>
            </a:r>
            <a:r>
              <a:rPr lang="fi-FI"/>
              <a:t> </a:t>
            </a:r>
            <a:r>
              <a:rPr lang="fi-FI" err="1"/>
              <a:t>new</a:t>
            </a:r>
            <a:r>
              <a:rPr lang="fi-FI"/>
              <a:t> retirees on a </a:t>
            </a:r>
            <a:r>
              <a:rPr lang="fi-FI" err="1"/>
              <a:t>part-time</a:t>
            </a:r>
            <a:r>
              <a:rPr lang="fi-FI"/>
              <a:t> pension </a:t>
            </a:r>
            <a:r>
              <a:rPr lang="fi-FI" err="1"/>
              <a:t>or</a:t>
            </a:r>
            <a:r>
              <a:rPr lang="fi-FI"/>
              <a:t> a </a:t>
            </a:r>
            <a:r>
              <a:rPr lang="fi-FI" err="1"/>
              <a:t>partial</a:t>
            </a:r>
            <a:r>
              <a:rPr lang="fi-FI"/>
              <a:t> </a:t>
            </a:r>
            <a:r>
              <a:rPr lang="fi-FI" err="1"/>
              <a:t>old-age</a:t>
            </a:r>
            <a:r>
              <a:rPr lang="fi-FI"/>
              <a:t> pension.</a:t>
            </a:r>
            <a:r>
              <a:rPr lang="fi-FI">
                <a:solidFill>
                  <a:srgbClr val="FF0000"/>
                </a:solidFill>
              </a:rPr>
              <a:t>  </a:t>
            </a:r>
          </a:p>
          <a:p>
            <a:pPr>
              <a:lnSpc>
                <a:spcPct val="20000"/>
              </a:lnSpc>
            </a:pPr>
            <a:endParaRPr lang="fi-FI"/>
          </a:p>
          <a:p>
            <a:pPr>
              <a:lnSpc>
                <a:spcPct val="20000"/>
              </a:lnSpc>
            </a:pPr>
            <a:endParaRPr lang="fi-FI" b="1"/>
          </a:p>
          <a:p>
            <a:r>
              <a:rPr lang="fi-FI" err="1"/>
              <a:t>The</a:t>
            </a:r>
            <a:r>
              <a:rPr lang="fi-FI"/>
              <a:t> </a:t>
            </a:r>
            <a:r>
              <a:rPr lang="fi-FI" b="1"/>
              <a:t>median age</a:t>
            </a:r>
            <a:r>
              <a:rPr lang="fi-FI"/>
              <a:t> is </a:t>
            </a:r>
            <a:r>
              <a:rPr lang="fi-FI" err="1"/>
              <a:t>the</a:t>
            </a:r>
            <a:r>
              <a:rPr lang="fi-FI"/>
              <a:t> </a:t>
            </a:r>
            <a:r>
              <a:rPr lang="fi-FI" err="1"/>
              <a:t>middle</a:t>
            </a:r>
            <a:r>
              <a:rPr lang="fi-FI"/>
              <a:t> </a:t>
            </a:r>
            <a:r>
              <a:rPr lang="fi-FI" err="1"/>
              <a:t>observation</a:t>
            </a:r>
            <a:r>
              <a:rPr lang="fi-FI"/>
              <a:t> of </a:t>
            </a:r>
            <a:r>
              <a:rPr lang="fi-FI" err="1"/>
              <a:t>the</a:t>
            </a:r>
            <a:r>
              <a:rPr lang="fi-FI"/>
              <a:t> data, i.e. </a:t>
            </a:r>
            <a:r>
              <a:rPr lang="fi-FI" err="1"/>
              <a:t>half</a:t>
            </a:r>
            <a:r>
              <a:rPr lang="fi-FI"/>
              <a:t> of </a:t>
            </a:r>
            <a:r>
              <a:rPr lang="fi-FI" err="1"/>
              <a:t>the</a:t>
            </a:r>
            <a:r>
              <a:rPr lang="fi-FI"/>
              <a:t> </a:t>
            </a:r>
            <a:r>
              <a:rPr lang="fi-FI" err="1"/>
              <a:t>new</a:t>
            </a:r>
            <a:r>
              <a:rPr lang="fi-FI"/>
              <a:t> retirees </a:t>
            </a:r>
            <a:r>
              <a:rPr lang="fi-FI" err="1"/>
              <a:t>are</a:t>
            </a:r>
            <a:r>
              <a:rPr lang="fi-FI"/>
              <a:t> </a:t>
            </a:r>
            <a:r>
              <a:rPr lang="fi-FI" err="1"/>
              <a:t>younger</a:t>
            </a:r>
            <a:r>
              <a:rPr lang="fi-FI"/>
              <a:t> </a:t>
            </a:r>
            <a:r>
              <a:rPr lang="fi-FI" err="1"/>
              <a:t>than</a:t>
            </a:r>
            <a:r>
              <a:rPr lang="fi-FI"/>
              <a:t> </a:t>
            </a:r>
            <a:r>
              <a:rPr lang="fi-FI" err="1"/>
              <a:t>this</a:t>
            </a:r>
            <a:r>
              <a:rPr lang="fi-FI"/>
              <a:t> </a:t>
            </a:r>
            <a:r>
              <a:rPr lang="fi-FI" err="1"/>
              <a:t>while</a:t>
            </a:r>
            <a:r>
              <a:rPr lang="fi-FI"/>
              <a:t> </a:t>
            </a:r>
            <a:r>
              <a:rPr lang="fi-FI" err="1"/>
              <a:t>half</a:t>
            </a:r>
            <a:r>
              <a:rPr lang="fi-FI"/>
              <a:t> </a:t>
            </a:r>
            <a:r>
              <a:rPr lang="fi-FI" err="1"/>
              <a:t>are</a:t>
            </a:r>
            <a:r>
              <a:rPr lang="fi-FI"/>
              <a:t> </a:t>
            </a:r>
            <a:r>
              <a:rPr lang="fi-FI" err="1"/>
              <a:t>older</a:t>
            </a:r>
            <a:r>
              <a:rPr lang="fi-FI"/>
              <a:t>. </a:t>
            </a:r>
          </a:p>
          <a:p>
            <a:pPr>
              <a:lnSpc>
                <a:spcPct val="20000"/>
              </a:lnSpc>
            </a:pPr>
            <a:endParaRPr lang="fi-FI"/>
          </a:p>
          <a:p>
            <a:pPr>
              <a:lnSpc>
                <a:spcPct val="20000"/>
              </a:lnSpc>
            </a:pPr>
            <a:endParaRPr lang="fi-FI"/>
          </a:p>
          <a:p>
            <a:r>
              <a:rPr lang="fi-FI" err="1"/>
              <a:t>The</a:t>
            </a:r>
            <a:r>
              <a:rPr lang="fi-FI"/>
              <a:t> </a:t>
            </a:r>
            <a:r>
              <a:rPr lang="fi-FI" b="1" err="1"/>
              <a:t>mean</a:t>
            </a:r>
            <a:r>
              <a:rPr lang="fi-FI" b="1"/>
              <a:t> age </a:t>
            </a:r>
            <a:r>
              <a:rPr lang="fi-FI"/>
              <a:t>is </a:t>
            </a:r>
            <a:r>
              <a:rPr lang="fi-FI" err="1"/>
              <a:t>the</a:t>
            </a:r>
            <a:r>
              <a:rPr lang="fi-FI"/>
              <a:t> </a:t>
            </a:r>
            <a:r>
              <a:rPr lang="fi-FI" err="1"/>
              <a:t>arithmetical</a:t>
            </a:r>
            <a:r>
              <a:rPr lang="fi-FI"/>
              <a:t> </a:t>
            </a:r>
            <a:r>
              <a:rPr lang="fi-FI" err="1"/>
              <a:t>average</a:t>
            </a:r>
            <a:r>
              <a:rPr lang="fi-FI"/>
              <a:t> age of </a:t>
            </a:r>
            <a:r>
              <a:rPr lang="fi-FI" err="1"/>
              <a:t>the</a:t>
            </a:r>
            <a:r>
              <a:rPr lang="fi-FI"/>
              <a:t> </a:t>
            </a:r>
            <a:r>
              <a:rPr lang="fi-FI" err="1"/>
              <a:t>new</a:t>
            </a:r>
            <a:r>
              <a:rPr lang="fi-FI"/>
              <a:t> retirees.</a:t>
            </a:r>
          </a:p>
          <a:p>
            <a:pPr>
              <a:lnSpc>
                <a:spcPct val="20000"/>
              </a:lnSpc>
            </a:pPr>
            <a:endParaRPr lang="fi-FI"/>
          </a:p>
          <a:p>
            <a:r>
              <a:rPr lang="fi-FI" err="1"/>
              <a:t>The</a:t>
            </a:r>
            <a:r>
              <a:rPr lang="fi-FI"/>
              <a:t> </a:t>
            </a:r>
            <a:r>
              <a:rPr lang="fi-FI" b="1" err="1"/>
              <a:t>expected</a:t>
            </a:r>
            <a:r>
              <a:rPr lang="fi-FI" b="1"/>
              <a:t> </a:t>
            </a:r>
            <a:r>
              <a:rPr lang="fi-FI" b="1" err="1"/>
              <a:t>effective</a:t>
            </a:r>
            <a:r>
              <a:rPr lang="fi-FI" b="1"/>
              <a:t> </a:t>
            </a:r>
            <a:r>
              <a:rPr lang="fi-FI" b="1" err="1"/>
              <a:t>retirement</a:t>
            </a:r>
            <a:r>
              <a:rPr lang="fi-FI" b="1"/>
              <a:t> age </a:t>
            </a:r>
            <a:r>
              <a:rPr lang="fi-FI"/>
              <a:t>is an </a:t>
            </a:r>
            <a:r>
              <a:rPr lang="fi-FI" err="1"/>
              <a:t>indicator</a:t>
            </a:r>
            <a:r>
              <a:rPr lang="fi-FI"/>
              <a:t> </a:t>
            </a:r>
            <a:r>
              <a:rPr lang="fi-FI" err="1"/>
              <a:t>developed</a:t>
            </a:r>
            <a:r>
              <a:rPr lang="fi-FI"/>
              <a:t> a </a:t>
            </a:r>
            <a:r>
              <a:rPr lang="fi-FI" err="1"/>
              <a:t>longside</a:t>
            </a:r>
            <a:r>
              <a:rPr lang="fi-FI"/>
              <a:t> </a:t>
            </a:r>
            <a:r>
              <a:rPr lang="fi-FI" err="1"/>
              <a:t>the</a:t>
            </a:r>
            <a:r>
              <a:rPr lang="fi-FI"/>
              <a:t> </a:t>
            </a:r>
            <a:r>
              <a:rPr lang="fi-FI" err="1"/>
              <a:t>traditional</a:t>
            </a:r>
            <a:r>
              <a:rPr lang="fi-FI"/>
              <a:t> </a:t>
            </a:r>
            <a:r>
              <a:rPr lang="fi-FI" err="1"/>
              <a:t>average</a:t>
            </a:r>
            <a:r>
              <a:rPr lang="fi-FI"/>
              <a:t> and median age. It is </a:t>
            </a:r>
            <a:r>
              <a:rPr lang="fi-FI" err="1"/>
              <a:t>better</a:t>
            </a:r>
            <a:r>
              <a:rPr lang="fi-FI"/>
              <a:t> </a:t>
            </a:r>
            <a:r>
              <a:rPr lang="fi-FI" err="1"/>
              <a:t>suited</a:t>
            </a:r>
            <a:r>
              <a:rPr lang="fi-FI"/>
              <a:t> to </a:t>
            </a:r>
            <a:r>
              <a:rPr lang="fi-FI" err="1"/>
              <a:t>monitor</a:t>
            </a:r>
            <a:r>
              <a:rPr lang="fi-FI"/>
              <a:t> </a:t>
            </a:r>
            <a:r>
              <a:rPr lang="fi-FI" err="1"/>
              <a:t>the</a:t>
            </a:r>
            <a:r>
              <a:rPr lang="fi-FI"/>
              <a:t> </a:t>
            </a:r>
            <a:r>
              <a:rPr lang="fi-FI" err="1"/>
              <a:t>changes</a:t>
            </a:r>
            <a:r>
              <a:rPr lang="fi-FI"/>
              <a:t> in </a:t>
            </a:r>
            <a:r>
              <a:rPr lang="fi-FI" err="1"/>
              <a:t>retirement</a:t>
            </a:r>
            <a:r>
              <a:rPr lang="fi-FI"/>
              <a:t> </a:t>
            </a:r>
            <a:r>
              <a:rPr lang="fi-FI" err="1"/>
              <a:t>ages</a:t>
            </a:r>
            <a:r>
              <a:rPr lang="fi-FI"/>
              <a:t>. </a:t>
            </a:r>
            <a:r>
              <a:rPr lang="fi-FI" err="1"/>
              <a:t>The</a:t>
            </a:r>
            <a:r>
              <a:rPr lang="fi-FI"/>
              <a:t> </a:t>
            </a:r>
            <a:r>
              <a:rPr lang="fi-FI" err="1"/>
              <a:t>expected</a:t>
            </a:r>
            <a:r>
              <a:rPr lang="fi-FI"/>
              <a:t> </a:t>
            </a:r>
            <a:r>
              <a:rPr lang="fi-FI" err="1"/>
              <a:t>effective</a:t>
            </a:r>
            <a:r>
              <a:rPr lang="fi-FI"/>
              <a:t> </a:t>
            </a:r>
            <a:r>
              <a:rPr lang="fi-FI" err="1"/>
              <a:t>retirement</a:t>
            </a:r>
            <a:r>
              <a:rPr lang="fi-FI"/>
              <a:t> age is </a:t>
            </a:r>
            <a:r>
              <a:rPr lang="fi-FI" err="1"/>
              <a:t>the</a:t>
            </a:r>
            <a:r>
              <a:rPr lang="fi-FI"/>
              <a:t> </a:t>
            </a:r>
            <a:r>
              <a:rPr lang="fi-FI" err="1"/>
              <a:t>average</a:t>
            </a:r>
            <a:r>
              <a:rPr lang="fi-FI"/>
              <a:t> </a:t>
            </a:r>
            <a:r>
              <a:rPr lang="fi-FI" err="1"/>
              <a:t>retirement</a:t>
            </a:r>
            <a:r>
              <a:rPr lang="fi-FI"/>
              <a:t> age, </a:t>
            </a:r>
            <a:r>
              <a:rPr lang="fi-FI" err="1"/>
              <a:t>which</a:t>
            </a:r>
            <a:r>
              <a:rPr lang="fi-FI"/>
              <a:t> is </a:t>
            </a:r>
            <a:r>
              <a:rPr lang="fi-FI" err="1"/>
              <a:t>formed</a:t>
            </a:r>
            <a:r>
              <a:rPr lang="fi-FI"/>
              <a:t> for </a:t>
            </a:r>
            <a:r>
              <a:rPr lang="fi-FI" err="1"/>
              <a:t>insured</a:t>
            </a:r>
            <a:r>
              <a:rPr lang="fi-FI"/>
              <a:t> </a:t>
            </a:r>
            <a:r>
              <a:rPr lang="fi-FI" err="1"/>
              <a:t>individuals</a:t>
            </a:r>
            <a:r>
              <a:rPr lang="fi-FI"/>
              <a:t> of a </a:t>
            </a:r>
            <a:r>
              <a:rPr lang="fi-FI" err="1"/>
              <a:t>certain</a:t>
            </a:r>
            <a:r>
              <a:rPr lang="fi-FI"/>
              <a:t> age </a:t>
            </a:r>
            <a:r>
              <a:rPr lang="fi-FI" err="1"/>
              <a:t>if</a:t>
            </a:r>
            <a:r>
              <a:rPr lang="fi-FI"/>
              <a:t> </a:t>
            </a:r>
            <a:r>
              <a:rPr lang="fi-FI" err="1"/>
              <a:t>the</a:t>
            </a:r>
            <a:r>
              <a:rPr lang="fi-FI"/>
              <a:t> age-</a:t>
            </a:r>
            <a:r>
              <a:rPr lang="fi-FI" err="1"/>
              <a:t>cohort</a:t>
            </a:r>
            <a:r>
              <a:rPr lang="fi-FI"/>
              <a:t>-</a:t>
            </a:r>
            <a:r>
              <a:rPr lang="fi-FI" err="1"/>
              <a:t>specific</a:t>
            </a:r>
            <a:r>
              <a:rPr lang="fi-FI"/>
              <a:t> </a:t>
            </a:r>
            <a:r>
              <a:rPr lang="fi-FI" err="1"/>
              <a:t>retirement</a:t>
            </a:r>
            <a:r>
              <a:rPr lang="fi-FI"/>
              <a:t> and </a:t>
            </a:r>
            <a:r>
              <a:rPr lang="fi-FI" err="1"/>
              <a:t>mortality</a:t>
            </a:r>
            <a:r>
              <a:rPr lang="fi-FI"/>
              <a:t> </a:t>
            </a:r>
            <a:r>
              <a:rPr lang="fi-FI" err="1"/>
              <a:t>rates</a:t>
            </a:r>
            <a:r>
              <a:rPr lang="fi-FI"/>
              <a:t> </a:t>
            </a:r>
            <a:r>
              <a:rPr lang="fi-FI" err="1"/>
              <a:t>remain</a:t>
            </a:r>
            <a:r>
              <a:rPr lang="fi-FI"/>
              <a:t> at </a:t>
            </a:r>
            <a:r>
              <a:rPr lang="fi-FI" err="1"/>
              <a:t>the</a:t>
            </a:r>
            <a:r>
              <a:rPr lang="fi-FI"/>
              <a:t> </a:t>
            </a:r>
            <a:r>
              <a:rPr lang="fi-FI" err="1"/>
              <a:t>level</a:t>
            </a:r>
            <a:r>
              <a:rPr lang="fi-FI"/>
              <a:t> of </a:t>
            </a:r>
            <a:r>
              <a:rPr lang="fi-FI" err="1"/>
              <a:t>the</a:t>
            </a:r>
            <a:r>
              <a:rPr lang="fi-FI"/>
              <a:t> </a:t>
            </a:r>
            <a:r>
              <a:rPr lang="fi-FI" err="1"/>
              <a:t>review</a:t>
            </a:r>
            <a:r>
              <a:rPr lang="fi-FI"/>
              <a:t> </a:t>
            </a:r>
            <a:r>
              <a:rPr lang="fi-FI" err="1"/>
              <a:t>year</a:t>
            </a:r>
            <a:r>
              <a:rPr lang="fi-FI"/>
              <a:t>. </a:t>
            </a:r>
            <a:r>
              <a:rPr lang="fi-FI" err="1"/>
              <a:t>The</a:t>
            </a:r>
            <a:r>
              <a:rPr lang="fi-FI"/>
              <a:t> </a:t>
            </a:r>
            <a:r>
              <a:rPr lang="fi-FI" err="1"/>
              <a:t>expectancy</a:t>
            </a:r>
            <a:r>
              <a:rPr lang="fi-FI"/>
              <a:t> is </a:t>
            </a:r>
            <a:r>
              <a:rPr lang="fi-FI" err="1"/>
              <a:t>independent</a:t>
            </a:r>
            <a:r>
              <a:rPr lang="fi-FI"/>
              <a:t> of age </a:t>
            </a:r>
            <a:r>
              <a:rPr lang="fi-FI" err="1"/>
              <a:t>structure</a:t>
            </a:r>
            <a:r>
              <a:rPr lang="fi-FI"/>
              <a:t>. In </a:t>
            </a:r>
            <a:r>
              <a:rPr lang="fi-FI" err="1"/>
              <a:t>the</a:t>
            </a:r>
            <a:r>
              <a:rPr lang="fi-FI"/>
              <a:t> </a:t>
            </a:r>
            <a:r>
              <a:rPr lang="fi-FI" err="1"/>
              <a:t>graph</a:t>
            </a:r>
            <a:r>
              <a:rPr lang="fi-FI"/>
              <a:t>, </a:t>
            </a:r>
            <a:r>
              <a:rPr lang="fi-FI" err="1"/>
              <a:t>the</a:t>
            </a:r>
            <a:r>
              <a:rPr lang="fi-FI"/>
              <a:t> </a:t>
            </a:r>
            <a:r>
              <a:rPr lang="fi-FI" err="1"/>
              <a:t>expected</a:t>
            </a:r>
            <a:r>
              <a:rPr lang="fi-FI"/>
              <a:t> </a:t>
            </a:r>
            <a:r>
              <a:rPr lang="fi-FI" err="1"/>
              <a:t>effective</a:t>
            </a:r>
            <a:r>
              <a:rPr lang="fi-FI"/>
              <a:t> </a:t>
            </a:r>
            <a:r>
              <a:rPr lang="fi-FI" err="1"/>
              <a:t>retirement</a:t>
            </a:r>
            <a:r>
              <a:rPr lang="fi-FI"/>
              <a:t> age </a:t>
            </a:r>
            <a:r>
              <a:rPr lang="fi-FI" err="1"/>
              <a:t>has</a:t>
            </a:r>
            <a:r>
              <a:rPr lang="fi-FI"/>
              <a:t> </a:t>
            </a:r>
            <a:r>
              <a:rPr lang="fi-FI" err="1"/>
              <a:t>been</a:t>
            </a:r>
            <a:r>
              <a:rPr lang="fi-FI"/>
              <a:t> </a:t>
            </a:r>
            <a:r>
              <a:rPr lang="fi-FI" err="1"/>
              <a:t>calculated</a:t>
            </a:r>
            <a:r>
              <a:rPr lang="fi-FI"/>
              <a:t> for a 25-year-old, and it </a:t>
            </a:r>
            <a:r>
              <a:rPr lang="fi-FI" err="1"/>
              <a:t>depicts</a:t>
            </a:r>
            <a:r>
              <a:rPr lang="fi-FI"/>
              <a:t> </a:t>
            </a:r>
            <a:r>
              <a:rPr lang="fi-FI" err="1"/>
              <a:t>the</a:t>
            </a:r>
            <a:r>
              <a:rPr lang="fi-FI"/>
              <a:t> </a:t>
            </a:r>
            <a:r>
              <a:rPr lang="fi-FI" err="1"/>
              <a:t>retirement</a:t>
            </a:r>
            <a:r>
              <a:rPr lang="fi-FI"/>
              <a:t> age of </a:t>
            </a:r>
            <a:r>
              <a:rPr lang="fi-FI" err="1"/>
              <a:t>the</a:t>
            </a:r>
            <a:r>
              <a:rPr lang="fi-FI"/>
              <a:t> </a:t>
            </a:r>
            <a:r>
              <a:rPr lang="fi-FI" err="1"/>
              <a:t>entire</a:t>
            </a:r>
            <a:r>
              <a:rPr lang="fi-FI"/>
              <a:t> </a:t>
            </a:r>
            <a:r>
              <a:rPr lang="fi-FI" err="1"/>
              <a:t>population</a:t>
            </a:r>
            <a:r>
              <a:rPr lang="fi-FI"/>
              <a:t> </a:t>
            </a:r>
            <a:r>
              <a:rPr lang="fi-FI" err="1"/>
              <a:t>insured</a:t>
            </a:r>
            <a:r>
              <a:rPr lang="fi-FI"/>
              <a:t> for an earnings-related pension.</a:t>
            </a:r>
          </a:p>
          <a:p>
            <a:pPr>
              <a:lnSpc>
                <a:spcPct val="20000"/>
              </a:lnSpc>
            </a:pPr>
            <a:endParaRPr lang="fi-FI"/>
          </a:p>
          <a:p>
            <a:r>
              <a:rPr lang="en-US"/>
              <a:t>Statistical database</a:t>
            </a:r>
          </a:p>
          <a:p>
            <a:r>
              <a:rPr lang="fi-FI">
                <a:hlinkClick r:id="rId3"/>
              </a:rPr>
              <a:t>https://tilastot.etk.fi/pxweb/en/ETK/ETK__130elakkeellesiirtymisika/esiirtymisika01.px</a:t>
            </a:r>
            <a:endParaRPr lang="fi-FI"/>
          </a:p>
          <a:p>
            <a:r>
              <a:rPr lang="fi-FI" err="1"/>
              <a:t>Effective</a:t>
            </a:r>
            <a:r>
              <a:rPr lang="fi-FI"/>
              <a:t> </a:t>
            </a:r>
            <a:r>
              <a:rPr lang="fi-FI" err="1"/>
              <a:t>retirement</a:t>
            </a:r>
            <a:r>
              <a:rPr lang="fi-FI"/>
              <a:t> age</a:t>
            </a:r>
          </a:p>
          <a:p>
            <a:r>
              <a:rPr lang="fi-FI">
                <a:hlinkClick r:id="rId4"/>
              </a:rPr>
              <a:t>https://www.etk.fi/en/statistics-2/statistics/effective-retirement-age/</a:t>
            </a:r>
            <a:endParaRPr lang="fi-FI"/>
          </a:p>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40</a:t>
            </a:fld>
            <a:endParaRPr lang="fi-FI"/>
          </a:p>
        </p:txBody>
      </p:sp>
    </p:spTree>
    <p:extLst>
      <p:ext uri="{BB962C8B-B14F-4D97-AF65-F5344CB8AC3E}">
        <p14:creationId xmlns:p14="http://schemas.microsoft.com/office/powerpoint/2010/main" val="833522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err="1"/>
              <a:t>The</a:t>
            </a:r>
            <a:r>
              <a:rPr lang="fi-FI"/>
              <a:t> </a:t>
            </a:r>
            <a:r>
              <a:rPr lang="fi-FI" err="1"/>
              <a:t>expected</a:t>
            </a:r>
            <a:r>
              <a:rPr lang="fi-FI"/>
              <a:t> </a:t>
            </a:r>
            <a:r>
              <a:rPr lang="fi-FI" err="1"/>
              <a:t>effective</a:t>
            </a:r>
            <a:r>
              <a:rPr lang="fi-FI"/>
              <a:t> </a:t>
            </a:r>
            <a:r>
              <a:rPr lang="fi-FI" err="1"/>
              <a:t>retirement</a:t>
            </a:r>
            <a:r>
              <a:rPr lang="fi-FI"/>
              <a:t> age is an </a:t>
            </a:r>
            <a:r>
              <a:rPr lang="fi-FI" err="1"/>
              <a:t>indicator</a:t>
            </a:r>
            <a:r>
              <a:rPr lang="fi-FI"/>
              <a:t> </a:t>
            </a:r>
            <a:r>
              <a:rPr lang="fi-FI" err="1"/>
              <a:t>developed</a:t>
            </a:r>
            <a:r>
              <a:rPr lang="fi-FI"/>
              <a:t> </a:t>
            </a:r>
            <a:r>
              <a:rPr lang="fi-FI" err="1"/>
              <a:t>alongside</a:t>
            </a:r>
            <a:r>
              <a:rPr lang="fi-FI"/>
              <a:t> </a:t>
            </a:r>
            <a:r>
              <a:rPr lang="fi-FI" err="1"/>
              <a:t>the</a:t>
            </a:r>
            <a:r>
              <a:rPr lang="fi-FI"/>
              <a:t> </a:t>
            </a:r>
            <a:r>
              <a:rPr lang="fi-FI" err="1"/>
              <a:t>traditional</a:t>
            </a:r>
            <a:r>
              <a:rPr lang="fi-FI"/>
              <a:t> </a:t>
            </a:r>
            <a:r>
              <a:rPr lang="fi-FI" err="1"/>
              <a:t>average</a:t>
            </a:r>
            <a:r>
              <a:rPr lang="fi-FI"/>
              <a:t> and median age. It is </a:t>
            </a:r>
            <a:r>
              <a:rPr lang="fi-FI" err="1"/>
              <a:t>better</a:t>
            </a:r>
            <a:r>
              <a:rPr lang="fi-FI"/>
              <a:t> </a:t>
            </a:r>
            <a:r>
              <a:rPr lang="fi-FI" err="1"/>
              <a:t>suited</a:t>
            </a:r>
            <a:r>
              <a:rPr lang="fi-FI"/>
              <a:t> to </a:t>
            </a:r>
            <a:r>
              <a:rPr lang="fi-FI" err="1"/>
              <a:t>monitor</a:t>
            </a:r>
            <a:r>
              <a:rPr lang="fi-FI"/>
              <a:t> </a:t>
            </a:r>
            <a:r>
              <a:rPr lang="fi-FI" err="1"/>
              <a:t>the</a:t>
            </a:r>
            <a:r>
              <a:rPr lang="fi-FI"/>
              <a:t> </a:t>
            </a:r>
            <a:r>
              <a:rPr lang="fi-FI" err="1"/>
              <a:t>changes</a:t>
            </a:r>
            <a:r>
              <a:rPr lang="fi-FI"/>
              <a:t> in </a:t>
            </a:r>
            <a:r>
              <a:rPr lang="fi-FI" err="1"/>
              <a:t>retirement</a:t>
            </a:r>
            <a:r>
              <a:rPr lang="fi-FI"/>
              <a:t> </a:t>
            </a:r>
            <a:r>
              <a:rPr lang="fi-FI" err="1"/>
              <a:t>ages</a:t>
            </a:r>
            <a:r>
              <a:rPr lang="fi-FI"/>
              <a:t>.</a:t>
            </a:r>
          </a:p>
          <a:p>
            <a:pPr>
              <a:lnSpc>
                <a:spcPct val="20000"/>
              </a:lnSpc>
            </a:pPr>
            <a:endParaRPr lang="fi-FI"/>
          </a:p>
          <a:p>
            <a:r>
              <a:rPr lang="fi-FI" err="1"/>
              <a:t>The</a:t>
            </a:r>
            <a:r>
              <a:rPr lang="fi-FI"/>
              <a:t> </a:t>
            </a:r>
            <a:r>
              <a:rPr lang="fi-FI" err="1"/>
              <a:t>expected</a:t>
            </a:r>
            <a:r>
              <a:rPr lang="fi-FI"/>
              <a:t> </a:t>
            </a:r>
            <a:r>
              <a:rPr lang="fi-FI" err="1"/>
              <a:t>effective</a:t>
            </a:r>
            <a:r>
              <a:rPr lang="fi-FI"/>
              <a:t> </a:t>
            </a:r>
            <a:r>
              <a:rPr lang="fi-FI" err="1"/>
              <a:t>retirement</a:t>
            </a:r>
            <a:r>
              <a:rPr lang="fi-FI"/>
              <a:t> age is </a:t>
            </a:r>
            <a:r>
              <a:rPr lang="fi-FI" err="1"/>
              <a:t>the</a:t>
            </a:r>
            <a:r>
              <a:rPr lang="fi-FI"/>
              <a:t> </a:t>
            </a:r>
            <a:r>
              <a:rPr lang="fi-FI" err="1"/>
              <a:t>average</a:t>
            </a:r>
            <a:r>
              <a:rPr lang="fi-FI"/>
              <a:t> </a:t>
            </a:r>
            <a:r>
              <a:rPr lang="fi-FI" err="1"/>
              <a:t>retirement</a:t>
            </a:r>
            <a:r>
              <a:rPr lang="fi-FI"/>
              <a:t> age, </a:t>
            </a:r>
            <a:r>
              <a:rPr lang="fi-FI" err="1"/>
              <a:t>which</a:t>
            </a:r>
            <a:r>
              <a:rPr lang="fi-FI"/>
              <a:t> is </a:t>
            </a:r>
            <a:r>
              <a:rPr lang="fi-FI" err="1"/>
              <a:t>formed</a:t>
            </a:r>
            <a:r>
              <a:rPr lang="fi-FI"/>
              <a:t> for </a:t>
            </a:r>
            <a:r>
              <a:rPr lang="fi-FI" err="1"/>
              <a:t>insured</a:t>
            </a:r>
            <a:r>
              <a:rPr lang="fi-FI"/>
              <a:t> </a:t>
            </a:r>
            <a:r>
              <a:rPr lang="fi-FI" err="1"/>
              <a:t>individuals</a:t>
            </a:r>
            <a:r>
              <a:rPr lang="fi-FI"/>
              <a:t> of a </a:t>
            </a:r>
            <a:r>
              <a:rPr lang="fi-FI" err="1"/>
              <a:t>certain</a:t>
            </a:r>
            <a:r>
              <a:rPr lang="fi-FI"/>
              <a:t> age </a:t>
            </a:r>
            <a:r>
              <a:rPr lang="fi-FI" err="1"/>
              <a:t>if</a:t>
            </a:r>
            <a:r>
              <a:rPr lang="fi-FI"/>
              <a:t> </a:t>
            </a:r>
            <a:r>
              <a:rPr lang="fi-FI" err="1"/>
              <a:t>the</a:t>
            </a:r>
            <a:r>
              <a:rPr lang="fi-FI"/>
              <a:t> age-</a:t>
            </a:r>
            <a:r>
              <a:rPr lang="fi-FI" err="1"/>
              <a:t>cohort</a:t>
            </a:r>
            <a:r>
              <a:rPr lang="fi-FI"/>
              <a:t>-</a:t>
            </a:r>
            <a:r>
              <a:rPr lang="fi-FI" err="1"/>
              <a:t>specific</a:t>
            </a:r>
            <a:r>
              <a:rPr lang="fi-FI"/>
              <a:t> </a:t>
            </a:r>
            <a:r>
              <a:rPr lang="fi-FI" err="1"/>
              <a:t>retirement</a:t>
            </a:r>
            <a:r>
              <a:rPr lang="fi-FI"/>
              <a:t> and </a:t>
            </a:r>
            <a:r>
              <a:rPr lang="fi-FI" err="1"/>
              <a:t>mortality</a:t>
            </a:r>
            <a:r>
              <a:rPr lang="fi-FI"/>
              <a:t> </a:t>
            </a:r>
            <a:r>
              <a:rPr lang="fi-FI" err="1"/>
              <a:t>rates</a:t>
            </a:r>
            <a:r>
              <a:rPr lang="fi-FI"/>
              <a:t> </a:t>
            </a:r>
            <a:r>
              <a:rPr lang="fi-FI" err="1"/>
              <a:t>remain</a:t>
            </a:r>
            <a:r>
              <a:rPr lang="fi-FI"/>
              <a:t> at </a:t>
            </a:r>
            <a:r>
              <a:rPr lang="fi-FI" err="1"/>
              <a:t>the</a:t>
            </a:r>
            <a:r>
              <a:rPr lang="fi-FI"/>
              <a:t> </a:t>
            </a:r>
            <a:r>
              <a:rPr lang="fi-FI" err="1"/>
              <a:t>level</a:t>
            </a:r>
            <a:r>
              <a:rPr lang="fi-FI"/>
              <a:t> of </a:t>
            </a:r>
            <a:r>
              <a:rPr lang="fi-FI" err="1"/>
              <a:t>the</a:t>
            </a:r>
            <a:r>
              <a:rPr lang="fi-FI"/>
              <a:t> </a:t>
            </a:r>
            <a:r>
              <a:rPr lang="fi-FI" err="1"/>
              <a:t>review</a:t>
            </a:r>
            <a:r>
              <a:rPr lang="fi-FI"/>
              <a:t> </a:t>
            </a:r>
            <a:r>
              <a:rPr lang="fi-FI" err="1"/>
              <a:t>year</a:t>
            </a:r>
            <a:r>
              <a:rPr lang="fi-FI"/>
              <a:t>. </a:t>
            </a:r>
            <a:r>
              <a:rPr lang="fi-FI" err="1"/>
              <a:t>The</a:t>
            </a:r>
            <a:r>
              <a:rPr lang="fi-FI"/>
              <a:t> </a:t>
            </a:r>
            <a:r>
              <a:rPr lang="fi-FI" err="1"/>
              <a:t>expectancy</a:t>
            </a:r>
            <a:r>
              <a:rPr lang="fi-FI"/>
              <a:t> is </a:t>
            </a:r>
            <a:r>
              <a:rPr lang="fi-FI" err="1"/>
              <a:t>independent</a:t>
            </a:r>
            <a:r>
              <a:rPr lang="fi-FI"/>
              <a:t> of age </a:t>
            </a:r>
            <a:r>
              <a:rPr lang="fi-FI" err="1"/>
              <a:t>structure</a:t>
            </a:r>
            <a:r>
              <a:rPr lang="fi-FI"/>
              <a:t>. </a:t>
            </a:r>
          </a:p>
          <a:p>
            <a:pPr>
              <a:lnSpc>
                <a:spcPct val="20000"/>
              </a:lnSpc>
            </a:pPr>
            <a:endParaRPr lang="fi-FI"/>
          </a:p>
          <a:p>
            <a:pPr>
              <a:defRPr/>
            </a:pPr>
            <a:r>
              <a:rPr lang="fi-FI"/>
              <a:t>In </a:t>
            </a:r>
            <a:r>
              <a:rPr lang="fi-FI" err="1"/>
              <a:t>the</a:t>
            </a:r>
            <a:r>
              <a:rPr lang="fi-FI"/>
              <a:t> </a:t>
            </a:r>
            <a:r>
              <a:rPr lang="fi-FI" err="1"/>
              <a:t>graph</a:t>
            </a:r>
            <a:r>
              <a:rPr lang="fi-FI"/>
              <a:t>, </a:t>
            </a:r>
            <a:r>
              <a:rPr lang="fi-FI" err="1"/>
              <a:t>the</a:t>
            </a:r>
            <a:r>
              <a:rPr lang="fi-FI"/>
              <a:t> </a:t>
            </a:r>
            <a:r>
              <a:rPr lang="fi-FI" err="1"/>
              <a:t>expected</a:t>
            </a:r>
            <a:r>
              <a:rPr lang="fi-FI"/>
              <a:t> </a:t>
            </a:r>
            <a:r>
              <a:rPr lang="fi-FI" err="1"/>
              <a:t>effective</a:t>
            </a:r>
            <a:r>
              <a:rPr lang="fi-FI"/>
              <a:t> </a:t>
            </a:r>
            <a:r>
              <a:rPr lang="fi-FI" err="1"/>
              <a:t>retirement</a:t>
            </a:r>
            <a:r>
              <a:rPr lang="fi-FI"/>
              <a:t> age </a:t>
            </a:r>
            <a:r>
              <a:rPr lang="fi-FI" err="1"/>
              <a:t>has</a:t>
            </a:r>
            <a:r>
              <a:rPr lang="fi-FI"/>
              <a:t> </a:t>
            </a:r>
            <a:r>
              <a:rPr lang="fi-FI" err="1"/>
              <a:t>been</a:t>
            </a:r>
            <a:r>
              <a:rPr lang="fi-FI"/>
              <a:t> </a:t>
            </a:r>
            <a:r>
              <a:rPr lang="fi-FI" err="1"/>
              <a:t>calculated</a:t>
            </a:r>
            <a:r>
              <a:rPr lang="fi-FI"/>
              <a:t> for a 25-year-old and a 50-year-old </a:t>
            </a:r>
            <a:r>
              <a:rPr lang="fi-FI" err="1"/>
              <a:t>separately</a:t>
            </a:r>
            <a:r>
              <a:rPr lang="fi-FI"/>
              <a:t>. </a:t>
            </a:r>
            <a:r>
              <a:rPr lang="fi-FI" b="1" err="1"/>
              <a:t>The</a:t>
            </a:r>
            <a:r>
              <a:rPr lang="fi-FI" b="1"/>
              <a:t> </a:t>
            </a:r>
            <a:r>
              <a:rPr lang="fi-FI" b="1" err="1"/>
              <a:t>expectancy</a:t>
            </a:r>
            <a:r>
              <a:rPr lang="fi-FI" b="1"/>
              <a:t> for </a:t>
            </a:r>
            <a:r>
              <a:rPr lang="fi-FI" b="1" err="1"/>
              <a:t>the</a:t>
            </a:r>
            <a:r>
              <a:rPr lang="fi-FI" b="1"/>
              <a:t> 25-year-old </a:t>
            </a:r>
            <a:r>
              <a:rPr lang="fi-FI" b="1" err="1"/>
              <a:t>depicts</a:t>
            </a:r>
            <a:r>
              <a:rPr lang="fi-FI" b="1"/>
              <a:t> </a:t>
            </a:r>
            <a:r>
              <a:rPr lang="fi-FI" b="1" err="1"/>
              <a:t>the</a:t>
            </a:r>
            <a:r>
              <a:rPr lang="fi-FI" b="1"/>
              <a:t> </a:t>
            </a:r>
            <a:r>
              <a:rPr lang="fi-FI" b="1" err="1"/>
              <a:t>retirement</a:t>
            </a:r>
            <a:r>
              <a:rPr lang="fi-FI" b="1"/>
              <a:t> age of </a:t>
            </a:r>
            <a:r>
              <a:rPr lang="fi-FI" b="1" err="1"/>
              <a:t>the</a:t>
            </a:r>
            <a:r>
              <a:rPr lang="fi-FI" b="1"/>
              <a:t> </a:t>
            </a:r>
            <a:r>
              <a:rPr lang="fi-FI" b="1" err="1"/>
              <a:t>entire</a:t>
            </a:r>
            <a:r>
              <a:rPr lang="fi-FI" b="1"/>
              <a:t> </a:t>
            </a:r>
            <a:r>
              <a:rPr lang="fi-FI" b="1" err="1"/>
              <a:t>population</a:t>
            </a:r>
            <a:r>
              <a:rPr lang="fi-FI" b="1"/>
              <a:t> </a:t>
            </a:r>
            <a:r>
              <a:rPr lang="fi-FI" b="1" err="1"/>
              <a:t>insured</a:t>
            </a:r>
            <a:r>
              <a:rPr lang="fi-FI" b="1"/>
              <a:t> for an earnings-related pension. </a:t>
            </a:r>
            <a:r>
              <a:rPr lang="fi-FI" err="1"/>
              <a:t>The</a:t>
            </a:r>
            <a:r>
              <a:rPr lang="fi-FI"/>
              <a:t> </a:t>
            </a:r>
            <a:r>
              <a:rPr lang="fi-FI" err="1"/>
              <a:t>expectancy</a:t>
            </a:r>
            <a:r>
              <a:rPr lang="fi-FI"/>
              <a:t> for a 50-year-old </a:t>
            </a:r>
            <a:r>
              <a:rPr lang="fi-FI" err="1"/>
              <a:t>has</a:t>
            </a:r>
            <a:r>
              <a:rPr lang="fi-FI"/>
              <a:t> </a:t>
            </a:r>
            <a:r>
              <a:rPr lang="fi-FI" err="1"/>
              <a:t>been</a:t>
            </a:r>
            <a:r>
              <a:rPr lang="fi-FI"/>
              <a:t> </a:t>
            </a:r>
            <a:r>
              <a:rPr lang="fi-FI" err="1"/>
              <a:t>calculated</a:t>
            </a:r>
            <a:r>
              <a:rPr lang="fi-FI"/>
              <a:t> </a:t>
            </a:r>
            <a:r>
              <a:rPr lang="fi-FI" err="1"/>
              <a:t>based</a:t>
            </a:r>
            <a:r>
              <a:rPr lang="fi-FI"/>
              <a:t> on </a:t>
            </a:r>
            <a:r>
              <a:rPr lang="fi-FI" err="1"/>
              <a:t>all</a:t>
            </a:r>
            <a:r>
              <a:rPr lang="fi-FI"/>
              <a:t> </a:t>
            </a:r>
            <a:r>
              <a:rPr lang="fi-FI" err="1"/>
              <a:t>insured</a:t>
            </a:r>
            <a:r>
              <a:rPr lang="fi-FI"/>
              <a:t> </a:t>
            </a:r>
            <a:r>
              <a:rPr lang="fi-FI" err="1"/>
              <a:t>aged</a:t>
            </a:r>
            <a:r>
              <a:rPr lang="fi-FI"/>
              <a:t> 50.</a:t>
            </a:r>
          </a:p>
          <a:p>
            <a:pPr>
              <a:defRPr/>
            </a:pPr>
            <a:endParaRPr lang="fi-FI"/>
          </a:p>
          <a:p>
            <a:r>
              <a:rPr lang="en-US"/>
              <a:t>Statistical database</a:t>
            </a:r>
          </a:p>
          <a:p>
            <a:r>
              <a:rPr lang="fi-FI">
                <a:hlinkClick r:id="rId3"/>
              </a:rPr>
              <a:t>https://tilastot.etk.fi/pxweb/en/ETK/ETK__130elakkeellesiirtymisika/esiirtymisika01.px</a:t>
            </a:r>
            <a:endParaRPr lang="fi-FI"/>
          </a:p>
          <a:p>
            <a:endParaRPr lang="fi-FI"/>
          </a:p>
          <a:p>
            <a:r>
              <a:rPr lang="fi-FI" err="1"/>
              <a:t>Effective</a:t>
            </a:r>
            <a:r>
              <a:rPr lang="fi-FI"/>
              <a:t> </a:t>
            </a:r>
            <a:r>
              <a:rPr lang="fi-FI" err="1"/>
              <a:t>retirement</a:t>
            </a:r>
            <a:r>
              <a:rPr lang="fi-FI"/>
              <a:t> age</a:t>
            </a:r>
          </a:p>
          <a:p>
            <a:r>
              <a:rPr lang="fi-FI">
                <a:hlinkClick r:id="rId4"/>
              </a:rPr>
              <a:t>https://www.etk.fi/en/statistics-2/statistics/effective-retirement-age/</a:t>
            </a:r>
            <a:endParaRPr lang="fi-FI"/>
          </a:p>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41</a:t>
            </a:fld>
            <a:endParaRPr lang="fi-FI"/>
          </a:p>
        </p:txBody>
      </p:sp>
    </p:spTree>
    <p:extLst>
      <p:ext uri="{BB962C8B-B14F-4D97-AF65-F5344CB8AC3E}">
        <p14:creationId xmlns:p14="http://schemas.microsoft.com/office/powerpoint/2010/main" val="5529133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a:t>Pension Indicators</a:t>
            </a:r>
          </a:p>
          <a:p>
            <a:r>
              <a:rPr lang="fi-FI">
                <a:hlinkClick r:id="rId3"/>
              </a:rPr>
              <a:t>https://www.etk.fi/en/julkaisu/pension-indicators</a:t>
            </a:r>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42</a:t>
            </a:fld>
            <a:endParaRPr lang="fi-FI"/>
          </a:p>
        </p:txBody>
      </p:sp>
    </p:spTree>
    <p:extLst>
      <p:ext uri="{BB962C8B-B14F-4D97-AF65-F5344CB8AC3E}">
        <p14:creationId xmlns:p14="http://schemas.microsoft.com/office/powerpoint/2010/main" val="14555673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solidFill>
                  <a:srgbClr val="000000"/>
                </a:solidFill>
              </a:rPr>
              <a:t>In 2021, </a:t>
            </a:r>
            <a:r>
              <a:rPr lang="fi-FI" err="1">
                <a:solidFill>
                  <a:srgbClr val="000000"/>
                </a:solidFill>
              </a:rPr>
              <a:t>the</a:t>
            </a:r>
            <a:r>
              <a:rPr lang="fi-FI">
                <a:solidFill>
                  <a:srgbClr val="000000"/>
                </a:solidFill>
              </a:rPr>
              <a:t> </a:t>
            </a:r>
            <a:r>
              <a:rPr lang="fi-FI" err="1">
                <a:solidFill>
                  <a:srgbClr val="000000"/>
                </a:solidFill>
              </a:rPr>
              <a:t>average</a:t>
            </a:r>
            <a:r>
              <a:rPr lang="fi-FI">
                <a:solidFill>
                  <a:srgbClr val="000000"/>
                </a:solidFill>
              </a:rPr>
              <a:t> age of </a:t>
            </a:r>
            <a:r>
              <a:rPr lang="fi-FI" err="1">
                <a:solidFill>
                  <a:srgbClr val="000000"/>
                </a:solidFill>
              </a:rPr>
              <a:t>rehabilitees</a:t>
            </a:r>
            <a:r>
              <a:rPr lang="fi-FI">
                <a:solidFill>
                  <a:srgbClr val="000000"/>
                </a:solidFill>
              </a:rPr>
              <a:t> </a:t>
            </a:r>
            <a:r>
              <a:rPr lang="fi-FI" err="1">
                <a:solidFill>
                  <a:srgbClr val="000000"/>
                </a:solidFill>
              </a:rPr>
              <a:t>was</a:t>
            </a:r>
            <a:r>
              <a:rPr lang="fi-FI">
                <a:solidFill>
                  <a:srgbClr val="000000"/>
                </a:solidFill>
              </a:rPr>
              <a:t> 47. Of </a:t>
            </a:r>
            <a:r>
              <a:rPr lang="fi-FI" err="1">
                <a:solidFill>
                  <a:srgbClr val="000000"/>
                </a:solidFill>
              </a:rPr>
              <a:t>all</a:t>
            </a:r>
            <a:r>
              <a:rPr lang="fi-FI">
                <a:solidFill>
                  <a:srgbClr val="000000"/>
                </a:solidFill>
              </a:rPr>
              <a:t> </a:t>
            </a:r>
            <a:r>
              <a:rPr lang="fi-FI" err="1">
                <a:solidFill>
                  <a:srgbClr val="000000"/>
                </a:solidFill>
              </a:rPr>
              <a:t>rehabilitees</a:t>
            </a:r>
            <a:r>
              <a:rPr lang="fi-FI">
                <a:solidFill>
                  <a:srgbClr val="000000"/>
                </a:solidFill>
              </a:rPr>
              <a:t>, 55 per </a:t>
            </a:r>
            <a:r>
              <a:rPr lang="fi-FI" err="1">
                <a:solidFill>
                  <a:srgbClr val="000000"/>
                </a:solidFill>
              </a:rPr>
              <a:t>cent</a:t>
            </a:r>
            <a:r>
              <a:rPr lang="fi-FI">
                <a:solidFill>
                  <a:srgbClr val="000000"/>
                </a:solidFill>
              </a:rPr>
              <a:t> </a:t>
            </a:r>
            <a:r>
              <a:rPr lang="fi-FI" err="1">
                <a:solidFill>
                  <a:srgbClr val="000000"/>
                </a:solidFill>
              </a:rPr>
              <a:t>were</a:t>
            </a:r>
            <a:r>
              <a:rPr lang="fi-FI">
                <a:solidFill>
                  <a:srgbClr val="000000"/>
                </a:solidFill>
              </a:rPr>
              <a:t> </a:t>
            </a:r>
            <a:r>
              <a:rPr lang="fi-FI" err="1">
                <a:solidFill>
                  <a:srgbClr val="000000"/>
                </a:solidFill>
              </a:rPr>
              <a:t>women</a:t>
            </a:r>
            <a:r>
              <a:rPr lang="fi-FI">
                <a:solidFill>
                  <a:srgbClr val="000000"/>
                </a:solidFill>
              </a:rPr>
              <a:t>.</a:t>
            </a:r>
          </a:p>
          <a:p>
            <a:endParaRPr lang="fi-FI">
              <a:solidFill>
                <a:srgbClr val="000000"/>
              </a:solidFill>
            </a:endParaRPr>
          </a:p>
          <a:p>
            <a:r>
              <a:rPr lang="fi-FI"/>
              <a:t>Statistical </a:t>
            </a:r>
            <a:r>
              <a:rPr lang="fi-FI" err="1"/>
              <a:t>database</a:t>
            </a:r>
            <a:endParaRPr lang="fi-FI"/>
          </a:p>
          <a:p>
            <a:r>
              <a:rPr lang="fi-FI">
                <a:hlinkClick r:id="rId3"/>
              </a:rPr>
              <a:t>https://tilastot.etk.fi/pxweb/en/ETK/ETK__160tyoelakekuntoutus/kuntoutus01.Px</a:t>
            </a:r>
            <a:endParaRPr lang="fi-FI"/>
          </a:p>
          <a:p>
            <a:endParaRPr lang="fi-FI">
              <a:solidFill>
                <a:srgbClr val="000000"/>
              </a:solidFill>
            </a:endParaRPr>
          </a:p>
          <a:p>
            <a:r>
              <a:rPr lang="fi-FI" err="1"/>
              <a:t>Rehabilitation</a:t>
            </a:r>
            <a:endParaRPr lang="fi-FI"/>
          </a:p>
          <a:p>
            <a:r>
              <a:rPr lang="fi-FI">
                <a:hlinkClick r:id="rId4"/>
              </a:rPr>
              <a:t>https://www.etk.fi/en/statistics-2/statistics/rehabilitation/</a:t>
            </a:r>
            <a:endParaRPr lang="fi-FI"/>
          </a:p>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44</a:t>
            </a:fld>
            <a:endParaRPr lang="fi-FI"/>
          </a:p>
        </p:txBody>
      </p:sp>
    </p:spTree>
    <p:extLst>
      <p:ext uri="{BB962C8B-B14F-4D97-AF65-F5344CB8AC3E}">
        <p14:creationId xmlns:p14="http://schemas.microsoft.com/office/powerpoint/2010/main" val="40587916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err="1"/>
              <a:t>The</a:t>
            </a:r>
            <a:r>
              <a:rPr lang="fi-FI"/>
              <a:t> </a:t>
            </a:r>
            <a:r>
              <a:rPr lang="fi-FI" err="1"/>
              <a:t>total</a:t>
            </a:r>
            <a:r>
              <a:rPr lang="fi-FI"/>
              <a:t> </a:t>
            </a:r>
            <a:r>
              <a:rPr lang="fi-FI" err="1"/>
              <a:t>rehabilitation</a:t>
            </a:r>
            <a:r>
              <a:rPr lang="fi-FI"/>
              <a:t> </a:t>
            </a:r>
            <a:r>
              <a:rPr lang="fi-FI" err="1"/>
              <a:t>expenses</a:t>
            </a:r>
            <a:r>
              <a:rPr lang="fi-FI"/>
              <a:t> </a:t>
            </a:r>
            <a:r>
              <a:rPr lang="fi-FI" err="1"/>
              <a:t>consist</a:t>
            </a:r>
            <a:r>
              <a:rPr lang="fi-FI"/>
              <a:t> of </a:t>
            </a:r>
            <a:r>
              <a:rPr lang="fi-FI" err="1"/>
              <a:t>the</a:t>
            </a:r>
            <a:r>
              <a:rPr lang="fi-FI"/>
              <a:t> </a:t>
            </a:r>
            <a:r>
              <a:rPr lang="fi-FI" err="1"/>
              <a:t>income</a:t>
            </a:r>
            <a:r>
              <a:rPr lang="fi-FI"/>
              <a:t> </a:t>
            </a:r>
            <a:r>
              <a:rPr lang="fi-FI" err="1"/>
              <a:t>compensation</a:t>
            </a:r>
            <a:r>
              <a:rPr lang="fi-FI"/>
              <a:t> </a:t>
            </a:r>
            <a:r>
              <a:rPr lang="fi-FI" err="1"/>
              <a:t>paid</a:t>
            </a:r>
            <a:r>
              <a:rPr lang="fi-FI"/>
              <a:t> </a:t>
            </a:r>
            <a:r>
              <a:rPr lang="fi-FI" err="1"/>
              <a:t>during</a:t>
            </a:r>
            <a:r>
              <a:rPr lang="fi-FI"/>
              <a:t> </a:t>
            </a:r>
            <a:r>
              <a:rPr lang="fi-FI" err="1"/>
              <a:t>rehabilitaiton</a:t>
            </a:r>
            <a:r>
              <a:rPr lang="fi-FI"/>
              <a:t> (</a:t>
            </a:r>
            <a:r>
              <a:rPr lang="fi-FI" err="1"/>
              <a:t>rehabilitation</a:t>
            </a:r>
            <a:r>
              <a:rPr lang="fi-FI"/>
              <a:t> </a:t>
            </a:r>
            <a:r>
              <a:rPr lang="fi-FI" err="1"/>
              <a:t>assistance</a:t>
            </a:r>
            <a:r>
              <a:rPr lang="fi-FI"/>
              <a:t>, </a:t>
            </a:r>
            <a:r>
              <a:rPr lang="fi-FI" err="1"/>
              <a:t>rehabilitation</a:t>
            </a:r>
            <a:r>
              <a:rPr lang="fi-FI"/>
              <a:t> </a:t>
            </a:r>
            <a:r>
              <a:rPr lang="fi-FI" err="1"/>
              <a:t>allowance</a:t>
            </a:r>
            <a:r>
              <a:rPr lang="fi-FI"/>
              <a:t>, </a:t>
            </a:r>
            <a:r>
              <a:rPr lang="fi-FI" err="1"/>
              <a:t>rehabilitation</a:t>
            </a:r>
            <a:r>
              <a:rPr lang="fi-FI"/>
              <a:t> </a:t>
            </a:r>
            <a:r>
              <a:rPr lang="fi-FI" err="1"/>
              <a:t>increment</a:t>
            </a:r>
            <a:r>
              <a:rPr lang="fi-FI"/>
              <a:t>) and </a:t>
            </a:r>
            <a:r>
              <a:rPr lang="fi-FI" err="1"/>
              <a:t>rehabilitation</a:t>
            </a:r>
            <a:r>
              <a:rPr lang="fi-FI"/>
              <a:t> </a:t>
            </a:r>
            <a:r>
              <a:rPr lang="fi-FI" err="1"/>
              <a:t>service</a:t>
            </a:r>
            <a:r>
              <a:rPr lang="fi-FI"/>
              <a:t> </a:t>
            </a:r>
            <a:r>
              <a:rPr lang="fi-FI" err="1"/>
              <a:t>expenses</a:t>
            </a:r>
            <a:r>
              <a:rPr lang="fi-FI"/>
              <a:t>. In 2021, </a:t>
            </a:r>
            <a:r>
              <a:rPr lang="fi-FI" err="1"/>
              <a:t>the</a:t>
            </a:r>
            <a:r>
              <a:rPr lang="fi-FI"/>
              <a:t> </a:t>
            </a:r>
            <a:r>
              <a:rPr lang="fi-FI" err="1"/>
              <a:t>average</a:t>
            </a:r>
            <a:r>
              <a:rPr lang="fi-FI"/>
              <a:t> </a:t>
            </a:r>
            <a:r>
              <a:rPr lang="fi-FI" err="1"/>
              <a:t>income</a:t>
            </a:r>
            <a:r>
              <a:rPr lang="fi-FI"/>
              <a:t> </a:t>
            </a:r>
            <a:r>
              <a:rPr lang="fi-FI" err="1"/>
              <a:t>compensation</a:t>
            </a:r>
            <a:r>
              <a:rPr lang="fi-FI"/>
              <a:t> </a:t>
            </a:r>
            <a:r>
              <a:rPr lang="fi-FI" err="1"/>
              <a:t>was</a:t>
            </a:r>
            <a:r>
              <a:rPr lang="fi-FI"/>
              <a:t> EUR 2,896 /</a:t>
            </a:r>
            <a:r>
              <a:rPr lang="fi-FI" err="1"/>
              <a:t>month</a:t>
            </a:r>
            <a:r>
              <a:rPr lang="fi-FI"/>
              <a:t>.</a:t>
            </a:r>
          </a:p>
          <a:p>
            <a:endParaRPr lang="fi-FI"/>
          </a:p>
          <a:p>
            <a:r>
              <a:rPr lang="fi-FI"/>
              <a:t>Statistical </a:t>
            </a:r>
            <a:r>
              <a:rPr lang="fi-FI" err="1"/>
              <a:t>database</a:t>
            </a:r>
            <a:endParaRPr lang="fi-FI"/>
          </a:p>
          <a:p>
            <a:r>
              <a:rPr lang="fi-FI">
                <a:hlinkClick r:id="rId3"/>
              </a:rPr>
              <a:t>https://tilastot.etk.fi/pxweb/en/ETK/ETK__160tyoelakekuntoutus/kuntoutus02.px</a:t>
            </a:r>
            <a:endParaRPr lang="fi-FI"/>
          </a:p>
          <a:p>
            <a:endParaRPr lang="fi-FI"/>
          </a:p>
          <a:p>
            <a:r>
              <a:rPr lang="fi-FI" err="1"/>
              <a:t>Rehabilitation</a:t>
            </a:r>
            <a:endParaRPr lang="fi-FI"/>
          </a:p>
          <a:p>
            <a:r>
              <a:rPr lang="fi-FI">
                <a:hlinkClick r:id="rId4"/>
              </a:rPr>
              <a:t>https://www.etk.fi/en/statistics-2/statistics/rehabilitation/</a:t>
            </a:r>
            <a:endParaRPr lang="fi-FI"/>
          </a:p>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45</a:t>
            </a:fld>
            <a:endParaRPr lang="fi-FI"/>
          </a:p>
        </p:txBody>
      </p:sp>
    </p:spTree>
    <p:extLst>
      <p:ext uri="{BB962C8B-B14F-4D97-AF65-F5344CB8AC3E}">
        <p14:creationId xmlns:p14="http://schemas.microsoft.com/office/powerpoint/2010/main" val="24599578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49"/>
            <a:ext cx="5486400" cy="4284663"/>
          </a:xfrm>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46</a:t>
            </a:fld>
            <a:endParaRPr lang="fi-FI"/>
          </a:p>
        </p:txBody>
      </p:sp>
    </p:spTree>
    <p:extLst>
      <p:ext uri="{BB962C8B-B14F-4D97-AF65-F5344CB8AC3E}">
        <p14:creationId xmlns:p14="http://schemas.microsoft.com/office/powerpoint/2010/main" val="2645587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4</a:t>
            </a:fld>
            <a:endParaRPr lang="fi-FI"/>
          </a:p>
        </p:txBody>
      </p:sp>
    </p:spTree>
    <p:extLst>
      <p:ext uri="{BB962C8B-B14F-4D97-AF65-F5344CB8AC3E}">
        <p14:creationId xmlns:p14="http://schemas.microsoft.com/office/powerpoint/2010/main" val="32700162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solidFill>
                  <a:srgbClr val="000000"/>
                </a:solidFill>
              </a:rPr>
              <a:t>The</a:t>
            </a:r>
            <a:r>
              <a:rPr lang="fi-FI" dirty="0">
                <a:solidFill>
                  <a:srgbClr val="000000"/>
                </a:solidFill>
              </a:rPr>
              <a:t> </a:t>
            </a:r>
            <a:r>
              <a:rPr lang="fi-FI" dirty="0" err="1">
                <a:solidFill>
                  <a:srgbClr val="000000"/>
                </a:solidFill>
              </a:rPr>
              <a:t>graph</a:t>
            </a:r>
            <a:r>
              <a:rPr lang="fi-FI" dirty="0">
                <a:solidFill>
                  <a:srgbClr val="000000"/>
                </a:solidFill>
              </a:rPr>
              <a:t> </a:t>
            </a:r>
            <a:r>
              <a:rPr lang="fi-FI" dirty="0" err="1">
                <a:solidFill>
                  <a:srgbClr val="000000"/>
                </a:solidFill>
              </a:rPr>
              <a:t>depicts</a:t>
            </a:r>
            <a:r>
              <a:rPr lang="fi-FI" dirty="0">
                <a:solidFill>
                  <a:srgbClr val="000000"/>
                </a:solidFill>
              </a:rPr>
              <a:t> </a:t>
            </a:r>
            <a:r>
              <a:rPr lang="fi-FI" dirty="0" err="1">
                <a:solidFill>
                  <a:srgbClr val="000000"/>
                </a:solidFill>
              </a:rPr>
              <a:t>the</a:t>
            </a:r>
            <a:r>
              <a:rPr lang="fi-FI" dirty="0">
                <a:solidFill>
                  <a:srgbClr val="000000"/>
                </a:solidFill>
              </a:rPr>
              <a:t> status (</a:t>
            </a:r>
            <a:r>
              <a:rPr lang="fi-FI" dirty="0" err="1">
                <a:solidFill>
                  <a:srgbClr val="000000"/>
                </a:solidFill>
              </a:rPr>
              <a:t>mainly</a:t>
            </a:r>
            <a:r>
              <a:rPr lang="fi-FI" dirty="0">
                <a:solidFill>
                  <a:srgbClr val="000000"/>
                </a:solidFill>
              </a:rPr>
              <a:t> in </a:t>
            </a:r>
            <a:r>
              <a:rPr lang="fi-FI" dirty="0" err="1">
                <a:solidFill>
                  <a:srgbClr val="000000"/>
                </a:solidFill>
              </a:rPr>
              <a:t>terms</a:t>
            </a:r>
            <a:r>
              <a:rPr lang="fi-FI" dirty="0">
                <a:solidFill>
                  <a:srgbClr val="000000"/>
                </a:solidFill>
              </a:rPr>
              <a:t> of </a:t>
            </a:r>
            <a:r>
              <a:rPr lang="fi-FI" dirty="0" err="1">
                <a:solidFill>
                  <a:srgbClr val="000000"/>
                </a:solidFill>
              </a:rPr>
              <a:t>the</a:t>
            </a:r>
            <a:r>
              <a:rPr lang="fi-FI" dirty="0">
                <a:solidFill>
                  <a:srgbClr val="000000"/>
                </a:solidFill>
              </a:rPr>
              <a:t> </a:t>
            </a:r>
            <a:r>
              <a:rPr lang="fi-FI" dirty="0" err="1">
                <a:solidFill>
                  <a:srgbClr val="000000"/>
                </a:solidFill>
              </a:rPr>
              <a:t>permanence</a:t>
            </a:r>
            <a:r>
              <a:rPr lang="fi-FI" dirty="0">
                <a:solidFill>
                  <a:srgbClr val="000000"/>
                </a:solidFill>
              </a:rPr>
              <a:t> of </a:t>
            </a:r>
            <a:r>
              <a:rPr lang="fi-FI" dirty="0" err="1">
                <a:solidFill>
                  <a:srgbClr val="000000"/>
                </a:solidFill>
              </a:rPr>
              <a:t>employment</a:t>
            </a:r>
            <a:r>
              <a:rPr lang="fi-FI" dirty="0">
                <a:solidFill>
                  <a:srgbClr val="000000"/>
                </a:solidFill>
              </a:rPr>
              <a:t> </a:t>
            </a:r>
            <a:r>
              <a:rPr lang="fi-FI" dirty="0" err="1">
                <a:solidFill>
                  <a:srgbClr val="000000"/>
                </a:solidFill>
              </a:rPr>
              <a:t>or</a:t>
            </a:r>
            <a:r>
              <a:rPr lang="fi-FI" dirty="0">
                <a:solidFill>
                  <a:srgbClr val="000000"/>
                </a:solidFill>
              </a:rPr>
              <a:t> </a:t>
            </a:r>
            <a:r>
              <a:rPr lang="fi-FI" dirty="0" err="1">
                <a:solidFill>
                  <a:srgbClr val="000000"/>
                </a:solidFill>
              </a:rPr>
              <a:t>retirement</a:t>
            </a:r>
            <a:r>
              <a:rPr lang="fi-FI" dirty="0">
                <a:solidFill>
                  <a:srgbClr val="000000"/>
                </a:solidFill>
              </a:rPr>
              <a:t>) of </a:t>
            </a:r>
            <a:r>
              <a:rPr lang="fi-FI" dirty="0" err="1">
                <a:solidFill>
                  <a:srgbClr val="000000"/>
                </a:solidFill>
              </a:rPr>
              <a:t>individuals</a:t>
            </a:r>
            <a:r>
              <a:rPr lang="fi-FI" dirty="0">
                <a:solidFill>
                  <a:srgbClr val="000000"/>
                </a:solidFill>
              </a:rPr>
              <a:t> </a:t>
            </a:r>
            <a:r>
              <a:rPr lang="fi-FI" dirty="0" err="1">
                <a:solidFill>
                  <a:srgbClr val="000000"/>
                </a:solidFill>
              </a:rPr>
              <a:t>whose</a:t>
            </a:r>
            <a:r>
              <a:rPr lang="fi-FI" dirty="0">
                <a:solidFill>
                  <a:srgbClr val="000000"/>
                </a:solidFill>
              </a:rPr>
              <a:t> </a:t>
            </a:r>
            <a:r>
              <a:rPr lang="fi-FI" dirty="0" err="1">
                <a:solidFill>
                  <a:srgbClr val="000000"/>
                </a:solidFill>
              </a:rPr>
              <a:t>rehabilitation</a:t>
            </a:r>
            <a:r>
              <a:rPr lang="fi-FI" dirty="0">
                <a:solidFill>
                  <a:srgbClr val="000000"/>
                </a:solidFill>
              </a:rPr>
              <a:t> </a:t>
            </a:r>
            <a:r>
              <a:rPr lang="fi-FI" dirty="0" err="1">
                <a:solidFill>
                  <a:srgbClr val="000000"/>
                </a:solidFill>
              </a:rPr>
              <a:t>ended</a:t>
            </a:r>
            <a:r>
              <a:rPr lang="fi-FI" dirty="0">
                <a:solidFill>
                  <a:srgbClr val="000000"/>
                </a:solidFill>
              </a:rPr>
              <a:t> in 2017.  </a:t>
            </a:r>
            <a:r>
              <a:rPr lang="fi-FI" dirty="0" err="1">
                <a:solidFill>
                  <a:srgbClr val="000000"/>
                </a:solidFill>
              </a:rPr>
              <a:t>The</a:t>
            </a:r>
            <a:r>
              <a:rPr lang="fi-FI" dirty="0">
                <a:solidFill>
                  <a:srgbClr val="000000"/>
                </a:solidFill>
              </a:rPr>
              <a:t> data is </a:t>
            </a:r>
            <a:r>
              <a:rPr lang="fi-FI" dirty="0" err="1">
                <a:solidFill>
                  <a:srgbClr val="000000"/>
                </a:solidFill>
              </a:rPr>
              <a:t>based</a:t>
            </a:r>
            <a:r>
              <a:rPr lang="fi-FI" dirty="0">
                <a:solidFill>
                  <a:srgbClr val="000000"/>
                </a:solidFill>
              </a:rPr>
              <a:t> on </a:t>
            </a:r>
            <a:r>
              <a:rPr lang="fi-FI" dirty="0" err="1">
                <a:solidFill>
                  <a:srgbClr val="000000"/>
                </a:solidFill>
              </a:rPr>
              <a:t>the</a:t>
            </a:r>
            <a:r>
              <a:rPr lang="fi-FI" dirty="0">
                <a:solidFill>
                  <a:srgbClr val="000000"/>
                </a:solidFill>
              </a:rPr>
              <a:t> </a:t>
            </a:r>
            <a:r>
              <a:rPr lang="fi-FI" dirty="0" err="1">
                <a:solidFill>
                  <a:srgbClr val="000000"/>
                </a:solidFill>
              </a:rPr>
              <a:t>registers</a:t>
            </a:r>
            <a:r>
              <a:rPr lang="fi-FI" dirty="0">
                <a:solidFill>
                  <a:srgbClr val="000000"/>
                </a:solidFill>
              </a:rPr>
              <a:t> of </a:t>
            </a:r>
            <a:r>
              <a:rPr lang="fi-FI" dirty="0" err="1">
                <a:solidFill>
                  <a:srgbClr val="000000"/>
                </a:solidFill>
              </a:rPr>
              <a:t>the</a:t>
            </a:r>
            <a:r>
              <a:rPr lang="fi-FI" dirty="0">
                <a:solidFill>
                  <a:srgbClr val="000000"/>
                </a:solidFill>
              </a:rPr>
              <a:t> </a:t>
            </a:r>
            <a:r>
              <a:rPr lang="fi-FI" dirty="0" err="1">
                <a:solidFill>
                  <a:srgbClr val="000000"/>
                </a:solidFill>
              </a:rPr>
              <a:t>Finnish</a:t>
            </a:r>
            <a:r>
              <a:rPr lang="fi-FI" dirty="0">
                <a:solidFill>
                  <a:srgbClr val="000000"/>
                </a:solidFill>
              </a:rPr>
              <a:t> Centre for </a:t>
            </a:r>
            <a:r>
              <a:rPr lang="fi-FI" dirty="0" err="1">
                <a:solidFill>
                  <a:srgbClr val="000000"/>
                </a:solidFill>
              </a:rPr>
              <a:t>Pensions</a:t>
            </a:r>
            <a:r>
              <a:rPr lang="fi-FI" dirty="0">
                <a:solidFill>
                  <a:srgbClr val="000000"/>
                </a:solidFill>
              </a:rPr>
              <a:t>. </a:t>
            </a:r>
          </a:p>
          <a:p>
            <a:endParaRPr lang="fi-FI" dirty="0">
              <a:solidFill>
                <a:srgbClr val="000000"/>
              </a:solidFill>
            </a:endParaRPr>
          </a:p>
          <a:p>
            <a:pPr>
              <a:lnSpc>
                <a:spcPct val="20000"/>
              </a:lnSpc>
            </a:pPr>
            <a:endParaRPr lang="fi-FI" dirty="0"/>
          </a:p>
          <a:p>
            <a:r>
              <a:rPr lang="fi-FI" b="1" dirty="0" err="1">
                <a:solidFill>
                  <a:srgbClr val="000000"/>
                </a:solidFill>
              </a:rPr>
              <a:t>Employed</a:t>
            </a:r>
            <a:r>
              <a:rPr lang="fi-FI" i="1" dirty="0">
                <a:solidFill>
                  <a:srgbClr val="000000"/>
                </a:solidFill>
              </a:rPr>
              <a:t>:</a:t>
            </a:r>
            <a:r>
              <a:rPr lang="fi-FI" dirty="0">
                <a:solidFill>
                  <a:srgbClr val="000000"/>
                </a:solidFill>
              </a:rPr>
              <a:t>  </a:t>
            </a:r>
            <a:r>
              <a:rPr lang="fi-FI" dirty="0" err="1">
                <a:solidFill>
                  <a:srgbClr val="000000"/>
                </a:solidFill>
              </a:rPr>
              <a:t>The</a:t>
            </a:r>
            <a:r>
              <a:rPr lang="fi-FI" dirty="0">
                <a:solidFill>
                  <a:srgbClr val="000000"/>
                </a:solidFill>
              </a:rPr>
              <a:t> </a:t>
            </a:r>
            <a:r>
              <a:rPr lang="fi-FI" dirty="0" err="1">
                <a:solidFill>
                  <a:srgbClr val="000000"/>
                </a:solidFill>
              </a:rPr>
              <a:t>individual</a:t>
            </a:r>
            <a:r>
              <a:rPr lang="fi-FI" dirty="0">
                <a:solidFill>
                  <a:srgbClr val="000000"/>
                </a:solidFill>
              </a:rPr>
              <a:t> is </a:t>
            </a:r>
            <a:r>
              <a:rPr lang="fi-FI" dirty="0" err="1">
                <a:solidFill>
                  <a:srgbClr val="000000"/>
                </a:solidFill>
              </a:rPr>
              <a:t>only</a:t>
            </a:r>
            <a:r>
              <a:rPr lang="fi-FI" dirty="0">
                <a:solidFill>
                  <a:srgbClr val="000000"/>
                </a:solidFill>
              </a:rPr>
              <a:t> </a:t>
            </a:r>
            <a:r>
              <a:rPr lang="fi-FI" dirty="0" err="1">
                <a:solidFill>
                  <a:srgbClr val="000000"/>
                </a:solidFill>
              </a:rPr>
              <a:t>employed</a:t>
            </a:r>
            <a:r>
              <a:rPr lang="fi-FI" dirty="0">
                <a:solidFill>
                  <a:srgbClr val="000000"/>
                </a:solidFill>
              </a:rPr>
              <a:t>.</a:t>
            </a:r>
          </a:p>
          <a:p>
            <a:endParaRPr lang="fi-FI" b="1" dirty="0">
              <a:solidFill>
                <a:srgbClr val="000000"/>
              </a:solidFill>
            </a:endParaRPr>
          </a:p>
          <a:p>
            <a:pPr>
              <a:lnSpc>
                <a:spcPct val="20000"/>
              </a:lnSpc>
            </a:pPr>
            <a:endParaRPr lang="fi-FI" b="1" dirty="0"/>
          </a:p>
          <a:p>
            <a:r>
              <a:rPr lang="fi-FI" b="1" dirty="0" err="1">
                <a:solidFill>
                  <a:srgbClr val="000000"/>
                </a:solidFill>
              </a:rPr>
              <a:t>Employed</a:t>
            </a:r>
            <a:r>
              <a:rPr lang="fi-FI" b="1" dirty="0">
                <a:solidFill>
                  <a:srgbClr val="000000"/>
                </a:solidFill>
              </a:rPr>
              <a:t> and </a:t>
            </a:r>
            <a:r>
              <a:rPr lang="fi-FI" b="1" dirty="0" err="1">
                <a:solidFill>
                  <a:srgbClr val="000000"/>
                </a:solidFill>
              </a:rPr>
              <a:t>retired</a:t>
            </a:r>
            <a:r>
              <a:rPr lang="fi-FI" dirty="0">
                <a:solidFill>
                  <a:srgbClr val="000000"/>
                </a:solidFill>
              </a:rPr>
              <a:t>: </a:t>
            </a:r>
            <a:r>
              <a:rPr lang="fi-FI" dirty="0" err="1">
                <a:solidFill>
                  <a:srgbClr val="000000"/>
                </a:solidFill>
              </a:rPr>
              <a:t>The</a:t>
            </a:r>
            <a:r>
              <a:rPr lang="fi-FI" dirty="0">
                <a:solidFill>
                  <a:srgbClr val="000000"/>
                </a:solidFill>
              </a:rPr>
              <a:t> </a:t>
            </a:r>
            <a:r>
              <a:rPr lang="fi-FI" dirty="0" err="1">
                <a:solidFill>
                  <a:srgbClr val="000000"/>
                </a:solidFill>
              </a:rPr>
              <a:t>individual</a:t>
            </a:r>
            <a:r>
              <a:rPr lang="fi-FI" dirty="0">
                <a:solidFill>
                  <a:srgbClr val="000000"/>
                </a:solidFill>
              </a:rPr>
              <a:t> </a:t>
            </a:r>
            <a:r>
              <a:rPr lang="fi-FI" dirty="0" err="1">
                <a:solidFill>
                  <a:srgbClr val="000000"/>
                </a:solidFill>
              </a:rPr>
              <a:t>works</a:t>
            </a:r>
            <a:r>
              <a:rPr lang="fi-FI" dirty="0">
                <a:solidFill>
                  <a:srgbClr val="000000"/>
                </a:solidFill>
              </a:rPr>
              <a:t> </a:t>
            </a:r>
            <a:r>
              <a:rPr lang="fi-FI" dirty="0" err="1">
                <a:solidFill>
                  <a:srgbClr val="000000"/>
                </a:solidFill>
              </a:rPr>
              <a:t>while</a:t>
            </a:r>
            <a:r>
              <a:rPr lang="fi-FI" dirty="0">
                <a:solidFill>
                  <a:srgbClr val="000000"/>
                </a:solidFill>
              </a:rPr>
              <a:t> </a:t>
            </a:r>
            <a:r>
              <a:rPr lang="fi-FI" dirty="0" err="1">
                <a:solidFill>
                  <a:srgbClr val="000000"/>
                </a:solidFill>
              </a:rPr>
              <a:t>being</a:t>
            </a:r>
            <a:r>
              <a:rPr lang="fi-FI" dirty="0">
                <a:solidFill>
                  <a:srgbClr val="000000"/>
                </a:solidFill>
              </a:rPr>
              <a:t> </a:t>
            </a:r>
            <a:r>
              <a:rPr lang="fi-FI" dirty="0" err="1">
                <a:solidFill>
                  <a:srgbClr val="000000"/>
                </a:solidFill>
              </a:rPr>
              <a:t>retired</a:t>
            </a:r>
            <a:r>
              <a:rPr lang="fi-FI" dirty="0">
                <a:solidFill>
                  <a:srgbClr val="000000"/>
                </a:solidFill>
              </a:rPr>
              <a:t>. </a:t>
            </a:r>
            <a:r>
              <a:rPr lang="fi-FI" dirty="0" err="1">
                <a:solidFill>
                  <a:srgbClr val="000000"/>
                </a:solidFill>
              </a:rPr>
              <a:t>The</a:t>
            </a:r>
            <a:r>
              <a:rPr lang="fi-FI" dirty="0">
                <a:solidFill>
                  <a:srgbClr val="000000"/>
                </a:solidFill>
              </a:rPr>
              <a:t> </a:t>
            </a:r>
            <a:r>
              <a:rPr lang="fi-FI" dirty="0" err="1">
                <a:solidFill>
                  <a:srgbClr val="000000"/>
                </a:solidFill>
              </a:rPr>
              <a:t>pension</a:t>
            </a:r>
            <a:r>
              <a:rPr lang="fi-FI" dirty="0">
                <a:solidFill>
                  <a:srgbClr val="000000"/>
                </a:solidFill>
              </a:rPr>
              <a:t> </a:t>
            </a:r>
            <a:r>
              <a:rPr lang="fi-FI" dirty="0" err="1">
                <a:solidFill>
                  <a:srgbClr val="000000"/>
                </a:solidFill>
              </a:rPr>
              <a:t>received</a:t>
            </a:r>
            <a:r>
              <a:rPr lang="fi-FI" dirty="0">
                <a:solidFill>
                  <a:srgbClr val="000000"/>
                </a:solidFill>
              </a:rPr>
              <a:t> </a:t>
            </a:r>
            <a:r>
              <a:rPr lang="fi-FI" dirty="0" err="1">
                <a:solidFill>
                  <a:srgbClr val="000000"/>
                </a:solidFill>
              </a:rPr>
              <a:t>may</a:t>
            </a:r>
            <a:r>
              <a:rPr lang="fi-FI" dirty="0">
                <a:solidFill>
                  <a:srgbClr val="000000"/>
                </a:solidFill>
              </a:rPr>
              <a:t> </a:t>
            </a:r>
            <a:r>
              <a:rPr lang="fi-FI" dirty="0" err="1">
                <a:solidFill>
                  <a:srgbClr val="000000"/>
                </a:solidFill>
              </a:rPr>
              <a:t>be</a:t>
            </a:r>
            <a:r>
              <a:rPr lang="fi-FI" dirty="0">
                <a:solidFill>
                  <a:srgbClr val="000000"/>
                </a:solidFill>
              </a:rPr>
              <a:t> a </a:t>
            </a:r>
            <a:r>
              <a:rPr lang="fi-FI" dirty="0" err="1">
                <a:solidFill>
                  <a:srgbClr val="000000"/>
                </a:solidFill>
              </a:rPr>
              <a:t>partial</a:t>
            </a:r>
            <a:r>
              <a:rPr lang="fi-FI" dirty="0">
                <a:solidFill>
                  <a:srgbClr val="000000"/>
                </a:solidFill>
              </a:rPr>
              <a:t> </a:t>
            </a:r>
            <a:r>
              <a:rPr lang="fi-FI" dirty="0" err="1">
                <a:solidFill>
                  <a:srgbClr val="000000"/>
                </a:solidFill>
              </a:rPr>
              <a:t>or</a:t>
            </a:r>
            <a:r>
              <a:rPr lang="fi-FI" dirty="0">
                <a:solidFill>
                  <a:srgbClr val="000000"/>
                </a:solidFill>
              </a:rPr>
              <a:t> </a:t>
            </a:r>
            <a:r>
              <a:rPr lang="fi-FI" dirty="0" err="1">
                <a:solidFill>
                  <a:srgbClr val="000000"/>
                </a:solidFill>
              </a:rPr>
              <a:t>full</a:t>
            </a:r>
            <a:r>
              <a:rPr lang="fi-FI" dirty="0">
                <a:solidFill>
                  <a:srgbClr val="000000"/>
                </a:solidFill>
              </a:rPr>
              <a:t> </a:t>
            </a:r>
            <a:r>
              <a:rPr lang="fi-FI" dirty="0" err="1">
                <a:solidFill>
                  <a:srgbClr val="000000"/>
                </a:solidFill>
              </a:rPr>
              <a:t>disability</a:t>
            </a:r>
            <a:r>
              <a:rPr lang="fi-FI" dirty="0">
                <a:solidFill>
                  <a:srgbClr val="000000"/>
                </a:solidFill>
              </a:rPr>
              <a:t> </a:t>
            </a:r>
            <a:r>
              <a:rPr lang="fi-FI" dirty="0" err="1">
                <a:solidFill>
                  <a:srgbClr val="000000"/>
                </a:solidFill>
              </a:rPr>
              <a:t>pension</a:t>
            </a:r>
            <a:r>
              <a:rPr lang="fi-FI" dirty="0">
                <a:solidFill>
                  <a:srgbClr val="000000"/>
                </a:solidFill>
              </a:rPr>
              <a:t> </a:t>
            </a:r>
            <a:r>
              <a:rPr lang="fi-FI" dirty="0" err="1">
                <a:solidFill>
                  <a:srgbClr val="000000"/>
                </a:solidFill>
              </a:rPr>
              <a:t>or</a:t>
            </a:r>
            <a:r>
              <a:rPr lang="fi-FI" dirty="0">
                <a:solidFill>
                  <a:srgbClr val="000000"/>
                </a:solidFill>
              </a:rPr>
              <a:t> some </a:t>
            </a:r>
            <a:r>
              <a:rPr lang="fi-FI" dirty="0" err="1">
                <a:solidFill>
                  <a:srgbClr val="000000"/>
                </a:solidFill>
              </a:rPr>
              <a:t>other</a:t>
            </a:r>
            <a:r>
              <a:rPr lang="fi-FI" dirty="0">
                <a:solidFill>
                  <a:srgbClr val="000000"/>
                </a:solidFill>
              </a:rPr>
              <a:t> </a:t>
            </a:r>
            <a:r>
              <a:rPr lang="fi-FI" dirty="0" err="1">
                <a:solidFill>
                  <a:srgbClr val="000000"/>
                </a:solidFill>
              </a:rPr>
              <a:t>form</a:t>
            </a:r>
            <a:r>
              <a:rPr lang="fi-FI" dirty="0">
                <a:solidFill>
                  <a:srgbClr val="000000"/>
                </a:solidFill>
              </a:rPr>
              <a:t> of </a:t>
            </a:r>
            <a:r>
              <a:rPr lang="fi-FI" dirty="0" err="1">
                <a:solidFill>
                  <a:srgbClr val="000000"/>
                </a:solidFill>
              </a:rPr>
              <a:t>pension</a:t>
            </a:r>
            <a:r>
              <a:rPr lang="fi-FI" dirty="0">
                <a:solidFill>
                  <a:srgbClr val="000000"/>
                </a:solidFill>
              </a:rPr>
              <a:t>.</a:t>
            </a:r>
          </a:p>
          <a:p>
            <a:endParaRPr lang="fi-FI" dirty="0">
              <a:solidFill>
                <a:srgbClr val="000000"/>
              </a:solidFill>
            </a:endParaRPr>
          </a:p>
          <a:p>
            <a:pPr>
              <a:lnSpc>
                <a:spcPct val="20000"/>
              </a:lnSpc>
            </a:pPr>
            <a:endParaRPr lang="fi-FI" dirty="0"/>
          </a:p>
          <a:p>
            <a:r>
              <a:rPr lang="fi-FI" b="1" dirty="0" err="1">
                <a:solidFill>
                  <a:srgbClr val="000000"/>
                </a:solidFill>
              </a:rPr>
              <a:t>Neither</a:t>
            </a:r>
            <a:r>
              <a:rPr lang="fi-FI" b="1" dirty="0">
                <a:solidFill>
                  <a:srgbClr val="000000"/>
                </a:solidFill>
              </a:rPr>
              <a:t> </a:t>
            </a:r>
            <a:r>
              <a:rPr lang="fi-FI" b="1" dirty="0" err="1">
                <a:solidFill>
                  <a:srgbClr val="000000"/>
                </a:solidFill>
              </a:rPr>
              <a:t>employed</a:t>
            </a:r>
            <a:r>
              <a:rPr lang="fi-FI" b="1" dirty="0">
                <a:solidFill>
                  <a:srgbClr val="000000"/>
                </a:solidFill>
              </a:rPr>
              <a:t> </a:t>
            </a:r>
            <a:r>
              <a:rPr lang="fi-FI" b="1" dirty="0" err="1">
                <a:solidFill>
                  <a:srgbClr val="000000"/>
                </a:solidFill>
              </a:rPr>
              <a:t>nor</a:t>
            </a:r>
            <a:r>
              <a:rPr lang="fi-FI" b="1" dirty="0">
                <a:solidFill>
                  <a:srgbClr val="000000"/>
                </a:solidFill>
              </a:rPr>
              <a:t> </a:t>
            </a:r>
            <a:r>
              <a:rPr lang="fi-FI" b="1" dirty="0" err="1">
                <a:solidFill>
                  <a:srgbClr val="000000"/>
                </a:solidFill>
              </a:rPr>
              <a:t>retired</a:t>
            </a:r>
            <a:r>
              <a:rPr lang="fi-FI" i="1" dirty="0">
                <a:solidFill>
                  <a:srgbClr val="000000"/>
                </a:solidFill>
              </a:rPr>
              <a:t>:</a:t>
            </a:r>
            <a:r>
              <a:rPr lang="fi-FI" dirty="0">
                <a:solidFill>
                  <a:srgbClr val="000000"/>
                </a:solidFill>
              </a:rPr>
              <a:t> </a:t>
            </a:r>
            <a:r>
              <a:rPr lang="fi-FI" dirty="0" err="1">
                <a:solidFill>
                  <a:srgbClr val="000000"/>
                </a:solidFill>
              </a:rPr>
              <a:t>The</a:t>
            </a:r>
            <a:r>
              <a:rPr lang="fi-FI" dirty="0">
                <a:solidFill>
                  <a:srgbClr val="000000"/>
                </a:solidFill>
              </a:rPr>
              <a:t> </a:t>
            </a:r>
            <a:r>
              <a:rPr lang="fi-FI" dirty="0" err="1">
                <a:solidFill>
                  <a:srgbClr val="000000"/>
                </a:solidFill>
              </a:rPr>
              <a:t>individual</a:t>
            </a:r>
            <a:r>
              <a:rPr lang="fi-FI" dirty="0">
                <a:solidFill>
                  <a:srgbClr val="000000"/>
                </a:solidFill>
              </a:rPr>
              <a:t> is </a:t>
            </a:r>
            <a:r>
              <a:rPr lang="fi-FI" dirty="0" err="1">
                <a:solidFill>
                  <a:srgbClr val="000000"/>
                </a:solidFill>
              </a:rPr>
              <a:t>unemployed</a:t>
            </a:r>
            <a:r>
              <a:rPr lang="fi-FI" dirty="0">
                <a:solidFill>
                  <a:srgbClr val="000000"/>
                </a:solidFill>
              </a:rPr>
              <a:t> </a:t>
            </a:r>
            <a:r>
              <a:rPr lang="fi-FI" dirty="0" err="1">
                <a:solidFill>
                  <a:srgbClr val="000000"/>
                </a:solidFill>
              </a:rPr>
              <a:t>or</a:t>
            </a:r>
            <a:r>
              <a:rPr lang="fi-FI" dirty="0">
                <a:solidFill>
                  <a:srgbClr val="000000"/>
                </a:solidFill>
              </a:rPr>
              <a:t> </a:t>
            </a:r>
            <a:r>
              <a:rPr lang="fi-FI" dirty="0" err="1">
                <a:solidFill>
                  <a:srgbClr val="000000"/>
                </a:solidFill>
              </a:rPr>
              <a:t>studies</a:t>
            </a:r>
            <a:r>
              <a:rPr lang="fi-FI" dirty="0">
                <a:solidFill>
                  <a:srgbClr val="000000"/>
                </a:solidFill>
              </a:rPr>
              <a:t>.</a:t>
            </a:r>
          </a:p>
          <a:p>
            <a:endParaRPr lang="fi-FI" dirty="0">
              <a:solidFill>
                <a:srgbClr val="000000"/>
              </a:solidFill>
            </a:endParaRPr>
          </a:p>
          <a:p>
            <a:pPr>
              <a:lnSpc>
                <a:spcPct val="20000"/>
              </a:lnSpc>
            </a:pPr>
            <a:endParaRPr lang="fi-FI" dirty="0"/>
          </a:p>
          <a:p>
            <a:r>
              <a:rPr lang="fi-FI" b="1" dirty="0" err="1">
                <a:solidFill>
                  <a:srgbClr val="000000"/>
                </a:solidFill>
              </a:rPr>
              <a:t>Partial</a:t>
            </a:r>
            <a:r>
              <a:rPr lang="fi-FI" b="1" dirty="0">
                <a:solidFill>
                  <a:srgbClr val="000000"/>
                </a:solidFill>
              </a:rPr>
              <a:t> </a:t>
            </a:r>
            <a:r>
              <a:rPr lang="fi-FI" b="1" dirty="0" err="1">
                <a:solidFill>
                  <a:srgbClr val="000000"/>
                </a:solidFill>
              </a:rPr>
              <a:t>disability</a:t>
            </a:r>
            <a:r>
              <a:rPr lang="fi-FI" b="1" dirty="0">
                <a:solidFill>
                  <a:srgbClr val="000000"/>
                </a:solidFill>
              </a:rPr>
              <a:t> </a:t>
            </a:r>
            <a:r>
              <a:rPr lang="fi-FI" b="1" dirty="0" err="1">
                <a:solidFill>
                  <a:srgbClr val="000000"/>
                </a:solidFill>
              </a:rPr>
              <a:t>pension</a:t>
            </a:r>
            <a:r>
              <a:rPr lang="fi-FI" b="1" dirty="0">
                <a:solidFill>
                  <a:srgbClr val="000000"/>
                </a:solidFill>
              </a:rPr>
              <a:t>, </a:t>
            </a:r>
            <a:r>
              <a:rPr lang="fi-FI" b="1" dirty="0" err="1">
                <a:solidFill>
                  <a:srgbClr val="000000"/>
                </a:solidFill>
              </a:rPr>
              <a:t>full</a:t>
            </a:r>
            <a:r>
              <a:rPr lang="fi-FI" b="1" dirty="0">
                <a:solidFill>
                  <a:srgbClr val="000000"/>
                </a:solidFill>
              </a:rPr>
              <a:t> </a:t>
            </a:r>
            <a:r>
              <a:rPr lang="fi-FI" b="1" dirty="0" err="1">
                <a:solidFill>
                  <a:srgbClr val="000000"/>
                </a:solidFill>
              </a:rPr>
              <a:t>disability</a:t>
            </a:r>
            <a:r>
              <a:rPr lang="fi-FI" b="1" dirty="0">
                <a:solidFill>
                  <a:srgbClr val="000000"/>
                </a:solidFill>
              </a:rPr>
              <a:t> </a:t>
            </a:r>
            <a:r>
              <a:rPr lang="fi-FI" b="1" dirty="0" err="1">
                <a:solidFill>
                  <a:srgbClr val="000000"/>
                </a:solidFill>
              </a:rPr>
              <a:t>pension</a:t>
            </a:r>
            <a:r>
              <a:rPr lang="fi-FI" i="1" dirty="0">
                <a:solidFill>
                  <a:srgbClr val="000000"/>
                </a:solidFill>
              </a:rPr>
              <a:t>: </a:t>
            </a:r>
            <a:r>
              <a:rPr lang="fi-FI" dirty="0">
                <a:solidFill>
                  <a:srgbClr val="000000"/>
                </a:solidFill>
              </a:rPr>
              <a:t> </a:t>
            </a:r>
            <a:r>
              <a:rPr lang="fi-FI" dirty="0" err="1">
                <a:solidFill>
                  <a:srgbClr val="000000"/>
                </a:solidFill>
              </a:rPr>
              <a:t>The</a:t>
            </a:r>
            <a:r>
              <a:rPr lang="fi-FI" dirty="0">
                <a:solidFill>
                  <a:srgbClr val="000000"/>
                </a:solidFill>
              </a:rPr>
              <a:t> </a:t>
            </a:r>
            <a:r>
              <a:rPr lang="fi-FI" dirty="0" err="1">
                <a:solidFill>
                  <a:srgbClr val="000000"/>
                </a:solidFill>
              </a:rPr>
              <a:t>individual</a:t>
            </a:r>
            <a:r>
              <a:rPr lang="fi-FI" dirty="0">
                <a:solidFill>
                  <a:srgbClr val="000000"/>
                </a:solidFill>
              </a:rPr>
              <a:t> is </a:t>
            </a:r>
            <a:r>
              <a:rPr lang="fi-FI" dirty="0" err="1">
                <a:solidFill>
                  <a:srgbClr val="000000"/>
                </a:solidFill>
              </a:rPr>
              <a:t>only</a:t>
            </a:r>
            <a:r>
              <a:rPr lang="fi-FI" dirty="0">
                <a:solidFill>
                  <a:srgbClr val="000000"/>
                </a:solidFill>
              </a:rPr>
              <a:t> </a:t>
            </a:r>
            <a:r>
              <a:rPr lang="fi-FI" dirty="0" err="1">
                <a:solidFill>
                  <a:srgbClr val="000000"/>
                </a:solidFill>
              </a:rPr>
              <a:t>retired</a:t>
            </a:r>
            <a:r>
              <a:rPr lang="fi-FI" dirty="0">
                <a:solidFill>
                  <a:srgbClr val="000000"/>
                </a:solidFill>
              </a:rPr>
              <a:t> and </a:t>
            </a:r>
            <a:r>
              <a:rPr lang="fi-FI" dirty="0" err="1">
                <a:solidFill>
                  <a:srgbClr val="000000"/>
                </a:solidFill>
              </a:rPr>
              <a:t>not</a:t>
            </a:r>
            <a:r>
              <a:rPr lang="fi-FI" dirty="0">
                <a:solidFill>
                  <a:srgbClr val="000000"/>
                </a:solidFill>
              </a:rPr>
              <a:t> in </a:t>
            </a:r>
            <a:r>
              <a:rPr lang="fi-FI" dirty="0" err="1">
                <a:solidFill>
                  <a:srgbClr val="000000"/>
                </a:solidFill>
              </a:rPr>
              <a:t>employment</a:t>
            </a:r>
            <a:r>
              <a:rPr lang="fi-FI" dirty="0">
                <a:solidFill>
                  <a:srgbClr val="000000"/>
                </a:solidFill>
              </a:rPr>
              <a:t>.</a:t>
            </a:r>
          </a:p>
          <a:p>
            <a:endParaRPr lang="fi-FI" dirty="0">
              <a:solidFill>
                <a:srgbClr val="000000"/>
              </a:solidFill>
            </a:endParaRPr>
          </a:p>
          <a:p>
            <a:pPr>
              <a:lnSpc>
                <a:spcPct val="20000"/>
              </a:lnSpc>
            </a:pPr>
            <a:endParaRPr lang="fi-FI" b="1" dirty="0">
              <a:solidFill>
                <a:srgbClr val="000000"/>
              </a:solidFill>
            </a:endParaRPr>
          </a:p>
          <a:p>
            <a:r>
              <a:rPr lang="fi-FI" b="1" dirty="0" err="1">
                <a:solidFill>
                  <a:srgbClr val="000000"/>
                </a:solidFill>
              </a:rPr>
              <a:t>Other</a:t>
            </a:r>
            <a:r>
              <a:rPr lang="fi-FI" dirty="0">
                <a:solidFill>
                  <a:srgbClr val="000000"/>
                </a:solidFill>
              </a:rPr>
              <a:t>: </a:t>
            </a:r>
            <a:r>
              <a:rPr lang="fi-FI" dirty="0" err="1">
                <a:solidFill>
                  <a:srgbClr val="000000"/>
                </a:solidFill>
              </a:rPr>
              <a:t>Other</a:t>
            </a:r>
            <a:r>
              <a:rPr lang="fi-FI" dirty="0">
                <a:solidFill>
                  <a:srgbClr val="000000"/>
                </a:solidFill>
              </a:rPr>
              <a:t> </a:t>
            </a:r>
            <a:r>
              <a:rPr lang="fi-FI" dirty="0" err="1">
                <a:solidFill>
                  <a:srgbClr val="000000"/>
                </a:solidFill>
              </a:rPr>
              <a:t>pension</a:t>
            </a:r>
            <a:r>
              <a:rPr lang="fi-FI" dirty="0">
                <a:solidFill>
                  <a:srgbClr val="000000"/>
                </a:solidFill>
              </a:rPr>
              <a:t> </a:t>
            </a:r>
            <a:r>
              <a:rPr lang="fi-FI" dirty="0" err="1">
                <a:solidFill>
                  <a:srgbClr val="000000"/>
                </a:solidFill>
              </a:rPr>
              <a:t>than</a:t>
            </a:r>
            <a:r>
              <a:rPr lang="fi-FI" dirty="0">
                <a:solidFill>
                  <a:srgbClr val="000000"/>
                </a:solidFill>
              </a:rPr>
              <a:t> </a:t>
            </a:r>
            <a:r>
              <a:rPr lang="fi-FI" dirty="0" err="1">
                <a:solidFill>
                  <a:srgbClr val="000000"/>
                </a:solidFill>
              </a:rPr>
              <a:t>disability</a:t>
            </a:r>
            <a:r>
              <a:rPr lang="fi-FI" dirty="0">
                <a:solidFill>
                  <a:srgbClr val="000000"/>
                </a:solidFill>
              </a:rPr>
              <a:t> </a:t>
            </a:r>
            <a:r>
              <a:rPr lang="fi-FI" dirty="0" err="1">
                <a:solidFill>
                  <a:srgbClr val="000000"/>
                </a:solidFill>
              </a:rPr>
              <a:t>pension</a:t>
            </a:r>
            <a:r>
              <a:rPr lang="fi-FI" dirty="0">
                <a:solidFill>
                  <a:srgbClr val="000000"/>
                </a:solidFill>
              </a:rPr>
              <a:t> (</a:t>
            </a:r>
            <a:r>
              <a:rPr lang="fi-FI" dirty="0" err="1">
                <a:solidFill>
                  <a:srgbClr val="000000"/>
                </a:solidFill>
              </a:rPr>
              <a:t>not</a:t>
            </a:r>
            <a:r>
              <a:rPr lang="fi-FI" dirty="0">
                <a:solidFill>
                  <a:srgbClr val="000000"/>
                </a:solidFill>
              </a:rPr>
              <a:t> in </a:t>
            </a:r>
            <a:r>
              <a:rPr lang="fi-FI" dirty="0" err="1">
                <a:solidFill>
                  <a:srgbClr val="000000"/>
                </a:solidFill>
              </a:rPr>
              <a:t>employment</a:t>
            </a:r>
            <a:r>
              <a:rPr lang="fi-FI" dirty="0">
                <a:solidFill>
                  <a:srgbClr val="000000"/>
                </a:solidFill>
              </a:rPr>
              <a:t>), </a:t>
            </a:r>
            <a:r>
              <a:rPr lang="fi-FI" dirty="0" err="1">
                <a:solidFill>
                  <a:srgbClr val="000000"/>
                </a:solidFill>
              </a:rPr>
              <a:t>dead</a:t>
            </a:r>
            <a:r>
              <a:rPr lang="fi-FI" dirty="0">
                <a:solidFill>
                  <a:srgbClr val="000000"/>
                </a:solidFill>
              </a:rPr>
              <a:t>.</a:t>
            </a:r>
            <a:endParaRPr lang="fi-FI" dirty="0"/>
          </a:p>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47</a:t>
            </a:fld>
            <a:endParaRPr lang="fi-FI"/>
          </a:p>
        </p:txBody>
      </p:sp>
    </p:spTree>
    <p:extLst>
      <p:ext uri="{BB962C8B-B14F-4D97-AF65-F5344CB8AC3E}">
        <p14:creationId xmlns:p14="http://schemas.microsoft.com/office/powerpoint/2010/main" val="35127271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49</a:t>
            </a:fld>
            <a:endParaRPr lang="fi-FI"/>
          </a:p>
        </p:txBody>
      </p:sp>
    </p:spTree>
    <p:extLst>
      <p:ext uri="{BB962C8B-B14F-4D97-AF65-F5344CB8AC3E}">
        <p14:creationId xmlns:p14="http://schemas.microsoft.com/office/powerpoint/2010/main" val="15514636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defRPr/>
            </a:pPr>
            <a:r>
              <a:rPr lang="fi-FI" dirty="0" err="1"/>
              <a:t>The</a:t>
            </a:r>
            <a:r>
              <a:rPr lang="fi-FI" dirty="0"/>
              <a:t> </a:t>
            </a:r>
            <a:r>
              <a:rPr lang="fi-FI" dirty="0" err="1"/>
              <a:t>Finnish</a:t>
            </a:r>
            <a:r>
              <a:rPr lang="fi-FI" dirty="0"/>
              <a:t> </a:t>
            </a:r>
            <a:r>
              <a:rPr lang="fi-FI" dirty="0" err="1"/>
              <a:t>statutory</a:t>
            </a:r>
            <a:r>
              <a:rPr lang="fi-FI" dirty="0"/>
              <a:t> </a:t>
            </a:r>
            <a:r>
              <a:rPr lang="fi-FI" dirty="0" err="1"/>
              <a:t>pension</a:t>
            </a:r>
            <a:r>
              <a:rPr lang="fi-FI" dirty="0"/>
              <a:t> provision is </a:t>
            </a:r>
            <a:r>
              <a:rPr lang="fi-FI" dirty="0" err="1"/>
              <a:t>financed</a:t>
            </a:r>
            <a:r>
              <a:rPr lang="fi-FI" dirty="0"/>
              <a:t> </a:t>
            </a:r>
            <a:r>
              <a:rPr lang="fi-FI" dirty="0" err="1"/>
              <a:t>mainly</a:t>
            </a:r>
            <a:r>
              <a:rPr lang="fi-FI" dirty="0"/>
              <a:t> </a:t>
            </a:r>
            <a:r>
              <a:rPr lang="fi-FI" dirty="0" err="1"/>
              <a:t>with</a:t>
            </a:r>
            <a:r>
              <a:rPr lang="fi-FI" dirty="0"/>
              <a:t> </a:t>
            </a:r>
            <a:r>
              <a:rPr lang="fi-FI" dirty="0" err="1"/>
              <a:t>earnings-related</a:t>
            </a:r>
            <a:r>
              <a:rPr lang="fi-FI" dirty="0"/>
              <a:t> </a:t>
            </a:r>
            <a:r>
              <a:rPr lang="fi-FI" dirty="0" err="1"/>
              <a:t>pension</a:t>
            </a:r>
            <a:r>
              <a:rPr lang="fi-FI" dirty="0"/>
              <a:t> </a:t>
            </a:r>
            <a:r>
              <a:rPr lang="fi-FI" dirty="0" err="1"/>
              <a:t>contributions</a:t>
            </a:r>
            <a:r>
              <a:rPr lang="fi-FI" dirty="0"/>
              <a:t> </a:t>
            </a:r>
            <a:r>
              <a:rPr lang="fi-FI" dirty="0" err="1"/>
              <a:t>paid</a:t>
            </a:r>
            <a:r>
              <a:rPr lang="fi-FI" dirty="0"/>
              <a:t> </a:t>
            </a:r>
            <a:r>
              <a:rPr lang="fi-FI" dirty="0" err="1"/>
              <a:t>by</a:t>
            </a:r>
            <a:r>
              <a:rPr lang="fi-FI" dirty="0"/>
              <a:t> </a:t>
            </a:r>
            <a:r>
              <a:rPr lang="fi-FI" dirty="0" err="1"/>
              <a:t>employers</a:t>
            </a:r>
            <a:r>
              <a:rPr lang="fi-FI" dirty="0"/>
              <a:t>, </a:t>
            </a:r>
            <a:r>
              <a:rPr lang="fi-FI" dirty="0" err="1"/>
              <a:t>employees</a:t>
            </a:r>
            <a:r>
              <a:rPr lang="fi-FI" dirty="0"/>
              <a:t>, </a:t>
            </a:r>
            <a:r>
              <a:rPr lang="fi-FI" dirty="0" err="1"/>
              <a:t>self-employed</a:t>
            </a:r>
            <a:r>
              <a:rPr lang="fi-FI" dirty="0"/>
              <a:t> </a:t>
            </a:r>
            <a:r>
              <a:rPr lang="fi-FI" dirty="0" err="1"/>
              <a:t>persons</a:t>
            </a:r>
            <a:r>
              <a:rPr lang="fi-FI" dirty="0"/>
              <a:t> and </a:t>
            </a:r>
            <a:r>
              <a:rPr lang="fi-FI" dirty="0" err="1"/>
              <a:t>farmers</a:t>
            </a:r>
            <a:r>
              <a:rPr lang="fi-FI" dirty="0"/>
              <a:t>, as </a:t>
            </a:r>
            <a:r>
              <a:rPr lang="fi-FI" dirty="0" err="1"/>
              <a:t>well</a:t>
            </a:r>
            <a:r>
              <a:rPr lang="fi-FI" dirty="0"/>
              <a:t> as a </a:t>
            </a:r>
            <a:r>
              <a:rPr lang="fi-FI" dirty="0" err="1"/>
              <a:t>with</a:t>
            </a:r>
            <a:r>
              <a:rPr lang="fi-FI" dirty="0"/>
              <a:t> </a:t>
            </a:r>
            <a:r>
              <a:rPr lang="fi-FI" dirty="0" err="1"/>
              <a:t>accrued</a:t>
            </a:r>
            <a:r>
              <a:rPr lang="fi-FI" dirty="0"/>
              <a:t> </a:t>
            </a:r>
            <a:r>
              <a:rPr lang="fi-FI" dirty="0" err="1"/>
              <a:t>pension</a:t>
            </a:r>
            <a:r>
              <a:rPr lang="fi-FI" dirty="0"/>
              <a:t> </a:t>
            </a:r>
            <a:r>
              <a:rPr lang="fi-FI" dirty="0" err="1"/>
              <a:t>assets</a:t>
            </a:r>
            <a:r>
              <a:rPr lang="fi-FI" dirty="0"/>
              <a:t> and </a:t>
            </a:r>
            <a:r>
              <a:rPr lang="fi-FI" dirty="0" err="1"/>
              <a:t>investment</a:t>
            </a:r>
            <a:r>
              <a:rPr lang="fi-FI" dirty="0"/>
              <a:t> </a:t>
            </a:r>
            <a:r>
              <a:rPr lang="fi-FI" dirty="0" err="1"/>
              <a:t>returns</a:t>
            </a:r>
            <a:r>
              <a:rPr lang="fi-FI" dirty="0"/>
              <a:t>. </a:t>
            </a:r>
          </a:p>
          <a:p>
            <a:pPr>
              <a:defRPr/>
            </a:pPr>
            <a:endParaRPr lang="fi-FI" dirty="0"/>
          </a:p>
          <a:p>
            <a:pPr>
              <a:lnSpc>
                <a:spcPct val="20000"/>
              </a:lnSpc>
              <a:defRPr/>
            </a:pPr>
            <a:endParaRPr lang="fi-FI" dirty="0"/>
          </a:p>
          <a:p>
            <a:pPr>
              <a:defRPr/>
            </a:pPr>
            <a:r>
              <a:rPr lang="fi-FI" dirty="0" err="1"/>
              <a:t>Parts</a:t>
            </a:r>
            <a:r>
              <a:rPr lang="fi-FI" dirty="0"/>
              <a:t> of some of </a:t>
            </a:r>
            <a:r>
              <a:rPr lang="fi-FI" dirty="0" err="1"/>
              <a:t>the</a:t>
            </a:r>
            <a:r>
              <a:rPr lang="fi-FI" dirty="0"/>
              <a:t> </a:t>
            </a:r>
            <a:r>
              <a:rPr lang="fi-FI" dirty="0" err="1"/>
              <a:t>pensions</a:t>
            </a:r>
            <a:r>
              <a:rPr lang="fi-FI" dirty="0"/>
              <a:t> </a:t>
            </a:r>
            <a:r>
              <a:rPr lang="fi-FI" dirty="0" err="1"/>
              <a:t>are</a:t>
            </a:r>
            <a:r>
              <a:rPr lang="fi-FI" dirty="0"/>
              <a:t> </a:t>
            </a:r>
            <a:r>
              <a:rPr lang="fi-FI" dirty="0" err="1"/>
              <a:t>financed</a:t>
            </a:r>
            <a:r>
              <a:rPr lang="fi-FI" dirty="0"/>
              <a:t> </a:t>
            </a:r>
            <a:r>
              <a:rPr lang="fi-FI" dirty="0" err="1"/>
              <a:t>with</a:t>
            </a:r>
            <a:r>
              <a:rPr lang="fi-FI" dirty="0"/>
              <a:t> </a:t>
            </a:r>
            <a:r>
              <a:rPr lang="fi-FI" dirty="0" err="1"/>
              <a:t>state</a:t>
            </a:r>
            <a:r>
              <a:rPr lang="fi-FI" dirty="0"/>
              <a:t> </a:t>
            </a:r>
            <a:r>
              <a:rPr lang="fi-FI" dirty="0" err="1"/>
              <a:t>payments</a:t>
            </a:r>
            <a:r>
              <a:rPr lang="fi-FI" dirty="0"/>
              <a:t> and </a:t>
            </a:r>
            <a:r>
              <a:rPr lang="fi-FI" dirty="0" err="1"/>
              <a:t>contributions</a:t>
            </a:r>
            <a:r>
              <a:rPr lang="fi-FI" dirty="0"/>
              <a:t> </a:t>
            </a:r>
            <a:r>
              <a:rPr lang="fi-FI" dirty="0" err="1"/>
              <a:t>paid</a:t>
            </a:r>
            <a:r>
              <a:rPr lang="fi-FI" dirty="0"/>
              <a:t> </a:t>
            </a:r>
            <a:r>
              <a:rPr lang="fi-FI" dirty="0" err="1"/>
              <a:t>by</a:t>
            </a:r>
            <a:r>
              <a:rPr lang="fi-FI" dirty="0"/>
              <a:t> </a:t>
            </a:r>
            <a:r>
              <a:rPr lang="fi-FI" dirty="0" err="1"/>
              <a:t>the</a:t>
            </a:r>
            <a:r>
              <a:rPr lang="fi-FI" dirty="0"/>
              <a:t> </a:t>
            </a:r>
            <a:r>
              <a:rPr lang="fi-FI" dirty="0" err="1"/>
              <a:t>Unemployment</a:t>
            </a:r>
            <a:r>
              <a:rPr lang="fi-FI" dirty="0"/>
              <a:t> Insurance </a:t>
            </a:r>
            <a:r>
              <a:rPr lang="fi-FI" dirty="0" err="1"/>
              <a:t>Fund</a:t>
            </a:r>
            <a:r>
              <a:rPr lang="fi-FI" dirty="0"/>
              <a:t> (</a:t>
            </a:r>
            <a:r>
              <a:rPr lang="fi-FI" dirty="0" err="1"/>
              <a:t>from</a:t>
            </a:r>
            <a:r>
              <a:rPr lang="fi-FI" dirty="0"/>
              <a:t> 2019 </a:t>
            </a:r>
            <a:r>
              <a:rPr lang="fi-FI" dirty="0" err="1"/>
              <a:t>Employment</a:t>
            </a:r>
            <a:r>
              <a:rPr lang="fi-FI" dirty="0"/>
              <a:t> </a:t>
            </a:r>
            <a:r>
              <a:rPr lang="fi-FI" dirty="0" err="1"/>
              <a:t>Fund</a:t>
            </a:r>
            <a:r>
              <a:rPr lang="fi-FI" dirty="0"/>
              <a:t>) to </a:t>
            </a:r>
            <a:r>
              <a:rPr lang="fi-FI" dirty="0" err="1"/>
              <a:t>the</a:t>
            </a:r>
            <a:r>
              <a:rPr lang="fi-FI" dirty="0"/>
              <a:t> </a:t>
            </a:r>
            <a:r>
              <a:rPr lang="fi-FI" dirty="0" err="1"/>
              <a:t>earnings-related</a:t>
            </a:r>
            <a:r>
              <a:rPr lang="fi-FI" dirty="0"/>
              <a:t> </a:t>
            </a:r>
            <a:r>
              <a:rPr lang="fi-FI" dirty="0" err="1"/>
              <a:t>pension</a:t>
            </a:r>
            <a:r>
              <a:rPr lang="fi-FI" dirty="0"/>
              <a:t> </a:t>
            </a:r>
            <a:r>
              <a:rPr lang="fi-FI" dirty="0" err="1"/>
              <a:t>scheme</a:t>
            </a:r>
            <a:r>
              <a:rPr lang="fi-FI" dirty="0"/>
              <a:t>.</a:t>
            </a:r>
          </a:p>
          <a:p>
            <a:pPr>
              <a:defRPr/>
            </a:pPr>
            <a:endParaRPr lang="fi-FI" dirty="0"/>
          </a:p>
          <a:p>
            <a:pPr>
              <a:defRPr/>
            </a:pPr>
            <a:r>
              <a:rPr lang="fi-FI" dirty="0"/>
              <a:t>Statistical </a:t>
            </a:r>
            <a:r>
              <a:rPr lang="fi-FI" dirty="0" err="1"/>
              <a:t>database</a:t>
            </a:r>
            <a:endParaRPr lang="fi-FI" dirty="0"/>
          </a:p>
          <a:p>
            <a:pPr>
              <a:defRPr/>
            </a:pPr>
            <a:r>
              <a:rPr lang="fi-FI" dirty="0">
                <a:hlinkClick r:id="rId3"/>
              </a:rPr>
              <a:t>https://tilastot.etk.fi/pxweb/en/ETK/ETK__180tyoelakkeiden_rahoitus__10rahavirrat/rahavirrat01_kaikki.px</a:t>
            </a:r>
            <a:endParaRPr lang="fi-FI" dirty="0"/>
          </a:p>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50</a:t>
            </a:fld>
            <a:endParaRPr lang="fi-FI"/>
          </a:p>
        </p:txBody>
      </p:sp>
    </p:spTree>
    <p:extLst>
      <p:ext uri="{BB962C8B-B14F-4D97-AF65-F5344CB8AC3E}">
        <p14:creationId xmlns:p14="http://schemas.microsoft.com/office/powerpoint/2010/main" val="2640633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50"/>
            <a:ext cx="5486400" cy="3843858"/>
          </a:xfrm>
        </p:spPr>
        <p:txBody>
          <a:bodyPr/>
          <a:lstStyle/>
          <a:p>
            <a:pPr>
              <a:defRPr/>
            </a:pPr>
            <a:r>
              <a:rPr lang="en-GB" dirty="0" err="1"/>
              <a:t>TyEL</a:t>
            </a:r>
            <a:r>
              <a:rPr lang="en-GB" dirty="0"/>
              <a:t> = Employees Pensions Act</a:t>
            </a:r>
          </a:p>
          <a:p>
            <a:pPr>
              <a:defRPr/>
            </a:pPr>
            <a:r>
              <a:rPr lang="en-GB" dirty="0"/>
              <a:t>MEL = Seafarer’s Pensions Act</a:t>
            </a:r>
          </a:p>
          <a:p>
            <a:pPr>
              <a:defRPr/>
            </a:pPr>
            <a:r>
              <a:rPr lang="en-GB" dirty="0" err="1"/>
              <a:t>JuEL</a:t>
            </a:r>
            <a:r>
              <a:rPr lang="en-GB" dirty="0"/>
              <a:t> (municipal sector)) = Public Sector Pensions Act (local government employees) </a:t>
            </a:r>
          </a:p>
          <a:p>
            <a:pPr>
              <a:defRPr/>
            </a:pPr>
            <a:r>
              <a:rPr lang="en-GB" dirty="0" err="1"/>
              <a:t>JuEL</a:t>
            </a:r>
            <a:r>
              <a:rPr lang="en-GB" dirty="0"/>
              <a:t> (state) = Public Sector Pensions Act (State employees)</a:t>
            </a:r>
          </a:p>
          <a:p>
            <a:pPr>
              <a:defRPr/>
            </a:pPr>
            <a:r>
              <a:rPr lang="en-GB" dirty="0" err="1"/>
              <a:t>JuEL</a:t>
            </a:r>
            <a:r>
              <a:rPr lang="en-GB" dirty="0"/>
              <a:t> (church) = Public Sector Pensions Act (Evangelical Lutheran Church employees)</a:t>
            </a:r>
          </a:p>
          <a:p>
            <a:pPr>
              <a:defRPr/>
            </a:pPr>
            <a:r>
              <a:rPr lang="en-GB" dirty="0"/>
              <a:t>YEL = Self-employed Persons’ Pensions Act</a:t>
            </a:r>
          </a:p>
          <a:p>
            <a:pPr>
              <a:defRPr/>
            </a:pPr>
            <a:r>
              <a:rPr lang="en-GB" dirty="0"/>
              <a:t>MYEL = Farmers’ Pensions Act</a:t>
            </a:r>
          </a:p>
          <a:p>
            <a:pPr>
              <a:lnSpc>
                <a:spcPct val="50000"/>
              </a:lnSpc>
              <a:defRPr/>
            </a:pPr>
            <a:endParaRPr lang="en-GB" dirty="0"/>
          </a:p>
          <a:p>
            <a:pPr>
              <a:defRPr/>
            </a:pPr>
            <a:r>
              <a:rPr lang="en-GB" dirty="0"/>
              <a:t>The Ministry of Social Affairs and Health confirms the earnings-related contribution rates annually. </a:t>
            </a:r>
          </a:p>
          <a:p>
            <a:pPr>
              <a:lnSpc>
                <a:spcPct val="50000"/>
              </a:lnSpc>
              <a:defRPr/>
            </a:pPr>
            <a:endParaRPr lang="en-GB" dirty="0"/>
          </a:p>
          <a:p>
            <a:pPr defTabSz="457200" fontAlgn="base">
              <a:lnSpc>
                <a:spcPct val="85000"/>
              </a:lnSpc>
              <a:spcBef>
                <a:spcPct val="30000"/>
              </a:spcBef>
              <a:spcAft>
                <a:spcPct val="0"/>
              </a:spcAft>
              <a:defRPr/>
            </a:pPr>
            <a:r>
              <a:rPr lang="en-GB" dirty="0" err="1"/>
              <a:t>JuEL</a:t>
            </a:r>
            <a:r>
              <a:rPr lang="en-GB" dirty="0"/>
              <a:t> (municipal sector) contribution includes the components based on wage and pension expenditure.</a:t>
            </a:r>
          </a:p>
          <a:p>
            <a:pPr defTabSz="457200" fontAlgn="base">
              <a:lnSpc>
                <a:spcPct val="85000"/>
              </a:lnSpc>
              <a:spcBef>
                <a:spcPct val="30000"/>
              </a:spcBef>
              <a:spcAft>
                <a:spcPct val="0"/>
              </a:spcAft>
              <a:defRPr/>
            </a:pPr>
            <a:r>
              <a:rPr lang="en-GB" dirty="0"/>
              <a:t>In addition to the Church contribution, a pension fund contribution. In 2022, it is 5% of the Church tax.</a:t>
            </a:r>
          </a:p>
          <a:p>
            <a:pPr>
              <a:lnSpc>
                <a:spcPct val="50000"/>
              </a:lnSpc>
              <a:defRPr/>
            </a:pPr>
            <a:endParaRPr lang="en-GB" dirty="0"/>
          </a:p>
          <a:p>
            <a:pPr>
              <a:defRPr/>
            </a:pPr>
            <a:r>
              <a:rPr lang="en-GB" dirty="0"/>
              <a:t>The contribution rates confirmed for the self-employed and farmers are linked to the average </a:t>
            </a:r>
            <a:r>
              <a:rPr lang="en-GB" dirty="0" err="1"/>
              <a:t>TyEL</a:t>
            </a:r>
            <a:r>
              <a:rPr lang="en-GB" dirty="0"/>
              <a:t> contribution. </a:t>
            </a:r>
          </a:p>
          <a:p>
            <a:pPr>
              <a:lnSpc>
                <a:spcPct val="50000"/>
              </a:lnSpc>
              <a:defRPr/>
            </a:pPr>
            <a:endParaRPr lang="en-GB" dirty="0"/>
          </a:p>
          <a:p>
            <a:pPr>
              <a:defRPr/>
            </a:pPr>
            <a:r>
              <a:rPr lang="en-GB" dirty="0"/>
              <a:t>The contribution rate for a self-employed person who has turned 53 is applied as of the beginning of the year after they turn 53 years and continues until the end of the calendar year in which they turn 63 years.</a:t>
            </a:r>
          </a:p>
          <a:p>
            <a:pPr>
              <a:defRPr/>
            </a:pPr>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51</a:t>
            </a:fld>
            <a:endParaRPr lang="fi-FI"/>
          </a:p>
        </p:txBody>
      </p:sp>
    </p:spTree>
    <p:extLst>
      <p:ext uri="{BB962C8B-B14F-4D97-AF65-F5344CB8AC3E}">
        <p14:creationId xmlns:p14="http://schemas.microsoft.com/office/powerpoint/2010/main" val="2585188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50"/>
            <a:ext cx="5486400" cy="3843858"/>
          </a:xfrm>
        </p:spPr>
        <p:txBody>
          <a:bodyPr/>
          <a:lstStyle/>
          <a:p>
            <a:pPr>
              <a:defRPr/>
            </a:pPr>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52</a:t>
            </a:fld>
            <a:endParaRPr lang="fi-FI"/>
          </a:p>
        </p:txBody>
      </p:sp>
    </p:spTree>
    <p:extLst>
      <p:ext uri="{BB962C8B-B14F-4D97-AF65-F5344CB8AC3E}">
        <p14:creationId xmlns:p14="http://schemas.microsoft.com/office/powerpoint/2010/main" val="38288975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50"/>
            <a:ext cx="5486400" cy="3843858"/>
          </a:xfrm>
        </p:spPr>
        <p:txBody>
          <a:bodyPr/>
          <a:lstStyle/>
          <a:p>
            <a:r>
              <a:rPr lang="fi-FI" dirty="0" err="1"/>
              <a:t>Sources</a:t>
            </a:r>
            <a:r>
              <a:rPr lang="fi-FI" dirty="0"/>
              <a:t>:</a:t>
            </a:r>
          </a:p>
          <a:p>
            <a:r>
              <a:rPr lang="fi-FI" dirty="0"/>
              <a:t>GDP: </a:t>
            </a:r>
            <a:r>
              <a:rPr lang="fi-FI" dirty="0" err="1"/>
              <a:t>Statistics</a:t>
            </a:r>
            <a:r>
              <a:rPr lang="fi-FI" dirty="0"/>
              <a:t> Finland</a:t>
            </a:r>
          </a:p>
          <a:p>
            <a:r>
              <a:rPr lang="fi-FI" dirty="0"/>
              <a:t>Pension </a:t>
            </a:r>
            <a:r>
              <a:rPr lang="fi-FI" dirty="0" err="1"/>
              <a:t>Assets</a:t>
            </a:r>
            <a:r>
              <a:rPr lang="fi-FI" dirty="0"/>
              <a:t>: </a:t>
            </a:r>
            <a:r>
              <a:rPr lang="fi-FI" dirty="0" err="1"/>
              <a:t>The</a:t>
            </a:r>
            <a:r>
              <a:rPr lang="fi-FI" dirty="0"/>
              <a:t> </a:t>
            </a:r>
            <a:r>
              <a:rPr lang="fi-FI" dirty="0" err="1"/>
              <a:t>Finnish</a:t>
            </a:r>
            <a:r>
              <a:rPr lang="fi-FI" dirty="0"/>
              <a:t> Pension Alliance TELA</a:t>
            </a:r>
          </a:p>
          <a:p>
            <a:pPr>
              <a:defRPr/>
            </a:pPr>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54</a:t>
            </a:fld>
            <a:endParaRPr lang="fi-FI"/>
          </a:p>
        </p:txBody>
      </p:sp>
    </p:spTree>
    <p:extLst>
      <p:ext uri="{BB962C8B-B14F-4D97-AF65-F5344CB8AC3E}">
        <p14:creationId xmlns:p14="http://schemas.microsoft.com/office/powerpoint/2010/main" val="3828935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5</a:t>
            </a:fld>
            <a:endParaRPr lang="fi-FI"/>
          </a:p>
        </p:txBody>
      </p:sp>
    </p:spTree>
    <p:extLst>
      <p:ext uri="{BB962C8B-B14F-4D97-AF65-F5344CB8AC3E}">
        <p14:creationId xmlns:p14="http://schemas.microsoft.com/office/powerpoint/2010/main" val="4268584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spcBef>
                <a:spcPct val="0"/>
              </a:spcBef>
            </a:pPr>
            <a:r>
              <a:rPr lang="fi-FI"/>
              <a:t>Single </a:t>
            </a:r>
            <a:r>
              <a:rPr lang="fi-FI" err="1"/>
              <a:t>retiree</a:t>
            </a:r>
            <a:r>
              <a:rPr lang="fi-FI"/>
              <a:t>, earnings-related pension is </a:t>
            </a:r>
            <a:r>
              <a:rPr lang="fi-FI" err="1"/>
              <a:t>assumed</a:t>
            </a:r>
            <a:r>
              <a:rPr lang="fi-FI"/>
              <a:t> to </a:t>
            </a:r>
            <a:r>
              <a:rPr lang="fi-FI" err="1"/>
              <a:t>be</a:t>
            </a:r>
            <a:r>
              <a:rPr lang="fi-FI"/>
              <a:t> 50 per </a:t>
            </a:r>
            <a:r>
              <a:rPr lang="fi-FI" err="1"/>
              <a:t>cent</a:t>
            </a:r>
            <a:r>
              <a:rPr lang="fi-FI"/>
              <a:t> of </a:t>
            </a:r>
            <a:r>
              <a:rPr lang="fi-FI" err="1"/>
              <a:t>wages</a:t>
            </a:r>
            <a:r>
              <a:rPr lang="fi-FI"/>
              <a:t>. </a:t>
            </a:r>
          </a:p>
          <a:p>
            <a:pPr>
              <a:spcBef>
                <a:spcPct val="0"/>
              </a:spcBef>
            </a:pPr>
            <a:endParaRPr lang="fi-FI"/>
          </a:p>
          <a:p>
            <a:pPr>
              <a:lnSpc>
                <a:spcPct val="20000"/>
              </a:lnSpc>
              <a:spcBef>
                <a:spcPct val="0"/>
              </a:spcBef>
            </a:pPr>
            <a:endParaRPr lang="fi-FI"/>
          </a:p>
          <a:p>
            <a:pPr>
              <a:spcBef>
                <a:spcPct val="0"/>
              </a:spcBef>
            </a:pPr>
            <a:r>
              <a:rPr lang="fi-FI" err="1"/>
              <a:t>The</a:t>
            </a:r>
            <a:r>
              <a:rPr lang="fi-FI"/>
              <a:t> </a:t>
            </a:r>
            <a:r>
              <a:rPr lang="fi-FI" err="1"/>
              <a:t>national</a:t>
            </a:r>
            <a:r>
              <a:rPr lang="fi-FI"/>
              <a:t> and </a:t>
            </a:r>
            <a:r>
              <a:rPr lang="fi-FI" err="1"/>
              <a:t>guarantee</a:t>
            </a:r>
            <a:r>
              <a:rPr lang="fi-FI"/>
              <a:t> </a:t>
            </a:r>
            <a:r>
              <a:rPr lang="fi-FI" err="1"/>
              <a:t>pensions</a:t>
            </a:r>
            <a:r>
              <a:rPr lang="fi-FI"/>
              <a:t> </a:t>
            </a:r>
            <a:r>
              <a:rPr lang="fi-FI" err="1"/>
              <a:t>start</a:t>
            </a:r>
            <a:r>
              <a:rPr lang="fi-FI"/>
              <a:t> at </a:t>
            </a:r>
            <a:r>
              <a:rPr lang="fi-FI" err="1"/>
              <a:t>the</a:t>
            </a:r>
            <a:r>
              <a:rPr lang="fi-FI"/>
              <a:t> of age 65.</a:t>
            </a:r>
          </a:p>
          <a:p>
            <a:pPr>
              <a:spcBef>
                <a:spcPct val="0"/>
              </a:spcBef>
            </a:pPr>
            <a:endParaRPr lang="fi-FI"/>
          </a:p>
          <a:p>
            <a:pPr>
              <a:spcBef>
                <a:spcPct val="0"/>
              </a:spcBef>
            </a:pPr>
            <a:r>
              <a:rPr lang="fi-FI"/>
              <a:t>Net pension </a:t>
            </a:r>
            <a:r>
              <a:rPr lang="fi-FI" err="1"/>
              <a:t>means</a:t>
            </a:r>
            <a:r>
              <a:rPr lang="fi-FI"/>
              <a:t> </a:t>
            </a:r>
            <a:r>
              <a:rPr lang="fi-FI" err="1"/>
              <a:t>the</a:t>
            </a:r>
            <a:r>
              <a:rPr lang="fi-FI"/>
              <a:t> </a:t>
            </a:r>
            <a:r>
              <a:rPr lang="fi-FI" err="1"/>
              <a:t>total</a:t>
            </a:r>
            <a:r>
              <a:rPr lang="fi-FI"/>
              <a:t> pension </a:t>
            </a:r>
            <a:r>
              <a:rPr lang="en-US"/>
              <a:t>in hand after taxation, assumed that the pension recipient does not have any other income. </a:t>
            </a:r>
            <a:endParaRPr lang="fi-FI"/>
          </a:p>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6</a:t>
            </a:fld>
            <a:endParaRPr lang="fi-FI"/>
          </a:p>
        </p:txBody>
      </p:sp>
    </p:spTree>
    <p:extLst>
      <p:ext uri="{BB962C8B-B14F-4D97-AF65-F5344CB8AC3E}">
        <p14:creationId xmlns:p14="http://schemas.microsoft.com/office/powerpoint/2010/main" val="1761752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err="1"/>
              <a:t>Situation</a:t>
            </a:r>
            <a:r>
              <a:rPr lang="fi-FI"/>
              <a:t> in </a:t>
            </a:r>
            <a:r>
              <a:rPr lang="fi-FI" err="1"/>
              <a:t>the</a:t>
            </a:r>
            <a:r>
              <a:rPr lang="fi-FI"/>
              <a:t> </a:t>
            </a:r>
            <a:r>
              <a:rPr lang="fi-FI" err="1"/>
              <a:t>beginning</a:t>
            </a:r>
            <a:r>
              <a:rPr lang="fi-FI"/>
              <a:t> of </a:t>
            </a:r>
            <a:r>
              <a:rPr lang="fi-FI" err="1"/>
              <a:t>year</a:t>
            </a:r>
            <a:r>
              <a:rPr lang="fi-FI"/>
              <a:t> 2022.</a:t>
            </a:r>
          </a:p>
          <a:p>
            <a:pPr>
              <a:lnSpc>
                <a:spcPct val="20000"/>
              </a:lnSpc>
            </a:pPr>
            <a:endParaRPr lang="fi-FI"/>
          </a:p>
          <a:p>
            <a:r>
              <a:rPr lang="fi-FI" err="1"/>
              <a:t>Other</a:t>
            </a:r>
            <a:r>
              <a:rPr lang="fi-FI"/>
              <a:t> </a:t>
            </a:r>
            <a:r>
              <a:rPr lang="fi-FI" err="1"/>
              <a:t>public</a:t>
            </a:r>
            <a:r>
              <a:rPr lang="fi-FI"/>
              <a:t> </a:t>
            </a:r>
            <a:r>
              <a:rPr lang="fi-FI" err="1"/>
              <a:t>actors</a:t>
            </a:r>
            <a:r>
              <a:rPr lang="fi-FI"/>
              <a:t>: </a:t>
            </a:r>
            <a:r>
              <a:rPr lang="fi-FI" err="1"/>
              <a:t>The</a:t>
            </a:r>
            <a:r>
              <a:rPr lang="fi-FI"/>
              <a:t> </a:t>
            </a:r>
            <a:r>
              <a:rPr lang="fi-FI" err="1"/>
              <a:t>Orthodox</a:t>
            </a:r>
            <a:r>
              <a:rPr lang="fi-FI"/>
              <a:t>  Church, Bank of Finland, </a:t>
            </a:r>
            <a:r>
              <a:rPr lang="fi-FI" err="1"/>
              <a:t>the</a:t>
            </a:r>
            <a:r>
              <a:rPr lang="fi-FI"/>
              <a:t> </a:t>
            </a:r>
            <a:r>
              <a:rPr lang="fi-FI" err="1"/>
              <a:t>Government</a:t>
            </a:r>
            <a:r>
              <a:rPr lang="fi-FI"/>
              <a:t> of </a:t>
            </a:r>
            <a:r>
              <a:rPr lang="fi-FI" err="1"/>
              <a:t>Åland</a:t>
            </a:r>
            <a:r>
              <a:rPr lang="fi-FI"/>
              <a:t>.</a:t>
            </a:r>
          </a:p>
          <a:p>
            <a:pPr>
              <a:lnSpc>
                <a:spcPct val="20000"/>
              </a:lnSpc>
            </a:pPr>
            <a:endParaRPr lang="fi-FI"/>
          </a:p>
          <a:p>
            <a:r>
              <a:rPr lang="fi-FI"/>
              <a:t>Keva </a:t>
            </a:r>
            <a:r>
              <a:rPr lang="fi-FI" err="1"/>
              <a:t>handles</a:t>
            </a:r>
            <a:r>
              <a:rPr lang="fi-FI"/>
              <a:t> </a:t>
            </a:r>
            <a:r>
              <a:rPr lang="fi-FI" err="1"/>
              <a:t>the</a:t>
            </a:r>
            <a:r>
              <a:rPr lang="fi-FI"/>
              <a:t> </a:t>
            </a:r>
            <a:r>
              <a:rPr lang="fi-FI" err="1"/>
              <a:t>pensions</a:t>
            </a:r>
            <a:r>
              <a:rPr lang="fi-FI"/>
              <a:t> of </a:t>
            </a:r>
            <a:r>
              <a:rPr lang="fi-FI" err="1"/>
              <a:t>Kela’s</a:t>
            </a:r>
            <a:r>
              <a:rPr lang="fi-FI"/>
              <a:t> </a:t>
            </a:r>
            <a:r>
              <a:rPr lang="fi-FI" err="1"/>
              <a:t>employees</a:t>
            </a:r>
            <a:r>
              <a:rPr lang="fi-FI"/>
              <a:t>.</a:t>
            </a:r>
          </a:p>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7</a:t>
            </a:fld>
            <a:endParaRPr lang="fi-FI"/>
          </a:p>
        </p:txBody>
      </p:sp>
    </p:spTree>
    <p:extLst>
      <p:ext uri="{BB962C8B-B14F-4D97-AF65-F5344CB8AC3E}">
        <p14:creationId xmlns:p14="http://schemas.microsoft.com/office/powerpoint/2010/main" val="2575171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8</a:t>
            </a:fld>
            <a:endParaRPr lang="fi-FI"/>
          </a:p>
        </p:txBody>
      </p:sp>
    </p:spTree>
    <p:extLst>
      <p:ext uri="{BB962C8B-B14F-4D97-AF65-F5344CB8AC3E}">
        <p14:creationId xmlns:p14="http://schemas.microsoft.com/office/powerpoint/2010/main" val="2934883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spcBef>
                <a:spcPct val="0"/>
              </a:spcBef>
            </a:pPr>
            <a:r>
              <a:rPr lang="fi-FI"/>
              <a:t>Single </a:t>
            </a:r>
            <a:r>
              <a:rPr lang="fi-FI" err="1"/>
              <a:t>retiree</a:t>
            </a:r>
            <a:r>
              <a:rPr lang="fi-FI"/>
              <a:t>, earnings-related pension is </a:t>
            </a:r>
            <a:r>
              <a:rPr lang="fi-FI" err="1"/>
              <a:t>assumed</a:t>
            </a:r>
            <a:r>
              <a:rPr lang="fi-FI"/>
              <a:t> to </a:t>
            </a:r>
            <a:r>
              <a:rPr lang="fi-FI" err="1"/>
              <a:t>be</a:t>
            </a:r>
            <a:r>
              <a:rPr lang="fi-FI"/>
              <a:t> 50 per </a:t>
            </a:r>
            <a:r>
              <a:rPr lang="fi-FI" err="1"/>
              <a:t>cent</a:t>
            </a:r>
            <a:r>
              <a:rPr lang="fi-FI"/>
              <a:t> of </a:t>
            </a:r>
            <a:r>
              <a:rPr lang="fi-FI" err="1"/>
              <a:t>wages</a:t>
            </a:r>
            <a:r>
              <a:rPr lang="fi-FI"/>
              <a:t>.</a:t>
            </a:r>
          </a:p>
          <a:p>
            <a:pPr>
              <a:spcBef>
                <a:spcPct val="0"/>
              </a:spcBef>
            </a:pPr>
            <a:r>
              <a:rPr lang="fi-FI"/>
              <a:t> </a:t>
            </a:r>
          </a:p>
          <a:p>
            <a:pPr>
              <a:lnSpc>
                <a:spcPct val="20000"/>
              </a:lnSpc>
              <a:spcBef>
                <a:spcPct val="0"/>
              </a:spcBef>
            </a:pPr>
            <a:endParaRPr lang="fi-FI"/>
          </a:p>
          <a:p>
            <a:pPr>
              <a:spcBef>
                <a:spcPct val="0"/>
              </a:spcBef>
            </a:pPr>
            <a:r>
              <a:rPr lang="fi-FI" err="1"/>
              <a:t>The</a:t>
            </a:r>
            <a:r>
              <a:rPr lang="fi-FI"/>
              <a:t> </a:t>
            </a:r>
            <a:r>
              <a:rPr lang="fi-FI" err="1"/>
              <a:t>national</a:t>
            </a:r>
            <a:r>
              <a:rPr lang="fi-FI"/>
              <a:t> and </a:t>
            </a:r>
            <a:r>
              <a:rPr lang="fi-FI" err="1"/>
              <a:t>guarantee</a:t>
            </a:r>
            <a:r>
              <a:rPr lang="fi-FI"/>
              <a:t> </a:t>
            </a:r>
            <a:r>
              <a:rPr lang="fi-FI" err="1"/>
              <a:t>pensions</a:t>
            </a:r>
            <a:r>
              <a:rPr lang="fi-FI"/>
              <a:t> </a:t>
            </a:r>
            <a:r>
              <a:rPr lang="fi-FI" err="1"/>
              <a:t>start</a:t>
            </a:r>
            <a:r>
              <a:rPr lang="fi-FI"/>
              <a:t> at </a:t>
            </a:r>
            <a:r>
              <a:rPr lang="fi-FI" err="1"/>
              <a:t>the</a:t>
            </a:r>
            <a:r>
              <a:rPr lang="fi-FI"/>
              <a:t> of age 65.</a:t>
            </a:r>
          </a:p>
          <a:p>
            <a:pPr>
              <a:spcBef>
                <a:spcPct val="0"/>
              </a:spcBef>
            </a:pPr>
            <a:endParaRPr lang="fi-FI"/>
          </a:p>
          <a:p>
            <a:pPr>
              <a:spcBef>
                <a:spcPct val="0"/>
              </a:spcBef>
            </a:pPr>
            <a:r>
              <a:rPr lang="fi-FI"/>
              <a:t>Net pension </a:t>
            </a:r>
            <a:r>
              <a:rPr lang="fi-FI" err="1"/>
              <a:t>means</a:t>
            </a:r>
            <a:r>
              <a:rPr lang="fi-FI"/>
              <a:t> </a:t>
            </a:r>
            <a:r>
              <a:rPr lang="fi-FI" err="1"/>
              <a:t>the</a:t>
            </a:r>
            <a:r>
              <a:rPr lang="fi-FI"/>
              <a:t> </a:t>
            </a:r>
            <a:r>
              <a:rPr lang="fi-FI" err="1"/>
              <a:t>total</a:t>
            </a:r>
            <a:r>
              <a:rPr lang="fi-FI"/>
              <a:t> pension </a:t>
            </a:r>
            <a:r>
              <a:rPr lang="en-US"/>
              <a:t>in hand after taxation, assumed that the pension recipient does not have any other income. </a:t>
            </a:r>
            <a:endParaRPr lang="fi-FI"/>
          </a:p>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11</a:t>
            </a:fld>
            <a:endParaRPr lang="fi-FI"/>
          </a:p>
        </p:txBody>
      </p:sp>
    </p:spTree>
    <p:extLst>
      <p:ext uri="{BB962C8B-B14F-4D97-AF65-F5344CB8AC3E}">
        <p14:creationId xmlns:p14="http://schemas.microsoft.com/office/powerpoint/2010/main" val="20920469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9C117ACD-DB48-469D-B3A5-3D8882FD2EBA}"/>
              </a:ext>
            </a:extLst>
          </p:cNvPr>
          <p:cNvSpPr/>
          <p:nvPr/>
        </p:nvSpPr>
        <p:spPr bwMode="white">
          <a:xfrm>
            <a:off x="1" y="1"/>
            <a:ext cx="12191999" cy="5854356"/>
          </a:xfrm>
          <a:prstGeom prst="rect">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FI" sz="2667">
              <a:latin typeface="Verdana" panose="020B0604030504040204" pitchFamily="34" charset="0"/>
              <a:ea typeface="Verdana" panose="020B0604030504040204" pitchFamily="34" charset="0"/>
              <a:cs typeface="Verdana" panose="020B0604030504040204" pitchFamily="34" charset="0"/>
            </a:endParaRPr>
          </a:p>
        </p:txBody>
      </p:sp>
      <p:sp>
        <p:nvSpPr>
          <p:cNvPr id="2" name="Otsikko 1">
            <a:extLst>
              <a:ext uri="{FF2B5EF4-FFF2-40B4-BE49-F238E27FC236}">
                <a16:creationId xmlns:a16="http://schemas.microsoft.com/office/drawing/2014/main" id="{8B2878A9-06AD-4811-B821-8DC94694F366}"/>
              </a:ext>
            </a:extLst>
          </p:cNvPr>
          <p:cNvSpPr>
            <a:spLocks noGrp="1"/>
          </p:cNvSpPr>
          <p:nvPr>
            <p:ph type="ctrTitle" hasCustomPrompt="1"/>
          </p:nvPr>
        </p:nvSpPr>
        <p:spPr>
          <a:xfrm>
            <a:off x="828000" y="648000"/>
            <a:ext cx="7452000" cy="2520000"/>
          </a:xfrm>
        </p:spPr>
        <p:txBody>
          <a:bodyPr anchor="t">
            <a:noAutofit/>
          </a:bodyPr>
          <a:lstStyle>
            <a:lvl1pPr algn="l">
              <a:defRPr sz="51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r>
              <a:rPr lang="fi-FI" dirty="0"/>
              <a:t>kolmas rivi</a:t>
            </a:r>
          </a:p>
        </p:txBody>
      </p:sp>
      <p:sp>
        <p:nvSpPr>
          <p:cNvPr id="3" name="Alaotsikko 2">
            <a:extLst>
              <a:ext uri="{FF2B5EF4-FFF2-40B4-BE49-F238E27FC236}">
                <a16:creationId xmlns:a16="http://schemas.microsoft.com/office/drawing/2014/main" id="{758AB152-6134-4ECF-B98C-A3B847F87E68}"/>
              </a:ext>
            </a:extLst>
          </p:cNvPr>
          <p:cNvSpPr>
            <a:spLocks noGrp="1"/>
          </p:cNvSpPr>
          <p:nvPr>
            <p:ph type="subTitle" idx="1"/>
          </p:nvPr>
        </p:nvSpPr>
        <p:spPr>
          <a:xfrm>
            <a:off x="828000" y="3726000"/>
            <a:ext cx="7452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3058B3E6-66CA-4E3D-8B75-C9C94F0443F6}"/>
              </a:ext>
            </a:extLst>
          </p:cNvPr>
          <p:cNvSpPr>
            <a:spLocks noGrp="1"/>
          </p:cNvSpPr>
          <p:nvPr>
            <p:ph type="dt" sz="half" idx="10"/>
          </p:nvPr>
        </p:nvSpPr>
        <p:spPr/>
        <p:txBody>
          <a:bodyPr/>
          <a:lstStyle>
            <a:lvl1pPr>
              <a:defRPr>
                <a:noFill/>
              </a:defRPr>
            </a:lvl1pPr>
          </a:lstStyle>
          <a:p>
            <a:r>
              <a:rPr lang="fi-FI"/>
              <a:t>20.6.2023</a:t>
            </a:r>
          </a:p>
        </p:txBody>
      </p:sp>
      <p:sp>
        <p:nvSpPr>
          <p:cNvPr id="5" name="Alatunnisteen paikkamerkki 4">
            <a:extLst>
              <a:ext uri="{FF2B5EF4-FFF2-40B4-BE49-F238E27FC236}">
                <a16:creationId xmlns:a16="http://schemas.microsoft.com/office/drawing/2014/main" id="{1F072CC3-34DB-4A9B-B2A8-A80DC8D2C6BD}"/>
              </a:ext>
            </a:extLst>
          </p:cNvPr>
          <p:cNvSpPr>
            <a:spLocks noGrp="1"/>
          </p:cNvSpPr>
          <p:nvPr>
            <p:ph type="ftr" sz="quarter" idx="11"/>
          </p:nvPr>
        </p:nvSpPr>
        <p:spPr/>
        <p:txBody>
          <a:bodyPr/>
          <a:lstStyle>
            <a:lvl1pPr>
              <a:defRPr>
                <a:noFill/>
              </a:defRPr>
            </a:lvl1pPr>
          </a:lstStyle>
          <a:p>
            <a:r>
              <a:rPr lang="en-US"/>
              <a:t>The Finnish Centre for Pensions   |</a:t>
            </a:r>
            <a:endParaRPr lang="fi-FI"/>
          </a:p>
        </p:txBody>
      </p:sp>
      <p:sp>
        <p:nvSpPr>
          <p:cNvPr id="6" name="Dian numeron paikkamerkki 5">
            <a:extLst>
              <a:ext uri="{FF2B5EF4-FFF2-40B4-BE49-F238E27FC236}">
                <a16:creationId xmlns:a16="http://schemas.microsoft.com/office/drawing/2014/main" id="{02455EC8-A487-4296-8764-0DC6EAA0C308}"/>
              </a:ext>
            </a:extLst>
          </p:cNvPr>
          <p:cNvSpPr>
            <a:spLocks noGrp="1"/>
          </p:cNvSpPr>
          <p:nvPr>
            <p:ph type="sldNum" sz="quarter" idx="12"/>
          </p:nvPr>
        </p:nvSpPr>
        <p:spPr/>
        <p:txBody>
          <a:bodyPr/>
          <a:lstStyle>
            <a:lvl1pPr>
              <a:defRPr>
                <a:noFill/>
              </a:defRPr>
            </a:lvl1pPr>
          </a:lstStyle>
          <a:p>
            <a:fld id="{BE2D8D75-17F6-474C-8CC8-AD93DCE1F39D}" type="slidenum">
              <a:rPr lang="fi-FI" smtClean="0"/>
              <a:t>‹#›</a:t>
            </a:fld>
            <a:endParaRPr lang="fi-FI"/>
          </a:p>
        </p:txBody>
      </p:sp>
      <p:pic>
        <p:nvPicPr>
          <p:cNvPr id="8" name="Picture 3" descr="A picture containing clock&#10;&#10;Description automatically generated">
            <a:extLst>
              <a:ext uri="{FF2B5EF4-FFF2-40B4-BE49-F238E27FC236}">
                <a16:creationId xmlns:a16="http://schemas.microsoft.com/office/drawing/2014/main" id="{72916907-F6A6-4BA7-A4F3-FDE973640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8800" y="0"/>
            <a:ext cx="2743200" cy="6858000"/>
          </a:xfrm>
          <a:prstGeom prst="rect">
            <a:avLst/>
          </a:prstGeom>
        </p:spPr>
      </p:pic>
      <p:pic>
        <p:nvPicPr>
          <p:cNvPr id="11" name="Kuva 10" descr="Logo of the The Finnish Centre for Pensions">
            <a:extLst>
              <a:ext uri="{FF2B5EF4-FFF2-40B4-BE49-F238E27FC236}">
                <a16:creationId xmlns:a16="http://schemas.microsoft.com/office/drawing/2014/main" id="{E2C459D6-8EC1-43D7-8884-538DD9E119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black">
          <a:xfrm>
            <a:off x="918000" y="6094800"/>
            <a:ext cx="3567271" cy="468000"/>
          </a:xfrm>
          <a:prstGeom prst="rect">
            <a:avLst/>
          </a:prstGeom>
        </p:spPr>
      </p:pic>
    </p:spTree>
    <p:extLst>
      <p:ext uri="{BB962C8B-B14F-4D97-AF65-F5344CB8AC3E}">
        <p14:creationId xmlns:p14="http://schemas.microsoft.com/office/powerpoint/2010/main" val="4081788363"/>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Valkoinen">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47D24-850B-43C5-B5BE-8D8502732142}"/>
              </a:ext>
            </a:extLst>
          </p:cNvPr>
          <p:cNvSpPr>
            <a:spLocks noGrp="1"/>
          </p:cNvSpPr>
          <p:nvPr>
            <p:ph type="dt" sz="half" idx="10"/>
          </p:nvPr>
        </p:nvSpPr>
        <p:spPr>
          <a:noFill/>
        </p:spPr>
        <p:txBody>
          <a:bodyPr/>
          <a:lstStyle>
            <a:lvl1pPr>
              <a:defRPr>
                <a:noFill/>
              </a:defRPr>
            </a:lvl1pPr>
          </a:lstStyle>
          <a:p>
            <a:r>
              <a:rPr lang="fi-FI"/>
              <a:t>20.6.2023</a:t>
            </a:r>
          </a:p>
        </p:txBody>
      </p:sp>
      <p:sp>
        <p:nvSpPr>
          <p:cNvPr id="3" name="Alatunnisteen paikkamerkki 2">
            <a:extLst>
              <a:ext uri="{FF2B5EF4-FFF2-40B4-BE49-F238E27FC236}">
                <a16:creationId xmlns:a16="http://schemas.microsoft.com/office/drawing/2014/main" id="{D2C258F1-CFA0-4A2D-AA8A-E76D9FC299D2}"/>
              </a:ext>
            </a:extLst>
          </p:cNvPr>
          <p:cNvSpPr>
            <a:spLocks noGrp="1"/>
          </p:cNvSpPr>
          <p:nvPr>
            <p:ph type="ftr" sz="quarter" idx="11"/>
          </p:nvPr>
        </p:nvSpPr>
        <p:spPr>
          <a:noFill/>
        </p:spPr>
        <p:txBody>
          <a:bodyPr/>
          <a:lstStyle>
            <a:lvl1pPr>
              <a:defRPr>
                <a:noFill/>
              </a:defRPr>
            </a:lvl1pPr>
          </a:lstStyle>
          <a:p>
            <a:r>
              <a:rPr lang="en-US"/>
              <a:t>The Finnish Centre for Pensions   |</a:t>
            </a:r>
            <a:endParaRPr lang="fi-FI"/>
          </a:p>
        </p:txBody>
      </p:sp>
      <p:sp>
        <p:nvSpPr>
          <p:cNvPr id="4" name="Dian numeron paikkamerkki 3">
            <a:extLst>
              <a:ext uri="{FF2B5EF4-FFF2-40B4-BE49-F238E27FC236}">
                <a16:creationId xmlns:a16="http://schemas.microsoft.com/office/drawing/2014/main" id="{ED2C7633-EC37-4F00-8D6E-ADED1F938B9F}"/>
              </a:ext>
            </a:extLst>
          </p:cNvPr>
          <p:cNvSpPr>
            <a:spLocks noGrp="1"/>
          </p:cNvSpPr>
          <p:nvPr>
            <p:ph type="sldNum" sz="quarter" idx="12"/>
          </p:nvPr>
        </p:nvSpPr>
        <p:spPr>
          <a:noFill/>
        </p:spPr>
        <p:txBody>
          <a:bodyPr/>
          <a:lstStyle>
            <a:lvl1pPr>
              <a:defRPr>
                <a:noFill/>
              </a:defRPr>
            </a:lvl1pPr>
          </a:lstStyle>
          <a:p>
            <a:fld id="{BE2D8D75-17F6-474C-8CC8-AD93DCE1F39D}" type="slidenum">
              <a:rPr lang="fi-FI" smtClean="0"/>
              <a:t>‹#›</a:t>
            </a:fld>
            <a:endParaRPr lang="fi-FI"/>
          </a:p>
        </p:txBody>
      </p:sp>
    </p:spTree>
    <p:extLst>
      <p:ext uri="{BB962C8B-B14F-4D97-AF65-F5344CB8AC3E}">
        <p14:creationId xmlns:p14="http://schemas.microsoft.com/office/powerpoint/2010/main" val="2476249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Salintäyttödia">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47D24-850B-43C5-B5BE-8D8502732142}"/>
              </a:ext>
            </a:extLst>
          </p:cNvPr>
          <p:cNvSpPr>
            <a:spLocks noGrp="1"/>
          </p:cNvSpPr>
          <p:nvPr>
            <p:ph type="dt" sz="half" idx="10"/>
          </p:nvPr>
        </p:nvSpPr>
        <p:spPr/>
        <p:txBody>
          <a:bodyPr/>
          <a:lstStyle>
            <a:lvl1pPr>
              <a:defRPr>
                <a:noFill/>
              </a:defRPr>
            </a:lvl1pPr>
          </a:lstStyle>
          <a:p>
            <a:r>
              <a:rPr lang="fi-FI"/>
              <a:t>20.6.2023</a:t>
            </a:r>
          </a:p>
        </p:txBody>
      </p:sp>
      <p:sp>
        <p:nvSpPr>
          <p:cNvPr id="3" name="Alatunnisteen paikkamerkki 2">
            <a:extLst>
              <a:ext uri="{FF2B5EF4-FFF2-40B4-BE49-F238E27FC236}">
                <a16:creationId xmlns:a16="http://schemas.microsoft.com/office/drawing/2014/main" id="{D2C258F1-CFA0-4A2D-AA8A-E76D9FC299D2}"/>
              </a:ext>
            </a:extLst>
          </p:cNvPr>
          <p:cNvSpPr>
            <a:spLocks noGrp="1"/>
          </p:cNvSpPr>
          <p:nvPr>
            <p:ph type="ftr" sz="quarter" idx="11"/>
          </p:nvPr>
        </p:nvSpPr>
        <p:spPr/>
        <p:txBody>
          <a:bodyPr/>
          <a:lstStyle>
            <a:lvl1pPr>
              <a:defRPr>
                <a:noFill/>
              </a:defRPr>
            </a:lvl1pPr>
          </a:lstStyle>
          <a:p>
            <a:r>
              <a:rPr lang="en-US"/>
              <a:t>The Finnish Centre for Pensions   |</a:t>
            </a:r>
            <a:endParaRPr lang="fi-FI"/>
          </a:p>
        </p:txBody>
      </p:sp>
      <p:sp>
        <p:nvSpPr>
          <p:cNvPr id="4" name="Dian numeron paikkamerkki 3">
            <a:extLst>
              <a:ext uri="{FF2B5EF4-FFF2-40B4-BE49-F238E27FC236}">
                <a16:creationId xmlns:a16="http://schemas.microsoft.com/office/drawing/2014/main" id="{ED2C7633-EC37-4F00-8D6E-ADED1F938B9F}"/>
              </a:ext>
            </a:extLst>
          </p:cNvPr>
          <p:cNvSpPr>
            <a:spLocks noGrp="1"/>
          </p:cNvSpPr>
          <p:nvPr>
            <p:ph type="sldNum" sz="quarter" idx="12"/>
          </p:nvPr>
        </p:nvSpPr>
        <p:spPr/>
        <p:txBody>
          <a:bodyPr/>
          <a:lstStyle>
            <a:lvl1pPr>
              <a:defRPr>
                <a:noFill/>
              </a:defRPr>
            </a:lvl1pPr>
          </a:lstStyle>
          <a:p>
            <a:fld id="{BE2D8D75-17F6-474C-8CC8-AD93DCE1F39D}" type="slidenum">
              <a:rPr lang="fi-FI" smtClean="0"/>
              <a:t>‹#›</a:t>
            </a:fld>
            <a:endParaRPr lang="fi-FI"/>
          </a:p>
        </p:txBody>
      </p:sp>
      <p:pic>
        <p:nvPicPr>
          <p:cNvPr id="6" name="Kuva 5" descr="Logo of the The Finnish Centre for Pensions">
            <a:extLst>
              <a:ext uri="{FF2B5EF4-FFF2-40B4-BE49-F238E27FC236}">
                <a16:creationId xmlns:a16="http://schemas.microsoft.com/office/drawing/2014/main" id="{25CAFAED-2660-44F6-ACA6-1225705B7A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676492" y="2581200"/>
            <a:ext cx="10839016" cy="1422000"/>
          </a:xfrm>
          <a:prstGeom prst="rect">
            <a:avLst/>
          </a:prstGeom>
        </p:spPr>
      </p:pic>
    </p:spTree>
    <p:extLst>
      <p:ext uri="{BB962C8B-B14F-4D97-AF65-F5344CB8AC3E}">
        <p14:creationId xmlns:p14="http://schemas.microsoft.com/office/powerpoint/2010/main" val="2893711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5DC22B-6DFD-4B9A-AAB2-0C4DD637F106}"/>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D5FB8CB-E308-4676-808C-B38AC70554A2}"/>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D1373424-4C49-4C80-A574-66E6C638B88D}"/>
              </a:ext>
            </a:extLst>
          </p:cNvPr>
          <p:cNvSpPr>
            <a:spLocks noGrp="1"/>
          </p:cNvSpPr>
          <p:nvPr>
            <p:ph type="dt" sz="half" idx="10"/>
          </p:nvPr>
        </p:nvSpPr>
        <p:spPr/>
        <p:txBody>
          <a:bodyPr/>
          <a:lstStyle/>
          <a:p>
            <a:r>
              <a:rPr lang="fi-FI"/>
              <a:t>20.6.2023</a:t>
            </a:r>
          </a:p>
        </p:txBody>
      </p:sp>
      <p:sp>
        <p:nvSpPr>
          <p:cNvPr id="5" name="Alatunnisteen paikkamerkki 4">
            <a:extLst>
              <a:ext uri="{FF2B5EF4-FFF2-40B4-BE49-F238E27FC236}">
                <a16:creationId xmlns:a16="http://schemas.microsoft.com/office/drawing/2014/main" id="{DFB2587F-8248-4941-92F2-C2EBD697553A}"/>
              </a:ext>
            </a:extLst>
          </p:cNvPr>
          <p:cNvSpPr>
            <a:spLocks noGrp="1"/>
          </p:cNvSpPr>
          <p:nvPr>
            <p:ph type="ftr" sz="quarter" idx="11"/>
          </p:nvPr>
        </p:nvSpPr>
        <p:spPr/>
        <p:txBody>
          <a:bodyPr/>
          <a:lstStyle/>
          <a:p>
            <a:r>
              <a:rPr lang="en-US"/>
              <a:t>The Finnish Centre for Pensions   |</a:t>
            </a:r>
            <a:endParaRPr lang="fi-FI"/>
          </a:p>
        </p:txBody>
      </p:sp>
      <p:sp>
        <p:nvSpPr>
          <p:cNvPr id="6" name="Dian numeron paikkamerkki 5">
            <a:extLst>
              <a:ext uri="{FF2B5EF4-FFF2-40B4-BE49-F238E27FC236}">
                <a16:creationId xmlns:a16="http://schemas.microsoft.com/office/drawing/2014/main" id="{D88AC32D-6F25-49DF-9157-20C026751D45}"/>
              </a:ext>
            </a:extLst>
          </p:cNvPr>
          <p:cNvSpPr>
            <a:spLocks noGrp="1"/>
          </p:cNvSpPr>
          <p:nvPr>
            <p:ph type="sldNum" sz="quarter" idx="12"/>
          </p:nvPr>
        </p:nvSpPr>
        <p:spPr/>
        <p:txBody>
          <a:bodyPr/>
          <a:lstStyle/>
          <a:p>
            <a:fld id="{BE2D8D75-17F6-474C-8CC8-AD93DCE1F39D}" type="slidenum">
              <a:rPr lang="fi-FI" smtClean="0"/>
              <a:t>‹#›</a:t>
            </a:fld>
            <a:endParaRPr lang="fi-FI"/>
          </a:p>
        </p:txBody>
      </p:sp>
    </p:spTree>
    <p:extLst>
      <p:ext uri="{BB962C8B-B14F-4D97-AF65-F5344CB8AC3E}">
        <p14:creationId xmlns:p14="http://schemas.microsoft.com/office/powerpoint/2010/main" val="671588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F0F42AE7-1B54-4615-87CC-3B1105EAAB71}"/>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AAB04214-152C-4822-8FF7-32ACF968241C}"/>
              </a:ext>
            </a:extLst>
          </p:cNvPr>
          <p:cNvSpPr>
            <a:spLocks noGrp="1"/>
          </p:cNvSpPr>
          <p:nvPr>
            <p:ph sz="half" idx="1"/>
          </p:nvPr>
        </p:nvSpPr>
        <p:spPr>
          <a:xfrm>
            <a:off x="838200" y="1800000"/>
            <a:ext cx="4680000" cy="4356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9B655070-F452-4BFF-B5E6-3919D2427708}"/>
              </a:ext>
            </a:extLst>
          </p:cNvPr>
          <p:cNvSpPr>
            <a:spLocks noGrp="1"/>
          </p:cNvSpPr>
          <p:nvPr>
            <p:ph sz="half" idx="2"/>
          </p:nvPr>
        </p:nvSpPr>
        <p:spPr>
          <a:xfrm>
            <a:off x="5688000" y="1800000"/>
            <a:ext cx="4680000" cy="4356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a:extLst>
              <a:ext uri="{FF2B5EF4-FFF2-40B4-BE49-F238E27FC236}">
                <a16:creationId xmlns:a16="http://schemas.microsoft.com/office/drawing/2014/main" id="{C2492A5E-EFE7-4124-B3FD-6299C55E4A36}"/>
              </a:ext>
            </a:extLst>
          </p:cNvPr>
          <p:cNvSpPr>
            <a:spLocks noGrp="1"/>
          </p:cNvSpPr>
          <p:nvPr>
            <p:ph type="dt" sz="half" idx="10"/>
          </p:nvPr>
        </p:nvSpPr>
        <p:spPr/>
        <p:txBody>
          <a:bodyPr/>
          <a:lstStyle/>
          <a:p>
            <a:r>
              <a:rPr lang="fi-FI"/>
              <a:t>20.6.2023</a:t>
            </a:r>
          </a:p>
        </p:txBody>
      </p:sp>
      <p:sp>
        <p:nvSpPr>
          <p:cNvPr id="6" name="Alatunnisteen paikkamerkki 5">
            <a:extLst>
              <a:ext uri="{FF2B5EF4-FFF2-40B4-BE49-F238E27FC236}">
                <a16:creationId xmlns:a16="http://schemas.microsoft.com/office/drawing/2014/main" id="{13A98128-BF65-4964-A43F-7D9934C3BD61}"/>
              </a:ext>
            </a:extLst>
          </p:cNvPr>
          <p:cNvSpPr>
            <a:spLocks noGrp="1"/>
          </p:cNvSpPr>
          <p:nvPr>
            <p:ph type="ftr" sz="quarter" idx="11"/>
          </p:nvPr>
        </p:nvSpPr>
        <p:spPr/>
        <p:txBody>
          <a:bodyPr/>
          <a:lstStyle/>
          <a:p>
            <a:r>
              <a:rPr lang="en-US"/>
              <a:t>The Finnish Centre for Pensions   |</a:t>
            </a:r>
            <a:endParaRPr lang="fi-FI"/>
          </a:p>
        </p:txBody>
      </p:sp>
      <p:sp>
        <p:nvSpPr>
          <p:cNvPr id="7" name="Dian numeron paikkamerkki 6">
            <a:extLst>
              <a:ext uri="{FF2B5EF4-FFF2-40B4-BE49-F238E27FC236}">
                <a16:creationId xmlns:a16="http://schemas.microsoft.com/office/drawing/2014/main" id="{CF344E38-90BB-4B68-AE64-6AA1614F42A4}"/>
              </a:ext>
            </a:extLst>
          </p:cNvPr>
          <p:cNvSpPr>
            <a:spLocks noGrp="1"/>
          </p:cNvSpPr>
          <p:nvPr>
            <p:ph type="sldNum" sz="quarter" idx="12"/>
          </p:nvPr>
        </p:nvSpPr>
        <p:spPr/>
        <p:txBody>
          <a:bodyPr/>
          <a:lstStyle/>
          <a:p>
            <a:fld id="{BE2D8D75-17F6-474C-8CC8-AD93DCE1F39D}" type="slidenum">
              <a:rPr lang="fi-FI" smtClean="0"/>
              <a:t>‹#›</a:t>
            </a:fld>
            <a:endParaRPr lang="fi-FI"/>
          </a:p>
        </p:txBody>
      </p:sp>
    </p:spTree>
    <p:extLst>
      <p:ext uri="{BB962C8B-B14F-4D97-AF65-F5344CB8AC3E}">
        <p14:creationId xmlns:p14="http://schemas.microsoft.com/office/powerpoint/2010/main" val="15815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Osan ylätunniste">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9C117ACD-DB48-469D-B3A5-3D8882FD2EBA}"/>
              </a:ext>
            </a:extLst>
          </p:cNvPr>
          <p:cNvSpPr/>
          <p:nvPr/>
        </p:nvSpPr>
        <p:spPr bwMode="white">
          <a:xfrm>
            <a:off x="1" y="1"/>
            <a:ext cx="12191999" cy="5854356"/>
          </a:xfrm>
          <a:prstGeom prst="rect">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FI" sz="2667">
              <a:latin typeface="Verdana" panose="020B0604030504040204" pitchFamily="34" charset="0"/>
              <a:ea typeface="Verdana" panose="020B0604030504040204" pitchFamily="34" charset="0"/>
              <a:cs typeface="Verdana" panose="020B0604030504040204" pitchFamily="34" charset="0"/>
            </a:endParaRPr>
          </a:p>
        </p:txBody>
      </p:sp>
      <p:sp>
        <p:nvSpPr>
          <p:cNvPr id="2" name="Otsikko 1">
            <a:extLst>
              <a:ext uri="{FF2B5EF4-FFF2-40B4-BE49-F238E27FC236}">
                <a16:creationId xmlns:a16="http://schemas.microsoft.com/office/drawing/2014/main" id="{8B2878A9-06AD-4811-B821-8DC94694F366}"/>
              </a:ext>
            </a:extLst>
          </p:cNvPr>
          <p:cNvSpPr>
            <a:spLocks noGrp="1"/>
          </p:cNvSpPr>
          <p:nvPr>
            <p:ph type="ctrTitle" hasCustomPrompt="1"/>
          </p:nvPr>
        </p:nvSpPr>
        <p:spPr>
          <a:xfrm>
            <a:off x="1701888" y="2880000"/>
            <a:ext cx="7452000" cy="2520000"/>
          </a:xfrm>
        </p:spPr>
        <p:txBody>
          <a:bodyPr anchor="t">
            <a:noAutofit/>
          </a:bodyPr>
          <a:lstStyle>
            <a:lvl1pPr algn="l">
              <a:defRPr sz="4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r>
              <a:rPr lang="fi-FI" dirty="0"/>
              <a:t>kolmas rivi</a:t>
            </a:r>
          </a:p>
        </p:txBody>
      </p:sp>
      <p:sp>
        <p:nvSpPr>
          <p:cNvPr id="8" name="Tekstin paikkamerkki 7">
            <a:extLst>
              <a:ext uri="{FF2B5EF4-FFF2-40B4-BE49-F238E27FC236}">
                <a16:creationId xmlns:a16="http://schemas.microsoft.com/office/drawing/2014/main" id="{5A87F165-4A60-4FA4-B6E7-3DA90B9B574F}"/>
              </a:ext>
            </a:extLst>
          </p:cNvPr>
          <p:cNvSpPr>
            <a:spLocks noGrp="1"/>
          </p:cNvSpPr>
          <p:nvPr>
            <p:ph type="body" sz="quarter" idx="13" hasCustomPrompt="1"/>
          </p:nvPr>
        </p:nvSpPr>
        <p:spPr>
          <a:xfrm>
            <a:off x="1827927" y="729000"/>
            <a:ext cx="2800057" cy="2340000"/>
          </a:xfrm>
        </p:spPr>
        <p:txBody>
          <a:bodyPr lIns="0" tIns="0" rIns="0" bIns="0" anchor="b">
            <a:noAutofit/>
          </a:bodyPr>
          <a:lstStyle>
            <a:lvl1pPr marL="0" indent="0">
              <a:buFontTx/>
              <a:buNone/>
              <a:defRPr sz="20000">
                <a:solidFill>
                  <a:srgbClr val="02B7FA"/>
                </a:solidFill>
              </a:defRPr>
            </a:lvl1pPr>
            <a:lvl2pPr>
              <a:defRPr>
                <a:solidFill>
                  <a:srgbClr val="02B7FA"/>
                </a:solidFill>
              </a:defRPr>
            </a:lvl2pPr>
            <a:lvl3pPr>
              <a:defRPr>
                <a:solidFill>
                  <a:srgbClr val="02B7FA"/>
                </a:solidFill>
              </a:defRPr>
            </a:lvl3pPr>
            <a:lvl4pPr>
              <a:defRPr>
                <a:solidFill>
                  <a:srgbClr val="02B7FA"/>
                </a:solidFill>
              </a:defRPr>
            </a:lvl4pPr>
            <a:lvl5pPr>
              <a:defRPr>
                <a:solidFill>
                  <a:srgbClr val="02B7FA"/>
                </a:solidFill>
              </a:defRPr>
            </a:lvl5pPr>
          </a:lstStyle>
          <a:p>
            <a:pPr lvl="0"/>
            <a:r>
              <a:rPr lang="fi-FI" dirty="0"/>
              <a:t>1</a:t>
            </a:r>
          </a:p>
        </p:txBody>
      </p:sp>
      <p:sp>
        <p:nvSpPr>
          <p:cNvPr id="4" name="Päivämäärän paikkamerkki 3">
            <a:extLst>
              <a:ext uri="{FF2B5EF4-FFF2-40B4-BE49-F238E27FC236}">
                <a16:creationId xmlns:a16="http://schemas.microsoft.com/office/drawing/2014/main" id="{3058B3E6-66CA-4E3D-8B75-C9C94F0443F6}"/>
              </a:ext>
            </a:extLst>
          </p:cNvPr>
          <p:cNvSpPr>
            <a:spLocks noGrp="1"/>
          </p:cNvSpPr>
          <p:nvPr>
            <p:ph type="dt" sz="half" idx="10"/>
          </p:nvPr>
        </p:nvSpPr>
        <p:spPr/>
        <p:txBody>
          <a:bodyPr/>
          <a:lstStyle>
            <a:lvl1pPr>
              <a:defRPr>
                <a:noFill/>
              </a:defRPr>
            </a:lvl1pPr>
          </a:lstStyle>
          <a:p>
            <a:r>
              <a:rPr lang="fi-FI"/>
              <a:t>20.6.2023</a:t>
            </a:r>
          </a:p>
        </p:txBody>
      </p:sp>
      <p:sp>
        <p:nvSpPr>
          <p:cNvPr id="5" name="Alatunnisteen paikkamerkki 4">
            <a:extLst>
              <a:ext uri="{FF2B5EF4-FFF2-40B4-BE49-F238E27FC236}">
                <a16:creationId xmlns:a16="http://schemas.microsoft.com/office/drawing/2014/main" id="{1F072CC3-34DB-4A9B-B2A8-A80DC8D2C6BD}"/>
              </a:ext>
            </a:extLst>
          </p:cNvPr>
          <p:cNvSpPr>
            <a:spLocks noGrp="1"/>
          </p:cNvSpPr>
          <p:nvPr>
            <p:ph type="ftr" sz="quarter" idx="11"/>
          </p:nvPr>
        </p:nvSpPr>
        <p:spPr/>
        <p:txBody>
          <a:bodyPr/>
          <a:lstStyle>
            <a:lvl1pPr>
              <a:defRPr>
                <a:noFill/>
              </a:defRPr>
            </a:lvl1pPr>
          </a:lstStyle>
          <a:p>
            <a:r>
              <a:rPr lang="en-US"/>
              <a:t>The Finnish Centre for Pensions   |</a:t>
            </a:r>
            <a:endParaRPr lang="fi-FI"/>
          </a:p>
        </p:txBody>
      </p:sp>
      <p:sp>
        <p:nvSpPr>
          <p:cNvPr id="6" name="Dian numeron paikkamerkki 5">
            <a:extLst>
              <a:ext uri="{FF2B5EF4-FFF2-40B4-BE49-F238E27FC236}">
                <a16:creationId xmlns:a16="http://schemas.microsoft.com/office/drawing/2014/main" id="{02455EC8-A487-4296-8764-0DC6EAA0C308}"/>
              </a:ext>
            </a:extLst>
          </p:cNvPr>
          <p:cNvSpPr>
            <a:spLocks noGrp="1"/>
          </p:cNvSpPr>
          <p:nvPr>
            <p:ph type="sldNum" sz="quarter" idx="12"/>
          </p:nvPr>
        </p:nvSpPr>
        <p:spPr/>
        <p:txBody>
          <a:bodyPr/>
          <a:lstStyle>
            <a:lvl1pPr>
              <a:defRPr>
                <a:noFill/>
              </a:defRPr>
            </a:lvl1pPr>
          </a:lstStyle>
          <a:p>
            <a:fld id="{BE2D8D75-17F6-474C-8CC8-AD93DCE1F39D}" type="slidenum">
              <a:rPr lang="fi-FI" smtClean="0"/>
              <a:t>‹#›</a:t>
            </a:fld>
            <a:endParaRPr lang="fi-FI"/>
          </a:p>
        </p:txBody>
      </p:sp>
      <p:sp>
        <p:nvSpPr>
          <p:cNvPr id="10" name="Rectangle 11">
            <a:extLst>
              <a:ext uri="{FF2B5EF4-FFF2-40B4-BE49-F238E27FC236}">
                <a16:creationId xmlns:a16="http://schemas.microsoft.com/office/drawing/2014/main" id="{2F9D6407-38A2-412E-9FDD-229851FEA85E}"/>
              </a:ext>
            </a:extLst>
          </p:cNvPr>
          <p:cNvSpPr/>
          <p:nvPr/>
        </p:nvSpPr>
        <p:spPr>
          <a:xfrm>
            <a:off x="9449182" y="0"/>
            <a:ext cx="2743200" cy="6858000"/>
          </a:xfrm>
          <a:prstGeom prst="rect">
            <a:avLst/>
          </a:prstGeom>
          <a:solidFill>
            <a:srgbClr val="02B7FA">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667">
              <a:latin typeface="Verdana" panose="020B0604030504040204" pitchFamily="34" charset="0"/>
              <a:ea typeface="Verdana" panose="020B0604030504040204" pitchFamily="34" charset="0"/>
              <a:cs typeface="Verdana" panose="020B0604030504040204" pitchFamily="34" charset="0"/>
            </a:endParaRPr>
          </a:p>
        </p:txBody>
      </p:sp>
      <p:cxnSp>
        <p:nvCxnSpPr>
          <p:cNvPr id="12" name="Straight Connector 7">
            <a:extLst>
              <a:ext uri="{FF2B5EF4-FFF2-40B4-BE49-F238E27FC236}">
                <a16:creationId xmlns:a16="http://schemas.microsoft.com/office/drawing/2014/main" id="{CDE6C3BF-87D3-4CF5-B8CB-E4E0AD63780B}"/>
              </a:ext>
            </a:extLst>
          </p:cNvPr>
          <p:cNvCxnSpPr>
            <a:cxnSpLocks/>
          </p:cNvCxnSpPr>
          <p:nvPr/>
        </p:nvCxnSpPr>
        <p:spPr>
          <a:xfrm>
            <a:off x="1834293" y="2669060"/>
            <a:ext cx="2793691" cy="0"/>
          </a:xfrm>
          <a:prstGeom prst="line">
            <a:avLst/>
          </a:prstGeom>
          <a:ln w="53975">
            <a:solidFill>
              <a:srgbClr val="02B7FA"/>
            </a:solidFill>
          </a:ln>
        </p:spPr>
        <p:style>
          <a:lnRef idx="1">
            <a:schemeClr val="accent1"/>
          </a:lnRef>
          <a:fillRef idx="0">
            <a:schemeClr val="accent1"/>
          </a:fillRef>
          <a:effectRef idx="0">
            <a:schemeClr val="accent1"/>
          </a:effectRef>
          <a:fontRef idx="minor">
            <a:schemeClr val="tx1"/>
          </a:fontRef>
        </p:style>
      </p:cxnSp>
      <p:pic>
        <p:nvPicPr>
          <p:cNvPr id="13" name="Kuva 9" descr="Eläketurvakeskuksen logo">
            <a:extLst>
              <a:ext uri="{FF2B5EF4-FFF2-40B4-BE49-F238E27FC236}">
                <a16:creationId xmlns:a16="http://schemas.microsoft.com/office/drawing/2014/main" id="{CA666818-1CF3-4C80-994B-51E863A63B7F}"/>
              </a:ext>
            </a:extLst>
          </p:cNvPr>
          <p:cNvPicPr>
            <a:picLocks noChangeAspect="1"/>
          </p:cNvPicPr>
          <p:nvPr/>
        </p:nvPicPr>
        <p:blipFill>
          <a:blip r:embed="rId2">
            <a:alphaModFix/>
          </a:blip>
          <a:stretch>
            <a:fillRect/>
          </a:stretch>
        </p:blipFill>
        <p:spPr>
          <a:xfrm>
            <a:off x="11903259" y="6484048"/>
            <a:ext cx="258413" cy="258413"/>
          </a:xfrm>
          <a:prstGeom prst="rect">
            <a:avLst/>
          </a:prstGeom>
        </p:spPr>
      </p:pic>
    </p:spTree>
    <p:extLst>
      <p:ext uri="{BB962C8B-B14F-4D97-AF65-F5344CB8AC3E}">
        <p14:creationId xmlns:p14="http://schemas.microsoft.com/office/powerpoint/2010/main" val="25478273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Osan ylätunniste 2">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9C117ACD-DB48-469D-B3A5-3D8882FD2EBA}"/>
              </a:ext>
            </a:extLst>
          </p:cNvPr>
          <p:cNvSpPr/>
          <p:nvPr/>
        </p:nvSpPr>
        <p:spPr bwMode="white">
          <a:xfrm>
            <a:off x="1" y="1"/>
            <a:ext cx="12191999" cy="5854356"/>
          </a:xfrm>
          <a:prstGeom prst="rect">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FI" sz="2667">
              <a:latin typeface="Verdana" panose="020B0604030504040204" pitchFamily="34" charset="0"/>
              <a:ea typeface="Verdana" panose="020B0604030504040204" pitchFamily="34" charset="0"/>
              <a:cs typeface="Verdana" panose="020B0604030504040204" pitchFamily="34" charset="0"/>
            </a:endParaRPr>
          </a:p>
        </p:txBody>
      </p:sp>
      <p:sp>
        <p:nvSpPr>
          <p:cNvPr id="2" name="Otsikko 1">
            <a:extLst>
              <a:ext uri="{FF2B5EF4-FFF2-40B4-BE49-F238E27FC236}">
                <a16:creationId xmlns:a16="http://schemas.microsoft.com/office/drawing/2014/main" id="{8B2878A9-06AD-4811-B821-8DC94694F366}"/>
              </a:ext>
            </a:extLst>
          </p:cNvPr>
          <p:cNvSpPr>
            <a:spLocks noGrp="1"/>
          </p:cNvSpPr>
          <p:nvPr>
            <p:ph type="ctrTitle" hasCustomPrompt="1"/>
          </p:nvPr>
        </p:nvSpPr>
        <p:spPr>
          <a:xfrm>
            <a:off x="1701888" y="2880000"/>
            <a:ext cx="7452000" cy="2520000"/>
          </a:xfrm>
        </p:spPr>
        <p:txBody>
          <a:bodyPr anchor="t">
            <a:noAutofit/>
          </a:bodyPr>
          <a:lstStyle>
            <a:lvl1pPr algn="l">
              <a:defRPr sz="4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r>
              <a:rPr lang="fi-FI" dirty="0"/>
              <a:t>kolmas rivi</a:t>
            </a:r>
          </a:p>
        </p:txBody>
      </p:sp>
      <p:sp>
        <p:nvSpPr>
          <p:cNvPr id="11" name="Kuvan paikkamerkki 7">
            <a:extLst>
              <a:ext uri="{FF2B5EF4-FFF2-40B4-BE49-F238E27FC236}">
                <a16:creationId xmlns:a16="http://schemas.microsoft.com/office/drawing/2014/main" id="{D768870C-60F1-4837-9381-D55FCC60A8D2}"/>
              </a:ext>
            </a:extLst>
          </p:cNvPr>
          <p:cNvSpPr>
            <a:spLocks noGrp="1"/>
          </p:cNvSpPr>
          <p:nvPr>
            <p:ph type="pic" sz="quarter" idx="13" hasCustomPrompt="1"/>
          </p:nvPr>
        </p:nvSpPr>
        <p:spPr>
          <a:xfrm>
            <a:off x="1800000" y="813600"/>
            <a:ext cx="1663200" cy="1663200"/>
          </a:xfrm>
        </p:spPr>
        <p:txBody>
          <a:bodyPr/>
          <a:lstStyle>
            <a:lvl1pPr marL="0" indent="0">
              <a:spcAft>
                <a:spcPts val="0"/>
              </a:spcAft>
              <a:buNone/>
              <a:defRPr sz="1400">
                <a:solidFill>
                  <a:schemeClr val="bg1"/>
                </a:solidFill>
              </a:defRPr>
            </a:lvl1pPr>
          </a:lstStyle>
          <a:p>
            <a:r>
              <a:rPr lang="fi-FI"/>
              <a:t>Napsauta </a:t>
            </a:r>
            <a:br>
              <a:rPr lang="fi-FI"/>
            </a:br>
            <a:r>
              <a:rPr lang="fi-FI"/>
              <a:t>Lisää &gt; Kuvakkeet</a:t>
            </a:r>
            <a:br>
              <a:rPr lang="fi-FI"/>
            </a:br>
            <a:r>
              <a:rPr lang="fi-FI"/>
              <a:t>Muuta täyttöväri Muodon muotoilu</a:t>
            </a:r>
          </a:p>
        </p:txBody>
      </p:sp>
      <p:sp>
        <p:nvSpPr>
          <p:cNvPr id="4" name="Päivämäärän paikkamerkki 3">
            <a:extLst>
              <a:ext uri="{FF2B5EF4-FFF2-40B4-BE49-F238E27FC236}">
                <a16:creationId xmlns:a16="http://schemas.microsoft.com/office/drawing/2014/main" id="{3058B3E6-66CA-4E3D-8B75-C9C94F0443F6}"/>
              </a:ext>
            </a:extLst>
          </p:cNvPr>
          <p:cNvSpPr>
            <a:spLocks noGrp="1"/>
          </p:cNvSpPr>
          <p:nvPr>
            <p:ph type="dt" sz="half" idx="10"/>
          </p:nvPr>
        </p:nvSpPr>
        <p:spPr/>
        <p:txBody>
          <a:bodyPr/>
          <a:lstStyle>
            <a:lvl1pPr>
              <a:defRPr>
                <a:noFill/>
              </a:defRPr>
            </a:lvl1pPr>
          </a:lstStyle>
          <a:p>
            <a:r>
              <a:rPr lang="fi-FI"/>
              <a:t>20.6.2023</a:t>
            </a:r>
          </a:p>
        </p:txBody>
      </p:sp>
      <p:sp>
        <p:nvSpPr>
          <p:cNvPr id="5" name="Alatunnisteen paikkamerkki 4">
            <a:extLst>
              <a:ext uri="{FF2B5EF4-FFF2-40B4-BE49-F238E27FC236}">
                <a16:creationId xmlns:a16="http://schemas.microsoft.com/office/drawing/2014/main" id="{1F072CC3-34DB-4A9B-B2A8-A80DC8D2C6BD}"/>
              </a:ext>
            </a:extLst>
          </p:cNvPr>
          <p:cNvSpPr>
            <a:spLocks noGrp="1"/>
          </p:cNvSpPr>
          <p:nvPr>
            <p:ph type="ftr" sz="quarter" idx="11"/>
          </p:nvPr>
        </p:nvSpPr>
        <p:spPr/>
        <p:txBody>
          <a:bodyPr/>
          <a:lstStyle>
            <a:lvl1pPr>
              <a:defRPr>
                <a:noFill/>
              </a:defRPr>
            </a:lvl1pPr>
          </a:lstStyle>
          <a:p>
            <a:r>
              <a:rPr lang="en-US"/>
              <a:t>The Finnish Centre for Pensions   |</a:t>
            </a:r>
            <a:endParaRPr lang="fi-FI"/>
          </a:p>
        </p:txBody>
      </p:sp>
      <p:sp>
        <p:nvSpPr>
          <p:cNvPr id="6" name="Dian numeron paikkamerkki 5">
            <a:extLst>
              <a:ext uri="{FF2B5EF4-FFF2-40B4-BE49-F238E27FC236}">
                <a16:creationId xmlns:a16="http://schemas.microsoft.com/office/drawing/2014/main" id="{02455EC8-A487-4296-8764-0DC6EAA0C308}"/>
              </a:ext>
            </a:extLst>
          </p:cNvPr>
          <p:cNvSpPr>
            <a:spLocks noGrp="1"/>
          </p:cNvSpPr>
          <p:nvPr>
            <p:ph type="sldNum" sz="quarter" idx="12"/>
          </p:nvPr>
        </p:nvSpPr>
        <p:spPr/>
        <p:txBody>
          <a:bodyPr/>
          <a:lstStyle>
            <a:lvl1pPr>
              <a:defRPr>
                <a:noFill/>
              </a:defRPr>
            </a:lvl1pPr>
          </a:lstStyle>
          <a:p>
            <a:fld id="{BE2D8D75-17F6-474C-8CC8-AD93DCE1F39D}" type="slidenum">
              <a:rPr lang="fi-FI" smtClean="0"/>
              <a:t>‹#›</a:t>
            </a:fld>
            <a:endParaRPr lang="fi-FI"/>
          </a:p>
        </p:txBody>
      </p:sp>
      <p:cxnSp>
        <p:nvCxnSpPr>
          <p:cNvPr id="12" name="Straight Connector 7">
            <a:extLst>
              <a:ext uri="{FF2B5EF4-FFF2-40B4-BE49-F238E27FC236}">
                <a16:creationId xmlns:a16="http://schemas.microsoft.com/office/drawing/2014/main" id="{CDE6C3BF-87D3-4CF5-B8CB-E4E0AD63780B}"/>
              </a:ext>
            </a:extLst>
          </p:cNvPr>
          <p:cNvCxnSpPr>
            <a:cxnSpLocks/>
          </p:cNvCxnSpPr>
          <p:nvPr/>
        </p:nvCxnSpPr>
        <p:spPr>
          <a:xfrm>
            <a:off x="1834293" y="2669060"/>
            <a:ext cx="2793691" cy="0"/>
          </a:xfrm>
          <a:prstGeom prst="line">
            <a:avLst/>
          </a:prstGeom>
          <a:ln w="53975">
            <a:solidFill>
              <a:srgbClr val="02B7FA"/>
            </a:solidFill>
          </a:ln>
        </p:spPr>
        <p:style>
          <a:lnRef idx="1">
            <a:schemeClr val="accent1"/>
          </a:lnRef>
          <a:fillRef idx="0">
            <a:schemeClr val="accent1"/>
          </a:fillRef>
          <a:effectRef idx="0">
            <a:schemeClr val="accent1"/>
          </a:effectRef>
          <a:fontRef idx="minor">
            <a:schemeClr val="tx1"/>
          </a:fontRef>
        </p:style>
      </p:cxnSp>
      <p:sp>
        <p:nvSpPr>
          <p:cNvPr id="15" name="Rectangle 11">
            <a:extLst>
              <a:ext uri="{FF2B5EF4-FFF2-40B4-BE49-F238E27FC236}">
                <a16:creationId xmlns:a16="http://schemas.microsoft.com/office/drawing/2014/main" id="{AF23F68D-027B-4C02-9804-C672AB9C379C}"/>
              </a:ext>
            </a:extLst>
          </p:cNvPr>
          <p:cNvSpPr/>
          <p:nvPr/>
        </p:nvSpPr>
        <p:spPr>
          <a:xfrm>
            <a:off x="9450000" y="0"/>
            <a:ext cx="2743200" cy="6858000"/>
          </a:xfrm>
          <a:prstGeom prst="rect">
            <a:avLst/>
          </a:prstGeom>
          <a:solidFill>
            <a:srgbClr val="02B7FA">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667">
              <a:latin typeface="Verdana" panose="020B0604030504040204" pitchFamily="34" charset="0"/>
              <a:ea typeface="Verdana" panose="020B0604030504040204" pitchFamily="34" charset="0"/>
              <a:cs typeface="Verdana" panose="020B0604030504040204" pitchFamily="34" charset="0"/>
            </a:endParaRPr>
          </a:p>
        </p:txBody>
      </p:sp>
      <p:pic>
        <p:nvPicPr>
          <p:cNvPr id="14" name="Kuva 9" descr="Eläketurvakeskuksen logo">
            <a:extLst>
              <a:ext uri="{FF2B5EF4-FFF2-40B4-BE49-F238E27FC236}">
                <a16:creationId xmlns:a16="http://schemas.microsoft.com/office/drawing/2014/main" id="{6DB0D98C-733A-4140-AEAD-305D7474C83E}"/>
              </a:ext>
            </a:extLst>
          </p:cNvPr>
          <p:cNvPicPr>
            <a:picLocks noChangeAspect="1"/>
          </p:cNvPicPr>
          <p:nvPr/>
        </p:nvPicPr>
        <p:blipFill>
          <a:blip r:embed="rId2">
            <a:alphaModFix/>
          </a:blip>
          <a:stretch>
            <a:fillRect/>
          </a:stretch>
        </p:blipFill>
        <p:spPr>
          <a:xfrm>
            <a:off x="11903259" y="6484048"/>
            <a:ext cx="258413" cy="258413"/>
          </a:xfrm>
          <a:prstGeom prst="rect">
            <a:avLst/>
          </a:prstGeom>
        </p:spPr>
      </p:pic>
    </p:spTree>
    <p:extLst>
      <p:ext uri="{BB962C8B-B14F-4D97-AF65-F5344CB8AC3E}">
        <p14:creationId xmlns:p14="http://schemas.microsoft.com/office/powerpoint/2010/main" val="36002888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Osan ylätunniste 3">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9C117ACD-DB48-469D-B3A5-3D8882FD2EBA}"/>
              </a:ext>
            </a:extLst>
          </p:cNvPr>
          <p:cNvSpPr/>
          <p:nvPr/>
        </p:nvSpPr>
        <p:spPr bwMode="white">
          <a:xfrm>
            <a:off x="1" y="1"/>
            <a:ext cx="12191999" cy="5854356"/>
          </a:xfrm>
          <a:prstGeom prst="rect">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FI" sz="2667">
              <a:latin typeface="Verdana" panose="020B0604030504040204" pitchFamily="34" charset="0"/>
              <a:ea typeface="Verdana" panose="020B0604030504040204" pitchFamily="34" charset="0"/>
              <a:cs typeface="Verdana" panose="020B0604030504040204" pitchFamily="34" charset="0"/>
            </a:endParaRPr>
          </a:p>
        </p:txBody>
      </p:sp>
      <p:sp>
        <p:nvSpPr>
          <p:cNvPr id="2" name="Otsikko 1">
            <a:extLst>
              <a:ext uri="{FF2B5EF4-FFF2-40B4-BE49-F238E27FC236}">
                <a16:creationId xmlns:a16="http://schemas.microsoft.com/office/drawing/2014/main" id="{8B2878A9-06AD-4811-B821-8DC94694F366}"/>
              </a:ext>
            </a:extLst>
          </p:cNvPr>
          <p:cNvSpPr>
            <a:spLocks noGrp="1"/>
          </p:cNvSpPr>
          <p:nvPr>
            <p:ph type="ctrTitle" hasCustomPrompt="1"/>
          </p:nvPr>
        </p:nvSpPr>
        <p:spPr>
          <a:xfrm>
            <a:off x="1701888" y="2880000"/>
            <a:ext cx="7452000" cy="2520000"/>
          </a:xfrm>
        </p:spPr>
        <p:txBody>
          <a:bodyPr anchor="t">
            <a:noAutofit/>
          </a:bodyPr>
          <a:lstStyle>
            <a:lvl1pPr algn="l">
              <a:defRPr sz="4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r>
              <a:rPr lang="fi-FI" dirty="0"/>
              <a:t>kolmas rivi</a:t>
            </a:r>
          </a:p>
        </p:txBody>
      </p:sp>
      <p:sp>
        <p:nvSpPr>
          <p:cNvPr id="4" name="Päivämäärän paikkamerkki 3">
            <a:extLst>
              <a:ext uri="{FF2B5EF4-FFF2-40B4-BE49-F238E27FC236}">
                <a16:creationId xmlns:a16="http://schemas.microsoft.com/office/drawing/2014/main" id="{3058B3E6-66CA-4E3D-8B75-C9C94F0443F6}"/>
              </a:ext>
            </a:extLst>
          </p:cNvPr>
          <p:cNvSpPr>
            <a:spLocks noGrp="1"/>
          </p:cNvSpPr>
          <p:nvPr>
            <p:ph type="dt" sz="half" idx="10"/>
          </p:nvPr>
        </p:nvSpPr>
        <p:spPr/>
        <p:txBody>
          <a:bodyPr/>
          <a:lstStyle>
            <a:lvl1pPr>
              <a:defRPr>
                <a:noFill/>
              </a:defRPr>
            </a:lvl1pPr>
          </a:lstStyle>
          <a:p>
            <a:r>
              <a:rPr lang="fi-FI"/>
              <a:t>20.6.2023</a:t>
            </a:r>
          </a:p>
        </p:txBody>
      </p:sp>
      <p:sp>
        <p:nvSpPr>
          <p:cNvPr id="5" name="Alatunnisteen paikkamerkki 4">
            <a:extLst>
              <a:ext uri="{FF2B5EF4-FFF2-40B4-BE49-F238E27FC236}">
                <a16:creationId xmlns:a16="http://schemas.microsoft.com/office/drawing/2014/main" id="{1F072CC3-34DB-4A9B-B2A8-A80DC8D2C6BD}"/>
              </a:ext>
            </a:extLst>
          </p:cNvPr>
          <p:cNvSpPr>
            <a:spLocks noGrp="1"/>
          </p:cNvSpPr>
          <p:nvPr>
            <p:ph type="ftr" sz="quarter" idx="11"/>
          </p:nvPr>
        </p:nvSpPr>
        <p:spPr/>
        <p:txBody>
          <a:bodyPr/>
          <a:lstStyle>
            <a:lvl1pPr>
              <a:defRPr>
                <a:noFill/>
              </a:defRPr>
            </a:lvl1pPr>
          </a:lstStyle>
          <a:p>
            <a:r>
              <a:rPr lang="en-US"/>
              <a:t>The Finnish Centre for Pensions   |</a:t>
            </a:r>
            <a:endParaRPr lang="fi-FI"/>
          </a:p>
        </p:txBody>
      </p:sp>
      <p:sp>
        <p:nvSpPr>
          <p:cNvPr id="6" name="Dian numeron paikkamerkki 5">
            <a:extLst>
              <a:ext uri="{FF2B5EF4-FFF2-40B4-BE49-F238E27FC236}">
                <a16:creationId xmlns:a16="http://schemas.microsoft.com/office/drawing/2014/main" id="{02455EC8-A487-4296-8764-0DC6EAA0C308}"/>
              </a:ext>
            </a:extLst>
          </p:cNvPr>
          <p:cNvSpPr>
            <a:spLocks noGrp="1"/>
          </p:cNvSpPr>
          <p:nvPr>
            <p:ph type="sldNum" sz="quarter" idx="12"/>
          </p:nvPr>
        </p:nvSpPr>
        <p:spPr/>
        <p:txBody>
          <a:bodyPr/>
          <a:lstStyle>
            <a:lvl1pPr>
              <a:defRPr>
                <a:noFill/>
              </a:defRPr>
            </a:lvl1pPr>
          </a:lstStyle>
          <a:p>
            <a:fld id="{BE2D8D75-17F6-474C-8CC8-AD93DCE1F39D}" type="slidenum">
              <a:rPr lang="fi-FI" smtClean="0"/>
              <a:t>‹#›</a:t>
            </a:fld>
            <a:endParaRPr lang="fi-FI"/>
          </a:p>
        </p:txBody>
      </p:sp>
      <p:sp>
        <p:nvSpPr>
          <p:cNvPr id="10" name="Rectangle 11">
            <a:extLst>
              <a:ext uri="{FF2B5EF4-FFF2-40B4-BE49-F238E27FC236}">
                <a16:creationId xmlns:a16="http://schemas.microsoft.com/office/drawing/2014/main" id="{2F9D6407-38A2-412E-9FDD-229851FEA85E}"/>
              </a:ext>
            </a:extLst>
          </p:cNvPr>
          <p:cNvSpPr/>
          <p:nvPr/>
        </p:nvSpPr>
        <p:spPr>
          <a:xfrm>
            <a:off x="9450000" y="0"/>
            <a:ext cx="2743200" cy="6858000"/>
          </a:xfrm>
          <a:prstGeom prst="rect">
            <a:avLst/>
          </a:prstGeom>
          <a:solidFill>
            <a:srgbClr val="02B7FA">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667">
              <a:latin typeface="Verdana" panose="020B0604030504040204" pitchFamily="34" charset="0"/>
              <a:ea typeface="Verdana" panose="020B0604030504040204" pitchFamily="34" charset="0"/>
              <a:cs typeface="Verdana" panose="020B0604030504040204" pitchFamily="34" charset="0"/>
            </a:endParaRPr>
          </a:p>
        </p:txBody>
      </p:sp>
      <p:cxnSp>
        <p:nvCxnSpPr>
          <p:cNvPr id="12" name="Straight Connector 7">
            <a:extLst>
              <a:ext uri="{FF2B5EF4-FFF2-40B4-BE49-F238E27FC236}">
                <a16:creationId xmlns:a16="http://schemas.microsoft.com/office/drawing/2014/main" id="{CDE6C3BF-87D3-4CF5-B8CB-E4E0AD63780B}"/>
              </a:ext>
            </a:extLst>
          </p:cNvPr>
          <p:cNvCxnSpPr>
            <a:cxnSpLocks/>
          </p:cNvCxnSpPr>
          <p:nvPr/>
        </p:nvCxnSpPr>
        <p:spPr>
          <a:xfrm>
            <a:off x="1834293" y="2669060"/>
            <a:ext cx="2793691" cy="0"/>
          </a:xfrm>
          <a:prstGeom prst="line">
            <a:avLst/>
          </a:prstGeom>
          <a:ln w="53975">
            <a:solidFill>
              <a:srgbClr val="02B7FA"/>
            </a:solidFill>
          </a:ln>
        </p:spPr>
        <p:style>
          <a:lnRef idx="1">
            <a:schemeClr val="accent1"/>
          </a:lnRef>
          <a:fillRef idx="0">
            <a:schemeClr val="accent1"/>
          </a:fillRef>
          <a:effectRef idx="0">
            <a:schemeClr val="accent1"/>
          </a:effectRef>
          <a:fontRef idx="minor">
            <a:schemeClr val="tx1"/>
          </a:fontRef>
        </p:style>
      </p:cxnSp>
      <p:pic>
        <p:nvPicPr>
          <p:cNvPr id="13" name="Kuva 9" descr="Eläketurvakeskuksen logo">
            <a:extLst>
              <a:ext uri="{FF2B5EF4-FFF2-40B4-BE49-F238E27FC236}">
                <a16:creationId xmlns:a16="http://schemas.microsoft.com/office/drawing/2014/main" id="{083C6EFE-AD9F-4C6D-A8ED-471EB94A6855}"/>
              </a:ext>
            </a:extLst>
          </p:cNvPr>
          <p:cNvPicPr>
            <a:picLocks noChangeAspect="1"/>
          </p:cNvPicPr>
          <p:nvPr/>
        </p:nvPicPr>
        <p:blipFill>
          <a:blip r:embed="rId2">
            <a:alphaModFix/>
          </a:blip>
          <a:stretch>
            <a:fillRect/>
          </a:stretch>
        </p:blipFill>
        <p:spPr>
          <a:xfrm>
            <a:off x="11903259" y="6484048"/>
            <a:ext cx="258413" cy="258413"/>
          </a:xfrm>
          <a:prstGeom prst="rect">
            <a:avLst/>
          </a:prstGeom>
        </p:spPr>
      </p:pic>
    </p:spTree>
    <p:extLst>
      <p:ext uri="{BB962C8B-B14F-4D97-AF65-F5344CB8AC3E}">
        <p14:creationId xmlns:p14="http://schemas.microsoft.com/office/powerpoint/2010/main" val="3759801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Vertailu">
    <p:spTree>
      <p:nvGrpSpPr>
        <p:cNvPr id="1" name=""/>
        <p:cNvGrpSpPr/>
        <p:nvPr/>
      </p:nvGrpSpPr>
      <p:grpSpPr>
        <a:xfrm>
          <a:off x="0" y="0"/>
          <a:ext cx="0" cy="0"/>
          <a:chOff x="0" y="0"/>
          <a:chExt cx="0" cy="0"/>
        </a:xfrm>
      </p:grpSpPr>
      <p:sp>
        <p:nvSpPr>
          <p:cNvPr id="10" name="Otsikko 9">
            <a:extLst>
              <a:ext uri="{FF2B5EF4-FFF2-40B4-BE49-F238E27FC236}">
                <a16:creationId xmlns:a16="http://schemas.microsoft.com/office/drawing/2014/main" id="{F21763E8-780D-4E17-ADF0-EB164C9117CA}"/>
              </a:ext>
            </a:extLst>
          </p:cNvPr>
          <p:cNvSpPr>
            <a:spLocks noGrp="1"/>
          </p:cNvSpPr>
          <p:nvPr>
            <p:ph type="title"/>
          </p:nvPr>
        </p:nvSpPr>
        <p:spPr/>
        <p:txBody>
          <a:body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FC912101-3E06-4CDE-BE73-7A1773E73A1E}"/>
              </a:ext>
            </a:extLst>
          </p:cNvPr>
          <p:cNvSpPr>
            <a:spLocks noGrp="1"/>
          </p:cNvSpPr>
          <p:nvPr>
            <p:ph type="body" idx="1"/>
          </p:nvPr>
        </p:nvSpPr>
        <p:spPr>
          <a:xfrm>
            <a:off x="839788" y="1681163"/>
            <a:ext cx="4680000" cy="823912"/>
          </a:xfrm>
        </p:spPr>
        <p:txBody>
          <a:bodyPr anchor="b">
            <a:noAutofit/>
          </a:bodyPr>
          <a:lstStyle>
            <a:lvl1pPr marL="0" indent="0">
              <a:buNone/>
              <a:defRPr sz="2800" b="1">
                <a:solidFill>
                  <a:srgbClr val="0356B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E335A4CF-35D1-423B-9B70-4E10DE27FDBA}"/>
              </a:ext>
            </a:extLst>
          </p:cNvPr>
          <p:cNvSpPr>
            <a:spLocks noGrp="1"/>
          </p:cNvSpPr>
          <p:nvPr>
            <p:ph sz="half" idx="2"/>
          </p:nvPr>
        </p:nvSpPr>
        <p:spPr>
          <a:xfrm>
            <a:off x="839788" y="2505075"/>
            <a:ext cx="4680000" cy="3654000"/>
          </a:xfrm>
        </p:spPr>
        <p:txBody>
          <a:bodyPr>
            <a:normAutofit/>
          </a:bodyPr>
          <a:lstStyle>
            <a:lvl1pPr>
              <a:defRPr sz="22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35D40127-4909-4379-875B-DD6E19DABFBA}"/>
              </a:ext>
            </a:extLst>
          </p:cNvPr>
          <p:cNvSpPr>
            <a:spLocks noGrp="1"/>
          </p:cNvSpPr>
          <p:nvPr>
            <p:ph type="body" sz="quarter" idx="3"/>
          </p:nvPr>
        </p:nvSpPr>
        <p:spPr>
          <a:xfrm>
            <a:off x="5688000" y="1681163"/>
            <a:ext cx="4680000" cy="823912"/>
          </a:xfrm>
        </p:spPr>
        <p:txBody>
          <a:bodyPr anchor="b">
            <a:noAutofit/>
          </a:bodyPr>
          <a:lstStyle>
            <a:lvl1pPr marL="0" indent="0">
              <a:buNone/>
              <a:defRPr sz="2800" b="1">
                <a:solidFill>
                  <a:srgbClr val="0356B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736FDEC8-C7CA-4CE8-A0E4-E969AD6C48A8}"/>
              </a:ext>
            </a:extLst>
          </p:cNvPr>
          <p:cNvSpPr>
            <a:spLocks noGrp="1"/>
          </p:cNvSpPr>
          <p:nvPr>
            <p:ph sz="quarter" idx="4"/>
          </p:nvPr>
        </p:nvSpPr>
        <p:spPr>
          <a:xfrm>
            <a:off x="5688000" y="2505075"/>
            <a:ext cx="4680000" cy="3654000"/>
          </a:xfrm>
        </p:spPr>
        <p:txBody>
          <a:bodyPr>
            <a:normAutofit/>
          </a:bodyPr>
          <a:lstStyle>
            <a:lvl1pPr>
              <a:defRPr sz="22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6">
            <a:extLst>
              <a:ext uri="{FF2B5EF4-FFF2-40B4-BE49-F238E27FC236}">
                <a16:creationId xmlns:a16="http://schemas.microsoft.com/office/drawing/2014/main" id="{21251AC8-D15F-4DDB-8372-255EB67F9C25}"/>
              </a:ext>
            </a:extLst>
          </p:cNvPr>
          <p:cNvSpPr>
            <a:spLocks noGrp="1"/>
          </p:cNvSpPr>
          <p:nvPr>
            <p:ph type="dt" sz="half" idx="10"/>
          </p:nvPr>
        </p:nvSpPr>
        <p:spPr/>
        <p:txBody>
          <a:bodyPr/>
          <a:lstStyle/>
          <a:p>
            <a:r>
              <a:rPr lang="fi-FI"/>
              <a:t>20.6.2023</a:t>
            </a:r>
          </a:p>
        </p:txBody>
      </p:sp>
      <p:sp>
        <p:nvSpPr>
          <p:cNvPr id="8" name="Alatunnisteen paikkamerkki 7">
            <a:extLst>
              <a:ext uri="{FF2B5EF4-FFF2-40B4-BE49-F238E27FC236}">
                <a16:creationId xmlns:a16="http://schemas.microsoft.com/office/drawing/2014/main" id="{A223E51B-98B7-4B9C-8D3B-19D185CB530F}"/>
              </a:ext>
            </a:extLst>
          </p:cNvPr>
          <p:cNvSpPr>
            <a:spLocks noGrp="1"/>
          </p:cNvSpPr>
          <p:nvPr>
            <p:ph type="ftr" sz="quarter" idx="11"/>
          </p:nvPr>
        </p:nvSpPr>
        <p:spPr/>
        <p:txBody>
          <a:bodyPr/>
          <a:lstStyle/>
          <a:p>
            <a:r>
              <a:rPr lang="en-US"/>
              <a:t>The Finnish Centre for Pensions   |</a:t>
            </a:r>
            <a:endParaRPr lang="fi-FI"/>
          </a:p>
        </p:txBody>
      </p:sp>
      <p:sp>
        <p:nvSpPr>
          <p:cNvPr id="9" name="Dian numeron paikkamerkki 8">
            <a:extLst>
              <a:ext uri="{FF2B5EF4-FFF2-40B4-BE49-F238E27FC236}">
                <a16:creationId xmlns:a16="http://schemas.microsoft.com/office/drawing/2014/main" id="{DAEF83FF-1417-4F84-ADAF-628D62D6D118}"/>
              </a:ext>
            </a:extLst>
          </p:cNvPr>
          <p:cNvSpPr>
            <a:spLocks noGrp="1"/>
          </p:cNvSpPr>
          <p:nvPr>
            <p:ph type="sldNum" sz="quarter" idx="12"/>
          </p:nvPr>
        </p:nvSpPr>
        <p:spPr/>
        <p:txBody>
          <a:bodyPr/>
          <a:lstStyle/>
          <a:p>
            <a:fld id="{BE2D8D75-17F6-474C-8CC8-AD93DCE1F39D}" type="slidenum">
              <a:rPr lang="fi-FI" smtClean="0"/>
              <a:t>‹#›</a:t>
            </a:fld>
            <a:endParaRPr lang="fi-FI"/>
          </a:p>
        </p:txBody>
      </p:sp>
    </p:spTree>
    <p:extLst>
      <p:ext uri="{BB962C8B-B14F-4D97-AF65-F5344CB8AC3E}">
        <p14:creationId xmlns:p14="http://schemas.microsoft.com/office/powerpoint/2010/main" val="3400283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DFFDB868-DDE1-4BDC-952B-62A7D2E3A2F1}"/>
              </a:ext>
            </a:extLst>
          </p:cNvPr>
          <p:cNvSpPr>
            <a:spLocks noGrp="1"/>
          </p:cNvSpPr>
          <p:nvPr>
            <p:ph type="title"/>
          </p:nvPr>
        </p:nvSpPr>
        <p:spPr>
          <a:xfrm>
            <a:off x="0" y="333366"/>
            <a:ext cx="11856640" cy="863386"/>
          </a:xfrm>
        </p:spPr>
        <p:txBody>
          <a:bodyPr/>
          <a:lstStyle>
            <a:lvl1pPr algn="ctr">
              <a:defRPr sz="3200"/>
            </a:lvl1pPr>
          </a:lstStyle>
          <a:p>
            <a:r>
              <a:rPr lang="fi-FI"/>
              <a:t>Muokkaa ots. perustyyl. napsautt.</a:t>
            </a:r>
          </a:p>
        </p:txBody>
      </p:sp>
      <p:sp>
        <p:nvSpPr>
          <p:cNvPr id="3" name="Päivämäärän paikkamerkki 2">
            <a:extLst>
              <a:ext uri="{FF2B5EF4-FFF2-40B4-BE49-F238E27FC236}">
                <a16:creationId xmlns:a16="http://schemas.microsoft.com/office/drawing/2014/main" id="{C71E33E2-0206-415F-A599-AB0A18C78830}"/>
              </a:ext>
            </a:extLst>
          </p:cNvPr>
          <p:cNvSpPr>
            <a:spLocks noGrp="1"/>
          </p:cNvSpPr>
          <p:nvPr>
            <p:ph type="dt" sz="half" idx="10"/>
          </p:nvPr>
        </p:nvSpPr>
        <p:spPr/>
        <p:txBody>
          <a:bodyPr/>
          <a:lstStyle/>
          <a:p>
            <a:r>
              <a:rPr lang="fi-FI"/>
              <a:t>20.6.2023</a:t>
            </a:r>
          </a:p>
        </p:txBody>
      </p:sp>
      <p:sp>
        <p:nvSpPr>
          <p:cNvPr id="4" name="Alatunnisteen paikkamerkki 3">
            <a:extLst>
              <a:ext uri="{FF2B5EF4-FFF2-40B4-BE49-F238E27FC236}">
                <a16:creationId xmlns:a16="http://schemas.microsoft.com/office/drawing/2014/main" id="{232BA7F6-4067-473E-B7BC-A05EEFAF44B3}"/>
              </a:ext>
            </a:extLst>
          </p:cNvPr>
          <p:cNvSpPr>
            <a:spLocks noGrp="1"/>
          </p:cNvSpPr>
          <p:nvPr>
            <p:ph type="ftr" sz="quarter" idx="11"/>
          </p:nvPr>
        </p:nvSpPr>
        <p:spPr/>
        <p:txBody>
          <a:bodyPr/>
          <a:lstStyle/>
          <a:p>
            <a:r>
              <a:rPr lang="en-US"/>
              <a:t>The Finnish Centre for Pensions   |</a:t>
            </a:r>
            <a:endParaRPr lang="fi-FI"/>
          </a:p>
        </p:txBody>
      </p:sp>
      <p:sp>
        <p:nvSpPr>
          <p:cNvPr id="5" name="Dian numeron paikkamerkki 4">
            <a:extLst>
              <a:ext uri="{FF2B5EF4-FFF2-40B4-BE49-F238E27FC236}">
                <a16:creationId xmlns:a16="http://schemas.microsoft.com/office/drawing/2014/main" id="{DFE03C28-A618-43E4-A36E-C7D2F181BEB1}"/>
              </a:ext>
            </a:extLst>
          </p:cNvPr>
          <p:cNvSpPr>
            <a:spLocks noGrp="1"/>
          </p:cNvSpPr>
          <p:nvPr>
            <p:ph type="sldNum" sz="quarter" idx="12"/>
          </p:nvPr>
        </p:nvSpPr>
        <p:spPr/>
        <p:txBody>
          <a:bodyPr/>
          <a:lstStyle/>
          <a:p>
            <a:fld id="{BE2D8D75-17F6-474C-8CC8-AD93DCE1F39D}" type="slidenum">
              <a:rPr lang="fi-FI" smtClean="0"/>
              <a:t>‹#›</a:t>
            </a:fld>
            <a:endParaRPr lang="fi-FI"/>
          </a:p>
        </p:txBody>
      </p:sp>
    </p:spTree>
    <p:extLst>
      <p:ext uri="{BB962C8B-B14F-4D97-AF65-F5344CB8AC3E}">
        <p14:creationId xmlns:p14="http://schemas.microsoft.com/office/powerpoint/2010/main" val="2892957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47D24-850B-43C5-B5BE-8D8502732142}"/>
              </a:ext>
            </a:extLst>
          </p:cNvPr>
          <p:cNvSpPr>
            <a:spLocks noGrp="1"/>
          </p:cNvSpPr>
          <p:nvPr>
            <p:ph type="dt" sz="half" idx="10"/>
          </p:nvPr>
        </p:nvSpPr>
        <p:spPr/>
        <p:txBody>
          <a:bodyPr/>
          <a:lstStyle/>
          <a:p>
            <a:r>
              <a:rPr lang="fi-FI"/>
              <a:t>20.6.2023</a:t>
            </a:r>
          </a:p>
        </p:txBody>
      </p:sp>
      <p:sp>
        <p:nvSpPr>
          <p:cNvPr id="3" name="Alatunnisteen paikkamerkki 2">
            <a:extLst>
              <a:ext uri="{FF2B5EF4-FFF2-40B4-BE49-F238E27FC236}">
                <a16:creationId xmlns:a16="http://schemas.microsoft.com/office/drawing/2014/main" id="{D2C258F1-CFA0-4A2D-AA8A-E76D9FC299D2}"/>
              </a:ext>
            </a:extLst>
          </p:cNvPr>
          <p:cNvSpPr>
            <a:spLocks noGrp="1"/>
          </p:cNvSpPr>
          <p:nvPr>
            <p:ph type="ftr" sz="quarter" idx="11"/>
          </p:nvPr>
        </p:nvSpPr>
        <p:spPr/>
        <p:txBody>
          <a:bodyPr/>
          <a:lstStyle/>
          <a:p>
            <a:r>
              <a:rPr lang="en-US"/>
              <a:t>The Finnish Centre for Pensions   |</a:t>
            </a:r>
            <a:endParaRPr lang="fi-FI"/>
          </a:p>
        </p:txBody>
      </p:sp>
      <p:sp>
        <p:nvSpPr>
          <p:cNvPr id="4" name="Dian numeron paikkamerkki 3">
            <a:extLst>
              <a:ext uri="{FF2B5EF4-FFF2-40B4-BE49-F238E27FC236}">
                <a16:creationId xmlns:a16="http://schemas.microsoft.com/office/drawing/2014/main" id="{ED2C7633-EC37-4F00-8D6E-ADED1F938B9F}"/>
              </a:ext>
            </a:extLst>
          </p:cNvPr>
          <p:cNvSpPr>
            <a:spLocks noGrp="1"/>
          </p:cNvSpPr>
          <p:nvPr>
            <p:ph type="sldNum" sz="quarter" idx="12"/>
          </p:nvPr>
        </p:nvSpPr>
        <p:spPr/>
        <p:txBody>
          <a:bodyPr/>
          <a:lstStyle/>
          <a:p>
            <a:fld id="{BE2D8D75-17F6-474C-8CC8-AD93DCE1F39D}" type="slidenum">
              <a:rPr lang="fi-FI" smtClean="0"/>
              <a:t>‹#›</a:t>
            </a:fld>
            <a:endParaRPr lang="fi-FI"/>
          </a:p>
        </p:txBody>
      </p:sp>
    </p:spTree>
    <p:extLst>
      <p:ext uri="{BB962C8B-B14F-4D97-AF65-F5344CB8AC3E}">
        <p14:creationId xmlns:p14="http://schemas.microsoft.com/office/powerpoint/2010/main" val="288401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BA143BE1-8661-4D45-AECE-D0B1278558DB}"/>
              </a:ext>
            </a:extLst>
          </p:cNvPr>
          <p:cNvSpPr>
            <a:spLocks noGrp="1"/>
          </p:cNvSpPr>
          <p:nvPr>
            <p:ph type="title"/>
          </p:nvPr>
        </p:nvSpPr>
        <p:spPr>
          <a:xfrm>
            <a:off x="828000" y="359999"/>
            <a:ext cx="9540000" cy="1332000"/>
          </a:xfrm>
          <a:prstGeom prst="rect">
            <a:avLst/>
          </a:prstGeom>
        </p:spPr>
        <p:txBody>
          <a:bodyPr vert="horz" lIns="91440" tIns="45720" rIns="91440" bIns="45720" rtlCol="0" anchor="t">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AC890FB5-6E08-44F5-97D1-2A59DD95DCC1}"/>
              </a:ext>
            </a:extLst>
          </p:cNvPr>
          <p:cNvSpPr>
            <a:spLocks noGrp="1"/>
          </p:cNvSpPr>
          <p:nvPr>
            <p:ph type="body" idx="1"/>
          </p:nvPr>
        </p:nvSpPr>
        <p:spPr>
          <a:xfrm>
            <a:off x="828000" y="1800000"/>
            <a:ext cx="9540000" cy="4356000"/>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a:p>
            <a:pPr lvl="5"/>
            <a:r>
              <a:rPr lang="fi-FI" dirty="0"/>
              <a:t>6</a:t>
            </a:r>
          </a:p>
          <a:p>
            <a:pPr lvl="6"/>
            <a:r>
              <a:rPr lang="fi-FI" dirty="0"/>
              <a:t>7</a:t>
            </a:r>
          </a:p>
          <a:p>
            <a:pPr lvl="7"/>
            <a:r>
              <a:rPr lang="fi-FI" dirty="0"/>
              <a:t>8</a:t>
            </a:r>
          </a:p>
          <a:p>
            <a:pPr lvl="8"/>
            <a:r>
              <a:rPr lang="fi-FI" dirty="0"/>
              <a:t>9</a:t>
            </a:r>
          </a:p>
        </p:txBody>
      </p:sp>
      <p:sp>
        <p:nvSpPr>
          <p:cNvPr id="4" name="Päivämäärän paikkamerkki 3">
            <a:extLst>
              <a:ext uri="{FF2B5EF4-FFF2-40B4-BE49-F238E27FC236}">
                <a16:creationId xmlns:a16="http://schemas.microsoft.com/office/drawing/2014/main" id="{F7246B17-BEA2-4059-BDD8-8F3EAA0BBCF3}"/>
              </a:ext>
            </a:extLst>
          </p:cNvPr>
          <p:cNvSpPr>
            <a:spLocks noGrp="1"/>
          </p:cNvSpPr>
          <p:nvPr>
            <p:ph type="dt" sz="half" idx="2"/>
          </p:nvPr>
        </p:nvSpPr>
        <p:spPr>
          <a:xfrm>
            <a:off x="10415505" y="6443902"/>
            <a:ext cx="876143" cy="324000"/>
          </a:xfrm>
          <a:prstGeom prst="rect">
            <a:avLst/>
          </a:prstGeom>
        </p:spPr>
        <p:txBody>
          <a:bodyPr vert="horz" lIns="0" tIns="45720" rIns="0" bIns="45720" rtlCol="0" anchor="ctr"/>
          <a:lstStyle>
            <a:lvl1pPr algn="ctr">
              <a:defRPr sz="1300">
                <a:solidFill>
                  <a:srgbClr val="0356B5"/>
                </a:solidFill>
              </a:defRPr>
            </a:lvl1pPr>
          </a:lstStyle>
          <a:p>
            <a:r>
              <a:rPr lang="fi-FI"/>
              <a:t>20.6.2023</a:t>
            </a:r>
          </a:p>
        </p:txBody>
      </p:sp>
      <p:sp>
        <p:nvSpPr>
          <p:cNvPr id="5" name="Alatunnisteen paikkamerkki 4">
            <a:extLst>
              <a:ext uri="{FF2B5EF4-FFF2-40B4-BE49-F238E27FC236}">
                <a16:creationId xmlns:a16="http://schemas.microsoft.com/office/drawing/2014/main" id="{E72E9CED-19E7-4F6D-85FB-CEC7B28FCC82}"/>
              </a:ext>
            </a:extLst>
          </p:cNvPr>
          <p:cNvSpPr>
            <a:spLocks noGrp="1"/>
          </p:cNvSpPr>
          <p:nvPr>
            <p:ph type="ftr" sz="quarter" idx="3"/>
          </p:nvPr>
        </p:nvSpPr>
        <p:spPr>
          <a:xfrm>
            <a:off x="4449600" y="6443902"/>
            <a:ext cx="6046162" cy="324000"/>
          </a:xfrm>
          <a:prstGeom prst="rect">
            <a:avLst/>
          </a:prstGeom>
        </p:spPr>
        <p:txBody>
          <a:bodyPr vert="horz" lIns="36000" tIns="45720" rIns="72000" bIns="45720" rtlCol="0" anchor="ctr"/>
          <a:lstStyle>
            <a:lvl1pPr algn="r">
              <a:defRPr sz="1300">
                <a:solidFill>
                  <a:srgbClr val="0356B5"/>
                </a:solidFill>
              </a:defRPr>
            </a:lvl1pPr>
          </a:lstStyle>
          <a:p>
            <a:r>
              <a:rPr lang="en-US"/>
              <a:t>The Finnish Centre for Pensions   |</a:t>
            </a:r>
            <a:endParaRPr lang="fi-FI"/>
          </a:p>
        </p:txBody>
      </p:sp>
      <p:sp>
        <p:nvSpPr>
          <p:cNvPr id="6" name="Dian numeron paikkamerkki 5">
            <a:extLst>
              <a:ext uri="{FF2B5EF4-FFF2-40B4-BE49-F238E27FC236}">
                <a16:creationId xmlns:a16="http://schemas.microsoft.com/office/drawing/2014/main" id="{CB08F3D9-2AF6-4460-8917-ADEC3FCC0D34}"/>
              </a:ext>
            </a:extLst>
          </p:cNvPr>
          <p:cNvSpPr>
            <a:spLocks noGrp="1"/>
          </p:cNvSpPr>
          <p:nvPr>
            <p:ph type="sldNum" sz="quarter" idx="4"/>
          </p:nvPr>
        </p:nvSpPr>
        <p:spPr>
          <a:xfrm>
            <a:off x="11320957" y="6443902"/>
            <a:ext cx="403145" cy="324000"/>
          </a:xfrm>
          <a:prstGeom prst="rect">
            <a:avLst/>
          </a:prstGeom>
        </p:spPr>
        <p:txBody>
          <a:bodyPr vert="horz" lIns="91440" tIns="45720" rIns="91440" bIns="45720" rtlCol="0" anchor="ctr"/>
          <a:lstStyle>
            <a:lvl1pPr algn="l">
              <a:defRPr sz="1300">
                <a:solidFill>
                  <a:srgbClr val="0356B5"/>
                </a:solidFill>
              </a:defRPr>
            </a:lvl1pPr>
          </a:lstStyle>
          <a:p>
            <a:fld id="{BE2D8D75-17F6-474C-8CC8-AD93DCE1F39D}" type="slidenum">
              <a:rPr lang="fi-FI" smtClean="0"/>
              <a:t>‹#›</a:t>
            </a:fld>
            <a:endParaRPr lang="fi-FI"/>
          </a:p>
        </p:txBody>
      </p:sp>
      <p:sp>
        <p:nvSpPr>
          <p:cNvPr id="8" name="Rectangle 15">
            <a:extLst>
              <a:ext uri="{FF2B5EF4-FFF2-40B4-BE49-F238E27FC236}">
                <a16:creationId xmlns:a16="http://schemas.microsoft.com/office/drawing/2014/main" id="{839E96D7-C7DA-4AEC-BF21-A248ABEA5D56}"/>
              </a:ext>
            </a:extLst>
          </p:cNvPr>
          <p:cNvSpPr/>
          <p:nvPr/>
        </p:nvSpPr>
        <p:spPr>
          <a:xfrm flipH="1">
            <a:off x="11873949" y="0"/>
            <a:ext cx="318052" cy="6858000"/>
          </a:xfrm>
          <a:prstGeom prst="rect">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FI" sz="2667">
              <a:solidFill>
                <a:srgbClr val="02B7FA"/>
              </a:solidFill>
              <a:latin typeface="Verdana" panose="020B0604030504040204" pitchFamily="34" charset="0"/>
              <a:ea typeface="Verdana" panose="020B0604030504040204" pitchFamily="34" charset="0"/>
              <a:cs typeface="Verdana" panose="020B0604030504040204" pitchFamily="34" charset="0"/>
            </a:endParaRPr>
          </a:p>
        </p:txBody>
      </p:sp>
      <p:pic>
        <p:nvPicPr>
          <p:cNvPr id="9" name="Kuva 9" descr="Eläketurvakeskuksen logo">
            <a:extLst>
              <a:ext uri="{FF2B5EF4-FFF2-40B4-BE49-F238E27FC236}">
                <a16:creationId xmlns:a16="http://schemas.microsoft.com/office/drawing/2014/main" id="{EE2097D6-2B2D-4742-9264-D5F1B4DA9D69}"/>
              </a:ext>
            </a:extLst>
          </p:cNvPr>
          <p:cNvPicPr>
            <a:picLocks noChangeAspect="1"/>
          </p:cNvPicPr>
          <p:nvPr/>
        </p:nvPicPr>
        <p:blipFill>
          <a:blip r:embed="rId13">
            <a:alphaModFix/>
          </a:blip>
          <a:stretch>
            <a:fillRect/>
          </a:stretch>
        </p:blipFill>
        <p:spPr>
          <a:xfrm>
            <a:off x="11903259" y="6484048"/>
            <a:ext cx="258413" cy="258413"/>
          </a:xfrm>
          <a:prstGeom prst="rect">
            <a:avLst/>
          </a:prstGeom>
        </p:spPr>
      </p:pic>
      <p:sp>
        <p:nvSpPr>
          <p:cNvPr id="11" name="Tekstiruutu 10">
            <a:extLst>
              <a:ext uri="{FF2B5EF4-FFF2-40B4-BE49-F238E27FC236}">
                <a16:creationId xmlns:a16="http://schemas.microsoft.com/office/drawing/2014/main" id="{072C6F10-C4C8-4EDF-AB16-1870D8610815}"/>
              </a:ext>
            </a:extLst>
          </p:cNvPr>
          <p:cNvSpPr txBox="1"/>
          <p:nvPr/>
        </p:nvSpPr>
        <p:spPr>
          <a:xfrm>
            <a:off x="11179885" y="6452008"/>
            <a:ext cx="261610" cy="324000"/>
          </a:xfrm>
          <a:prstGeom prst="rect">
            <a:avLst/>
          </a:prstGeom>
          <a:noFill/>
        </p:spPr>
        <p:txBody>
          <a:bodyPr wrap="none" rtlCol="0">
            <a:spAutoFit/>
          </a:bodyPr>
          <a:lstStyle/>
          <a:p>
            <a:r>
              <a:rPr lang="fi-FI" sz="1300">
                <a:solidFill>
                  <a:srgbClr val="0356B5"/>
                </a:solidFill>
              </a:rPr>
              <a:t>|</a:t>
            </a:r>
          </a:p>
        </p:txBody>
      </p:sp>
    </p:spTree>
    <p:extLst>
      <p:ext uri="{BB962C8B-B14F-4D97-AF65-F5344CB8AC3E}">
        <p14:creationId xmlns:p14="http://schemas.microsoft.com/office/powerpoint/2010/main" val="262886276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100000"/>
        </a:lnSpc>
        <a:spcBef>
          <a:spcPct val="0"/>
        </a:spcBef>
        <a:buNone/>
        <a:defRPr sz="4000" b="1" kern="1200">
          <a:solidFill>
            <a:srgbClr val="0356B5"/>
          </a:solidFill>
          <a:latin typeface="+mj-lt"/>
          <a:ea typeface="+mj-ea"/>
          <a:cs typeface="+mj-cs"/>
        </a:defRPr>
      </a:lvl1pPr>
    </p:titleStyle>
    <p:bodyStyle>
      <a:lvl1pPr marL="216000" indent="-216000" algn="l" defTabSz="914400" rtl="0" eaLnBrk="1" latinLnBrk="0" hangingPunct="1">
        <a:lnSpc>
          <a:spcPct val="100000"/>
        </a:lnSpc>
        <a:spcBef>
          <a:spcPts val="0"/>
        </a:spcBef>
        <a:spcAft>
          <a:spcPts val="1200"/>
        </a:spcAft>
        <a:buClr>
          <a:srgbClr val="0356B5"/>
        </a:buClr>
        <a:buFont typeface="Arial" panose="020B0604020202020204" pitchFamily="34" charset="0"/>
        <a:buChar char="•"/>
        <a:defRPr sz="2600" kern="1200">
          <a:solidFill>
            <a:schemeClr val="tx1"/>
          </a:solidFill>
          <a:latin typeface="+mn-lt"/>
          <a:ea typeface="+mn-ea"/>
          <a:cs typeface="+mn-cs"/>
        </a:defRPr>
      </a:lvl1pPr>
      <a:lvl2pPr marL="720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2pPr>
      <a:lvl3pPr marL="1080000" indent="-216000" algn="l" defTabSz="914400" rtl="0" eaLnBrk="1" latinLnBrk="0" hangingPunct="1">
        <a:lnSpc>
          <a:spcPct val="100000"/>
        </a:lnSpc>
        <a:spcBef>
          <a:spcPts val="0"/>
        </a:spcBef>
        <a:spcAft>
          <a:spcPts val="600"/>
        </a:spcAft>
        <a:buClrTx/>
        <a:buSzPct val="100000"/>
        <a:buFont typeface="Calibri" panose="020F0502020204030204" pitchFamily="34" charset="0"/>
        <a:buChar char="◦"/>
        <a:defRPr sz="2200" kern="1200">
          <a:solidFill>
            <a:schemeClr val="tx1"/>
          </a:solidFill>
          <a:latin typeface="+mn-lt"/>
          <a:ea typeface="+mn-ea"/>
          <a:cs typeface="+mn-cs"/>
        </a:defRPr>
      </a:lvl3pPr>
      <a:lvl4pPr marL="1440000" indent="-216000" algn="l" defTabSz="914400" rtl="0" eaLnBrk="1" latinLnBrk="0" hangingPunct="1">
        <a:lnSpc>
          <a:spcPct val="100000"/>
        </a:lnSpc>
        <a:spcBef>
          <a:spcPts val="0"/>
        </a:spcBef>
        <a:spcAft>
          <a:spcPts val="600"/>
        </a:spcAft>
        <a:buClr>
          <a:srgbClr val="0356B5"/>
        </a:buClr>
        <a:buFont typeface="Arial" panose="020B0604020202020204" pitchFamily="34" charset="0"/>
        <a:buChar char="•"/>
        <a:defRPr sz="2200" kern="1200">
          <a:solidFill>
            <a:schemeClr val="tx1"/>
          </a:solidFill>
          <a:latin typeface="+mn-lt"/>
          <a:ea typeface="+mn-ea"/>
          <a:cs typeface="+mn-cs"/>
        </a:defRPr>
      </a:lvl4pPr>
      <a:lvl5pPr marL="1980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5pPr>
      <a:lvl6pPr marL="2412000" indent="-216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6pPr>
      <a:lvl7pPr marL="2844000" indent="-216000" algn="l" defTabSz="914400" rtl="0" eaLnBrk="1" latinLnBrk="0" hangingPunct="1">
        <a:lnSpc>
          <a:spcPct val="100000"/>
        </a:lnSpc>
        <a:spcBef>
          <a:spcPts val="0"/>
        </a:spcBef>
        <a:spcAft>
          <a:spcPts val="600"/>
        </a:spcAft>
        <a:buClr>
          <a:srgbClr val="0356B5"/>
        </a:buClr>
        <a:buFont typeface="Arial" panose="020B0604020202020204" pitchFamily="34" charset="0"/>
        <a:buChar char="•"/>
        <a:defRPr sz="2200" kern="1200">
          <a:solidFill>
            <a:schemeClr val="tx1"/>
          </a:solidFill>
          <a:latin typeface="+mn-lt"/>
          <a:ea typeface="+mn-ea"/>
          <a:cs typeface="+mn-cs"/>
        </a:defRPr>
      </a:lvl7pPr>
      <a:lvl8pPr marL="3312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8pPr>
      <a:lvl9pPr marL="3780000" indent="-216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515">
          <p15:clr>
            <a:srgbClr val="F26B43"/>
          </p15:clr>
        </p15:guide>
        <p15:guide id="3" pos="6534">
          <p15:clr>
            <a:srgbClr val="F26B43"/>
          </p15:clr>
        </p15:guide>
        <p15:guide id="4" orient="horz" pos="1129">
          <p15:clr>
            <a:srgbClr val="F26B43"/>
          </p15:clr>
        </p15:guide>
        <p15:guide id="5" orient="horz" pos="388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F2BBC01-00AA-416D-98B2-2FF8F2C742B4}"/>
              </a:ext>
              <a:ext uri="{C183D7F6-B498-43B3-948B-1728B52AA6E4}">
                <adec:decorative xmlns:adec="http://schemas.microsoft.com/office/drawing/2017/decorative" val="1"/>
              </a:ext>
            </a:extLst>
          </p:cNvPr>
          <p:cNvSpPr>
            <a:spLocks noGrp="1"/>
          </p:cNvSpPr>
          <p:nvPr>
            <p:ph type="ctrTitle"/>
          </p:nvPr>
        </p:nvSpPr>
        <p:spPr/>
        <p:txBody>
          <a:bodyPr/>
          <a:lstStyle/>
          <a:p>
            <a:r>
              <a:rPr lang="fi-FI"/>
              <a:t>Earnings-related Pension System in </a:t>
            </a:r>
            <a:r>
              <a:rPr lang="fi-FI" err="1"/>
              <a:t>Graphs</a:t>
            </a:r>
            <a:r>
              <a:rPr lang="fi-FI"/>
              <a:t> and </a:t>
            </a:r>
            <a:r>
              <a:rPr lang="fi-FI" err="1"/>
              <a:t>Figures</a:t>
            </a:r>
            <a:endParaRPr lang="fi-FI"/>
          </a:p>
        </p:txBody>
      </p:sp>
      <p:sp>
        <p:nvSpPr>
          <p:cNvPr id="3" name="Alaotsikko 2">
            <a:extLst>
              <a:ext uri="{FF2B5EF4-FFF2-40B4-BE49-F238E27FC236}">
                <a16:creationId xmlns:a16="http://schemas.microsoft.com/office/drawing/2014/main" id="{4082D70E-36D9-417B-B818-CBDC37AF2747}"/>
              </a:ext>
              <a:ext uri="{C183D7F6-B498-43B3-948B-1728B52AA6E4}">
                <adec:decorative xmlns:adec="http://schemas.microsoft.com/office/drawing/2017/decorative" val="1"/>
              </a:ext>
            </a:extLst>
          </p:cNvPr>
          <p:cNvSpPr>
            <a:spLocks noGrp="1"/>
          </p:cNvSpPr>
          <p:nvPr>
            <p:ph type="subTitle" idx="1"/>
          </p:nvPr>
        </p:nvSpPr>
        <p:spPr>
          <a:xfrm>
            <a:off x="828000" y="3429000"/>
            <a:ext cx="7452000" cy="2151272"/>
          </a:xfrm>
        </p:spPr>
        <p:txBody>
          <a:bodyPr/>
          <a:lstStyle/>
          <a:p>
            <a:r>
              <a:rPr lang="fi-FI" dirty="0" err="1"/>
              <a:t>The</a:t>
            </a:r>
            <a:r>
              <a:rPr lang="fi-FI" dirty="0"/>
              <a:t> </a:t>
            </a:r>
            <a:r>
              <a:rPr lang="fi-FI" dirty="0" err="1"/>
              <a:t>slideshow</a:t>
            </a:r>
            <a:r>
              <a:rPr lang="fi-FI" dirty="0"/>
              <a:t> </a:t>
            </a:r>
            <a:r>
              <a:rPr lang="fi-FI" dirty="0" err="1"/>
              <a:t>includes</a:t>
            </a:r>
            <a:r>
              <a:rPr lang="fi-FI" dirty="0"/>
              <a:t> </a:t>
            </a:r>
            <a:r>
              <a:rPr lang="fi-FI" dirty="0" err="1"/>
              <a:t>key</a:t>
            </a:r>
            <a:r>
              <a:rPr lang="fi-FI" dirty="0"/>
              <a:t> </a:t>
            </a:r>
            <a:r>
              <a:rPr lang="fi-FI" dirty="0" err="1"/>
              <a:t>information</a:t>
            </a:r>
            <a:r>
              <a:rPr lang="fi-FI" dirty="0"/>
              <a:t> of </a:t>
            </a:r>
            <a:r>
              <a:rPr lang="fi-FI" dirty="0" err="1"/>
              <a:t>the</a:t>
            </a:r>
            <a:r>
              <a:rPr lang="fi-FI" dirty="0"/>
              <a:t> </a:t>
            </a:r>
            <a:r>
              <a:rPr lang="fi-FI" dirty="0" err="1"/>
              <a:t>Finnish</a:t>
            </a:r>
            <a:r>
              <a:rPr lang="fi-FI" dirty="0"/>
              <a:t> </a:t>
            </a:r>
            <a:r>
              <a:rPr lang="fi-FI" dirty="0" err="1"/>
              <a:t>earnings-related</a:t>
            </a:r>
            <a:r>
              <a:rPr lang="fi-FI" dirty="0"/>
              <a:t> </a:t>
            </a:r>
            <a:r>
              <a:rPr lang="fi-FI" dirty="0" err="1"/>
              <a:t>pension</a:t>
            </a:r>
            <a:r>
              <a:rPr lang="fi-FI" dirty="0"/>
              <a:t> </a:t>
            </a:r>
            <a:r>
              <a:rPr lang="fi-FI" dirty="0" err="1"/>
              <a:t>system</a:t>
            </a:r>
            <a:r>
              <a:rPr lang="fi-FI" dirty="0"/>
              <a:t>.</a:t>
            </a:r>
          </a:p>
          <a:p>
            <a:r>
              <a:rPr lang="en-US" dirty="0"/>
              <a:t>The notes pages of the slides include additional information and links to sources.</a:t>
            </a:r>
            <a:endParaRPr lang="fi-FI" dirty="0"/>
          </a:p>
          <a:p>
            <a:r>
              <a:rPr lang="fi-FI"/>
              <a:t>30.6.2023</a:t>
            </a:r>
            <a:endParaRPr lang="fi-FI" dirty="0"/>
          </a:p>
        </p:txBody>
      </p:sp>
      <p:sp>
        <p:nvSpPr>
          <p:cNvPr id="6" name="Dian numeron paikkamerkki 5">
            <a:extLst>
              <a:ext uri="{FF2B5EF4-FFF2-40B4-BE49-F238E27FC236}">
                <a16:creationId xmlns:a16="http://schemas.microsoft.com/office/drawing/2014/main" id="{0CF8AE2E-A109-4A41-B9AD-28477A502891}"/>
              </a:ext>
            </a:extLst>
          </p:cNvPr>
          <p:cNvSpPr>
            <a:spLocks noGrp="1"/>
          </p:cNvSpPr>
          <p:nvPr>
            <p:ph type="sldNum" sz="quarter" idx="12"/>
          </p:nvPr>
        </p:nvSpPr>
        <p:spPr/>
        <p:txBody>
          <a:bodyPr/>
          <a:lstStyle/>
          <a:p>
            <a:fld id="{BE2D8D75-17F6-474C-8CC8-AD93DCE1F39D}" type="slidenum">
              <a:rPr lang="fi-FI" smtClean="0"/>
              <a:t>1</a:t>
            </a:fld>
            <a:endParaRPr lang="fi-FI"/>
          </a:p>
        </p:txBody>
      </p:sp>
    </p:spTree>
    <p:extLst>
      <p:ext uri="{BB962C8B-B14F-4D97-AF65-F5344CB8AC3E}">
        <p14:creationId xmlns:p14="http://schemas.microsoft.com/office/powerpoint/2010/main" val="4205873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3BBA4828-6745-49D2-973B-D5AA5E9F47CC}"/>
              </a:ext>
            </a:extLst>
          </p:cNvPr>
          <p:cNvSpPr>
            <a:spLocks noGrp="1"/>
          </p:cNvSpPr>
          <p:nvPr>
            <p:ph type="sldNum" sz="quarter" idx="12"/>
          </p:nvPr>
        </p:nvSpPr>
        <p:spPr/>
        <p:txBody>
          <a:bodyPr/>
          <a:lstStyle/>
          <a:p>
            <a:fld id="{BE2D8D75-17F6-474C-8CC8-AD93DCE1F39D}" type="slidenum">
              <a:rPr lang="fi-FI" smtClean="0"/>
              <a:t>10</a:t>
            </a:fld>
            <a:endParaRPr lang="fi-FI"/>
          </a:p>
        </p:txBody>
      </p:sp>
      <p:sp>
        <p:nvSpPr>
          <p:cNvPr id="8" name="Otsikko 6">
            <a:extLst>
              <a:ext uri="{FF2B5EF4-FFF2-40B4-BE49-F238E27FC236}">
                <a16:creationId xmlns:a16="http://schemas.microsoft.com/office/drawing/2014/main" id="{5DF0DDEF-57CA-4388-B265-845F950F7891}"/>
              </a:ext>
            </a:extLst>
          </p:cNvPr>
          <p:cNvSpPr>
            <a:spLocks noGrp="1"/>
          </p:cNvSpPr>
          <p:nvPr>
            <p:ph type="title"/>
          </p:nvPr>
        </p:nvSpPr>
        <p:spPr>
          <a:xfrm>
            <a:off x="0" y="765414"/>
            <a:ext cx="11856640" cy="863386"/>
          </a:xfrm>
        </p:spPr>
        <p:txBody>
          <a:bodyPr/>
          <a:lstStyle/>
          <a:p>
            <a:r>
              <a:rPr lang="fi-FI"/>
              <a:t>Basic pension provision</a:t>
            </a:r>
            <a:br>
              <a:rPr lang="fi-FI"/>
            </a:br>
            <a:endParaRPr lang="fi-FI"/>
          </a:p>
        </p:txBody>
      </p:sp>
      <p:grpSp>
        <p:nvGrpSpPr>
          <p:cNvPr id="20" name="Ryhmä 19">
            <a:extLst>
              <a:ext uri="{FF2B5EF4-FFF2-40B4-BE49-F238E27FC236}">
                <a16:creationId xmlns:a16="http://schemas.microsoft.com/office/drawing/2014/main" id="{F742B8F2-F30A-44B9-8C45-2422B57E3592}"/>
              </a:ext>
              <a:ext uri="{C183D7F6-B498-43B3-948B-1728B52AA6E4}">
                <adec:decorative xmlns:adec="http://schemas.microsoft.com/office/drawing/2017/decorative" val="1"/>
              </a:ext>
            </a:extLst>
          </p:cNvPr>
          <p:cNvGrpSpPr/>
          <p:nvPr/>
        </p:nvGrpSpPr>
        <p:grpSpPr>
          <a:xfrm>
            <a:off x="647911" y="1628800"/>
            <a:ext cx="10641370" cy="2952328"/>
            <a:chOff x="647911" y="1628800"/>
            <a:chExt cx="10641370" cy="2952328"/>
          </a:xfrm>
        </p:grpSpPr>
        <p:sp>
          <p:nvSpPr>
            <p:cNvPr id="21" name="Rounded Rectangle 18">
              <a:extLst>
                <a:ext uri="{FF2B5EF4-FFF2-40B4-BE49-F238E27FC236}">
                  <a16:creationId xmlns:a16="http://schemas.microsoft.com/office/drawing/2014/main" id="{60D39C6E-C632-4D5A-90A6-6FD45CE80C62}"/>
                </a:ext>
                <a:ext uri="{C183D7F6-B498-43B3-948B-1728B52AA6E4}">
                  <adec:decorative xmlns:adec="http://schemas.microsoft.com/office/drawing/2017/decorative" val="0"/>
                </a:ext>
              </a:extLst>
            </p:cNvPr>
            <p:cNvSpPr/>
            <p:nvPr/>
          </p:nvSpPr>
          <p:spPr bwMode="black">
            <a:xfrm>
              <a:off x="647911" y="1628800"/>
              <a:ext cx="10641370" cy="2952328"/>
            </a:xfrm>
            <a:prstGeom prst="roundRect">
              <a:avLst>
                <a:gd name="adj" fmla="val 367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sp>
          <p:nvSpPr>
            <p:cNvPr id="22" name="Rectangle 24">
              <a:extLst>
                <a:ext uri="{FF2B5EF4-FFF2-40B4-BE49-F238E27FC236}">
                  <a16:creationId xmlns:a16="http://schemas.microsoft.com/office/drawing/2014/main" id="{32D6CD80-5AA8-4A68-BFF2-54B5E6E6CCF8}"/>
                </a:ext>
              </a:extLst>
            </p:cNvPr>
            <p:cNvSpPr/>
            <p:nvPr/>
          </p:nvSpPr>
          <p:spPr>
            <a:xfrm>
              <a:off x="1742602" y="2358464"/>
              <a:ext cx="1377300" cy="338554"/>
            </a:xfrm>
            <a:prstGeom prst="rect">
              <a:avLst/>
            </a:prstGeom>
          </p:spPr>
          <p:txBody>
            <a:bodyPr wrap="none">
              <a:spAutoFit/>
            </a:bodyPr>
            <a:lstStyle/>
            <a:p>
              <a:pPr algn="ctr"/>
              <a:r>
                <a:rPr lang="en-US" sz="1600" b="1">
                  <a:solidFill>
                    <a:schemeClr val="bg1"/>
                  </a:solidFill>
                  <a:latin typeface="Verdana" panose="020B0604030504040204" pitchFamily="34" charset="0"/>
                  <a:ea typeface="Verdana" panose="020B0604030504040204" pitchFamily="34" charset="0"/>
                  <a:cs typeface="Verdana" panose="020B0604030504040204" pitchFamily="34" charset="0"/>
                </a:rPr>
                <a:t>TYÖELÄKE</a:t>
              </a:r>
            </a:p>
          </p:txBody>
        </p:sp>
        <p:sp>
          <p:nvSpPr>
            <p:cNvPr id="23" name="TextBox 26">
              <a:extLst>
                <a:ext uri="{FF2B5EF4-FFF2-40B4-BE49-F238E27FC236}">
                  <a16:creationId xmlns:a16="http://schemas.microsoft.com/office/drawing/2014/main" id="{6C61B38B-DA78-4E1E-9166-66CE810A765E}"/>
                </a:ext>
              </a:extLst>
            </p:cNvPr>
            <p:cNvSpPr txBox="1"/>
            <p:nvPr/>
          </p:nvSpPr>
          <p:spPr>
            <a:xfrm>
              <a:off x="5065426" y="2943239"/>
              <a:ext cx="1540807" cy="830997"/>
            </a:xfrm>
            <a:prstGeom prst="rect">
              <a:avLst/>
            </a:prstGeom>
            <a:noFill/>
          </p:spPr>
          <p:txBody>
            <a:bodyPr wrap="none" rtlCol="0">
              <a:spAutoFit/>
            </a:bodyPr>
            <a:lstStyle/>
            <a:p>
              <a:pPr algn="ctr"/>
              <a:r>
                <a:rPr lang="en-US" sz="1600" err="1">
                  <a:solidFill>
                    <a:schemeClr val="bg1"/>
                  </a:solidFill>
                  <a:latin typeface="Verdana" panose="020B0604030504040204" pitchFamily="34" charset="0"/>
                  <a:ea typeface="Verdana" panose="020B0604030504040204" pitchFamily="34" charset="0"/>
                  <a:cs typeface="Verdana" panose="020B0604030504040204" pitchFamily="34" charset="0"/>
                </a:rPr>
                <a:t>Vähimmäis</a:t>
              </a:r>
              <a:r>
                <a:rPr lang="en-US" sz="1600">
                  <a:solidFill>
                    <a:schemeClr val="bg1"/>
                  </a:solidFill>
                  <a:latin typeface="Verdana" panose="020B0604030504040204" pitchFamily="34" charset="0"/>
                  <a:ea typeface="Verdana" panose="020B0604030504040204" pitchFamily="34" charset="0"/>
                  <a:cs typeface="Verdana" panose="020B0604030504040204" pitchFamily="34" charset="0"/>
                </a:rPr>
                <a:t>-</a:t>
              </a:r>
            </a:p>
            <a:p>
              <a:pPr algn="ctr"/>
              <a:r>
                <a:rPr lang="en-US" sz="1600" err="1">
                  <a:solidFill>
                    <a:schemeClr val="bg1"/>
                  </a:solidFill>
                  <a:latin typeface="Verdana" panose="020B0604030504040204" pitchFamily="34" charset="0"/>
                  <a:ea typeface="Verdana" panose="020B0604030504040204" pitchFamily="34" charset="0"/>
                  <a:cs typeface="Verdana" panose="020B0604030504040204" pitchFamily="34" charset="0"/>
                </a:rPr>
                <a:t>toimeentulon</a:t>
              </a:r>
              <a:endParaRPr lang="en-US" sz="160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en-US" sz="1600" err="1">
                  <a:solidFill>
                    <a:schemeClr val="bg1"/>
                  </a:solidFill>
                  <a:latin typeface="Verdana" panose="020B0604030504040204" pitchFamily="34" charset="0"/>
                  <a:ea typeface="Verdana" panose="020B0604030504040204" pitchFamily="34" charset="0"/>
                  <a:cs typeface="Verdana" panose="020B0604030504040204" pitchFamily="34" charset="0"/>
                </a:rPr>
                <a:t>turvaaminen</a:t>
              </a:r>
              <a:endParaRPr lang="en-US" sz="16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4" name="Rectangle 27">
              <a:extLst>
                <a:ext uri="{FF2B5EF4-FFF2-40B4-BE49-F238E27FC236}">
                  <a16:creationId xmlns:a16="http://schemas.microsoft.com/office/drawing/2014/main" id="{0D777681-7C39-4F83-A799-8BED1B3ADF30}"/>
                </a:ext>
              </a:extLst>
            </p:cNvPr>
            <p:cNvSpPr/>
            <p:nvPr/>
          </p:nvSpPr>
          <p:spPr>
            <a:xfrm>
              <a:off x="4811350" y="2358464"/>
              <a:ext cx="2048959" cy="584775"/>
            </a:xfrm>
            <a:prstGeom prst="rect">
              <a:avLst/>
            </a:prstGeom>
          </p:spPr>
          <p:txBody>
            <a:bodyPr wrap="none">
              <a:spAutoFit/>
            </a:bodyPr>
            <a:lstStyle/>
            <a:p>
              <a:pPr algn="ctr"/>
              <a:r>
                <a:rPr lang="en-US" sz="1600" b="1">
                  <a:solidFill>
                    <a:schemeClr val="bg1"/>
                  </a:solidFill>
                  <a:latin typeface="Verdana" panose="020B0604030504040204" pitchFamily="34" charset="0"/>
                  <a:ea typeface="Verdana" panose="020B0604030504040204" pitchFamily="34" charset="0"/>
                  <a:cs typeface="Verdana" panose="020B0604030504040204" pitchFamily="34" charset="0"/>
                </a:rPr>
                <a:t>KANSANELÄKE</a:t>
              </a:r>
            </a:p>
            <a:p>
              <a:pPr algn="ctr"/>
              <a:r>
                <a:rPr lang="en-US" sz="1600" b="1">
                  <a:solidFill>
                    <a:schemeClr val="bg1"/>
                  </a:solidFill>
                  <a:latin typeface="Verdana" panose="020B0604030504040204" pitchFamily="34" charset="0"/>
                  <a:ea typeface="Verdana" panose="020B0604030504040204" pitchFamily="34" charset="0"/>
                  <a:cs typeface="Verdana" panose="020B0604030504040204" pitchFamily="34" charset="0"/>
                </a:rPr>
                <a:t>JA TAKUUELÄKE</a:t>
              </a:r>
            </a:p>
          </p:txBody>
        </p:sp>
        <p:sp>
          <p:nvSpPr>
            <p:cNvPr id="25" name="Rectangle 28">
              <a:extLst>
                <a:ext uri="{FF2B5EF4-FFF2-40B4-BE49-F238E27FC236}">
                  <a16:creationId xmlns:a16="http://schemas.microsoft.com/office/drawing/2014/main" id="{17F94B50-91F9-4E87-A071-6ECA901034FA}"/>
                </a:ext>
              </a:extLst>
            </p:cNvPr>
            <p:cNvSpPr/>
            <p:nvPr/>
          </p:nvSpPr>
          <p:spPr>
            <a:xfrm>
              <a:off x="7970845" y="2626371"/>
              <a:ext cx="1633490" cy="584775"/>
            </a:xfrm>
            <a:prstGeom prst="rect">
              <a:avLst/>
            </a:prstGeom>
          </p:spPr>
          <p:txBody>
            <a:bodyPr wrap="square">
              <a:spAutoFit/>
            </a:bodyPr>
            <a:lstStyle/>
            <a:p>
              <a:pPr algn="ctr"/>
              <a:r>
                <a:rPr lang="en-US" sz="1600" b="1">
                  <a:solidFill>
                    <a:schemeClr val="bg1"/>
                  </a:solidFill>
                  <a:latin typeface="Verdana" panose="020B0604030504040204" pitchFamily="34" charset="0"/>
                  <a:ea typeface="Verdana" panose="020B0604030504040204" pitchFamily="34" charset="0"/>
                  <a:cs typeface="Verdana" panose="020B0604030504040204" pitchFamily="34" charset="0"/>
                </a:rPr>
                <a:t>KOKONAIS-</a:t>
              </a:r>
            </a:p>
            <a:p>
              <a:pPr algn="ctr"/>
              <a:r>
                <a:rPr lang="en-US" sz="1600" b="1">
                  <a:solidFill>
                    <a:schemeClr val="bg1"/>
                  </a:solidFill>
                  <a:latin typeface="Verdana" panose="020B0604030504040204" pitchFamily="34" charset="0"/>
                  <a:ea typeface="Verdana" panose="020B0604030504040204" pitchFamily="34" charset="0"/>
                  <a:cs typeface="Verdana" panose="020B0604030504040204" pitchFamily="34" charset="0"/>
                </a:rPr>
                <a:t>ELÄKE</a:t>
              </a:r>
            </a:p>
          </p:txBody>
        </p:sp>
        <p:sp>
          <p:nvSpPr>
            <p:cNvPr id="26" name="Oval 36">
              <a:extLst>
                <a:ext uri="{FF2B5EF4-FFF2-40B4-BE49-F238E27FC236}">
                  <a16:creationId xmlns:a16="http://schemas.microsoft.com/office/drawing/2014/main" id="{07BF1BB8-0805-481D-889E-62CE9F9999FF}"/>
                </a:ext>
              </a:extLst>
            </p:cNvPr>
            <p:cNvSpPr>
              <a:spLocks noChangeAspect="1"/>
            </p:cNvSpPr>
            <p:nvPr/>
          </p:nvSpPr>
          <p:spPr>
            <a:xfrm>
              <a:off x="8284401" y="2000696"/>
              <a:ext cx="2132079" cy="2132079"/>
            </a:xfrm>
            <a:prstGeom prst="ellipse">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16000" rIns="0" bIns="180000" rtlCol="0" anchor="ctr" anchorCtr="1"/>
            <a:lstStyle/>
            <a:p>
              <a:pPr algn="ctr"/>
              <a:r>
                <a:rPr lang="fi-FI" sz="2400" b="1">
                  <a:ea typeface="Verdana" panose="020B0604030504040204" pitchFamily="34" charset="0"/>
                  <a:cs typeface="Verdana" panose="020B0604030504040204" pitchFamily="34" charset="0"/>
                </a:rPr>
                <a:t>TOTAL</a:t>
              </a:r>
            </a:p>
            <a:p>
              <a:pPr algn="ctr"/>
              <a:r>
                <a:rPr lang="fi-FI" sz="2400" b="1">
                  <a:ea typeface="Verdana" panose="020B0604030504040204" pitchFamily="34" charset="0"/>
                  <a:cs typeface="Verdana" panose="020B0604030504040204" pitchFamily="34" charset="0"/>
                </a:rPr>
                <a:t>PENSION</a:t>
              </a:r>
              <a:endParaRPr lang="en-US" sz="2400" b="1">
                <a:ea typeface="Verdana" panose="020B0604030504040204" pitchFamily="34" charset="0"/>
                <a:cs typeface="Verdana" panose="020B0604030504040204" pitchFamily="34" charset="0"/>
              </a:endParaRPr>
            </a:p>
          </p:txBody>
        </p:sp>
        <p:sp>
          <p:nvSpPr>
            <p:cNvPr id="27" name="Rounded Rectangle 33">
              <a:extLst>
                <a:ext uri="{FF2B5EF4-FFF2-40B4-BE49-F238E27FC236}">
                  <a16:creationId xmlns:a16="http://schemas.microsoft.com/office/drawing/2014/main" id="{FBEC7D6A-2045-4DF3-A80E-B7A813FB4C5D}"/>
                </a:ext>
              </a:extLst>
            </p:cNvPr>
            <p:cNvSpPr/>
            <p:nvPr/>
          </p:nvSpPr>
          <p:spPr>
            <a:xfrm>
              <a:off x="4925322" y="2081142"/>
              <a:ext cx="2556000" cy="2083207"/>
            </a:xfrm>
            <a:prstGeom prst="roundRect">
              <a:avLst>
                <a:gd name="adj" fmla="val 3171"/>
              </a:avLst>
            </a:prstGeom>
            <a:solidFill>
              <a:srgbClr val="67D4FC"/>
            </a:solidFill>
            <a:ln>
              <a:noFill/>
            </a:ln>
          </p:spPr>
          <p:style>
            <a:lnRef idx="2">
              <a:schemeClr val="accent1">
                <a:shade val="50000"/>
              </a:schemeClr>
            </a:lnRef>
            <a:fillRef idx="1">
              <a:schemeClr val="accent1"/>
            </a:fillRef>
            <a:effectRef idx="0">
              <a:schemeClr val="accent1"/>
            </a:effectRef>
            <a:fontRef idx="minor">
              <a:schemeClr val="lt1"/>
            </a:fontRef>
          </p:style>
          <p:txBody>
            <a:bodyPr tIns="144000" bIns="108000" rtlCol="0" anchor="t" anchorCtr="0"/>
            <a:lstStyle/>
            <a:p>
              <a:pPr algn="ctr"/>
              <a:r>
                <a:rPr lang="fi-FI" sz="2400" b="1">
                  <a:solidFill>
                    <a:schemeClr val="tx1"/>
                  </a:solidFill>
                  <a:ea typeface="Verdana" panose="020B0604030504040204" pitchFamily="34" charset="0"/>
                  <a:cs typeface="Verdana" panose="020B0604030504040204" pitchFamily="34" charset="0"/>
                </a:rPr>
                <a:t>National pension and </a:t>
              </a:r>
              <a:r>
                <a:rPr lang="fi-FI" sz="2400" b="1" err="1">
                  <a:solidFill>
                    <a:schemeClr val="tx1"/>
                  </a:solidFill>
                  <a:ea typeface="Verdana" panose="020B0604030504040204" pitchFamily="34" charset="0"/>
                  <a:cs typeface="Verdana" panose="020B0604030504040204" pitchFamily="34" charset="0"/>
                </a:rPr>
                <a:t>guarantee</a:t>
              </a:r>
              <a:r>
                <a:rPr lang="fi-FI" sz="2400" b="1">
                  <a:solidFill>
                    <a:schemeClr val="tx1"/>
                  </a:solidFill>
                  <a:ea typeface="Verdana" panose="020B0604030504040204" pitchFamily="34" charset="0"/>
                  <a:cs typeface="Verdana" panose="020B0604030504040204" pitchFamily="34" charset="0"/>
                </a:rPr>
                <a:t> pension</a:t>
              </a:r>
            </a:p>
            <a:p>
              <a:pPr algn="ctr">
                <a:defRPr/>
              </a:pPr>
              <a:r>
                <a:rPr lang="fi-FI" err="1">
                  <a:solidFill>
                    <a:schemeClr val="tx1"/>
                  </a:solidFill>
                </a:rPr>
                <a:t>Guarantee</a:t>
              </a:r>
              <a:r>
                <a:rPr lang="fi-FI">
                  <a:solidFill>
                    <a:schemeClr val="tx1"/>
                  </a:solidFill>
                </a:rPr>
                <a:t> a </a:t>
              </a:r>
              <a:r>
                <a:rPr lang="fi-FI" err="1">
                  <a:solidFill>
                    <a:schemeClr val="tx1"/>
                  </a:solidFill>
                </a:rPr>
                <a:t>minimum</a:t>
              </a:r>
              <a:r>
                <a:rPr lang="fi-FI">
                  <a:solidFill>
                    <a:schemeClr val="tx1"/>
                  </a:solidFill>
                </a:rPr>
                <a:t> </a:t>
              </a:r>
              <a:r>
                <a:rPr lang="fi-FI" err="1">
                  <a:solidFill>
                    <a:schemeClr val="tx1"/>
                  </a:solidFill>
                </a:rPr>
                <a:t>income</a:t>
              </a:r>
              <a:endParaRPr lang="fi-FI">
                <a:solidFill>
                  <a:schemeClr val="tx1"/>
                </a:solidFill>
              </a:endParaRPr>
            </a:p>
          </p:txBody>
        </p:sp>
        <p:sp>
          <p:nvSpPr>
            <p:cNvPr id="28" name="Rounded Rectangle 39">
              <a:extLst>
                <a:ext uri="{FF2B5EF4-FFF2-40B4-BE49-F238E27FC236}">
                  <a16:creationId xmlns:a16="http://schemas.microsoft.com/office/drawing/2014/main" id="{518C2D55-3F55-4525-9CEC-03335EB8F6BD}"/>
                </a:ext>
              </a:extLst>
            </p:cNvPr>
            <p:cNvSpPr/>
            <p:nvPr/>
          </p:nvSpPr>
          <p:spPr>
            <a:xfrm>
              <a:off x="1636412" y="2065873"/>
              <a:ext cx="2556000" cy="2083207"/>
            </a:xfrm>
            <a:prstGeom prst="roundRect">
              <a:avLst>
                <a:gd name="adj" fmla="val 317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44000" rIns="0" rtlCol="0" anchor="t" anchorCtr="0"/>
            <a:lstStyle/>
            <a:p>
              <a:pPr algn="ctr"/>
              <a:r>
                <a:rPr lang="fi-FI" sz="2400" b="1">
                  <a:solidFill>
                    <a:schemeClr val="tx1"/>
                  </a:solidFill>
                  <a:ea typeface="Verdana" panose="020B0604030504040204" pitchFamily="34" charset="0"/>
                  <a:cs typeface="Verdana" panose="020B0604030504040204" pitchFamily="34" charset="0"/>
                </a:rPr>
                <a:t>Earnings-related</a:t>
              </a:r>
            </a:p>
            <a:p>
              <a:pPr algn="ctr"/>
              <a:r>
                <a:rPr lang="fi-FI" sz="2400" b="1">
                  <a:solidFill>
                    <a:schemeClr val="tx1"/>
                  </a:solidFill>
                  <a:ea typeface="Verdana" panose="020B0604030504040204" pitchFamily="34" charset="0"/>
                  <a:cs typeface="Verdana" panose="020B0604030504040204" pitchFamily="34" charset="0"/>
                </a:rPr>
                <a:t>pension</a:t>
              </a:r>
            </a:p>
            <a:p>
              <a:pPr algn="ctr">
                <a:defRPr/>
              </a:pPr>
              <a:r>
                <a:rPr lang="fi-FI" err="1">
                  <a:solidFill>
                    <a:schemeClr val="tx1"/>
                  </a:solidFill>
                </a:rPr>
                <a:t>Maintains</a:t>
              </a:r>
              <a:r>
                <a:rPr lang="fi-FI">
                  <a:solidFill>
                    <a:schemeClr val="tx1"/>
                  </a:solidFill>
                </a:rPr>
                <a:t> </a:t>
              </a:r>
              <a:r>
                <a:rPr lang="fi-FI" err="1">
                  <a:solidFill>
                    <a:schemeClr val="tx1"/>
                  </a:solidFill>
                </a:rPr>
                <a:t>the</a:t>
              </a:r>
              <a:r>
                <a:rPr lang="fi-FI">
                  <a:solidFill>
                    <a:schemeClr val="tx1"/>
                  </a:solidFill>
                </a:rPr>
                <a:t> </a:t>
              </a:r>
              <a:r>
                <a:rPr lang="fi-FI" err="1">
                  <a:solidFill>
                    <a:schemeClr val="tx1"/>
                  </a:solidFill>
                </a:rPr>
                <a:t>attained</a:t>
              </a:r>
              <a:r>
                <a:rPr lang="fi-FI">
                  <a:solidFill>
                    <a:schemeClr val="tx1"/>
                  </a:solidFill>
                </a:rPr>
                <a:t> </a:t>
              </a:r>
              <a:r>
                <a:rPr lang="fi-FI" err="1">
                  <a:solidFill>
                    <a:schemeClr val="tx1"/>
                  </a:solidFill>
                </a:rPr>
                <a:t>income</a:t>
              </a:r>
              <a:r>
                <a:rPr lang="fi-FI">
                  <a:solidFill>
                    <a:schemeClr val="tx1"/>
                  </a:solidFill>
                </a:rPr>
                <a:t> </a:t>
              </a:r>
              <a:r>
                <a:rPr lang="fi-FI" err="1">
                  <a:solidFill>
                    <a:schemeClr val="tx1"/>
                  </a:solidFill>
                </a:rPr>
                <a:t>level</a:t>
              </a:r>
              <a:r>
                <a:rPr lang="fi-FI">
                  <a:solidFill>
                    <a:schemeClr val="tx1"/>
                  </a:solidFill>
                </a:rPr>
                <a:t> to a </a:t>
              </a:r>
              <a:r>
                <a:rPr lang="fi-FI" err="1">
                  <a:solidFill>
                    <a:schemeClr val="tx1"/>
                  </a:solidFill>
                </a:rPr>
                <a:t>reasonable</a:t>
              </a:r>
              <a:r>
                <a:rPr lang="fi-FI">
                  <a:solidFill>
                    <a:schemeClr val="tx1"/>
                  </a:solidFill>
                </a:rPr>
                <a:t> </a:t>
              </a:r>
              <a:r>
                <a:rPr lang="fi-FI" err="1">
                  <a:solidFill>
                    <a:schemeClr val="tx1"/>
                  </a:solidFill>
                </a:rPr>
                <a:t>degree</a:t>
              </a:r>
              <a:endParaRPr lang="fi-FI">
                <a:solidFill>
                  <a:schemeClr val="tx1"/>
                </a:solidFill>
              </a:endParaRPr>
            </a:p>
          </p:txBody>
        </p:sp>
        <p:sp>
          <p:nvSpPr>
            <p:cNvPr id="29" name="Cross 24">
              <a:extLst>
                <a:ext uri="{FF2B5EF4-FFF2-40B4-BE49-F238E27FC236}">
                  <a16:creationId xmlns:a16="http://schemas.microsoft.com/office/drawing/2014/main" id="{469C403C-CB04-4AF4-9AA5-AA04CC532608}"/>
                </a:ext>
                <a:ext uri="{C183D7F6-B498-43B3-948B-1728B52AA6E4}">
                  <adec:decorative xmlns:adec="http://schemas.microsoft.com/office/drawing/2017/decorative" val="0"/>
                </a:ext>
              </a:extLst>
            </p:cNvPr>
            <p:cNvSpPr/>
            <p:nvPr/>
          </p:nvSpPr>
          <p:spPr bwMode="black">
            <a:xfrm>
              <a:off x="4346000" y="2973262"/>
              <a:ext cx="432084" cy="432084"/>
            </a:xfrm>
            <a:prstGeom prst="plus">
              <a:avLst>
                <a:gd name="adj" fmla="val 38778"/>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sp>
          <p:nvSpPr>
            <p:cNvPr id="30" name="Equals 25">
              <a:extLst>
                <a:ext uri="{FF2B5EF4-FFF2-40B4-BE49-F238E27FC236}">
                  <a16:creationId xmlns:a16="http://schemas.microsoft.com/office/drawing/2014/main" id="{13840A1C-C68E-4C75-8B82-E7187F28A069}"/>
                </a:ext>
                <a:ext uri="{C183D7F6-B498-43B3-948B-1728B52AA6E4}">
                  <adec:decorative xmlns:adec="http://schemas.microsoft.com/office/drawing/2017/decorative" val="0"/>
                </a:ext>
              </a:extLst>
            </p:cNvPr>
            <p:cNvSpPr/>
            <p:nvPr/>
          </p:nvSpPr>
          <p:spPr bwMode="black">
            <a:xfrm>
              <a:off x="7545773" y="2879712"/>
              <a:ext cx="619185" cy="619185"/>
            </a:xfrm>
            <a:prstGeom prst="mathEqual">
              <a:avLst>
                <a:gd name="adj1" fmla="val 17215"/>
                <a:gd name="adj2" fmla="val 11760"/>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solidFill>
                  <a:schemeClr val="tx1"/>
                </a:solidFill>
              </a:endParaRPr>
            </a:p>
          </p:txBody>
        </p:sp>
      </p:grpSp>
    </p:spTree>
    <p:extLst>
      <p:ext uri="{BB962C8B-B14F-4D97-AF65-F5344CB8AC3E}">
        <p14:creationId xmlns:p14="http://schemas.microsoft.com/office/powerpoint/2010/main" val="994095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3BBA4828-6745-49D2-973B-D5AA5E9F47CC}"/>
              </a:ext>
            </a:extLst>
          </p:cNvPr>
          <p:cNvSpPr>
            <a:spLocks noGrp="1"/>
          </p:cNvSpPr>
          <p:nvPr>
            <p:ph type="sldNum" sz="quarter" idx="12"/>
          </p:nvPr>
        </p:nvSpPr>
        <p:spPr/>
        <p:txBody>
          <a:bodyPr/>
          <a:lstStyle/>
          <a:p>
            <a:fld id="{BE2D8D75-17F6-474C-8CC8-AD93DCE1F39D}" type="slidenum">
              <a:rPr lang="fi-FI" smtClean="0"/>
              <a:t>11</a:t>
            </a:fld>
            <a:endParaRPr lang="fi-FI"/>
          </a:p>
        </p:txBody>
      </p:sp>
      <p:sp>
        <p:nvSpPr>
          <p:cNvPr id="8" name="Otsikko 6">
            <a:extLst>
              <a:ext uri="{FF2B5EF4-FFF2-40B4-BE49-F238E27FC236}">
                <a16:creationId xmlns:a16="http://schemas.microsoft.com/office/drawing/2014/main" id="{9FF15F51-4AE9-4C6A-BA3E-60EA2AFC2D76}"/>
              </a:ext>
              <a:ext uri="{C183D7F6-B498-43B3-948B-1728B52AA6E4}">
                <adec:decorative xmlns:adec="http://schemas.microsoft.com/office/drawing/2017/decorative" val="1"/>
              </a:ext>
            </a:extLst>
          </p:cNvPr>
          <p:cNvSpPr>
            <a:spLocks noGrp="1"/>
          </p:cNvSpPr>
          <p:nvPr>
            <p:ph type="title"/>
          </p:nvPr>
        </p:nvSpPr>
        <p:spPr>
          <a:xfrm>
            <a:off x="-8136" y="310601"/>
            <a:ext cx="11856640" cy="596597"/>
          </a:xfrm>
        </p:spPr>
        <p:txBody>
          <a:bodyPr/>
          <a:lstStyle/>
          <a:p>
            <a:r>
              <a:rPr lang="fi-FI"/>
              <a:t>Total pension in 2023</a:t>
            </a:r>
            <a:br>
              <a:rPr lang="fi-FI"/>
            </a:br>
            <a:endParaRPr lang="fi-FI"/>
          </a:p>
        </p:txBody>
      </p:sp>
      <p:pic>
        <p:nvPicPr>
          <p:cNvPr id="3" name="Kuva 2" descr="Total pension in 2023.&#10;Single pension recipient, earnings-related pension assumed to be 50% of the wage.&#10;National pension and guarantee pension begin at age 65.&#10;Net pension means total pension in hand after income tax, assuming the person has no other income.">
            <a:extLst>
              <a:ext uri="{FF2B5EF4-FFF2-40B4-BE49-F238E27FC236}">
                <a16:creationId xmlns:a16="http://schemas.microsoft.com/office/drawing/2014/main" id="{265365EF-4DA7-7482-4199-FA1A326EB9BC}"/>
              </a:ext>
            </a:extLst>
          </p:cNvPr>
          <p:cNvPicPr>
            <a:picLocks noChangeAspect="1"/>
          </p:cNvPicPr>
          <p:nvPr/>
        </p:nvPicPr>
        <p:blipFill>
          <a:blip r:embed="rId3"/>
          <a:stretch>
            <a:fillRect/>
          </a:stretch>
        </p:blipFill>
        <p:spPr>
          <a:xfrm>
            <a:off x="2207568" y="1628800"/>
            <a:ext cx="7951675" cy="4322900"/>
          </a:xfrm>
          <a:prstGeom prst="rect">
            <a:avLst/>
          </a:prstGeom>
        </p:spPr>
      </p:pic>
    </p:spTree>
    <p:extLst>
      <p:ext uri="{BB962C8B-B14F-4D97-AF65-F5344CB8AC3E}">
        <p14:creationId xmlns:p14="http://schemas.microsoft.com/office/powerpoint/2010/main" val="1547072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0" y="333366"/>
            <a:ext cx="11856640" cy="631068"/>
          </a:xfrm>
        </p:spPr>
        <p:txBody>
          <a:bodyPr/>
          <a:lstStyle/>
          <a:p>
            <a:r>
              <a:rPr lang="fi-FI"/>
              <a:t>Total pension in 2023, including housing allowance</a:t>
            </a:r>
            <a:br>
              <a:rPr lang="fi-FI"/>
            </a:br>
            <a:endParaRPr lang="fi-FI"/>
          </a:p>
        </p:txBody>
      </p:sp>
      <p:sp>
        <p:nvSpPr>
          <p:cNvPr id="6" name="Dian numeron paikkamerkki 5">
            <a:extLst>
              <a:ext uri="{FF2B5EF4-FFF2-40B4-BE49-F238E27FC236}">
                <a16:creationId xmlns:a16="http://schemas.microsoft.com/office/drawing/2014/main" id="{3BBA4828-6745-49D2-973B-D5AA5E9F47CC}"/>
              </a:ext>
            </a:extLst>
          </p:cNvPr>
          <p:cNvSpPr>
            <a:spLocks noGrp="1"/>
          </p:cNvSpPr>
          <p:nvPr>
            <p:ph type="sldNum" sz="quarter" idx="12"/>
          </p:nvPr>
        </p:nvSpPr>
        <p:spPr/>
        <p:txBody>
          <a:bodyPr/>
          <a:lstStyle/>
          <a:p>
            <a:fld id="{BE2D8D75-17F6-474C-8CC8-AD93DCE1F39D}" type="slidenum">
              <a:rPr lang="fi-FI" smtClean="0"/>
              <a:t>12</a:t>
            </a:fld>
            <a:endParaRPr lang="fi-FI"/>
          </a:p>
        </p:txBody>
      </p:sp>
      <p:pic>
        <p:nvPicPr>
          <p:cNvPr id="2" name="Kuva 1" descr="Earnings-related, national and guarantee pension and housing allowance in 2023.&#10;Single pension recipient, earnings-related pension assumed to be 50% of the wage.&#10;National pension and guarantee pension begin at age 65.&#10;Net pension means total pension in hand after income tax, assuming the person has no other income.">
            <a:extLst>
              <a:ext uri="{FF2B5EF4-FFF2-40B4-BE49-F238E27FC236}">
                <a16:creationId xmlns:a16="http://schemas.microsoft.com/office/drawing/2014/main" id="{27B6E975-7E77-7C44-3C48-5C5430B5A43D}"/>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847528" y="1484784"/>
            <a:ext cx="8047758" cy="4154737"/>
          </a:xfrm>
          <a:prstGeom prst="rect">
            <a:avLst/>
          </a:prstGeom>
        </p:spPr>
      </p:pic>
    </p:spTree>
    <p:extLst>
      <p:ext uri="{BB962C8B-B14F-4D97-AF65-F5344CB8AC3E}">
        <p14:creationId xmlns:p14="http://schemas.microsoft.com/office/powerpoint/2010/main" val="3314769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830013" y="379233"/>
            <a:ext cx="8472264" cy="863386"/>
          </a:xfrm>
        </p:spPr>
        <p:txBody>
          <a:bodyPr/>
          <a:lstStyle/>
          <a:p>
            <a:pPr algn="l"/>
            <a:r>
              <a:rPr lang="fi-FI" sz="4000"/>
              <a:t>Pension </a:t>
            </a:r>
            <a:r>
              <a:rPr lang="fi-FI" sz="4000" err="1"/>
              <a:t>accrues</a:t>
            </a:r>
            <a:r>
              <a:rPr lang="fi-FI" sz="4000"/>
              <a:t> </a:t>
            </a:r>
            <a:r>
              <a:rPr lang="fi-FI" sz="4000" err="1"/>
              <a:t>from</a:t>
            </a:r>
            <a:r>
              <a:rPr lang="fi-FI" sz="4000"/>
              <a:t> </a:t>
            </a:r>
            <a:r>
              <a:rPr lang="fi-FI" sz="4000" err="1"/>
              <a:t>work</a:t>
            </a:r>
            <a:br>
              <a:rPr lang="fi-FI" sz="4000"/>
            </a:br>
            <a:endParaRPr lang="fi-FI" sz="4000"/>
          </a:p>
        </p:txBody>
      </p:sp>
      <p:sp>
        <p:nvSpPr>
          <p:cNvPr id="6" name="Dian numeron paikkamerkki 5">
            <a:extLst>
              <a:ext uri="{FF2B5EF4-FFF2-40B4-BE49-F238E27FC236}">
                <a16:creationId xmlns:a16="http://schemas.microsoft.com/office/drawing/2014/main" id="{3BBA4828-6745-49D2-973B-D5AA5E9F47CC}"/>
              </a:ext>
            </a:extLst>
          </p:cNvPr>
          <p:cNvSpPr>
            <a:spLocks noGrp="1"/>
          </p:cNvSpPr>
          <p:nvPr>
            <p:ph type="sldNum" sz="quarter" idx="12"/>
          </p:nvPr>
        </p:nvSpPr>
        <p:spPr/>
        <p:txBody>
          <a:bodyPr/>
          <a:lstStyle/>
          <a:p>
            <a:fld id="{BE2D8D75-17F6-474C-8CC8-AD93DCE1F39D}" type="slidenum">
              <a:rPr lang="fi-FI" smtClean="0"/>
              <a:t>13</a:t>
            </a:fld>
            <a:endParaRPr lang="fi-FI"/>
          </a:p>
        </p:txBody>
      </p:sp>
      <p:sp>
        <p:nvSpPr>
          <p:cNvPr id="8" name="Content Placeholder 2">
            <a:extLst>
              <a:ext uri="{FF2B5EF4-FFF2-40B4-BE49-F238E27FC236}">
                <a16:creationId xmlns:a16="http://schemas.microsoft.com/office/drawing/2014/main" id="{FB726F11-0040-4D11-A8DC-7488AE7BB57A}"/>
              </a:ext>
            </a:extLst>
          </p:cNvPr>
          <p:cNvSpPr txBox="1">
            <a:spLocks/>
          </p:cNvSpPr>
          <p:nvPr/>
        </p:nvSpPr>
        <p:spPr>
          <a:xfrm>
            <a:off x="830013" y="1249658"/>
            <a:ext cx="7886700" cy="551920"/>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75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marR="0" indent="-230400" algn="l" defTabSz="457200" rtl="0" eaLnBrk="1" fontAlgn="base" latinLnBrk="0" hangingPunct="1">
              <a:lnSpc>
                <a:spcPct val="100000"/>
              </a:lnSpc>
              <a:spcBef>
                <a:spcPct val="20000"/>
              </a:spcBef>
              <a:spcAft>
                <a:spcPts val="600"/>
              </a:spcAft>
              <a:buClrTx/>
              <a:buSzTx/>
              <a:buFont typeface="Arial"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marR="0" indent="-228600" algn="l" defTabSz="457200" rtl="0" eaLnBrk="1" fontAlgn="base" latinLnBrk="0" hangingPunct="1">
              <a:lnSpc>
                <a:spcPct val="100000"/>
              </a:lnSpc>
              <a:spcBef>
                <a:spcPct val="20000"/>
              </a:spcBef>
              <a:spcAft>
                <a:spcPts val="600"/>
              </a:spcAft>
              <a:buClrTx/>
              <a:buSzTx/>
              <a:buFont typeface="Verdana"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marR="0" indent="-228600" algn="l" defTabSz="457200" rtl="0" eaLnBrk="1" fontAlgn="base" latinLnBrk="0" hangingPunct="1">
              <a:lnSpc>
                <a:spcPct val="100000"/>
              </a:lnSpc>
              <a:spcBef>
                <a:spcPct val="20000"/>
              </a:spcBef>
              <a:spcAft>
                <a:spcPts val="600"/>
              </a:spcAft>
              <a:buClrTx/>
              <a:buSzTx/>
              <a:buFont typeface="Arial"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marR="0" indent="-228600" algn="l" defTabSz="457200" rtl="0" eaLnBrk="1" fontAlgn="base" latinLnBrk="0" hangingPunct="1">
              <a:lnSpc>
                <a:spcPct val="100000"/>
              </a:lnSpc>
              <a:spcBef>
                <a:spcPct val="20000"/>
              </a:spcBef>
              <a:spcAft>
                <a:spcPts val="600"/>
              </a:spcAft>
              <a:buClrTx/>
              <a:buSzTx/>
              <a:buFont typeface="Arial"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600" b="1">
                <a:latin typeface="+mn-lt"/>
              </a:rPr>
              <a:t>As of the beginning of 2017</a:t>
            </a:r>
          </a:p>
        </p:txBody>
      </p:sp>
      <p:sp>
        <p:nvSpPr>
          <p:cNvPr id="9" name="Content Placeholder 2">
            <a:extLst>
              <a:ext uri="{FF2B5EF4-FFF2-40B4-BE49-F238E27FC236}">
                <a16:creationId xmlns:a16="http://schemas.microsoft.com/office/drawing/2014/main" id="{CC8CCC00-19A3-4988-A168-D4B0AD37990C}"/>
              </a:ext>
              <a:ext uri="{C183D7F6-B498-43B3-948B-1728B52AA6E4}">
                <adec:decorative xmlns:adec="http://schemas.microsoft.com/office/drawing/2017/decorative" val="1"/>
              </a:ext>
            </a:extLst>
          </p:cNvPr>
          <p:cNvSpPr txBox="1">
            <a:spLocks/>
          </p:cNvSpPr>
          <p:nvPr/>
        </p:nvSpPr>
        <p:spPr>
          <a:xfrm>
            <a:off x="839416" y="3857597"/>
            <a:ext cx="9145016" cy="2549577"/>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75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marR="0" indent="-230400" algn="l" defTabSz="457200" rtl="0" eaLnBrk="1" fontAlgn="base" latinLnBrk="0" hangingPunct="1">
              <a:lnSpc>
                <a:spcPct val="100000"/>
              </a:lnSpc>
              <a:spcBef>
                <a:spcPct val="20000"/>
              </a:spcBef>
              <a:spcAft>
                <a:spcPts val="600"/>
              </a:spcAft>
              <a:buClrTx/>
              <a:buSzTx/>
              <a:buFont typeface="Arial"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marR="0" indent="-228600" algn="l" defTabSz="457200" rtl="0" eaLnBrk="1" fontAlgn="base" latinLnBrk="0" hangingPunct="1">
              <a:lnSpc>
                <a:spcPct val="100000"/>
              </a:lnSpc>
              <a:spcBef>
                <a:spcPct val="20000"/>
              </a:spcBef>
              <a:spcAft>
                <a:spcPts val="600"/>
              </a:spcAft>
              <a:buClrTx/>
              <a:buSzTx/>
              <a:buFont typeface="Verdana"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marR="0" indent="-228600" algn="l" defTabSz="457200" rtl="0" eaLnBrk="1" fontAlgn="base" latinLnBrk="0" hangingPunct="1">
              <a:lnSpc>
                <a:spcPct val="100000"/>
              </a:lnSpc>
              <a:spcBef>
                <a:spcPct val="20000"/>
              </a:spcBef>
              <a:spcAft>
                <a:spcPts val="600"/>
              </a:spcAft>
              <a:buClrTx/>
              <a:buSzTx/>
              <a:buFont typeface="Arial"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marR="0" indent="-228600" algn="l" defTabSz="457200" rtl="0" eaLnBrk="1" fontAlgn="base" latinLnBrk="0" hangingPunct="1">
              <a:lnSpc>
                <a:spcPct val="100000"/>
              </a:lnSpc>
              <a:spcBef>
                <a:spcPct val="20000"/>
              </a:spcBef>
              <a:spcAft>
                <a:spcPts val="600"/>
              </a:spcAft>
              <a:buClrTx/>
              <a:buSzTx/>
              <a:buFont typeface="Arial"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rgbClr val="0356B5"/>
              </a:buClr>
            </a:pPr>
            <a:r>
              <a:rPr lang="en-GB" sz="2400">
                <a:latin typeface="+mn-lt"/>
              </a:rPr>
              <a:t>Pension accrues at a rate of 1.5% of the gross annual wages </a:t>
            </a:r>
          </a:p>
          <a:p>
            <a:pPr>
              <a:buClr>
                <a:srgbClr val="0356B5"/>
              </a:buClr>
            </a:pPr>
            <a:r>
              <a:rPr lang="en-GB" sz="2400">
                <a:latin typeface="+mn-lt"/>
              </a:rPr>
              <a:t>For those aged 53–62 years: at a rate of 1.7% of the gross annual wages until the end of 2025 (accrual during transition period).</a:t>
            </a:r>
          </a:p>
          <a:p>
            <a:pPr>
              <a:buClr>
                <a:srgbClr val="0356B5"/>
              </a:buClr>
            </a:pPr>
            <a:r>
              <a:rPr lang="en-GB" sz="2400">
                <a:latin typeface="+mn-lt"/>
              </a:rPr>
              <a:t>If the pension is taken after reaching the retirement age, the pension will be increased by 0.4% per month.</a:t>
            </a:r>
          </a:p>
        </p:txBody>
      </p:sp>
      <p:grpSp>
        <p:nvGrpSpPr>
          <p:cNvPr id="2" name="Ryhmä 1">
            <a:extLst>
              <a:ext uri="{FF2B5EF4-FFF2-40B4-BE49-F238E27FC236}">
                <a16:creationId xmlns:a16="http://schemas.microsoft.com/office/drawing/2014/main" id="{919CA0F8-CA7A-4B6A-AA15-8A078BF5C7DD}"/>
              </a:ext>
              <a:ext uri="{C183D7F6-B498-43B3-948B-1728B52AA6E4}">
                <adec:decorative xmlns:adec="http://schemas.microsoft.com/office/drawing/2017/decorative" val="1"/>
              </a:ext>
            </a:extLst>
          </p:cNvPr>
          <p:cNvGrpSpPr/>
          <p:nvPr/>
        </p:nvGrpSpPr>
        <p:grpSpPr>
          <a:xfrm>
            <a:off x="1009054" y="1787757"/>
            <a:ext cx="9463435" cy="1946183"/>
            <a:chOff x="1009054" y="1787757"/>
            <a:chExt cx="9463435" cy="1946183"/>
          </a:xfrm>
        </p:grpSpPr>
        <p:sp>
          <p:nvSpPr>
            <p:cNvPr id="11" name="Rectangle 7">
              <a:extLst>
                <a:ext uri="{FF2B5EF4-FFF2-40B4-BE49-F238E27FC236}">
                  <a16:creationId xmlns:a16="http://schemas.microsoft.com/office/drawing/2014/main" id="{F9772792-9143-4107-9A03-7672974C312D}"/>
                </a:ext>
              </a:extLst>
            </p:cNvPr>
            <p:cNvSpPr/>
            <p:nvPr/>
          </p:nvSpPr>
          <p:spPr>
            <a:xfrm>
              <a:off x="1021267" y="2430106"/>
              <a:ext cx="1588168" cy="323165"/>
            </a:xfrm>
            <a:prstGeom prst="rect">
              <a:avLst/>
            </a:prstGeom>
          </p:spPr>
          <p:txBody>
            <a:bodyPr wrap="square">
              <a:spAutoFit/>
            </a:bodyPr>
            <a:lstStyle/>
            <a:p>
              <a:pPr algn="ctr"/>
              <a:r>
                <a:rPr lang="en-GB" sz="1500" b="1">
                  <a:solidFill>
                    <a:schemeClr val="bg1"/>
                  </a:solidFill>
                  <a:ea typeface="Verdana" panose="020B0604030504040204" pitchFamily="34" charset="0"/>
                  <a:cs typeface="Verdana" panose="020B0604030504040204" pitchFamily="34" charset="0"/>
                </a:rPr>
                <a:t>TYÖANSIOT</a:t>
              </a:r>
            </a:p>
          </p:txBody>
        </p:sp>
        <p:sp>
          <p:nvSpPr>
            <p:cNvPr id="12" name="Rectangle 11">
              <a:extLst>
                <a:ext uri="{FF2B5EF4-FFF2-40B4-BE49-F238E27FC236}">
                  <a16:creationId xmlns:a16="http://schemas.microsoft.com/office/drawing/2014/main" id="{CB585124-525B-46BD-A59D-B198118436DE}"/>
                </a:ext>
              </a:extLst>
            </p:cNvPr>
            <p:cNvSpPr/>
            <p:nvPr/>
          </p:nvSpPr>
          <p:spPr>
            <a:xfrm>
              <a:off x="5422132" y="2291607"/>
              <a:ext cx="1588169" cy="553998"/>
            </a:xfrm>
            <a:prstGeom prst="rect">
              <a:avLst/>
            </a:prstGeom>
          </p:spPr>
          <p:txBody>
            <a:bodyPr wrap="square">
              <a:spAutoFit/>
            </a:bodyPr>
            <a:lstStyle/>
            <a:p>
              <a:pPr algn="ctr"/>
              <a:r>
                <a:rPr lang="en-GB" sz="1500" b="1">
                  <a:solidFill>
                    <a:schemeClr val="bg1"/>
                  </a:solidFill>
                  <a:ea typeface="Verdana" panose="020B0604030504040204" pitchFamily="34" charset="0"/>
                  <a:cs typeface="Verdana" panose="020B0604030504040204" pitchFamily="34" charset="0"/>
                </a:rPr>
                <a:t>ELINAIKA-</a:t>
              </a:r>
            </a:p>
            <a:p>
              <a:pPr algn="ctr"/>
              <a:r>
                <a:rPr lang="en-GB" sz="1500" b="1">
                  <a:solidFill>
                    <a:schemeClr val="bg1"/>
                  </a:solidFill>
                  <a:ea typeface="Verdana" panose="020B0604030504040204" pitchFamily="34" charset="0"/>
                  <a:cs typeface="Verdana" panose="020B0604030504040204" pitchFamily="34" charset="0"/>
                </a:rPr>
                <a:t>KERROIN</a:t>
              </a:r>
            </a:p>
          </p:txBody>
        </p:sp>
        <p:sp>
          <p:nvSpPr>
            <p:cNvPr id="19" name="Oval 8">
              <a:extLst>
                <a:ext uri="{FF2B5EF4-FFF2-40B4-BE49-F238E27FC236}">
                  <a16:creationId xmlns:a16="http://schemas.microsoft.com/office/drawing/2014/main" id="{87DC4E2B-92AB-442B-BB0B-0B4B2503F56A}"/>
                </a:ext>
              </a:extLst>
            </p:cNvPr>
            <p:cNvSpPr>
              <a:spLocks noChangeAspect="1"/>
            </p:cNvSpPr>
            <p:nvPr/>
          </p:nvSpPr>
          <p:spPr>
            <a:xfrm>
              <a:off x="3539463" y="1796220"/>
              <a:ext cx="1872208" cy="1872208"/>
            </a:xfrm>
            <a:prstGeom prst="ellipse">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nchorCtr="0">
              <a:normAutofit/>
            </a:bodyPr>
            <a:lstStyle/>
            <a:p>
              <a:pPr algn="ctr"/>
              <a:endParaRPr lang="en-GB" sz="1350" b="1">
                <a:solidFill>
                  <a:schemeClr val="bg1"/>
                </a:solidFill>
                <a:ea typeface="Verdana" panose="020B0604030504040204" pitchFamily="34" charset="0"/>
                <a:cs typeface="Verdana" panose="020B0604030504040204" pitchFamily="34" charset="0"/>
              </a:endParaRPr>
            </a:p>
          </p:txBody>
        </p:sp>
        <p:sp>
          <p:nvSpPr>
            <p:cNvPr id="20" name="Tekstiruutu 19">
              <a:extLst>
                <a:ext uri="{FF2B5EF4-FFF2-40B4-BE49-F238E27FC236}">
                  <a16:creationId xmlns:a16="http://schemas.microsoft.com/office/drawing/2014/main" id="{272077D5-8624-41F1-AD6B-E992F5FA06F2}"/>
                </a:ext>
              </a:extLst>
            </p:cNvPr>
            <p:cNvSpPr txBox="1"/>
            <p:nvPr/>
          </p:nvSpPr>
          <p:spPr>
            <a:xfrm>
              <a:off x="3950389" y="2390387"/>
              <a:ext cx="1031051" cy="707886"/>
            </a:xfrm>
            <a:prstGeom prst="rect">
              <a:avLst/>
            </a:prstGeom>
            <a:noFill/>
          </p:spPr>
          <p:txBody>
            <a:bodyPr wrap="none" rtlCol="0">
              <a:spAutoFit/>
            </a:bodyPr>
            <a:lstStyle/>
            <a:p>
              <a:pPr algn="ctr"/>
              <a:r>
                <a:rPr lang="en-GB" sz="2000" b="1">
                  <a:solidFill>
                    <a:schemeClr val="bg1"/>
                  </a:solidFill>
                  <a:ea typeface="Verdana" panose="020B0604030504040204" pitchFamily="34" charset="0"/>
                  <a:cs typeface="Verdana" panose="020B0604030504040204" pitchFamily="34" charset="0"/>
                </a:rPr>
                <a:t>Accrual </a:t>
              </a:r>
            </a:p>
            <a:p>
              <a:pPr algn="ctr"/>
              <a:r>
                <a:rPr lang="en-GB" sz="2000" b="1">
                  <a:solidFill>
                    <a:schemeClr val="bg1"/>
                  </a:solidFill>
                  <a:ea typeface="Verdana" panose="020B0604030504040204" pitchFamily="34" charset="0"/>
                  <a:cs typeface="Verdana" panose="020B0604030504040204" pitchFamily="34" charset="0"/>
                </a:rPr>
                <a:t>rate</a:t>
              </a:r>
            </a:p>
          </p:txBody>
        </p:sp>
        <p:sp>
          <p:nvSpPr>
            <p:cNvPr id="21" name="Oval 8">
              <a:extLst>
                <a:ext uri="{FF2B5EF4-FFF2-40B4-BE49-F238E27FC236}">
                  <a16:creationId xmlns:a16="http://schemas.microsoft.com/office/drawing/2014/main" id="{553834B4-6FCF-4F42-B334-341D3A0378E2}"/>
                </a:ext>
              </a:extLst>
            </p:cNvPr>
            <p:cNvSpPr>
              <a:spLocks noChangeAspect="1"/>
            </p:cNvSpPr>
            <p:nvPr/>
          </p:nvSpPr>
          <p:spPr>
            <a:xfrm>
              <a:off x="6069872" y="1787757"/>
              <a:ext cx="1872208" cy="1872208"/>
            </a:xfrm>
            <a:prstGeom prst="ellipse">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nchorCtr="0">
              <a:normAutofit/>
            </a:bodyPr>
            <a:lstStyle/>
            <a:p>
              <a:pPr algn="ctr"/>
              <a:endParaRPr lang="en-GB" sz="1350" b="1">
                <a:solidFill>
                  <a:schemeClr val="bg1"/>
                </a:solidFill>
                <a:ea typeface="Verdana" panose="020B0604030504040204" pitchFamily="34" charset="0"/>
                <a:cs typeface="Verdana" panose="020B0604030504040204" pitchFamily="34" charset="0"/>
              </a:endParaRPr>
            </a:p>
          </p:txBody>
        </p:sp>
        <p:sp>
          <p:nvSpPr>
            <p:cNvPr id="22" name="Tekstiruutu 21">
              <a:extLst>
                <a:ext uri="{FF2B5EF4-FFF2-40B4-BE49-F238E27FC236}">
                  <a16:creationId xmlns:a16="http://schemas.microsoft.com/office/drawing/2014/main" id="{A6040C64-0C00-4A36-9EC9-B0F81A2EC5CB}"/>
                </a:ext>
              </a:extLst>
            </p:cNvPr>
            <p:cNvSpPr txBox="1"/>
            <p:nvPr/>
          </p:nvSpPr>
          <p:spPr>
            <a:xfrm>
              <a:off x="6291034" y="2208370"/>
              <a:ext cx="1441292" cy="1015663"/>
            </a:xfrm>
            <a:prstGeom prst="rect">
              <a:avLst/>
            </a:prstGeom>
            <a:noFill/>
          </p:spPr>
          <p:txBody>
            <a:bodyPr wrap="none" rtlCol="0">
              <a:spAutoFit/>
            </a:bodyPr>
            <a:lstStyle/>
            <a:p>
              <a:pPr algn="ctr"/>
              <a:r>
                <a:rPr lang="en-GB" sz="2000" b="1">
                  <a:solidFill>
                    <a:schemeClr val="bg1"/>
                  </a:solidFill>
                  <a:ea typeface="Verdana" panose="020B0604030504040204" pitchFamily="34" charset="0"/>
                  <a:cs typeface="Verdana" panose="020B0604030504040204" pitchFamily="34" charset="0"/>
                </a:rPr>
                <a:t>Life </a:t>
              </a:r>
            </a:p>
            <a:p>
              <a:pPr algn="ctr"/>
              <a:r>
                <a:rPr lang="en-GB" sz="2000" b="1">
                  <a:solidFill>
                    <a:schemeClr val="bg1"/>
                  </a:solidFill>
                  <a:ea typeface="Verdana" panose="020B0604030504040204" pitchFamily="34" charset="0"/>
                  <a:cs typeface="Verdana" panose="020B0604030504040204" pitchFamily="34" charset="0"/>
                </a:rPr>
                <a:t>expectancy </a:t>
              </a:r>
            </a:p>
            <a:p>
              <a:pPr algn="ctr"/>
              <a:r>
                <a:rPr lang="en-GB" sz="2000" b="1">
                  <a:solidFill>
                    <a:schemeClr val="bg1"/>
                  </a:solidFill>
                  <a:ea typeface="Verdana" panose="020B0604030504040204" pitchFamily="34" charset="0"/>
                  <a:cs typeface="Verdana" panose="020B0604030504040204" pitchFamily="34" charset="0"/>
                </a:rPr>
                <a:t>coefficient</a:t>
              </a:r>
            </a:p>
          </p:txBody>
        </p:sp>
        <p:sp>
          <p:nvSpPr>
            <p:cNvPr id="23" name="Oval 8">
              <a:extLst>
                <a:ext uri="{FF2B5EF4-FFF2-40B4-BE49-F238E27FC236}">
                  <a16:creationId xmlns:a16="http://schemas.microsoft.com/office/drawing/2014/main" id="{DBE05BE9-61A9-4D47-B482-04AA47DEA3B9}"/>
                </a:ext>
              </a:extLst>
            </p:cNvPr>
            <p:cNvSpPr>
              <a:spLocks noChangeAspect="1"/>
            </p:cNvSpPr>
            <p:nvPr/>
          </p:nvSpPr>
          <p:spPr>
            <a:xfrm>
              <a:off x="1009054" y="1828922"/>
              <a:ext cx="1872208" cy="1872208"/>
            </a:xfrm>
            <a:prstGeom prst="ellipse">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nchorCtr="0">
              <a:normAutofit/>
            </a:bodyPr>
            <a:lstStyle/>
            <a:p>
              <a:pPr algn="ctr"/>
              <a:endParaRPr lang="en-GB" sz="1350" b="1">
                <a:solidFill>
                  <a:schemeClr val="bg1"/>
                </a:solidFill>
                <a:ea typeface="Verdana" panose="020B0604030504040204" pitchFamily="34" charset="0"/>
                <a:cs typeface="Verdana" panose="020B0604030504040204" pitchFamily="34" charset="0"/>
              </a:endParaRPr>
            </a:p>
          </p:txBody>
        </p:sp>
        <p:sp>
          <p:nvSpPr>
            <p:cNvPr id="24" name="Tekstiruutu 23">
              <a:extLst>
                <a:ext uri="{FF2B5EF4-FFF2-40B4-BE49-F238E27FC236}">
                  <a16:creationId xmlns:a16="http://schemas.microsoft.com/office/drawing/2014/main" id="{6D55D928-9A91-4FD0-959A-27C085BE0F2C}"/>
                </a:ext>
              </a:extLst>
            </p:cNvPr>
            <p:cNvSpPr txBox="1"/>
            <p:nvPr/>
          </p:nvSpPr>
          <p:spPr>
            <a:xfrm>
              <a:off x="1352755" y="2390387"/>
              <a:ext cx="1095172" cy="707886"/>
            </a:xfrm>
            <a:prstGeom prst="rect">
              <a:avLst/>
            </a:prstGeom>
            <a:noFill/>
          </p:spPr>
          <p:txBody>
            <a:bodyPr wrap="none" rtlCol="0">
              <a:spAutoFit/>
            </a:bodyPr>
            <a:lstStyle/>
            <a:p>
              <a:pPr algn="ctr"/>
              <a:r>
                <a:rPr lang="en-GB" sz="2000" b="1">
                  <a:solidFill>
                    <a:schemeClr val="bg1"/>
                  </a:solidFill>
                  <a:ea typeface="Verdana" panose="020B0604030504040204" pitchFamily="34" charset="0"/>
                  <a:cs typeface="Verdana" panose="020B0604030504040204" pitchFamily="34" charset="0"/>
                </a:rPr>
                <a:t>Annual </a:t>
              </a:r>
            </a:p>
            <a:p>
              <a:pPr algn="ctr"/>
              <a:r>
                <a:rPr lang="en-GB" sz="2000" b="1">
                  <a:solidFill>
                    <a:schemeClr val="bg1"/>
                  </a:solidFill>
                  <a:ea typeface="Verdana" panose="020B0604030504040204" pitchFamily="34" charset="0"/>
                  <a:cs typeface="Verdana" panose="020B0604030504040204" pitchFamily="34" charset="0"/>
                </a:rPr>
                <a:t>earnings</a:t>
              </a:r>
            </a:p>
          </p:txBody>
        </p:sp>
        <p:sp>
          <p:nvSpPr>
            <p:cNvPr id="25" name="Oval 8">
              <a:extLst>
                <a:ext uri="{FF2B5EF4-FFF2-40B4-BE49-F238E27FC236}">
                  <a16:creationId xmlns:a16="http://schemas.microsoft.com/office/drawing/2014/main" id="{63648E0A-1E24-41E9-ADAD-A438A538B430}"/>
                </a:ext>
              </a:extLst>
            </p:cNvPr>
            <p:cNvSpPr>
              <a:spLocks noChangeAspect="1"/>
            </p:cNvSpPr>
            <p:nvPr/>
          </p:nvSpPr>
          <p:spPr>
            <a:xfrm>
              <a:off x="8600281" y="1861732"/>
              <a:ext cx="1872208" cy="1872208"/>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nchorCtr="0">
              <a:normAutofit/>
            </a:bodyPr>
            <a:lstStyle/>
            <a:p>
              <a:pPr algn="ctr"/>
              <a:endParaRPr lang="en-GB" sz="1350" b="1">
                <a:solidFill>
                  <a:schemeClr val="bg1"/>
                </a:solidFill>
                <a:ea typeface="Verdana" panose="020B0604030504040204" pitchFamily="34" charset="0"/>
                <a:cs typeface="Verdana" panose="020B0604030504040204" pitchFamily="34" charset="0"/>
              </a:endParaRPr>
            </a:p>
          </p:txBody>
        </p:sp>
        <p:sp>
          <p:nvSpPr>
            <p:cNvPr id="26" name="Tekstiruutu 25">
              <a:extLst>
                <a:ext uri="{FF2B5EF4-FFF2-40B4-BE49-F238E27FC236}">
                  <a16:creationId xmlns:a16="http://schemas.microsoft.com/office/drawing/2014/main" id="{32A2C73E-56A8-4ED8-ACF1-C6D7113D0F48}"/>
                </a:ext>
              </a:extLst>
            </p:cNvPr>
            <p:cNvSpPr txBox="1"/>
            <p:nvPr/>
          </p:nvSpPr>
          <p:spPr>
            <a:xfrm>
              <a:off x="8946938" y="2208370"/>
              <a:ext cx="1165511" cy="1015663"/>
            </a:xfrm>
            <a:prstGeom prst="rect">
              <a:avLst/>
            </a:prstGeom>
            <a:noFill/>
          </p:spPr>
          <p:txBody>
            <a:bodyPr wrap="none" rtlCol="0">
              <a:spAutoFit/>
            </a:bodyPr>
            <a:lstStyle/>
            <a:p>
              <a:pPr algn="ctr"/>
              <a:r>
                <a:rPr lang="en-GB" sz="2000" b="1">
                  <a:solidFill>
                    <a:schemeClr val="bg1"/>
                  </a:solidFill>
                  <a:ea typeface="Verdana" panose="020B0604030504040204" pitchFamily="34" charset="0"/>
                  <a:cs typeface="Verdana" panose="020B0604030504040204" pitchFamily="34" charset="0"/>
                </a:rPr>
                <a:t>Earnings-</a:t>
              </a:r>
            </a:p>
            <a:p>
              <a:pPr algn="ctr"/>
              <a:r>
                <a:rPr lang="en-GB" sz="2000" b="1">
                  <a:solidFill>
                    <a:schemeClr val="bg1"/>
                  </a:solidFill>
                  <a:ea typeface="Verdana" panose="020B0604030504040204" pitchFamily="34" charset="0"/>
                  <a:cs typeface="Verdana" panose="020B0604030504040204" pitchFamily="34" charset="0"/>
                </a:rPr>
                <a:t>related </a:t>
              </a:r>
            </a:p>
            <a:p>
              <a:pPr algn="ctr"/>
              <a:r>
                <a:rPr lang="en-GB" sz="2000" b="1">
                  <a:solidFill>
                    <a:schemeClr val="bg1"/>
                  </a:solidFill>
                  <a:ea typeface="Verdana" panose="020B0604030504040204" pitchFamily="34" charset="0"/>
                  <a:cs typeface="Verdana" panose="020B0604030504040204" pitchFamily="34" charset="0"/>
                </a:rPr>
                <a:t>pension</a:t>
              </a:r>
            </a:p>
          </p:txBody>
        </p:sp>
        <p:sp>
          <p:nvSpPr>
            <p:cNvPr id="27" name="Multiply 7">
              <a:extLst>
                <a:ext uri="{FF2B5EF4-FFF2-40B4-BE49-F238E27FC236}">
                  <a16:creationId xmlns:a16="http://schemas.microsoft.com/office/drawing/2014/main" id="{1B7BE1A0-92F7-4C10-925F-91912EBBA7CE}"/>
                </a:ext>
              </a:extLst>
            </p:cNvPr>
            <p:cNvSpPr/>
            <p:nvPr/>
          </p:nvSpPr>
          <p:spPr bwMode="black">
            <a:xfrm>
              <a:off x="2915519" y="2456298"/>
              <a:ext cx="576064" cy="576064"/>
            </a:xfrm>
            <a:prstGeom prst="mathMultiply">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sp>
          <p:nvSpPr>
            <p:cNvPr id="28" name="Multiply 15">
              <a:extLst>
                <a:ext uri="{FF2B5EF4-FFF2-40B4-BE49-F238E27FC236}">
                  <a16:creationId xmlns:a16="http://schemas.microsoft.com/office/drawing/2014/main" id="{D71E8878-1872-46B2-A734-3B5F5948BA24}"/>
                </a:ext>
              </a:extLst>
            </p:cNvPr>
            <p:cNvSpPr/>
            <p:nvPr/>
          </p:nvSpPr>
          <p:spPr bwMode="black">
            <a:xfrm>
              <a:off x="5443858" y="2457012"/>
              <a:ext cx="576064" cy="576064"/>
            </a:xfrm>
            <a:prstGeom prst="mathMultiply">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sp>
          <p:nvSpPr>
            <p:cNvPr id="29" name="Equals 16">
              <a:extLst>
                <a:ext uri="{FF2B5EF4-FFF2-40B4-BE49-F238E27FC236}">
                  <a16:creationId xmlns:a16="http://schemas.microsoft.com/office/drawing/2014/main" id="{1027A122-121E-4734-9D09-2851E204BDAB}"/>
                </a:ext>
              </a:extLst>
            </p:cNvPr>
            <p:cNvSpPr/>
            <p:nvPr/>
          </p:nvSpPr>
          <p:spPr bwMode="black">
            <a:xfrm>
              <a:off x="8017285" y="2518668"/>
              <a:ext cx="495527" cy="432048"/>
            </a:xfrm>
            <a:prstGeom prst="mathEqual">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solidFill>
                  <a:schemeClr val="tx1"/>
                </a:solidFill>
              </a:endParaRPr>
            </a:p>
          </p:txBody>
        </p:sp>
      </p:grpSp>
    </p:spTree>
    <p:extLst>
      <p:ext uri="{BB962C8B-B14F-4D97-AF65-F5344CB8AC3E}">
        <p14:creationId xmlns:p14="http://schemas.microsoft.com/office/powerpoint/2010/main" val="2644362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0" y="620688"/>
            <a:ext cx="11856640" cy="719370"/>
          </a:xfrm>
        </p:spPr>
        <p:txBody>
          <a:bodyPr/>
          <a:lstStyle/>
          <a:p>
            <a:r>
              <a:rPr lang="fi-FI" err="1"/>
              <a:t>Retirement</a:t>
            </a:r>
            <a:r>
              <a:rPr lang="fi-FI"/>
              <a:t> age </a:t>
            </a:r>
            <a:r>
              <a:rPr lang="fi-FI" err="1"/>
              <a:t>rises</a:t>
            </a:r>
            <a:r>
              <a:rPr lang="fi-FI"/>
              <a:t> by </a:t>
            </a:r>
            <a:r>
              <a:rPr lang="fi-FI" err="1"/>
              <a:t>birth</a:t>
            </a:r>
            <a:r>
              <a:rPr lang="fi-FI"/>
              <a:t> </a:t>
            </a:r>
            <a:r>
              <a:rPr lang="fi-FI" err="1"/>
              <a:t>group</a:t>
            </a:r>
            <a:br>
              <a:rPr lang="fi-FI"/>
            </a:br>
            <a:endParaRPr lang="fi-FI"/>
          </a:p>
        </p:txBody>
      </p:sp>
      <p:sp>
        <p:nvSpPr>
          <p:cNvPr id="6" name="Dian numeron paikkamerkki 5">
            <a:extLst>
              <a:ext uri="{FF2B5EF4-FFF2-40B4-BE49-F238E27FC236}">
                <a16:creationId xmlns:a16="http://schemas.microsoft.com/office/drawing/2014/main" id="{3BBA4828-6745-49D2-973B-D5AA5E9F47CC}"/>
              </a:ext>
            </a:extLst>
          </p:cNvPr>
          <p:cNvSpPr>
            <a:spLocks noGrp="1"/>
          </p:cNvSpPr>
          <p:nvPr>
            <p:ph type="sldNum" sz="quarter" idx="12"/>
          </p:nvPr>
        </p:nvSpPr>
        <p:spPr/>
        <p:txBody>
          <a:bodyPr/>
          <a:lstStyle/>
          <a:p>
            <a:fld id="{BE2D8D75-17F6-474C-8CC8-AD93DCE1F39D}" type="slidenum">
              <a:rPr lang="fi-FI" smtClean="0"/>
              <a:t>14</a:t>
            </a:fld>
            <a:endParaRPr lang="fi-FI"/>
          </a:p>
        </p:txBody>
      </p:sp>
      <p:graphicFrame>
        <p:nvGraphicFramePr>
          <p:cNvPr id="8" name="Sisällön paikkamerkki 5">
            <a:extLst>
              <a:ext uri="{FF2B5EF4-FFF2-40B4-BE49-F238E27FC236}">
                <a16:creationId xmlns:a16="http://schemas.microsoft.com/office/drawing/2014/main" id="{78983AF3-6D93-4AF1-94AC-DD572CDE231F}"/>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2657414930"/>
              </p:ext>
            </p:extLst>
          </p:nvPr>
        </p:nvGraphicFramePr>
        <p:xfrm>
          <a:off x="2651956" y="1484784"/>
          <a:ext cx="6552728" cy="4251960"/>
        </p:xfrm>
        <a:graphic>
          <a:graphicData uri="http://schemas.openxmlformats.org/drawingml/2006/table">
            <a:tbl>
              <a:tblPr firstRow="1" bandRow="1">
                <a:tableStyleId>{5C22544A-7EE6-4342-B048-85BDC9FD1C3A}</a:tableStyleId>
              </a:tblPr>
              <a:tblGrid>
                <a:gridCol w="1774697">
                  <a:extLst>
                    <a:ext uri="{9D8B030D-6E8A-4147-A177-3AD203B41FA5}">
                      <a16:colId xmlns:a16="http://schemas.microsoft.com/office/drawing/2014/main" val="20000"/>
                    </a:ext>
                  </a:extLst>
                </a:gridCol>
                <a:gridCol w="2382465">
                  <a:extLst>
                    <a:ext uri="{9D8B030D-6E8A-4147-A177-3AD203B41FA5}">
                      <a16:colId xmlns:a16="http://schemas.microsoft.com/office/drawing/2014/main" val="20001"/>
                    </a:ext>
                  </a:extLst>
                </a:gridCol>
                <a:gridCol w="2395566">
                  <a:extLst>
                    <a:ext uri="{9D8B030D-6E8A-4147-A177-3AD203B41FA5}">
                      <a16:colId xmlns:a16="http://schemas.microsoft.com/office/drawing/2014/main" val="20002"/>
                    </a:ext>
                  </a:extLst>
                </a:gridCol>
              </a:tblGrid>
              <a:tr h="370840">
                <a:tc>
                  <a:txBody>
                    <a:bodyPr/>
                    <a:lstStyle/>
                    <a:p>
                      <a:pPr algn="l"/>
                      <a:r>
                        <a:rPr lang="en-GB" sz="1800" b="1" noProof="0"/>
                        <a:t>Year of birth</a:t>
                      </a:r>
                    </a:p>
                  </a:txBody>
                  <a:tcP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l"/>
                      <a:r>
                        <a:rPr lang="en-GB" sz="1800" b="1" noProof="0"/>
                        <a:t>Retirement age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l"/>
                      <a:r>
                        <a:rPr lang="en-GB" sz="1800" b="1" noProof="0"/>
                        <a:t>Age when insurance obligation and pension accrual end</a:t>
                      </a:r>
                    </a:p>
                  </a:txBody>
                  <a:tcP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extLst>
                  <a:ext uri="{0D108BD9-81ED-4DB2-BD59-A6C34878D82A}">
                    <a16:rowId xmlns:a16="http://schemas.microsoft.com/office/drawing/2014/main" val="10000"/>
                  </a:ext>
                </a:extLst>
              </a:tr>
              <a:tr h="370840">
                <a:tc>
                  <a:txBody>
                    <a:bodyPr/>
                    <a:lstStyle/>
                    <a:p>
                      <a:r>
                        <a:rPr lang="fi-FI" sz="1800"/>
                        <a:t>1954</a:t>
                      </a:r>
                      <a:endParaRPr lang="en-US" sz="1800"/>
                    </a:p>
                  </a:txBody>
                  <a:tcPr marL="180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lvl="0" algn="l"/>
                      <a:r>
                        <a:rPr lang="en-GB" sz="1800" noProof="0"/>
                        <a:t>63</a:t>
                      </a:r>
                      <a:r>
                        <a:rPr lang="en-GB" sz="1800" baseline="0" noProof="0"/>
                        <a:t> years</a:t>
                      </a:r>
                      <a:endParaRPr lang="en-GB" sz="1800" noProof="0"/>
                    </a:p>
                  </a:txBody>
                  <a:tcPr marL="396000" marR="90000" marT="46800" marB="46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algn="ctr"/>
                      <a:r>
                        <a:rPr lang="fi-FI" sz="1800"/>
                        <a:t>68</a:t>
                      </a:r>
                      <a:endParaRPr lang="en-US" sz="1800"/>
                    </a:p>
                  </a:txBody>
                  <a:tcPr marL="72000" marR="72000" marT="46800" marB="468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01"/>
                  </a:ext>
                </a:extLst>
              </a:tr>
              <a:tr h="370840">
                <a:tc>
                  <a:txBody>
                    <a:bodyPr/>
                    <a:lstStyle/>
                    <a:p>
                      <a:r>
                        <a:rPr lang="fi-FI" sz="1800"/>
                        <a:t>1955</a:t>
                      </a:r>
                      <a:endParaRPr lang="en-US" sz="1800"/>
                    </a:p>
                  </a:txBody>
                  <a:tcPr marL="180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lvl="0" algn="l"/>
                      <a:r>
                        <a:rPr lang="en-GB" sz="1800" noProof="0"/>
                        <a:t>63 years 3 months</a:t>
                      </a:r>
                    </a:p>
                  </a:txBody>
                  <a:tcPr marL="396000" marR="90000" marT="46800" marB="46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fi-FI" sz="1800"/>
                        <a:t>68</a:t>
                      </a:r>
                      <a:endParaRPr lang="en-US" sz="1800"/>
                    </a:p>
                  </a:txBody>
                  <a:tcPr marL="72000" marR="72000" marT="46800" marB="468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r>
                        <a:rPr lang="fi-FI" sz="1800"/>
                        <a:t>1956</a:t>
                      </a:r>
                      <a:endParaRPr lang="en-US" sz="1800"/>
                    </a:p>
                  </a:txBody>
                  <a:tcPr marL="180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lvl="0" algn="l"/>
                      <a:r>
                        <a:rPr lang="en-GB" sz="1800" noProof="0"/>
                        <a:t>63 years 6 months</a:t>
                      </a:r>
                    </a:p>
                  </a:txBody>
                  <a:tcPr marL="396000" marR="90000" marT="46800" marB="46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fi-FI" sz="1800"/>
                        <a:t>68</a:t>
                      </a:r>
                      <a:endParaRPr lang="en-US" sz="1800"/>
                    </a:p>
                  </a:txBody>
                  <a:tcPr marL="72000" marR="72000" marT="46800" marB="468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3"/>
                  </a:ext>
                </a:extLst>
              </a:tr>
              <a:tr h="370840">
                <a:tc>
                  <a:txBody>
                    <a:bodyPr/>
                    <a:lstStyle/>
                    <a:p>
                      <a:r>
                        <a:rPr lang="fi-FI" sz="1800"/>
                        <a:t>1957</a:t>
                      </a:r>
                      <a:endParaRPr lang="en-US" sz="1800"/>
                    </a:p>
                  </a:txBody>
                  <a:tcPr marL="180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lvl="0" algn="l"/>
                      <a:r>
                        <a:rPr lang="en-GB" sz="1800" noProof="0"/>
                        <a:t>63 years 9 months</a:t>
                      </a:r>
                    </a:p>
                  </a:txBody>
                  <a:tcPr marL="396000" marR="90000" marT="46800" marB="46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fi-FI" sz="1800"/>
                        <a:t>68</a:t>
                      </a:r>
                      <a:endParaRPr lang="en-US" sz="1800"/>
                    </a:p>
                  </a:txBody>
                  <a:tcPr marL="72000" marR="72000" marT="46800" marB="468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4"/>
                  </a:ext>
                </a:extLst>
              </a:tr>
              <a:tr h="370840">
                <a:tc>
                  <a:txBody>
                    <a:bodyPr/>
                    <a:lstStyle/>
                    <a:p>
                      <a:r>
                        <a:rPr lang="fi-FI" sz="1800"/>
                        <a:t>1958</a:t>
                      </a:r>
                      <a:endParaRPr lang="en-US" sz="1800"/>
                    </a:p>
                  </a:txBody>
                  <a:tcPr marL="180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lvl="0" algn="l"/>
                      <a:r>
                        <a:rPr lang="en-GB" sz="1800" noProof="0"/>
                        <a:t>64 years</a:t>
                      </a:r>
                    </a:p>
                  </a:txBody>
                  <a:tcPr marL="396000" marR="90000" marT="46800" marB="46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fi-FI" sz="1800"/>
                        <a:t>69</a:t>
                      </a:r>
                      <a:endParaRPr lang="en-US" sz="1800"/>
                    </a:p>
                  </a:txBody>
                  <a:tcPr marL="72000" marR="72000" marT="46800" marB="468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5"/>
                  </a:ext>
                </a:extLst>
              </a:tr>
              <a:tr h="370840">
                <a:tc>
                  <a:txBody>
                    <a:bodyPr/>
                    <a:lstStyle/>
                    <a:p>
                      <a:r>
                        <a:rPr lang="fi-FI" sz="1800"/>
                        <a:t>1959</a:t>
                      </a:r>
                      <a:endParaRPr lang="en-US" sz="1800"/>
                    </a:p>
                  </a:txBody>
                  <a:tcPr marL="180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lvl="0" algn="l"/>
                      <a:r>
                        <a:rPr lang="en-GB" sz="1800" noProof="0"/>
                        <a:t>64 years 3 months</a:t>
                      </a:r>
                    </a:p>
                  </a:txBody>
                  <a:tcPr marL="396000" marR="90000" marT="46800" marB="46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ctr"/>
                      <a:r>
                        <a:rPr lang="fi-FI" sz="1800"/>
                        <a:t>69</a:t>
                      </a:r>
                      <a:endParaRPr lang="en-US" sz="1800"/>
                    </a:p>
                  </a:txBody>
                  <a:tcPr marL="72000" marR="72000" marT="46800" marB="468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6"/>
                  </a:ext>
                </a:extLst>
              </a:tr>
              <a:tr h="370840">
                <a:tc>
                  <a:txBody>
                    <a:bodyPr/>
                    <a:lstStyle/>
                    <a:p>
                      <a:r>
                        <a:rPr lang="fi-FI" sz="1800"/>
                        <a:t>1960</a:t>
                      </a:r>
                      <a:endParaRPr lang="en-US" sz="1800"/>
                    </a:p>
                  </a:txBody>
                  <a:tcPr marL="180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lvl="0" algn="l"/>
                      <a:r>
                        <a:rPr lang="en-GB" sz="1800" noProof="0"/>
                        <a:t>64 years 6 months</a:t>
                      </a:r>
                    </a:p>
                  </a:txBody>
                  <a:tcPr marL="396000" marR="90000" marT="46800" marB="46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fi-FI" sz="1800"/>
                        <a:t>69</a:t>
                      </a:r>
                      <a:endParaRPr lang="en-US" sz="1800"/>
                    </a:p>
                  </a:txBody>
                  <a:tcPr marL="72000" marR="72000" marT="46800" marB="468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7"/>
                  </a:ext>
                </a:extLst>
              </a:tr>
              <a:tr h="370840">
                <a:tc>
                  <a:txBody>
                    <a:bodyPr/>
                    <a:lstStyle/>
                    <a:p>
                      <a:r>
                        <a:rPr lang="fi-FI" sz="1800"/>
                        <a:t>1961</a:t>
                      </a:r>
                      <a:endParaRPr lang="en-US" sz="1800"/>
                    </a:p>
                  </a:txBody>
                  <a:tcPr marL="180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lvl="0" algn="l"/>
                      <a:r>
                        <a:rPr lang="en-GB" sz="1800" noProof="0"/>
                        <a:t>64 years 9 months</a:t>
                      </a:r>
                    </a:p>
                  </a:txBody>
                  <a:tcPr marL="396000" marR="90000" marT="46800" marB="46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ctr"/>
                      <a:r>
                        <a:rPr lang="fi-FI" sz="1800"/>
                        <a:t>69</a:t>
                      </a:r>
                      <a:endParaRPr lang="en-US" sz="1800"/>
                    </a:p>
                  </a:txBody>
                  <a:tcPr marL="72000" marR="72000" marT="46800" marB="468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8"/>
                  </a:ext>
                </a:extLst>
              </a:tr>
              <a:tr h="370840">
                <a:tc>
                  <a:txBody>
                    <a:bodyPr/>
                    <a:lstStyle/>
                    <a:p>
                      <a:r>
                        <a:rPr lang="fi-FI" sz="1800"/>
                        <a:t>1962–1964 </a:t>
                      </a:r>
                      <a:endParaRPr lang="en-US" sz="1800"/>
                    </a:p>
                  </a:txBody>
                  <a:tcPr marL="180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lvl="0" algn="l"/>
                      <a:r>
                        <a:rPr lang="en-GB" sz="1800" noProof="0"/>
                        <a:t>65 years</a:t>
                      </a:r>
                    </a:p>
                  </a:txBody>
                  <a:tcPr marL="396000" marR="90000" marT="46800" marB="46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ctr"/>
                      <a:r>
                        <a:rPr lang="fi-FI" sz="1800"/>
                        <a:t>70</a:t>
                      </a:r>
                      <a:endParaRPr lang="en-US" sz="1800"/>
                    </a:p>
                  </a:txBody>
                  <a:tcPr marL="72000" marR="72000" marT="46800" marB="468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084650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0" y="404664"/>
            <a:ext cx="11856640" cy="575354"/>
          </a:xfrm>
        </p:spPr>
        <p:txBody>
          <a:bodyPr/>
          <a:lstStyle/>
          <a:p>
            <a:r>
              <a:rPr lang="fi-FI"/>
              <a:t>Age </a:t>
            </a:r>
            <a:r>
              <a:rPr lang="fi-FI" err="1"/>
              <a:t>limits</a:t>
            </a:r>
            <a:r>
              <a:rPr lang="fi-FI"/>
              <a:t> of earnings-related pension </a:t>
            </a:r>
            <a:r>
              <a:rPr lang="fi-FI" err="1"/>
              <a:t>benefits</a:t>
            </a:r>
            <a:br>
              <a:rPr lang="fi-FI"/>
            </a:br>
            <a:endParaRPr lang="fi-FI"/>
          </a:p>
        </p:txBody>
      </p:sp>
      <p:sp>
        <p:nvSpPr>
          <p:cNvPr id="6" name="Dian numeron paikkamerkki 5">
            <a:extLst>
              <a:ext uri="{FF2B5EF4-FFF2-40B4-BE49-F238E27FC236}">
                <a16:creationId xmlns:a16="http://schemas.microsoft.com/office/drawing/2014/main" id="{3BBA4828-6745-49D2-973B-D5AA5E9F47CC}"/>
              </a:ext>
            </a:extLst>
          </p:cNvPr>
          <p:cNvSpPr>
            <a:spLocks noGrp="1"/>
          </p:cNvSpPr>
          <p:nvPr>
            <p:ph type="sldNum" sz="quarter" idx="12"/>
          </p:nvPr>
        </p:nvSpPr>
        <p:spPr/>
        <p:txBody>
          <a:bodyPr/>
          <a:lstStyle/>
          <a:p>
            <a:fld id="{BE2D8D75-17F6-474C-8CC8-AD93DCE1F39D}" type="slidenum">
              <a:rPr lang="fi-FI" smtClean="0"/>
              <a:t>15</a:t>
            </a:fld>
            <a:endParaRPr lang="fi-FI"/>
          </a:p>
        </p:txBody>
      </p:sp>
      <p:graphicFrame>
        <p:nvGraphicFramePr>
          <p:cNvPr id="8" name="Taulukko 7">
            <a:extLst>
              <a:ext uri="{FF2B5EF4-FFF2-40B4-BE49-F238E27FC236}">
                <a16:creationId xmlns:a16="http://schemas.microsoft.com/office/drawing/2014/main" id="{093CE89A-13CB-4BF3-AF3B-D8E2C6DDA0D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30240849"/>
              </p:ext>
            </p:extLst>
          </p:nvPr>
        </p:nvGraphicFramePr>
        <p:xfrm>
          <a:off x="1487488" y="1241652"/>
          <a:ext cx="8607868" cy="4995660"/>
        </p:xfrm>
        <a:graphic>
          <a:graphicData uri="http://schemas.openxmlformats.org/drawingml/2006/table">
            <a:tbl>
              <a:tblPr firstRow="1" bandRow="1">
                <a:tableStyleId>{5C22544A-7EE6-4342-B048-85BDC9FD1C3A}</a:tableStyleId>
              </a:tblPr>
              <a:tblGrid>
                <a:gridCol w="3180844">
                  <a:extLst>
                    <a:ext uri="{9D8B030D-6E8A-4147-A177-3AD203B41FA5}">
                      <a16:colId xmlns:a16="http://schemas.microsoft.com/office/drawing/2014/main" val="20000"/>
                    </a:ext>
                  </a:extLst>
                </a:gridCol>
                <a:gridCol w="1551878">
                  <a:extLst>
                    <a:ext uri="{9D8B030D-6E8A-4147-A177-3AD203B41FA5}">
                      <a16:colId xmlns:a16="http://schemas.microsoft.com/office/drawing/2014/main" val="20001"/>
                    </a:ext>
                  </a:extLst>
                </a:gridCol>
                <a:gridCol w="3875146">
                  <a:extLst>
                    <a:ext uri="{9D8B030D-6E8A-4147-A177-3AD203B41FA5}">
                      <a16:colId xmlns:a16="http://schemas.microsoft.com/office/drawing/2014/main" val="20002"/>
                    </a:ext>
                  </a:extLst>
                </a:gridCol>
              </a:tblGrid>
              <a:tr h="400188">
                <a:tc>
                  <a:txBody>
                    <a:bodyPr/>
                    <a:lstStyle/>
                    <a:p>
                      <a:pPr algn="l"/>
                      <a:r>
                        <a:rPr lang="fi-FI" sz="1600" b="1">
                          <a:solidFill>
                            <a:schemeClr val="lt1"/>
                          </a:solidFill>
                          <a:latin typeface="+mn-lt"/>
                        </a:rPr>
                        <a:t>Benefit</a:t>
                      </a:r>
                      <a:endParaRPr lang="fi-FI" sz="1600" b="1">
                        <a:solidFill>
                          <a:schemeClr val="bg1"/>
                        </a:solidFill>
                        <a:latin typeface="+mn-lt"/>
                      </a:endParaRPr>
                    </a:p>
                  </a:txBody>
                  <a:tcPr marL="108000" marR="112548" marT="56274" marB="56274"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l"/>
                      <a:r>
                        <a:rPr lang="fi-FI" sz="1600" b="1" err="1">
                          <a:solidFill>
                            <a:schemeClr val="lt1"/>
                          </a:solidFill>
                          <a:latin typeface="+mn-lt"/>
                        </a:rPr>
                        <a:t>Year</a:t>
                      </a:r>
                      <a:r>
                        <a:rPr lang="fi-FI" sz="1600" b="1" baseline="0">
                          <a:solidFill>
                            <a:schemeClr val="lt1"/>
                          </a:solidFill>
                          <a:latin typeface="+mn-lt"/>
                        </a:rPr>
                        <a:t> of </a:t>
                      </a:r>
                      <a:r>
                        <a:rPr lang="fi-FI" sz="1600" b="1" baseline="0" err="1">
                          <a:solidFill>
                            <a:schemeClr val="lt1"/>
                          </a:solidFill>
                          <a:latin typeface="+mn-lt"/>
                        </a:rPr>
                        <a:t>birth</a:t>
                      </a:r>
                      <a:endParaRPr lang="fi-FI" sz="1600" b="1">
                        <a:solidFill>
                          <a:schemeClr val="bg1"/>
                        </a:solidFill>
                        <a:latin typeface="+mn-lt"/>
                      </a:endParaRPr>
                    </a:p>
                  </a:txBody>
                  <a:tcPr marL="112548" marR="112548" marT="56274" marB="5627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600" b="1" err="1">
                          <a:solidFill>
                            <a:schemeClr val="bg1"/>
                          </a:solidFill>
                          <a:latin typeface="+mn-lt"/>
                        </a:rPr>
                        <a:t>Right</a:t>
                      </a:r>
                      <a:r>
                        <a:rPr lang="fi-FI" sz="1600" b="1">
                          <a:solidFill>
                            <a:schemeClr val="bg1"/>
                          </a:solidFill>
                          <a:latin typeface="+mn-lt"/>
                        </a:rPr>
                        <a:t> to pension in age</a:t>
                      </a:r>
                    </a:p>
                  </a:txBody>
                  <a:tcPr marL="112548" marR="112548" marT="56274" marB="56274"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extLst>
                  <a:ext uri="{0D108BD9-81ED-4DB2-BD59-A6C34878D82A}">
                    <a16:rowId xmlns:a16="http://schemas.microsoft.com/office/drawing/2014/main" val="10000"/>
                  </a:ext>
                </a:extLst>
              </a:tr>
              <a:tr h="299714">
                <a:tc>
                  <a:txBody>
                    <a:bodyPr/>
                    <a:lstStyle/>
                    <a:p>
                      <a:pPr algn="l"/>
                      <a:r>
                        <a:rPr lang="fi-FI" sz="1600">
                          <a:latin typeface="+mn-lt"/>
                        </a:rPr>
                        <a:t>Old-</a:t>
                      </a:r>
                      <a:r>
                        <a:rPr lang="fi-FI" sz="1600" err="1">
                          <a:latin typeface="+mn-lt"/>
                        </a:rPr>
                        <a:t>age</a:t>
                      </a:r>
                      <a:r>
                        <a:rPr lang="fi-FI" sz="1600" baseline="0">
                          <a:latin typeface="+mn-lt"/>
                        </a:rPr>
                        <a:t> pension</a:t>
                      </a:r>
                      <a:r>
                        <a:rPr lang="fi-FI" sz="1600">
                          <a:latin typeface="+mn-lt"/>
                        </a:rPr>
                        <a:t>	</a:t>
                      </a:r>
                      <a:endParaRPr lang="fi-FI" sz="1600" b="0">
                        <a:solidFill>
                          <a:schemeClr val="tx1"/>
                        </a:solidFill>
                        <a:latin typeface="+mn-lt"/>
                      </a:endParaRPr>
                    </a:p>
                  </a:txBody>
                  <a:tcPr marL="108000" marR="36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l"/>
                      <a:endParaRPr lang="fi-FI" sz="1600" b="0">
                        <a:solidFill>
                          <a:schemeClr val="tx1"/>
                        </a:solidFill>
                        <a:latin typeface="+mn-lt"/>
                      </a:endParaRP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noProof="0">
                          <a:solidFill>
                            <a:schemeClr val="dk1"/>
                          </a:solidFill>
                          <a:latin typeface="+mn-lt"/>
                        </a:rPr>
                        <a:t>As</a:t>
                      </a:r>
                      <a:r>
                        <a:rPr lang="en-GB" sz="1600" b="0" baseline="0" noProof="0">
                          <a:solidFill>
                            <a:schemeClr val="dk1"/>
                          </a:solidFill>
                          <a:latin typeface="+mn-lt"/>
                        </a:rPr>
                        <a:t> of a</a:t>
                      </a:r>
                      <a:r>
                        <a:rPr lang="en-GB" sz="1600" b="0" noProof="0">
                          <a:solidFill>
                            <a:schemeClr val="dk1"/>
                          </a:solidFill>
                          <a:latin typeface="+mn-lt"/>
                        </a:rPr>
                        <a:t>ge</a:t>
                      </a:r>
                      <a:r>
                        <a:rPr lang="en-GB" sz="1600" b="0" baseline="0" noProof="0">
                          <a:solidFill>
                            <a:schemeClr val="dk1"/>
                          </a:solidFill>
                          <a:latin typeface="+mn-lt"/>
                        </a:rPr>
                        <a:t> group’s retirement age</a:t>
                      </a:r>
                      <a:endParaRPr lang="en-GB" sz="1600" b="0" noProof="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1"/>
                  </a:ext>
                </a:extLst>
              </a:tr>
              <a:tr h="239832">
                <a:tc>
                  <a:txBody>
                    <a:bodyPr/>
                    <a:lstStyle/>
                    <a:p>
                      <a:pPr algn="l"/>
                      <a:r>
                        <a:rPr lang="fi-FI" sz="1600" b="0" err="1">
                          <a:solidFill>
                            <a:schemeClr val="dk1"/>
                          </a:solidFill>
                          <a:latin typeface="+mn-lt"/>
                        </a:rPr>
                        <a:t>Partial</a:t>
                      </a:r>
                      <a:r>
                        <a:rPr lang="fi-FI" sz="1600" b="0" baseline="0">
                          <a:solidFill>
                            <a:schemeClr val="dk1"/>
                          </a:solidFill>
                          <a:latin typeface="+mn-lt"/>
                        </a:rPr>
                        <a:t> </a:t>
                      </a:r>
                      <a:r>
                        <a:rPr lang="fi-FI" sz="1600" b="0" baseline="0" err="1">
                          <a:solidFill>
                            <a:schemeClr val="dk1"/>
                          </a:solidFill>
                          <a:latin typeface="+mn-lt"/>
                        </a:rPr>
                        <a:t>old-age</a:t>
                      </a:r>
                      <a:r>
                        <a:rPr lang="fi-FI" sz="1600" b="0" baseline="0">
                          <a:solidFill>
                            <a:schemeClr val="dk1"/>
                          </a:solidFill>
                          <a:latin typeface="+mn-lt"/>
                        </a:rPr>
                        <a:t> pension</a:t>
                      </a:r>
                      <a:endParaRPr lang="fi-FI" sz="1600" b="0">
                        <a:solidFill>
                          <a:schemeClr val="tx1"/>
                        </a:solidFill>
                        <a:latin typeface="+mn-lt"/>
                      </a:endParaRPr>
                    </a:p>
                  </a:txBody>
                  <a:tcPr marL="108000" marR="36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l"/>
                      <a:r>
                        <a:rPr lang="fi-FI" sz="1600">
                          <a:latin typeface="+mn-lt"/>
                        </a:rPr>
                        <a:t>1949–1963</a:t>
                      </a:r>
                      <a:endParaRPr lang="fi-FI" sz="1600" b="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l"/>
                      <a:r>
                        <a:rPr lang="en-GB" sz="1600" noProof="0">
                          <a:latin typeface="+mn-lt"/>
                        </a:rPr>
                        <a:t>61– </a:t>
                      </a:r>
                      <a:endParaRPr lang="en-GB" sz="1600" b="0" noProof="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2"/>
                  </a:ext>
                </a:extLst>
              </a:tr>
              <a:tr h="207987">
                <a:tc>
                  <a:txBody>
                    <a:bodyPr/>
                    <a:lstStyle/>
                    <a:p>
                      <a:pPr algn="l"/>
                      <a:endParaRPr lang="fi-FI" sz="1600" b="0">
                        <a:solidFill>
                          <a:schemeClr val="tx1"/>
                        </a:solidFill>
                        <a:latin typeface="+mn-lt"/>
                      </a:endParaRPr>
                    </a:p>
                  </a:txBody>
                  <a:tcPr marL="108000" marR="36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i-FI" sz="1600">
                          <a:latin typeface="+mn-lt"/>
                        </a:rPr>
                        <a:t>1964</a:t>
                      </a:r>
                      <a:endParaRPr lang="fi-FI" sz="1600" b="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noProof="0">
                          <a:latin typeface="+mn-lt"/>
                        </a:rPr>
                        <a:t>62– </a:t>
                      </a:r>
                      <a:endParaRPr lang="en-GB" sz="1600" b="0" noProof="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3"/>
                  </a:ext>
                </a:extLst>
              </a:tr>
              <a:tr h="271794">
                <a:tc>
                  <a:txBody>
                    <a:bodyPr/>
                    <a:lstStyle/>
                    <a:p>
                      <a:pPr algn="l"/>
                      <a:endParaRPr lang="fi-FI" sz="1600" b="0">
                        <a:solidFill>
                          <a:schemeClr val="tx1"/>
                        </a:solidFill>
                        <a:latin typeface="+mn-lt"/>
                      </a:endParaRPr>
                    </a:p>
                  </a:txBody>
                  <a:tcPr marL="108000" marR="36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i-FI" sz="1600">
                          <a:latin typeface="+mn-lt"/>
                        </a:rPr>
                        <a:t>1965– </a:t>
                      </a:r>
                      <a:endParaRPr lang="fi-FI" sz="1600" b="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baseline="0" noProof="0">
                          <a:latin typeface="+mn-lt"/>
                        </a:rPr>
                        <a:t>3 years before reaching the retirement age (follows life expectancy)</a:t>
                      </a:r>
                      <a:endParaRPr lang="en-GB" sz="1600" b="0" noProof="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4"/>
                  </a:ext>
                </a:extLst>
              </a:tr>
              <a:tr h="273005">
                <a:tc>
                  <a:txBody>
                    <a:bodyPr/>
                    <a:lstStyle/>
                    <a:p>
                      <a:pPr algn="l"/>
                      <a:r>
                        <a:rPr lang="fi-FI" sz="1600">
                          <a:latin typeface="+mn-lt"/>
                        </a:rPr>
                        <a:t>Disability</a:t>
                      </a:r>
                      <a:r>
                        <a:rPr lang="fi-FI" sz="1600" baseline="0">
                          <a:latin typeface="+mn-lt"/>
                        </a:rPr>
                        <a:t> pension </a:t>
                      </a:r>
                      <a:r>
                        <a:rPr lang="fi-FI" sz="1600">
                          <a:latin typeface="+mn-lt"/>
                        </a:rPr>
                        <a:t>(</a:t>
                      </a:r>
                      <a:r>
                        <a:rPr lang="fi-FI" sz="1600" err="1">
                          <a:latin typeface="+mn-lt"/>
                        </a:rPr>
                        <a:t>full</a:t>
                      </a:r>
                      <a:r>
                        <a:rPr lang="fi-FI" sz="1600">
                          <a:latin typeface="+mn-lt"/>
                        </a:rPr>
                        <a:t> </a:t>
                      </a:r>
                      <a:r>
                        <a:rPr lang="fi-FI" sz="1600" err="1">
                          <a:latin typeface="+mn-lt"/>
                        </a:rPr>
                        <a:t>or</a:t>
                      </a:r>
                      <a:r>
                        <a:rPr lang="fi-FI" sz="1600" baseline="0">
                          <a:latin typeface="+mn-lt"/>
                        </a:rPr>
                        <a:t> </a:t>
                      </a:r>
                      <a:r>
                        <a:rPr lang="fi-FI" sz="1600" baseline="0" err="1">
                          <a:latin typeface="+mn-lt"/>
                        </a:rPr>
                        <a:t>partial</a:t>
                      </a:r>
                      <a:r>
                        <a:rPr lang="fi-FI" sz="1600">
                          <a:latin typeface="+mn-lt"/>
                        </a:rPr>
                        <a:t>)</a:t>
                      </a:r>
                      <a:endParaRPr lang="fi-FI" sz="1600" b="0">
                        <a:solidFill>
                          <a:schemeClr val="tx1"/>
                        </a:solidFill>
                        <a:latin typeface="+mn-lt"/>
                      </a:endParaRPr>
                    </a:p>
                  </a:txBody>
                  <a:tcPr marL="108000" marR="36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algn="l"/>
                      <a:endParaRPr lang="fi-FI" sz="1600" b="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algn="l"/>
                      <a:r>
                        <a:rPr lang="en-GB" sz="1600" noProof="0">
                          <a:latin typeface="+mn-lt"/>
                        </a:rPr>
                        <a:t>17– age</a:t>
                      </a:r>
                      <a:r>
                        <a:rPr lang="en-GB" sz="1600" baseline="0" noProof="0">
                          <a:latin typeface="+mn-lt"/>
                        </a:rPr>
                        <a:t> group’s retirement age</a:t>
                      </a:r>
                      <a:endParaRPr lang="en-GB" sz="1600" b="0" noProof="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05"/>
                  </a:ext>
                </a:extLst>
              </a:tr>
              <a:tr h="273005">
                <a:tc>
                  <a:txBody>
                    <a:bodyPr/>
                    <a:lstStyle/>
                    <a:p>
                      <a:pPr algn="l"/>
                      <a:r>
                        <a:rPr lang="en-GB" sz="1600" noProof="0">
                          <a:latin typeface="+mn-lt"/>
                        </a:rPr>
                        <a:t>Years-of-service pension</a:t>
                      </a:r>
                      <a:endParaRPr lang="en-GB" sz="1600" b="0" noProof="0">
                        <a:solidFill>
                          <a:schemeClr val="tx1"/>
                        </a:solidFill>
                        <a:latin typeface="+mn-lt"/>
                      </a:endParaRPr>
                    </a:p>
                  </a:txBody>
                  <a:tcPr marL="108000" marR="36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l"/>
                      <a:r>
                        <a:rPr lang="fi-FI" sz="1600">
                          <a:latin typeface="+mn-lt"/>
                        </a:rPr>
                        <a:t>1955–1964</a:t>
                      </a:r>
                      <a:endParaRPr lang="fi-FI" sz="1600" b="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l"/>
                      <a:r>
                        <a:rPr lang="en-GB" sz="1600" noProof="0">
                          <a:latin typeface="+mn-lt"/>
                        </a:rPr>
                        <a:t>63– age group’s retirement age</a:t>
                      </a:r>
                      <a:endParaRPr lang="en-GB" sz="1600" b="0" noProof="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6"/>
                  </a:ext>
                </a:extLst>
              </a:tr>
              <a:tr h="273005">
                <a:tc>
                  <a:txBody>
                    <a:bodyPr/>
                    <a:lstStyle/>
                    <a:p>
                      <a:pPr algn="l"/>
                      <a:endParaRPr lang="fi-FI" sz="1600" b="0">
                        <a:solidFill>
                          <a:schemeClr val="tx1"/>
                        </a:solidFill>
                        <a:latin typeface="+mn-lt"/>
                      </a:endParaRPr>
                    </a:p>
                  </a:txBody>
                  <a:tcPr marL="108000" marR="36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l"/>
                      <a:r>
                        <a:rPr lang="fi-FI" sz="1600">
                          <a:latin typeface="+mn-lt"/>
                        </a:rPr>
                        <a:t>1965–</a:t>
                      </a:r>
                      <a:endParaRPr lang="fi-FI" sz="1600" b="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baseline="0" noProof="0">
                          <a:latin typeface="+mn-lt"/>
                        </a:rPr>
                        <a:t>2 years before reaching the retirement age </a:t>
                      </a:r>
                      <a:r>
                        <a:rPr lang="en-GB" sz="1600" noProof="0">
                          <a:latin typeface="+mn-lt"/>
                        </a:rPr>
                        <a:t>(follows life expectancy</a:t>
                      </a:r>
                      <a:r>
                        <a:rPr lang="en-GB" sz="1600" baseline="0" noProof="0">
                          <a:latin typeface="+mn-lt"/>
                        </a:rPr>
                        <a:t>)</a:t>
                      </a:r>
                      <a:endParaRPr lang="en-GB" sz="1600" noProof="0">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7"/>
                  </a:ext>
                </a:extLst>
              </a:tr>
              <a:tr h="201437">
                <a:tc>
                  <a:txBody>
                    <a:bodyPr/>
                    <a:lstStyle/>
                    <a:p>
                      <a:r>
                        <a:rPr lang="en-GB" sz="1600" b="0" noProof="0">
                          <a:solidFill>
                            <a:schemeClr val="tx1"/>
                          </a:solidFill>
                          <a:latin typeface="+mn-lt"/>
                        </a:rPr>
                        <a:t>Survivor’s pension </a:t>
                      </a:r>
                    </a:p>
                  </a:txBody>
                  <a:tcPr marL="108000" marR="36000" marT="56274" marB="56274"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algn="l"/>
                      <a:endParaRPr lang="fi-FI" sz="1600" b="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algn="l"/>
                      <a:endParaRPr lang="en-GB" sz="1600" b="0" noProof="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08"/>
                  </a:ext>
                </a:extLst>
              </a:tr>
              <a:tr h="257666">
                <a:tc>
                  <a:txBody>
                    <a:bodyPr/>
                    <a:lstStyle/>
                    <a:p>
                      <a:r>
                        <a:rPr lang="en-GB" sz="1600" b="0" noProof="0">
                          <a:solidFill>
                            <a:schemeClr val="tx1"/>
                          </a:solidFill>
                          <a:latin typeface="+mn-lt"/>
                        </a:rPr>
                        <a:t>  - Child	 		</a:t>
                      </a:r>
                    </a:p>
                  </a:txBody>
                  <a:tcPr marL="108000" marR="36000" marT="56274" marB="56274"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algn="l"/>
                      <a:endParaRPr lang="fi-FI" sz="1600" b="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algn="l"/>
                      <a:r>
                        <a:rPr lang="en-GB" sz="1600" noProof="0">
                          <a:latin typeface="+mn-lt"/>
                        </a:rPr>
                        <a:t>0–18</a:t>
                      </a:r>
                      <a:endParaRPr lang="en-GB" sz="1600" b="0" noProof="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09"/>
                  </a:ext>
                </a:extLst>
              </a:tr>
              <a:tr h="241679">
                <a:tc>
                  <a:txBody>
                    <a:bodyPr/>
                    <a:lstStyle/>
                    <a:p>
                      <a:r>
                        <a:rPr lang="en-GB" sz="1600" b="0" noProof="0">
                          <a:solidFill>
                            <a:schemeClr val="tx1"/>
                          </a:solidFill>
                          <a:latin typeface="+mn-lt"/>
                        </a:rPr>
                        <a:t>  - Surviving spouse, if children</a:t>
                      </a:r>
                    </a:p>
                  </a:txBody>
                  <a:tcPr marL="108000" marR="36000" marT="56274" marB="56274"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algn="l"/>
                      <a:endParaRPr lang="fi-FI" sz="1600" b="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algn="l"/>
                      <a:r>
                        <a:rPr lang="en-GB" sz="1600" b="0" noProof="0">
                          <a:solidFill>
                            <a:schemeClr val="dk1"/>
                          </a:solidFill>
                          <a:latin typeface="+mn-lt"/>
                        </a:rPr>
                        <a:t>No</a:t>
                      </a:r>
                      <a:r>
                        <a:rPr lang="en-GB" sz="1600" b="0" baseline="0" noProof="0">
                          <a:solidFill>
                            <a:schemeClr val="dk1"/>
                          </a:solidFill>
                          <a:latin typeface="+mn-lt"/>
                        </a:rPr>
                        <a:t> age limit</a:t>
                      </a:r>
                      <a:endParaRPr lang="en-GB" sz="1600" b="0" noProof="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10"/>
                  </a:ext>
                </a:extLst>
              </a:tr>
              <a:tr h="256873">
                <a:tc>
                  <a:txBody>
                    <a:bodyPr/>
                    <a:lstStyle/>
                    <a:p>
                      <a:pPr marL="0" indent="0">
                        <a:buFontTx/>
                        <a:buNone/>
                      </a:pPr>
                      <a:r>
                        <a:rPr lang="en-GB" sz="1600" b="0" baseline="0" noProof="0">
                          <a:solidFill>
                            <a:schemeClr val="tx1"/>
                          </a:solidFill>
                          <a:latin typeface="+mn-lt"/>
                        </a:rPr>
                        <a:t>  - Surviving spouse, no children</a:t>
                      </a:r>
                      <a:endParaRPr lang="en-GB" sz="1600" b="0" noProof="0">
                        <a:solidFill>
                          <a:schemeClr val="tx1"/>
                        </a:solidFill>
                        <a:latin typeface="+mn-lt"/>
                      </a:endParaRPr>
                    </a:p>
                  </a:txBody>
                  <a:tcPr marL="108000" marR="36000" marT="56274" marB="56274"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marL="0" indent="0" algn="l">
                        <a:buFontTx/>
                        <a:buNone/>
                      </a:pPr>
                      <a:endParaRPr lang="fi-FI" sz="1600" b="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algn="l"/>
                      <a:r>
                        <a:rPr lang="en-GB" sz="1600" noProof="0">
                          <a:latin typeface="+mn-lt"/>
                        </a:rPr>
                        <a:t>50–</a:t>
                      </a:r>
                      <a:endParaRPr lang="en-GB" sz="1600" b="0" noProof="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11"/>
                  </a:ext>
                </a:extLst>
              </a:tr>
              <a:tr h="0">
                <a:tc>
                  <a:txBody>
                    <a:bodyPr/>
                    <a:lstStyle/>
                    <a:p>
                      <a:pPr algn="l"/>
                      <a:r>
                        <a:rPr lang="fi-FI" sz="1600" b="0" err="1">
                          <a:solidFill>
                            <a:schemeClr val="dk1"/>
                          </a:solidFill>
                          <a:latin typeface="+mn-lt"/>
                        </a:rPr>
                        <a:t>Vocational</a:t>
                      </a:r>
                      <a:r>
                        <a:rPr lang="fi-FI" sz="1600" b="0" baseline="0">
                          <a:solidFill>
                            <a:schemeClr val="dk1"/>
                          </a:solidFill>
                          <a:latin typeface="+mn-lt"/>
                        </a:rPr>
                        <a:t> </a:t>
                      </a:r>
                      <a:r>
                        <a:rPr lang="fi-FI" sz="1600" b="0" baseline="0" err="1">
                          <a:solidFill>
                            <a:schemeClr val="dk1"/>
                          </a:solidFill>
                          <a:latin typeface="+mn-lt"/>
                        </a:rPr>
                        <a:t>rehabilitation</a:t>
                      </a:r>
                      <a:endParaRPr lang="fi-FI" sz="1600" b="0">
                        <a:solidFill>
                          <a:schemeClr val="tx1"/>
                        </a:solidFill>
                        <a:latin typeface="+mn-lt"/>
                      </a:endParaRPr>
                    </a:p>
                  </a:txBody>
                  <a:tcPr marL="108000" marR="36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l"/>
                      <a:endParaRPr lang="fi-FI" sz="1600" b="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l"/>
                      <a:r>
                        <a:rPr lang="en-GB" sz="1600" noProof="0">
                          <a:latin typeface="+mn-lt"/>
                        </a:rPr>
                        <a:t>17– age</a:t>
                      </a:r>
                      <a:r>
                        <a:rPr lang="en-GB" sz="1600" baseline="0" noProof="0">
                          <a:latin typeface="+mn-lt"/>
                        </a:rPr>
                        <a:t> group’s retirement age </a:t>
                      </a:r>
                      <a:endParaRPr lang="en-GB" sz="1600" b="0" noProof="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804266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839416" y="548680"/>
            <a:ext cx="8832304" cy="863386"/>
          </a:xfrm>
        </p:spPr>
        <p:txBody>
          <a:bodyPr/>
          <a:lstStyle/>
          <a:p>
            <a:pPr algn="l"/>
            <a:r>
              <a:rPr lang="fi-FI" sz="4000"/>
              <a:t>Index </a:t>
            </a:r>
            <a:r>
              <a:rPr lang="fi-FI" sz="4000" err="1"/>
              <a:t>adjustments</a:t>
            </a:r>
            <a:r>
              <a:rPr lang="fi-FI" sz="4000"/>
              <a:t> </a:t>
            </a:r>
            <a:r>
              <a:rPr lang="fi-FI" sz="4000" err="1"/>
              <a:t>secure</a:t>
            </a:r>
            <a:r>
              <a:rPr lang="fi-FI" sz="4000"/>
              <a:t> pension </a:t>
            </a:r>
            <a:r>
              <a:rPr lang="fi-FI" sz="4000" err="1"/>
              <a:t>level</a:t>
            </a:r>
            <a:br>
              <a:rPr lang="fi-FI" sz="4000"/>
            </a:br>
            <a:endParaRPr lang="fi-FI" sz="4000"/>
          </a:p>
        </p:txBody>
      </p:sp>
      <p:sp>
        <p:nvSpPr>
          <p:cNvPr id="6" name="Dian numeron paikkamerkki 5">
            <a:extLst>
              <a:ext uri="{FF2B5EF4-FFF2-40B4-BE49-F238E27FC236}">
                <a16:creationId xmlns:a16="http://schemas.microsoft.com/office/drawing/2014/main" id="{3BBA4828-6745-49D2-973B-D5AA5E9F47CC}"/>
              </a:ext>
            </a:extLst>
          </p:cNvPr>
          <p:cNvSpPr>
            <a:spLocks noGrp="1"/>
          </p:cNvSpPr>
          <p:nvPr>
            <p:ph type="sldNum" sz="quarter" idx="12"/>
          </p:nvPr>
        </p:nvSpPr>
        <p:spPr/>
        <p:txBody>
          <a:bodyPr/>
          <a:lstStyle/>
          <a:p>
            <a:fld id="{BE2D8D75-17F6-474C-8CC8-AD93DCE1F39D}" type="slidenum">
              <a:rPr lang="fi-FI" smtClean="0"/>
              <a:t>16</a:t>
            </a:fld>
            <a:endParaRPr lang="fi-FI"/>
          </a:p>
        </p:txBody>
      </p:sp>
      <p:sp>
        <p:nvSpPr>
          <p:cNvPr id="8" name="Suorakulmio 7">
            <a:extLst>
              <a:ext uri="{FF2B5EF4-FFF2-40B4-BE49-F238E27FC236}">
                <a16:creationId xmlns:a16="http://schemas.microsoft.com/office/drawing/2014/main" id="{9DB9CF84-DC46-465B-852C-B2BF528AFF91}"/>
              </a:ext>
            </a:extLst>
          </p:cNvPr>
          <p:cNvSpPr/>
          <p:nvPr/>
        </p:nvSpPr>
        <p:spPr>
          <a:xfrm>
            <a:off x="839416" y="1399143"/>
            <a:ext cx="9073008" cy="2677656"/>
          </a:xfrm>
          <a:prstGeom prst="rect">
            <a:avLst/>
          </a:prstGeom>
        </p:spPr>
        <p:txBody>
          <a:bodyPr wrap="square">
            <a:spAutoFit/>
          </a:bodyPr>
          <a:lstStyle/>
          <a:p>
            <a:pPr marL="342900" indent="-342900" eaLnBrk="1" hangingPunct="1">
              <a:buClr>
                <a:srgbClr val="0356B5"/>
              </a:buClr>
              <a:buSzPct val="100000"/>
              <a:buFont typeface="Arial" panose="020B0604020202020204" pitchFamily="34" charset="0"/>
              <a:buChar char="•"/>
            </a:pPr>
            <a:r>
              <a:rPr lang="en-GB" sz="2400"/>
              <a:t>The earnings are adjusted with the wage coefficient to the level of the starting moment of the pension.</a:t>
            </a:r>
          </a:p>
          <a:p>
            <a:pPr marL="342900" indent="-342900" eaLnBrk="1" hangingPunct="1">
              <a:lnSpc>
                <a:spcPct val="50000"/>
              </a:lnSpc>
              <a:buClr>
                <a:srgbClr val="0356B5"/>
              </a:buClr>
              <a:buSzPct val="100000"/>
              <a:buFont typeface="Arial" panose="020B0604020202020204" pitchFamily="34" charset="0"/>
              <a:buChar char="•"/>
            </a:pPr>
            <a:endParaRPr lang="en-GB" sz="2400"/>
          </a:p>
          <a:p>
            <a:pPr marL="342900" indent="-342900" eaLnBrk="1" hangingPunct="1">
              <a:buClr>
                <a:srgbClr val="0356B5"/>
              </a:buClr>
              <a:buSzPct val="100000"/>
              <a:buFont typeface="Arial" panose="020B0604020202020204" pitchFamily="34" charset="0"/>
              <a:buChar char="•"/>
            </a:pPr>
            <a:r>
              <a:rPr lang="en-GB" sz="2400"/>
              <a:t>Earnings-related pensions in payment are adjusted annually with the earnings-related pension index.</a:t>
            </a:r>
          </a:p>
          <a:p>
            <a:pPr marL="342900" indent="-342900" eaLnBrk="1" hangingPunct="1">
              <a:lnSpc>
                <a:spcPct val="50000"/>
              </a:lnSpc>
              <a:buClr>
                <a:srgbClr val="0356B5"/>
              </a:buClr>
              <a:buSzPct val="100000"/>
              <a:buFont typeface="Arial" panose="020B0604020202020204" pitchFamily="34" charset="0"/>
              <a:buChar char="•"/>
            </a:pPr>
            <a:endParaRPr lang="en-GB" sz="2400"/>
          </a:p>
          <a:p>
            <a:pPr marL="342900" indent="-342900" eaLnBrk="1" hangingPunct="1">
              <a:buClr>
                <a:srgbClr val="0356B5"/>
              </a:buClr>
              <a:buSzPct val="100000"/>
              <a:buFont typeface="Arial" panose="020B0604020202020204" pitchFamily="34" charset="0"/>
              <a:buChar char="•"/>
            </a:pPr>
            <a:r>
              <a:rPr lang="en-GB" sz="2400"/>
              <a:t>National pensions in payment are adjusted annually by Kela with the national pension index.</a:t>
            </a:r>
          </a:p>
        </p:txBody>
      </p:sp>
      <p:graphicFrame>
        <p:nvGraphicFramePr>
          <p:cNvPr id="2" name="Taulukko 1">
            <a:extLst>
              <a:ext uri="{FF2B5EF4-FFF2-40B4-BE49-F238E27FC236}">
                <a16:creationId xmlns:a16="http://schemas.microsoft.com/office/drawing/2014/main" id="{0CBA52C8-0ED1-B556-E765-8913B2291A94}"/>
              </a:ext>
            </a:extLst>
          </p:cNvPr>
          <p:cNvGraphicFramePr>
            <a:graphicFrameLocks noGrp="1"/>
          </p:cNvGraphicFramePr>
          <p:nvPr>
            <p:extLst>
              <p:ext uri="{D42A27DB-BD31-4B8C-83A1-F6EECF244321}">
                <p14:modId xmlns:p14="http://schemas.microsoft.com/office/powerpoint/2010/main" val="355033243"/>
              </p:ext>
            </p:extLst>
          </p:nvPr>
        </p:nvGraphicFramePr>
        <p:xfrm>
          <a:off x="1199456" y="4273768"/>
          <a:ext cx="8136904" cy="1747520"/>
        </p:xfrm>
        <a:graphic>
          <a:graphicData uri="http://schemas.openxmlformats.org/drawingml/2006/table">
            <a:tbl>
              <a:tblPr firstRow="1" bandRow="1">
                <a:tableStyleId>{5C22544A-7EE6-4342-B048-85BDC9FD1C3A}</a:tableStyleId>
              </a:tblPr>
              <a:tblGrid>
                <a:gridCol w="2424669">
                  <a:extLst>
                    <a:ext uri="{9D8B030D-6E8A-4147-A177-3AD203B41FA5}">
                      <a16:colId xmlns:a16="http://schemas.microsoft.com/office/drawing/2014/main" val="20000"/>
                    </a:ext>
                  </a:extLst>
                </a:gridCol>
                <a:gridCol w="1142447">
                  <a:extLst>
                    <a:ext uri="{9D8B030D-6E8A-4147-A177-3AD203B41FA5}">
                      <a16:colId xmlns:a16="http://schemas.microsoft.com/office/drawing/2014/main" val="3485759309"/>
                    </a:ext>
                  </a:extLst>
                </a:gridCol>
                <a:gridCol w="1142447">
                  <a:extLst>
                    <a:ext uri="{9D8B030D-6E8A-4147-A177-3AD203B41FA5}">
                      <a16:colId xmlns:a16="http://schemas.microsoft.com/office/drawing/2014/main" val="889949529"/>
                    </a:ext>
                  </a:extLst>
                </a:gridCol>
                <a:gridCol w="1142447">
                  <a:extLst>
                    <a:ext uri="{9D8B030D-6E8A-4147-A177-3AD203B41FA5}">
                      <a16:colId xmlns:a16="http://schemas.microsoft.com/office/drawing/2014/main" val="3268872362"/>
                    </a:ext>
                  </a:extLst>
                </a:gridCol>
                <a:gridCol w="1142447">
                  <a:extLst>
                    <a:ext uri="{9D8B030D-6E8A-4147-A177-3AD203B41FA5}">
                      <a16:colId xmlns:a16="http://schemas.microsoft.com/office/drawing/2014/main" val="1200301628"/>
                    </a:ext>
                  </a:extLst>
                </a:gridCol>
                <a:gridCol w="1142447">
                  <a:extLst>
                    <a:ext uri="{9D8B030D-6E8A-4147-A177-3AD203B41FA5}">
                      <a16:colId xmlns:a16="http://schemas.microsoft.com/office/drawing/2014/main" val="3562477806"/>
                    </a:ext>
                  </a:extLst>
                </a:gridCol>
              </a:tblGrid>
              <a:tr h="0">
                <a:tc>
                  <a:txBody>
                    <a:bodyPr/>
                    <a:lstStyle/>
                    <a:p>
                      <a:r>
                        <a:rPr lang="fi-FI" sz="1800">
                          <a:latin typeface="+mn-lt"/>
                        </a:rPr>
                        <a:t>Index</a:t>
                      </a:r>
                      <a:endParaRPr lang="en-US" sz="1800">
                        <a:latin typeface="+mn-lt"/>
                      </a:endParaRPr>
                    </a:p>
                  </a:txBody>
                  <a:tcPr marL="108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en-US" sz="1800">
                          <a:latin typeface="+mn-lt"/>
                        </a:rPr>
                        <a:t>2019</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en-US" sz="1800">
                          <a:latin typeface="+mn-lt"/>
                        </a:rPr>
                        <a:t>2020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en-US" sz="1800">
                          <a:latin typeface="+mn-lt"/>
                        </a:rPr>
                        <a:t>2021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en-US" sz="1800">
                          <a:latin typeface="+mn-lt"/>
                        </a:rPr>
                        <a:t>2022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en-US" sz="1800">
                          <a:latin typeface="+mn-lt"/>
                        </a:rPr>
                        <a:t>2023</a:t>
                      </a:r>
                    </a:p>
                  </a:txBody>
                  <a:tcP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extLst>
                  <a:ext uri="{0D108BD9-81ED-4DB2-BD59-A6C34878D82A}">
                    <a16:rowId xmlns:a16="http://schemas.microsoft.com/office/drawing/2014/main" val="10000"/>
                  </a:ext>
                </a:extLst>
              </a:tr>
              <a:tr h="370840">
                <a:tc>
                  <a:txBody>
                    <a:bodyPr/>
                    <a:lstStyle/>
                    <a:p>
                      <a:r>
                        <a:rPr lang="en-GB" sz="1800" noProof="0">
                          <a:latin typeface="+mn-lt"/>
                        </a:rPr>
                        <a:t>Wage coefficient</a:t>
                      </a:r>
                    </a:p>
                  </a:txBody>
                  <a:tcPr marL="10800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en-US" sz="1800">
                          <a:latin typeface="+mn-lt"/>
                        </a:rPr>
                        <a:t>1.9%</a:t>
                      </a:r>
                    </a:p>
                  </a:txBody>
                  <a:tcPr marR="36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en-US" sz="1800">
                          <a:latin typeface="+mn-lt"/>
                        </a:rPr>
                        <a:t>2.0%</a:t>
                      </a:r>
                    </a:p>
                  </a:txBody>
                  <a:tcPr marR="36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en-US" sz="1800">
                          <a:latin typeface="+mn-lt"/>
                        </a:rPr>
                        <a:t>1.3%</a:t>
                      </a:r>
                    </a:p>
                  </a:txBody>
                  <a:tcPr marR="36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en-US" sz="1800">
                          <a:latin typeface="+mn-lt"/>
                        </a:rPr>
                        <a:t>2.5%</a:t>
                      </a:r>
                    </a:p>
                  </a:txBody>
                  <a:tcPr marR="36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en-US" sz="1800">
                          <a:latin typeface="+mn-lt"/>
                        </a:rPr>
                        <a:t>3.8%</a:t>
                      </a:r>
                    </a:p>
                  </a:txBody>
                  <a:tcPr marR="36000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1"/>
                  </a:ext>
                </a:extLst>
              </a:tr>
              <a:tr h="370840">
                <a:tc>
                  <a:txBody>
                    <a:bodyPr/>
                    <a:lstStyle/>
                    <a:p>
                      <a:r>
                        <a:rPr lang="en-GB" sz="1800" noProof="0">
                          <a:latin typeface="+mn-lt"/>
                        </a:rPr>
                        <a:t>Earnings-related pension</a:t>
                      </a:r>
                      <a:r>
                        <a:rPr lang="en-GB" sz="1800" baseline="0" noProof="0">
                          <a:latin typeface="+mn-lt"/>
                        </a:rPr>
                        <a:t> index</a:t>
                      </a:r>
                      <a:endParaRPr lang="en-GB" sz="1800" noProof="0">
                        <a:latin typeface="+mn-lt"/>
                      </a:endParaRPr>
                    </a:p>
                  </a:txBody>
                  <a:tcPr marL="10800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en-US" sz="1800">
                          <a:latin typeface="+mn-lt"/>
                        </a:rPr>
                        <a:t>1.5%</a:t>
                      </a:r>
                    </a:p>
                  </a:txBody>
                  <a:tcPr marR="36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en-US" sz="1800">
                          <a:latin typeface="+mn-lt"/>
                        </a:rPr>
                        <a:t>1.2%</a:t>
                      </a:r>
                    </a:p>
                  </a:txBody>
                  <a:tcPr marR="36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en-US" sz="1800">
                          <a:latin typeface="+mn-lt"/>
                        </a:rPr>
                        <a:t>0.5%</a:t>
                      </a:r>
                    </a:p>
                  </a:txBody>
                  <a:tcPr marR="36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en-US" sz="1800">
                          <a:latin typeface="+mn-lt"/>
                        </a:rPr>
                        <a:t>2.3%</a:t>
                      </a:r>
                    </a:p>
                  </a:txBody>
                  <a:tcPr marR="36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en-US" sz="1800">
                          <a:latin typeface="+mn-lt"/>
                        </a:rPr>
                        <a:t>6.8%</a:t>
                      </a:r>
                    </a:p>
                  </a:txBody>
                  <a:tcPr marR="36000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800" noProof="0">
                          <a:latin typeface="+mn-lt"/>
                        </a:rPr>
                        <a:t>National</a:t>
                      </a:r>
                      <a:r>
                        <a:rPr lang="en-GB" sz="1800" baseline="0" noProof="0">
                          <a:latin typeface="+mn-lt"/>
                        </a:rPr>
                        <a:t> pension index</a:t>
                      </a:r>
                      <a:endParaRPr lang="en-US" sz="1800">
                        <a:latin typeface="+mn-lt"/>
                      </a:endParaRPr>
                    </a:p>
                  </a:txBody>
                  <a:tcPr marL="10800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en-US" sz="1800">
                          <a:latin typeface="+mn-lt"/>
                        </a:rPr>
                        <a:t>0.0%</a:t>
                      </a:r>
                    </a:p>
                  </a:txBody>
                  <a:tcPr marR="36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en-US" sz="1800">
                          <a:latin typeface="+mn-lt"/>
                        </a:rPr>
                        <a:t>1.0%</a:t>
                      </a:r>
                    </a:p>
                  </a:txBody>
                  <a:tcPr marR="36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en-US" sz="1800">
                          <a:latin typeface="+mn-lt"/>
                        </a:rPr>
                        <a:t>0.4%</a:t>
                      </a:r>
                    </a:p>
                  </a:txBody>
                  <a:tcPr marR="36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en-US" sz="1800">
                          <a:latin typeface="+mn-lt"/>
                        </a:rPr>
                        <a:t>2.1%</a:t>
                      </a:r>
                    </a:p>
                  </a:txBody>
                  <a:tcPr marR="36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en-US" sz="1800">
                          <a:latin typeface="+mn-lt"/>
                        </a:rPr>
                        <a:t>7.8%</a:t>
                      </a:r>
                    </a:p>
                  </a:txBody>
                  <a:tcPr marR="36000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1012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9DE69B8-5245-4DE0-B032-2AFCFA6AC1FC}"/>
              </a:ext>
            </a:extLst>
          </p:cNvPr>
          <p:cNvSpPr>
            <a:spLocks noGrp="1"/>
          </p:cNvSpPr>
          <p:nvPr>
            <p:ph type="ctrTitle"/>
          </p:nvPr>
        </p:nvSpPr>
        <p:spPr/>
        <p:txBody>
          <a:bodyPr/>
          <a:lstStyle/>
          <a:p>
            <a:r>
              <a:rPr lang="fi-FI"/>
              <a:t>Pension Level</a:t>
            </a:r>
            <a:br>
              <a:rPr lang="fi-FI"/>
            </a:br>
            <a:endParaRPr lang="fi-FI"/>
          </a:p>
        </p:txBody>
      </p:sp>
      <p:sp>
        <p:nvSpPr>
          <p:cNvPr id="3" name="Tekstin paikkamerkki 2">
            <a:extLst>
              <a:ext uri="{FF2B5EF4-FFF2-40B4-BE49-F238E27FC236}">
                <a16:creationId xmlns:a16="http://schemas.microsoft.com/office/drawing/2014/main" id="{CDCB9D86-E044-4329-B662-BB054AC57E54}"/>
              </a:ext>
            </a:extLst>
          </p:cNvPr>
          <p:cNvSpPr>
            <a:spLocks noGrp="1"/>
          </p:cNvSpPr>
          <p:nvPr>
            <p:ph type="body" sz="quarter" idx="13"/>
          </p:nvPr>
        </p:nvSpPr>
        <p:spPr/>
        <p:txBody>
          <a:bodyPr/>
          <a:lstStyle/>
          <a:p>
            <a:r>
              <a:rPr lang="fi-FI"/>
              <a:t>3</a:t>
            </a:r>
          </a:p>
        </p:txBody>
      </p:sp>
      <p:sp>
        <p:nvSpPr>
          <p:cNvPr id="6" name="Dian numeron paikkamerkki 5">
            <a:extLst>
              <a:ext uri="{FF2B5EF4-FFF2-40B4-BE49-F238E27FC236}">
                <a16:creationId xmlns:a16="http://schemas.microsoft.com/office/drawing/2014/main" id="{3BBA4828-6745-49D2-973B-D5AA5E9F47CC}"/>
              </a:ext>
            </a:extLst>
          </p:cNvPr>
          <p:cNvSpPr>
            <a:spLocks noGrp="1"/>
          </p:cNvSpPr>
          <p:nvPr>
            <p:ph type="sldNum" sz="quarter" idx="12"/>
          </p:nvPr>
        </p:nvSpPr>
        <p:spPr/>
        <p:txBody>
          <a:bodyPr/>
          <a:lstStyle/>
          <a:p>
            <a:fld id="{BE2D8D75-17F6-474C-8CC8-AD93DCE1F39D}" type="slidenum">
              <a:rPr lang="fi-FI" smtClean="0"/>
              <a:t>17</a:t>
            </a:fld>
            <a:endParaRPr lang="fi-FI"/>
          </a:p>
        </p:txBody>
      </p:sp>
    </p:spTree>
    <p:extLst>
      <p:ext uri="{BB962C8B-B14F-4D97-AF65-F5344CB8AC3E}">
        <p14:creationId xmlns:p14="http://schemas.microsoft.com/office/powerpoint/2010/main" val="912576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5730" y="618054"/>
            <a:ext cx="11856640" cy="863386"/>
          </a:xfrm>
        </p:spPr>
        <p:txBody>
          <a:bodyPr/>
          <a:lstStyle/>
          <a:p>
            <a:r>
              <a:rPr lang="fi-FI" err="1"/>
              <a:t>Average</a:t>
            </a:r>
            <a:r>
              <a:rPr lang="fi-FI"/>
              <a:t> </a:t>
            </a:r>
            <a:r>
              <a:rPr lang="fi-FI" err="1"/>
              <a:t>total</a:t>
            </a:r>
            <a:r>
              <a:rPr lang="fi-FI"/>
              <a:t> pension on 31 </a:t>
            </a:r>
            <a:r>
              <a:rPr lang="fi-FI" err="1"/>
              <a:t>Dec</a:t>
            </a:r>
            <a:r>
              <a:rPr lang="fi-FI"/>
              <a:t>. 2022</a:t>
            </a:r>
            <a:br>
              <a:rPr lang="fi-FI"/>
            </a:br>
            <a:endParaRPr lang="fi-FI"/>
          </a:p>
        </p:txBody>
      </p:sp>
      <p:sp>
        <p:nvSpPr>
          <p:cNvPr id="6" name="Dian numeron paikkamerkki 5">
            <a:extLst>
              <a:ext uri="{FF2B5EF4-FFF2-40B4-BE49-F238E27FC236}">
                <a16:creationId xmlns:a16="http://schemas.microsoft.com/office/drawing/2014/main" id="{3BBA4828-6745-49D2-973B-D5AA5E9F47CC}"/>
              </a:ext>
            </a:extLst>
          </p:cNvPr>
          <p:cNvSpPr>
            <a:spLocks noGrp="1"/>
          </p:cNvSpPr>
          <p:nvPr>
            <p:ph type="sldNum" sz="quarter" idx="12"/>
          </p:nvPr>
        </p:nvSpPr>
        <p:spPr/>
        <p:txBody>
          <a:bodyPr/>
          <a:lstStyle/>
          <a:p>
            <a:fld id="{BE2D8D75-17F6-474C-8CC8-AD93DCE1F39D}" type="slidenum">
              <a:rPr lang="fi-FI" smtClean="0"/>
              <a:t>18</a:t>
            </a:fld>
            <a:endParaRPr lang="fi-FI"/>
          </a:p>
        </p:txBody>
      </p:sp>
      <p:graphicFrame>
        <p:nvGraphicFramePr>
          <p:cNvPr id="2" name="Content Placeholder 6">
            <a:extLst>
              <a:ext uri="{FF2B5EF4-FFF2-40B4-BE49-F238E27FC236}">
                <a16:creationId xmlns:a16="http://schemas.microsoft.com/office/drawing/2014/main" id="{76B00C5F-9D84-D82C-2FA8-8A753F1F4920}"/>
              </a:ext>
            </a:extLst>
          </p:cNvPr>
          <p:cNvGraphicFramePr>
            <a:graphicFrameLocks/>
          </p:cNvGraphicFramePr>
          <p:nvPr>
            <p:extLst>
              <p:ext uri="{D42A27DB-BD31-4B8C-83A1-F6EECF244321}">
                <p14:modId xmlns:p14="http://schemas.microsoft.com/office/powerpoint/2010/main" val="2758310805"/>
              </p:ext>
            </p:extLst>
          </p:nvPr>
        </p:nvGraphicFramePr>
        <p:xfrm>
          <a:off x="1405903" y="1412776"/>
          <a:ext cx="8595644" cy="2272520"/>
        </p:xfrm>
        <a:graphic>
          <a:graphicData uri="http://schemas.openxmlformats.org/drawingml/2006/table">
            <a:tbl>
              <a:tblPr firstRow="1" bandRow="1">
                <a:tableStyleId>{5C22544A-7EE6-4342-B048-85BDC9FD1C3A}</a:tableStyleId>
              </a:tblPr>
              <a:tblGrid>
                <a:gridCol w="4170575">
                  <a:extLst>
                    <a:ext uri="{9D8B030D-6E8A-4147-A177-3AD203B41FA5}">
                      <a16:colId xmlns:a16="http://schemas.microsoft.com/office/drawing/2014/main" val="1844876579"/>
                    </a:ext>
                  </a:extLst>
                </a:gridCol>
                <a:gridCol w="1475023">
                  <a:extLst>
                    <a:ext uri="{9D8B030D-6E8A-4147-A177-3AD203B41FA5}">
                      <a16:colId xmlns:a16="http://schemas.microsoft.com/office/drawing/2014/main" val="2161742765"/>
                    </a:ext>
                  </a:extLst>
                </a:gridCol>
                <a:gridCol w="1475023">
                  <a:extLst>
                    <a:ext uri="{9D8B030D-6E8A-4147-A177-3AD203B41FA5}">
                      <a16:colId xmlns:a16="http://schemas.microsoft.com/office/drawing/2014/main" val="3049916227"/>
                    </a:ext>
                  </a:extLst>
                </a:gridCol>
                <a:gridCol w="1475023">
                  <a:extLst>
                    <a:ext uri="{9D8B030D-6E8A-4147-A177-3AD203B41FA5}">
                      <a16:colId xmlns:a16="http://schemas.microsoft.com/office/drawing/2014/main" val="1011349287"/>
                    </a:ext>
                  </a:extLst>
                </a:gridCol>
              </a:tblGrid>
              <a:tr h="370840">
                <a:tc>
                  <a:txBody>
                    <a:bodyPr/>
                    <a:lstStyle/>
                    <a:p>
                      <a:pPr algn="ctr"/>
                      <a:endParaRPr lang="en-FI"/>
                    </a:p>
                  </a:txBody>
                  <a:tcPr/>
                </a:tc>
                <a:tc>
                  <a:txBody>
                    <a:bodyPr/>
                    <a:lstStyle/>
                    <a:p>
                      <a:pPr algn="ctr"/>
                      <a:r>
                        <a:rPr lang="en-GB" sz="1800" noProof="0"/>
                        <a:t>Men</a:t>
                      </a:r>
                    </a:p>
                  </a:txBody>
                  <a:tcPr marL="360000" marR="360000"/>
                </a:tc>
                <a:tc>
                  <a:txBody>
                    <a:bodyPr/>
                    <a:lstStyle/>
                    <a:p>
                      <a:pPr algn="ctr"/>
                      <a:r>
                        <a:rPr lang="en-GB" sz="1800" noProof="0"/>
                        <a:t>Women</a:t>
                      </a:r>
                    </a:p>
                  </a:txBody>
                  <a:tcPr marL="360000" marR="360000"/>
                </a:tc>
                <a:tc>
                  <a:txBody>
                    <a:bodyPr/>
                    <a:lstStyle/>
                    <a:p>
                      <a:pPr algn="ctr"/>
                      <a:r>
                        <a:rPr lang="en-GB" sz="1800" noProof="0"/>
                        <a:t>All</a:t>
                      </a:r>
                    </a:p>
                  </a:txBody>
                  <a:tcPr marL="360000" marR="360000"/>
                </a:tc>
                <a:extLst>
                  <a:ext uri="{0D108BD9-81ED-4DB2-BD59-A6C34878D82A}">
                    <a16:rowId xmlns:a16="http://schemas.microsoft.com/office/drawing/2014/main" val="3734032635"/>
                  </a:ext>
                </a:extLst>
              </a:tr>
              <a:tr h="370840">
                <a:tc>
                  <a:txBody>
                    <a:bodyPr/>
                    <a:lstStyle/>
                    <a:p>
                      <a:r>
                        <a:rPr lang="en-GB" sz="1800" noProof="0"/>
                        <a:t>Average total</a:t>
                      </a:r>
                      <a:r>
                        <a:rPr lang="en-GB" sz="1800" baseline="0" noProof="0"/>
                        <a:t> pension EUR/month</a:t>
                      </a:r>
                      <a:endParaRPr lang="en-GB" sz="1800" noProof="0"/>
                    </a:p>
                  </a:txBody>
                  <a:tcPr marL="108000" marR="36000" anchor="ctr"/>
                </a:tc>
                <a:tc>
                  <a:txBody>
                    <a:bodyPr/>
                    <a:lstStyle/>
                    <a:p>
                      <a:pPr algn="r" fontAlgn="ctr"/>
                      <a:r>
                        <a:rPr lang="en-US" sz="1800" b="0" i="0" u="none" strike="noStrike">
                          <a:solidFill>
                            <a:schemeClr val="tx1"/>
                          </a:solidFill>
                          <a:effectLst/>
                          <a:latin typeface="+mn-lt"/>
                        </a:rPr>
                        <a:t>2,070</a:t>
                      </a:r>
                    </a:p>
                  </a:txBody>
                  <a:tcPr marL="9525" marR="360000" marT="9525" marB="0" anchor="ctr"/>
                </a:tc>
                <a:tc>
                  <a:txBody>
                    <a:bodyPr/>
                    <a:lstStyle/>
                    <a:p>
                      <a:pPr algn="r" fontAlgn="ctr"/>
                      <a:r>
                        <a:rPr lang="en-US" sz="1800" b="0" i="0" u="none" strike="noStrike">
                          <a:solidFill>
                            <a:schemeClr val="tx1"/>
                          </a:solidFill>
                          <a:effectLst/>
                          <a:latin typeface="+mn-lt"/>
                        </a:rPr>
                        <a:t>1,658</a:t>
                      </a:r>
                    </a:p>
                  </a:txBody>
                  <a:tcPr marL="9525" marR="360000" marT="9525" marB="0" anchor="ctr"/>
                </a:tc>
                <a:tc>
                  <a:txBody>
                    <a:bodyPr/>
                    <a:lstStyle/>
                    <a:p>
                      <a:pPr algn="r" fontAlgn="ctr"/>
                      <a:r>
                        <a:rPr lang="en-US" sz="1800" b="0" i="0" u="none" strike="noStrike">
                          <a:solidFill>
                            <a:schemeClr val="tx1"/>
                          </a:solidFill>
                          <a:effectLst/>
                          <a:latin typeface="+mn-lt"/>
                        </a:rPr>
                        <a:t>1,845</a:t>
                      </a:r>
                    </a:p>
                  </a:txBody>
                  <a:tcPr marL="9525" marR="288000" marT="9525" marB="0" anchor="ctr"/>
                </a:tc>
                <a:extLst>
                  <a:ext uri="{0D108BD9-81ED-4DB2-BD59-A6C34878D82A}">
                    <a16:rowId xmlns:a16="http://schemas.microsoft.com/office/drawing/2014/main" val="4241733033"/>
                  </a:ext>
                </a:extLst>
              </a:tr>
              <a:tr h="370840">
                <a:tc>
                  <a:txBody>
                    <a:bodyPr/>
                    <a:lstStyle/>
                    <a:p>
                      <a:r>
                        <a:rPr lang="en-GB" sz="1800" baseline="0" noProof="0"/>
                        <a:t> - Earnings-related pension component</a:t>
                      </a:r>
                      <a:endParaRPr lang="en-GB" sz="1800" noProof="0"/>
                    </a:p>
                  </a:txBody>
                  <a:tcPr marL="108000" marR="36000" anchor="ctr">
                    <a:solidFill>
                      <a:srgbClr val="E7E9F3"/>
                    </a:solidFill>
                  </a:tcPr>
                </a:tc>
                <a:tc>
                  <a:txBody>
                    <a:bodyPr/>
                    <a:lstStyle/>
                    <a:p>
                      <a:pPr algn="r" fontAlgn="ctr"/>
                      <a:r>
                        <a:rPr lang="en-US" sz="1800" b="0" i="0" u="none" strike="noStrike">
                          <a:solidFill>
                            <a:schemeClr val="tx1"/>
                          </a:solidFill>
                          <a:effectLst/>
                          <a:latin typeface="+mn-lt"/>
                        </a:rPr>
                        <a:t>1,933</a:t>
                      </a:r>
                    </a:p>
                  </a:txBody>
                  <a:tcPr marL="9525" marR="360000" marT="9525" marB="0" anchor="ctr">
                    <a:solidFill>
                      <a:srgbClr val="E7E9F3"/>
                    </a:solidFill>
                  </a:tcPr>
                </a:tc>
                <a:tc>
                  <a:txBody>
                    <a:bodyPr/>
                    <a:lstStyle/>
                    <a:p>
                      <a:pPr algn="r" fontAlgn="ctr"/>
                      <a:r>
                        <a:rPr lang="en-US" sz="1800" b="0" i="0" u="none" strike="noStrike">
                          <a:solidFill>
                            <a:schemeClr val="tx1"/>
                          </a:solidFill>
                          <a:effectLst/>
                          <a:latin typeface="+mn-lt"/>
                        </a:rPr>
                        <a:t>1,502</a:t>
                      </a:r>
                    </a:p>
                  </a:txBody>
                  <a:tcPr marL="9525" marR="360000" marT="9525" marB="0" anchor="ctr">
                    <a:solidFill>
                      <a:srgbClr val="E7E9F3"/>
                    </a:solidFill>
                  </a:tcPr>
                </a:tc>
                <a:tc>
                  <a:txBody>
                    <a:bodyPr/>
                    <a:lstStyle/>
                    <a:p>
                      <a:pPr algn="r" fontAlgn="ctr"/>
                      <a:r>
                        <a:rPr lang="en-US" sz="1800" b="0" i="0" u="none" strike="noStrike">
                          <a:solidFill>
                            <a:schemeClr val="tx1"/>
                          </a:solidFill>
                          <a:effectLst/>
                          <a:latin typeface="+mn-lt"/>
                        </a:rPr>
                        <a:t>1,698</a:t>
                      </a:r>
                    </a:p>
                  </a:txBody>
                  <a:tcPr marL="9525" marR="288000" marT="9525" marB="0" anchor="ctr">
                    <a:solidFill>
                      <a:srgbClr val="E7E9F3"/>
                    </a:solidFill>
                  </a:tcPr>
                </a:tc>
                <a:extLst>
                  <a:ext uri="{0D108BD9-81ED-4DB2-BD59-A6C34878D82A}">
                    <a16:rowId xmlns:a16="http://schemas.microsoft.com/office/drawing/2014/main" val="683807339"/>
                  </a:ext>
                </a:extLst>
              </a:tr>
              <a:tr h="370840">
                <a:tc>
                  <a:txBody>
                    <a:bodyPr/>
                    <a:lstStyle/>
                    <a:p>
                      <a:r>
                        <a:rPr lang="en-GB" sz="1800" baseline="0" noProof="0"/>
                        <a:t> - National pension component</a:t>
                      </a:r>
                      <a:endParaRPr lang="en-GB" sz="1800" noProof="0"/>
                    </a:p>
                  </a:txBody>
                  <a:tcPr marL="108000" marR="36000" anchor="ctr">
                    <a:solidFill>
                      <a:srgbClr val="E7E9F3"/>
                    </a:solidFill>
                  </a:tcPr>
                </a:tc>
                <a:tc>
                  <a:txBody>
                    <a:bodyPr/>
                    <a:lstStyle/>
                    <a:p>
                      <a:pPr algn="r" fontAlgn="ctr"/>
                      <a:r>
                        <a:rPr lang="en-US" sz="1800" b="0" i="0" u="none" strike="noStrike">
                          <a:solidFill>
                            <a:schemeClr val="tx1"/>
                          </a:solidFill>
                          <a:effectLst/>
                          <a:latin typeface="+mn-lt"/>
                        </a:rPr>
                        <a:t>117</a:t>
                      </a:r>
                    </a:p>
                  </a:txBody>
                  <a:tcPr marL="9525" marR="360000" marT="9525" marB="0" anchor="ctr">
                    <a:solidFill>
                      <a:srgbClr val="E7E9F3"/>
                    </a:solidFill>
                  </a:tcPr>
                </a:tc>
                <a:tc>
                  <a:txBody>
                    <a:bodyPr/>
                    <a:lstStyle/>
                    <a:p>
                      <a:pPr algn="r" fontAlgn="ctr"/>
                      <a:r>
                        <a:rPr lang="en-US" sz="1800" b="0" i="0" u="none" strike="noStrike">
                          <a:solidFill>
                            <a:schemeClr val="tx1"/>
                          </a:solidFill>
                          <a:effectLst/>
                          <a:latin typeface="+mn-lt"/>
                        </a:rPr>
                        <a:t>143</a:t>
                      </a:r>
                    </a:p>
                  </a:txBody>
                  <a:tcPr marL="9525" marR="360000" marT="9525" marB="0" anchor="ctr">
                    <a:solidFill>
                      <a:srgbClr val="E7E9F3"/>
                    </a:solidFill>
                  </a:tcPr>
                </a:tc>
                <a:tc>
                  <a:txBody>
                    <a:bodyPr/>
                    <a:lstStyle/>
                    <a:p>
                      <a:pPr algn="r" fontAlgn="ctr"/>
                      <a:r>
                        <a:rPr lang="en-US" sz="1800" b="0" i="0" u="none" strike="noStrike">
                          <a:solidFill>
                            <a:schemeClr val="tx1"/>
                          </a:solidFill>
                          <a:effectLst/>
                          <a:latin typeface="+mn-lt"/>
                        </a:rPr>
                        <a:t>132</a:t>
                      </a:r>
                    </a:p>
                  </a:txBody>
                  <a:tcPr marL="9525" marR="288000" marT="9525" marB="0" anchor="ctr">
                    <a:solidFill>
                      <a:srgbClr val="E7E9F3"/>
                    </a:solidFill>
                  </a:tcPr>
                </a:tc>
                <a:extLst>
                  <a:ext uri="{0D108BD9-81ED-4DB2-BD59-A6C34878D82A}">
                    <a16:rowId xmlns:a16="http://schemas.microsoft.com/office/drawing/2014/main" val="2608703888"/>
                  </a:ext>
                </a:extLst>
              </a:tr>
              <a:tr h="370840">
                <a:tc>
                  <a:txBody>
                    <a:bodyPr/>
                    <a:lstStyle/>
                    <a:p>
                      <a:r>
                        <a:rPr lang="en-GB" sz="1800" baseline="0" noProof="0"/>
                        <a:t> - Special protection pension component*</a:t>
                      </a:r>
                      <a:endParaRPr lang="en-GB" sz="1800" noProof="0"/>
                    </a:p>
                  </a:txBody>
                  <a:tcPr marL="108000" marR="36000" anchor="ctr">
                    <a:solidFill>
                      <a:srgbClr val="E7E9F3"/>
                    </a:solidFill>
                  </a:tcPr>
                </a:tc>
                <a:tc>
                  <a:txBody>
                    <a:bodyPr/>
                    <a:lstStyle/>
                    <a:p>
                      <a:pPr algn="r" fontAlgn="ctr"/>
                      <a:r>
                        <a:rPr lang="en-US" sz="1800" b="0" i="0" u="none" strike="noStrike">
                          <a:solidFill>
                            <a:schemeClr val="tx1"/>
                          </a:solidFill>
                          <a:effectLst/>
                          <a:latin typeface="+mn-lt"/>
                        </a:rPr>
                        <a:t>20</a:t>
                      </a:r>
                    </a:p>
                  </a:txBody>
                  <a:tcPr marL="9525" marR="360000" marT="9525" marB="0" anchor="ctr">
                    <a:solidFill>
                      <a:srgbClr val="E7E9F3"/>
                    </a:solidFill>
                  </a:tcPr>
                </a:tc>
                <a:tc>
                  <a:txBody>
                    <a:bodyPr/>
                    <a:lstStyle/>
                    <a:p>
                      <a:pPr algn="r" fontAlgn="ctr"/>
                      <a:r>
                        <a:rPr lang="en-US" sz="1800" b="0" i="0" u="none" strike="noStrike">
                          <a:solidFill>
                            <a:schemeClr val="tx1"/>
                          </a:solidFill>
                          <a:effectLst/>
                          <a:latin typeface="+mn-lt"/>
                        </a:rPr>
                        <a:t>12</a:t>
                      </a:r>
                    </a:p>
                  </a:txBody>
                  <a:tcPr marL="9525" marR="360000" marT="9525" marB="0" anchor="ctr">
                    <a:solidFill>
                      <a:srgbClr val="E7E9F3"/>
                    </a:solidFill>
                  </a:tcPr>
                </a:tc>
                <a:tc>
                  <a:txBody>
                    <a:bodyPr/>
                    <a:lstStyle/>
                    <a:p>
                      <a:pPr algn="r" fontAlgn="ctr"/>
                      <a:r>
                        <a:rPr lang="en-US" sz="1800" b="0" i="0" u="none" strike="noStrike">
                          <a:solidFill>
                            <a:schemeClr val="tx1"/>
                          </a:solidFill>
                          <a:effectLst/>
                          <a:latin typeface="+mn-lt"/>
                        </a:rPr>
                        <a:t>16</a:t>
                      </a:r>
                    </a:p>
                  </a:txBody>
                  <a:tcPr marL="9525" marR="288000" marT="9525" marB="0" anchor="ctr">
                    <a:solidFill>
                      <a:srgbClr val="E7E9F3"/>
                    </a:solidFill>
                  </a:tcPr>
                </a:tc>
                <a:extLst>
                  <a:ext uri="{0D108BD9-81ED-4DB2-BD59-A6C34878D82A}">
                    <a16:rowId xmlns:a16="http://schemas.microsoft.com/office/drawing/2014/main" val="36336246"/>
                  </a:ext>
                </a:extLst>
              </a:tr>
              <a:tr h="370840">
                <a:tc>
                  <a:txBody>
                    <a:bodyPr/>
                    <a:lstStyle/>
                    <a:p>
                      <a:r>
                        <a:rPr lang="fi-FI" err="1"/>
                        <a:t>Number</a:t>
                      </a:r>
                      <a:r>
                        <a:rPr lang="fi-FI"/>
                        <a:t> of pension </a:t>
                      </a:r>
                      <a:r>
                        <a:rPr lang="fi-FI" err="1"/>
                        <a:t>recipients</a:t>
                      </a:r>
                      <a:endParaRPr lang="en-FI"/>
                    </a:p>
                  </a:txBody>
                  <a:tcPr marL="90000" marT="72000" marB="72000"/>
                </a:tc>
                <a:tc>
                  <a:txBody>
                    <a:bodyPr/>
                    <a:lstStyle/>
                    <a:p>
                      <a:pPr algn="r"/>
                      <a:r>
                        <a:rPr lang="en-FI"/>
                        <a:t>6</a:t>
                      </a:r>
                      <a:r>
                        <a:rPr lang="fi-FI"/>
                        <a:t>87,</a:t>
                      </a:r>
                      <a:r>
                        <a:rPr lang="en-FI"/>
                        <a:t>000</a:t>
                      </a:r>
                    </a:p>
                  </a:txBody>
                  <a:tcPr marL="36000" marR="360000" marT="72000" marB="72000"/>
                </a:tc>
                <a:tc>
                  <a:txBody>
                    <a:bodyPr/>
                    <a:lstStyle/>
                    <a:p>
                      <a:pPr algn="r"/>
                      <a:r>
                        <a:rPr lang="en-FI"/>
                        <a:t>8</a:t>
                      </a:r>
                      <a:r>
                        <a:rPr lang="fi-FI"/>
                        <a:t>28,</a:t>
                      </a:r>
                      <a:r>
                        <a:rPr lang="en-FI"/>
                        <a:t>000</a:t>
                      </a:r>
                    </a:p>
                  </a:txBody>
                  <a:tcPr marL="36000" marR="360000" marT="72000" marB="72000"/>
                </a:tc>
                <a:tc>
                  <a:txBody>
                    <a:bodyPr/>
                    <a:lstStyle/>
                    <a:p>
                      <a:pPr algn="r"/>
                      <a:r>
                        <a:rPr lang="en-FI"/>
                        <a:t>1</a:t>
                      </a:r>
                      <a:r>
                        <a:rPr lang="fi-FI"/>
                        <a:t>,515,</a:t>
                      </a:r>
                      <a:r>
                        <a:rPr lang="en-FI"/>
                        <a:t>000</a:t>
                      </a:r>
                    </a:p>
                  </a:txBody>
                  <a:tcPr marL="72000" marR="288000" marT="72000" marB="72000"/>
                </a:tc>
                <a:extLst>
                  <a:ext uri="{0D108BD9-81ED-4DB2-BD59-A6C34878D82A}">
                    <a16:rowId xmlns:a16="http://schemas.microsoft.com/office/drawing/2014/main" val="3429435043"/>
                  </a:ext>
                </a:extLst>
              </a:tr>
            </a:tbl>
          </a:graphicData>
        </a:graphic>
      </p:graphicFrame>
      <p:sp>
        <p:nvSpPr>
          <p:cNvPr id="3" name="Suorakulmio 2">
            <a:extLst>
              <a:ext uri="{FF2B5EF4-FFF2-40B4-BE49-F238E27FC236}">
                <a16:creationId xmlns:a16="http://schemas.microsoft.com/office/drawing/2014/main" id="{F4E5559A-025A-0011-5D88-D6D9B9DB2B21}"/>
              </a:ext>
            </a:extLst>
          </p:cNvPr>
          <p:cNvSpPr/>
          <p:nvPr/>
        </p:nvSpPr>
        <p:spPr>
          <a:xfrm>
            <a:off x="1388788" y="3776017"/>
            <a:ext cx="8739660" cy="830997"/>
          </a:xfrm>
          <a:prstGeom prst="rect">
            <a:avLst/>
          </a:prstGeom>
        </p:spPr>
        <p:txBody>
          <a:bodyPr wrap="square">
            <a:spAutoFit/>
          </a:bodyPr>
          <a:lstStyle/>
          <a:p>
            <a:r>
              <a:rPr lang="fi-FI" sz="1600">
                <a:latin typeface="Verdana" panose="020B0604030504040204" pitchFamily="34" charset="0"/>
                <a:ea typeface="Verdana" panose="020B0604030504040204" pitchFamily="34" charset="0"/>
                <a:cs typeface="Verdana" panose="020B0604030504040204" pitchFamily="34" charset="0"/>
              </a:rPr>
              <a:t>*</a:t>
            </a:r>
            <a:r>
              <a:rPr lang="fi-FI" sz="1600" err="1"/>
              <a:t>Occupational</a:t>
            </a:r>
            <a:r>
              <a:rPr lang="fi-FI" sz="1600"/>
              <a:t> </a:t>
            </a:r>
            <a:r>
              <a:rPr lang="fi-FI" sz="1600" err="1"/>
              <a:t>Accidents</a:t>
            </a:r>
            <a:r>
              <a:rPr lang="fi-FI" sz="1600"/>
              <a:t>, </a:t>
            </a:r>
            <a:r>
              <a:rPr lang="fi-FI" sz="1600" err="1"/>
              <a:t>Injuries</a:t>
            </a:r>
            <a:r>
              <a:rPr lang="fi-FI" sz="1600"/>
              <a:t> and </a:t>
            </a:r>
            <a:r>
              <a:rPr lang="fi-FI" sz="1600" err="1"/>
              <a:t>Diseases</a:t>
            </a:r>
            <a:r>
              <a:rPr lang="fi-FI" sz="1600"/>
              <a:t> Act, Motor </a:t>
            </a:r>
            <a:r>
              <a:rPr lang="fi-FI" sz="1600" err="1"/>
              <a:t>Liability</a:t>
            </a:r>
            <a:r>
              <a:rPr lang="fi-FI" sz="1600"/>
              <a:t> Insurance Act, Act on </a:t>
            </a:r>
            <a:r>
              <a:rPr lang="fi-FI" sz="1600" err="1"/>
              <a:t>Compensation</a:t>
            </a:r>
            <a:r>
              <a:rPr lang="fi-FI" sz="1600"/>
              <a:t> for </a:t>
            </a:r>
            <a:r>
              <a:rPr lang="fi-FI" sz="1600" err="1"/>
              <a:t>Military</a:t>
            </a:r>
            <a:r>
              <a:rPr lang="fi-FI" sz="1600"/>
              <a:t> </a:t>
            </a:r>
            <a:r>
              <a:rPr lang="fi-FI" sz="1600" err="1"/>
              <a:t>Accidents</a:t>
            </a:r>
            <a:r>
              <a:rPr lang="fi-FI" sz="1600"/>
              <a:t> and Service-</a:t>
            </a:r>
            <a:r>
              <a:rPr lang="fi-FI" sz="1600" err="1"/>
              <a:t>Related</a:t>
            </a:r>
            <a:r>
              <a:rPr lang="fi-FI" sz="1600"/>
              <a:t> </a:t>
            </a:r>
            <a:r>
              <a:rPr lang="fi-FI" sz="1600" err="1"/>
              <a:t>Illnesses</a:t>
            </a:r>
            <a:r>
              <a:rPr lang="fi-FI" sz="1600"/>
              <a:t>, Act on </a:t>
            </a:r>
            <a:r>
              <a:rPr lang="fi-FI" sz="1600" err="1"/>
              <a:t>Compensation</a:t>
            </a:r>
            <a:r>
              <a:rPr lang="fi-FI" sz="1600"/>
              <a:t> for </a:t>
            </a:r>
            <a:r>
              <a:rPr lang="fi-FI" sz="1600" err="1"/>
              <a:t>Accidents</a:t>
            </a:r>
            <a:r>
              <a:rPr lang="fi-FI" sz="1600"/>
              <a:t> and Service-</a:t>
            </a:r>
            <a:r>
              <a:rPr lang="fi-FI" sz="1600" err="1"/>
              <a:t>Related</a:t>
            </a:r>
            <a:r>
              <a:rPr lang="fi-FI" sz="1600"/>
              <a:t> </a:t>
            </a:r>
            <a:r>
              <a:rPr lang="fi-FI" sz="1600" err="1"/>
              <a:t>Illnesses</a:t>
            </a:r>
            <a:r>
              <a:rPr lang="fi-FI" sz="1600"/>
              <a:t> in </a:t>
            </a:r>
            <a:r>
              <a:rPr lang="fi-FI" sz="1600" err="1"/>
              <a:t>Crisis</a:t>
            </a:r>
            <a:r>
              <a:rPr lang="fi-FI" sz="1600"/>
              <a:t> Management </a:t>
            </a:r>
            <a:r>
              <a:rPr lang="fi-FI" sz="1600" err="1"/>
              <a:t>Duties</a:t>
            </a:r>
            <a:r>
              <a:rPr lang="fi-FI" sz="1600"/>
              <a:t> and </a:t>
            </a:r>
            <a:r>
              <a:rPr lang="fi-FI" sz="1600" err="1">
                <a:solidFill>
                  <a:srgbClr val="000000"/>
                </a:solidFill>
              </a:rPr>
              <a:t>the</a:t>
            </a:r>
            <a:r>
              <a:rPr lang="fi-FI" sz="1600">
                <a:solidFill>
                  <a:srgbClr val="000000"/>
                </a:solidFill>
              </a:rPr>
              <a:t> </a:t>
            </a:r>
            <a:r>
              <a:rPr lang="fi-FI" sz="1600" err="1">
                <a:solidFill>
                  <a:srgbClr val="000000"/>
                </a:solidFill>
              </a:rPr>
              <a:t>Compensation</a:t>
            </a:r>
            <a:r>
              <a:rPr lang="fi-FI" sz="1600">
                <a:solidFill>
                  <a:srgbClr val="000000"/>
                </a:solidFill>
              </a:rPr>
              <a:t> for </a:t>
            </a:r>
            <a:r>
              <a:rPr lang="fi-FI" sz="1600" err="1">
                <a:solidFill>
                  <a:srgbClr val="000000"/>
                </a:solidFill>
              </a:rPr>
              <a:t>Military</a:t>
            </a:r>
            <a:r>
              <a:rPr lang="fi-FI" sz="1600">
                <a:solidFill>
                  <a:srgbClr val="000000"/>
                </a:solidFill>
              </a:rPr>
              <a:t> </a:t>
            </a:r>
            <a:r>
              <a:rPr lang="fi-FI" sz="1600" err="1">
                <a:solidFill>
                  <a:srgbClr val="000000"/>
                </a:solidFill>
              </a:rPr>
              <a:t>Injuries</a:t>
            </a:r>
            <a:r>
              <a:rPr lang="fi-FI" sz="1600">
                <a:solidFill>
                  <a:srgbClr val="000000"/>
                </a:solidFill>
              </a:rPr>
              <a:t> Act</a:t>
            </a:r>
            <a:r>
              <a:rPr lang="fi-FI" sz="1600"/>
              <a:t>.</a:t>
            </a:r>
          </a:p>
        </p:txBody>
      </p:sp>
    </p:spTree>
    <p:extLst>
      <p:ext uri="{BB962C8B-B14F-4D97-AF65-F5344CB8AC3E}">
        <p14:creationId xmlns:p14="http://schemas.microsoft.com/office/powerpoint/2010/main" val="1614870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26886" y="141463"/>
            <a:ext cx="11856640" cy="1099983"/>
          </a:xfrm>
        </p:spPr>
        <p:txBody>
          <a:bodyPr/>
          <a:lstStyle/>
          <a:p>
            <a:r>
              <a:rPr lang="en-US"/>
              <a:t>Distribution of total pension received in one’s own right </a:t>
            </a:r>
            <a:br>
              <a:rPr lang="en-US"/>
            </a:br>
            <a:r>
              <a:rPr lang="en-US"/>
              <a:t>of persons residing in Finland 31 Dec. 2022</a:t>
            </a:r>
            <a:br>
              <a:rPr lang="fi-FI"/>
            </a:br>
            <a:endParaRPr lang="fi-FI"/>
          </a:p>
        </p:txBody>
      </p:sp>
      <p:sp>
        <p:nvSpPr>
          <p:cNvPr id="6" name="Dian numeron paikkamerkki 5">
            <a:extLst>
              <a:ext uri="{FF2B5EF4-FFF2-40B4-BE49-F238E27FC236}">
                <a16:creationId xmlns:a16="http://schemas.microsoft.com/office/drawing/2014/main" id="{3BBA4828-6745-49D2-973B-D5AA5E9F47CC}"/>
              </a:ext>
            </a:extLst>
          </p:cNvPr>
          <p:cNvSpPr>
            <a:spLocks noGrp="1"/>
          </p:cNvSpPr>
          <p:nvPr>
            <p:ph type="sldNum" sz="quarter" idx="12"/>
          </p:nvPr>
        </p:nvSpPr>
        <p:spPr/>
        <p:txBody>
          <a:bodyPr/>
          <a:lstStyle/>
          <a:p>
            <a:fld id="{BE2D8D75-17F6-474C-8CC8-AD93DCE1F39D}" type="slidenum">
              <a:rPr lang="fi-FI" smtClean="0"/>
              <a:t>19</a:t>
            </a:fld>
            <a:endParaRPr lang="fi-FI"/>
          </a:p>
        </p:txBody>
      </p:sp>
      <p:pic>
        <p:nvPicPr>
          <p:cNvPr id="2" name="Kuva 1" descr="The figure shows the distribution of the total pension of pension recipients, by gender. The class interval is 250 euros. Women’s distribution is more skewed than men’s, with a focus on the lower end of the distribution.">
            <a:extLst>
              <a:ext uri="{FF2B5EF4-FFF2-40B4-BE49-F238E27FC236}">
                <a16:creationId xmlns:a16="http://schemas.microsoft.com/office/drawing/2014/main" id="{C67AE951-6CE5-1D8E-6C33-13F1C94BF5F8}"/>
              </a:ext>
            </a:extLst>
          </p:cNvPr>
          <p:cNvPicPr>
            <a:picLocks noChangeAspect="1"/>
          </p:cNvPicPr>
          <p:nvPr/>
        </p:nvPicPr>
        <p:blipFill>
          <a:blip r:embed="rId3"/>
          <a:stretch>
            <a:fillRect/>
          </a:stretch>
        </p:blipFill>
        <p:spPr>
          <a:xfrm>
            <a:off x="1796819" y="1178378"/>
            <a:ext cx="7822800" cy="5328592"/>
          </a:xfrm>
          <a:prstGeom prst="rect">
            <a:avLst/>
          </a:prstGeom>
        </p:spPr>
      </p:pic>
    </p:spTree>
    <p:extLst>
      <p:ext uri="{BB962C8B-B14F-4D97-AF65-F5344CB8AC3E}">
        <p14:creationId xmlns:p14="http://schemas.microsoft.com/office/powerpoint/2010/main" val="3166730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AD7528BB-F39C-467F-A284-EA90E219E13E}"/>
              </a:ext>
            </a:extLst>
          </p:cNvPr>
          <p:cNvSpPr>
            <a:spLocks noGrp="1"/>
          </p:cNvSpPr>
          <p:nvPr>
            <p:ph type="ctrTitle"/>
          </p:nvPr>
        </p:nvSpPr>
        <p:spPr/>
        <p:txBody>
          <a:bodyPr/>
          <a:lstStyle/>
          <a:p>
            <a:r>
              <a:rPr lang="fi-FI"/>
              <a:t>Pension System and </a:t>
            </a:r>
            <a:r>
              <a:rPr lang="fi-FI" err="1"/>
              <a:t>Governance</a:t>
            </a:r>
            <a:br>
              <a:rPr lang="fi-FI"/>
            </a:br>
            <a:endParaRPr lang="fi-FI"/>
          </a:p>
        </p:txBody>
      </p:sp>
      <p:sp>
        <p:nvSpPr>
          <p:cNvPr id="8" name="Tekstin paikkamerkki 7">
            <a:extLst>
              <a:ext uri="{FF2B5EF4-FFF2-40B4-BE49-F238E27FC236}">
                <a16:creationId xmlns:a16="http://schemas.microsoft.com/office/drawing/2014/main" id="{1AD83318-F766-472F-9D2A-046515CEE7DC}"/>
              </a:ext>
            </a:extLst>
          </p:cNvPr>
          <p:cNvSpPr>
            <a:spLocks noGrp="1"/>
          </p:cNvSpPr>
          <p:nvPr>
            <p:ph type="body" sz="quarter" idx="13"/>
          </p:nvPr>
        </p:nvSpPr>
        <p:spPr/>
        <p:txBody>
          <a:bodyPr/>
          <a:lstStyle/>
          <a:p>
            <a:r>
              <a:rPr lang="fi-FI"/>
              <a:t>1</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2</a:t>
            </a:fld>
            <a:endParaRPr lang="fi-FI"/>
          </a:p>
        </p:txBody>
      </p:sp>
    </p:spTree>
    <p:extLst>
      <p:ext uri="{BB962C8B-B14F-4D97-AF65-F5344CB8AC3E}">
        <p14:creationId xmlns:p14="http://schemas.microsoft.com/office/powerpoint/2010/main" val="681740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p:txBody>
          <a:bodyPr/>
          <a:lstStyle/>
          <a:p>
            <a:r>
              <a:rPr lang="fi-FI" dirty="0" err="1"/>
              <a:t>Average</a:t>
            </a:r>
            <a:r>
              <a:rPr lang="fi-FI" dirty="0"/>
              <a:t> </a:t>
            </a:r>
            <a:r>
              <a:rPr lang="fi-FI" dirty="0" err="1"/>
              <a:t>total</a:t>
            </a:r>
            <a:r>
              <a:rPr lang="fi-FI" dirty="0"/>
              <a:t> </a:t>
            </a:r>
            <a:r>
              <a:rPr lang="fi-FI" dirty="0" err="1"/>
              <a:t>pension</a:t>
            </a:r>
            <a:r>
              <a:rPr lang="fi-FI" dirty="0"/>
              <a:t> and </a:t>
            </a:r>
            <a:r>
              <a:rPr lang="fi-FI" dirty="0" err="1"/>
              <a:t>its</a:t>
            </a:r>
            <a:r>
              <a:rPr lang="fi-FI" dirty="0"/>
              <a:t> </a:t>
            </a:r>
            <a:r>
              <a:rPr lang="fi-FI" dirty="0" err="1"/>
              <a:t>ratio</a:t>
            </a:r>
            <a:r>
              <a:rPr lang="fi-FI" dirty="0"/>
              <a:t> to </a:t>
            </a:r>
            <a:r>
              <a:rPr lang="fi-FI" dirty="0" err="1"/>
              <a:t>average</a:t>
            </a:r>
            <a:r>
              <a:rPr lang="fi-FI" dirty="0"/>
              <a:t> </a:t>
            </a:r>
            <a:br>
              <a:rPr lang="fi-FI" dirty="0"/>
            </a:br>
            <a:r>
              <a:rPr lang="fi-FI" dirty="0" err="1"/>
              <a:t>earnings</a:t>
            </a:r>
            <a:r>
              <a:rPr lang="fi-FI" dirty="0"/>
              <a:t> in 2000–2022</a:t>
            </a:r>
            <a:br>
              <a:rPr lang="fi-FI" dirty="0"/>
            </a:br>
            <a:endParaRPr lang="fi-FI" dirty="0"/>
          </a:p>
        </p:txBody>
      </p:sp>
      <p:sp>
        <p:nvSpPr>
          <p:cNvPr id="6" name="Dian numeron paikkamerkki 5">
            <a:extLst>
              <a:ext uri="{FF2B5EF4-FFF2-40B4-BE49-F238E27FC236}">
                <a16:creationId xmlns:a16="http://schemas.microsoft.com/office/drawing/2014/main" id="{3BBA4828-6745-49D2-973B-D5AA5E9F47CC}"/>
              </a:ext>
            </a:extLst>
          </p:cNvPr>
          <p:cNvSpPr>
            <a:spLocks noGrp="1"/>
          </p:cNvSpPr>
          <p:nvPr>
            <p:ph type="sldNum" sz="quarter" idx="12"/>
          </p:nvPr>
        </p:nvSpPr>
        <p:spPr/>
        <p:txBody>
          <a:bodyPr/>
          <a:lstStyle/>
          <a:p>
            <a:fld id="{BE2D8D75-17F6-474C-8CC8-AD93DCE1F39D}" type="slidenum">
              <a:rPr lang="fi-FI" smtClean="0"/>
              <a:t>20</a:t>
            </a:fld>
            <a:endParaRPr lang="fi-FI"/>
          </a:p>
        </p:txBody>
      </p:sp>
      <p:pic>
        <p:nvPicPr>
          <p:cNvPr id="3" name="Kuva 2" descr="The average total pension of old-age pension recipients has risen during the review period 2000–2022 from around 1,400 to over 1,900 euros. The average pension among disability pension recipients has decreased from 1,350 euros to around 1,200 euros. The ratio of the average old-age pension to the av-erage earnings in 2022 was 52 per cent while the ratio of the average disability pension to the average earnings was 33 per cent.">
            <a:extLst>
              <a:ext uri="{FF2B5EF4-FFF2-40B4-BE49-F238E27FC236}">
                <a16:creationId xmlns:a16="http://schemas.microsoft.com/office/drawing/2014/main" id="{DB4CFD6D-830C-B077-E946-094375905D21}"/>
              </a:ext>
            </a:extLst>
          </p:cNvPr>
          <p:cNvPicPr>
            <a:picLocks noChangeAspect="1"/>
          </p:cNvPicPr>
          <p:nvPr/>
        </p:nvPicPr>
        <p:blipFill>
          <a:blip r:embed="rId3"/>
          <a:stretch>
            <a:fillRect/>
          </a:stretch>
        </p:blipFill>
        <p:spPr>
          <a:xfrm>
            <a:off x="1200150" y="1628801"/>
            <a:ext cx="9309334" cy="4464496"/>
          </a:xfrm>
          <a:prstGeom prst="rect">
            <a:avLst/>
          </a:prstGeom>
        </p:spPr>
      </p:pic>
    </p:spTree>
    <p:extLst>
      <p:ext uri="{BB962C8B-B14F-4D97-AF65-F5344CB8AC3E}">
        <p14:creationId xmlns:p14="http://schemas.microsoft.com/office/powerpoint/2010/main" val="2493430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0" y="333366"/>
            <a:ext cx="11856640" cy="863386"/>
          </a:xfrm>
        </p:spPr>
        <p:txBody>
          <a:bodyPr/>
          <a:lstStyle/>
          <a:p>
            <a:r>
              <a:rPr lang="en-US"/>
              <a:t>Average total pension relative to average</a:t>
            </a:r>
            <a:br>
              <a:rPr lang="en-US"/>
            </a:br>
            <a:r>
              <a:rPr lang="en-US"/>
              <a:t>earnings in 2015–2085, %</a:t>
            </a:r>
            <a:br>
              <a:rPr lang="fi-FI"/>
            </a:br>
            <a:endParaRPr lang="fi-FI"/>
          </a:p>
        </p:txBody>
      </p:sp>
      <p:sp>
        <p:nvSpPr>
          <p:cNvPr id="6" name="Dian numeron paikkamerkki 5">
            <a:extLst>
              <a:ext uri="{FF2B5EF4-FFF2-40B4-BE49-F238E27FC236}">
                <a16:creationId xmlns:a16="http://schemas.microsoft.com/office/drawing/2014/main" id="{3BBA4828-6745-49D2-973B-D5AA5E9F47CC}"/>
              </a:ext>
            </a:extLst>
          </p:cNvPr>
          <p:cNvSpPr>
            <a:spLocks noGrp="1"/>
          </p:cNvSpPr>
          <p:nvPr>
            <p:ph type="sldNum" sz="quarter" idx="12"/>
          </p:nvPr>
        </p:nvSpPr>
        <p:spPr/>
        <p:txBody>
          <a:bodyPr/>
          <a:lstStyle/>
          <a:p>
            <a:fld id="{BE2D8D75-17F6-474C-8CC8-AD93DCE1F39D}" type="slidenum">
              <a:rPr lang="fi-FI" smtClean="0"/>
              <a:t>21</a:t>
            </a:fld>
            <a:endParaRPr lang="fi-FI"/>
          </a:p>
        </p:txBody>
      </p:sp>
      <p:pic>
        <p:nvPicPr>
          <p:cNvPr id="8" name="Kuva 7" descr="The figure shows the ratio of average pensions to average earnings for the period 2015–2085.">
            <a:extLst>
              <a:ext uri="{FF2B5EF4-FFF2-40B4-BE49-F238E27FC236}">
                <a16:creationId xmlns:a16="http://schemas.microsoft.com/office/drawing/2014/main" id="{CC24FAF2-85F0-4A29-A51B-0D22392D9AC1}"/>
              </a:ext>
            </a:extLst>
          </p:cNvPr>
          <p:cNvPicPr>
            <a:picLocks noChangeAspect="1"/>
          </p:cNvPicPr>
          <p:nvPr/>
        </p:nvPicPr>
        <p:blipFill>
          <a:blip r:embed="rId3"/>
          <a:stretch>
            <a:fillRect/>
          </a:stretch>
        </p:blipFill>
        <p:spPr>
          <a:xfrm>
            <a:off x="2639616" y="2021512"/>
            <a:ext cx="6293841" cy="4069552"/>
          </a:xfrm>
          <a:prstGeom prst="rect">
            <a:avLst/>
          </a:prstGeom>
        </p:spPr>
      </p:pic>
    </p:spTree>
    <p:extLst>
      <p:ext uri="{BB962C8B-B14F-4D97-AF65-F5344CB8AC3E}">
        <p14:creationId xmlns:p14="http://schemas.microsoft.com/office/powerpoint/2010/main" val="1898235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3AE49B1-D6C8-45E6-A44D-FC805F72AC62}"/>
              </a:ext>
            </a:extLst>
          </p:cNvPr>
          <p:cNvSpPr>
            <a:spLocks noGrp="1"/>
          </p:cNvSpPr>
          <p:nvPr>
            <p:ph type="ctrTitle"/>
          </p:nvPr>
        </p:nvSpPr>
        <p:spPr/>
        <p:txBody>
          <a:bodyPr/>
          <a:lstStyle/>
          <a:p>
            <a:r>
              <a:rPr lang="fi-FI"/>
              <a:t>Pension </a:t>
            </a:r>
            <a:r>
              <a:rPr lang="fi-FI" err="1"/>
              <a:t>Expenditure</a:t>
            </a:r>
            <a:br>
              <a:rPr lang="fi-FI"/>
            </a:br>
            <a:endParaRPr lang="fi-FI"/>
          </a:p>
        </p:txBody>
      </p:sp>
      <p:sp>
        <p:nvSpPr>
          <p:cNvPr id="3" name="Tekstin paikkamerkki 2">
            <a:extLst>
              <a:ext uri="{FF2B5EF4-FFF2-40B4-BE49-F238E27FC236}">
                <a16:creationId xmlns:a16="http://schemas.microsoft.com/office/drawing/2014/main" id="{7AC44999-FDA9-42CC-B1AF-723CE3575EC0}"/>
              </a:ext>
            </a:extLst>
          </p:cNvPr>
          <p:cNvSpPr>
            <a:spLocks noGrp="1"/>
          </p:cNvSpPr>
          <p:nvPr>
            <p:ph type="body" sz="quarter" idx="13"/>
          </p:nvPr>
        </p:nvSpPr>
        <p:spPr/>
        <p:txBody>
          <a:bodyPr/>
          <a:lstStyle/>
          <a:p>
            <a:r>
              <a:rPr lang="fi-FI"/>
              <a:t>4</a:t>
            </a:r>
          </a:p>
        </p:txBody>
      </p:sp>
      <p:sp>
        <p:nvSpPr>
          <p:cNvPr id="6" name="Dian numeron paikkamerkki 5">
            <a:extLst>
              <a:ext uri="{FF2B5EF4-FFF2-40B4-BE49-F238E27FC236}">
                <a16:creationId xmlns:a16="http://schemas.microsoft.com/office/drawing/2014/main" id="{3BBA4828-6745-49D2-973B-D5AA5E9F47CC}"/>
              </a:ext>
            </a:extLst>
          </p:cNvPr>
          <p:cNvSpPr>
            <a:spLocks noGrp="1"/>
          </p:cNvSpPr>
          <p:nvPr>
            <p:ph type="sldNum" sz="quarter" idx="12"/>
          </p:nvPr>
        </p:nvSpPr>
        <p:spPr/>
        <p:txBody>
          <a:bodyPr/>
          <a:lstStyle/>
          <a:p>
            <a:fld id="{BE2D8D75-17F6-474C-8CC8-AD93DCE1F39D}" type="slidenum">
              <a:rPr lang="fi-FI" smtClean="0"/>
              <a:t>22</a:t>
            </a:fld>
            <a:endParaRPr lang="fi-FI"/>
          </a:p>
        </p:txBody>
      </p:sp>
    </p:spTree>
    <p:extLst>
      <p:ext uri="{BB962C8B-B14F-4D97-AF65-F5344CB8AC3E}">
        <p14:creationId xmlns:p14="http://schemas.microsoft.com/office/powerpoint/2010/main" val="303350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16903" y="260648"/>
            <a:ext cx="11856640" cy="1152128"/>
          </a:xfrm>
        </p:spPr>
        <p:txBody>
          <a:bodyPr/>
          <a:lstStyle/>
          <a:p>
            <a:r>
              <a:rPr lang="fi-FI"/>
              <a:t>Earnings-related and Kela pension </a:t>
            </a:r>
            <a:br>
              <a:rPr lang="fi-FI"/>
            </a:br>
            <a:r>
              <a:rPr lang="fi-FI" err="1"/>
              <a:t>expenditure</a:t>
            </a:r>
            <a:r>
              <a:rPr lang="fi-FI"/>
              <a:t> in 2022</a:t>
            </a:r>
            <a:br>
              <a:rPr lang="fi-FI"/>
            </a:br>
            <a:endParaRPr lang="fi-FI"/>
          </a:p>
        </p:txBody>
      </p:sp>
      <p:sp>
        <p:nvSpPr>
          <p:cNvPr id="6" name="Dian numeron paikkamerkki 5">
            <a:extLst>
              <a:ext uri="{FF2B5EF4-FFF2-40B4-BE49-F238E27FC236}">
                <a16:creationId xmlns:a16="http://schemas.microsoft.com/office/drawing/2014/main" id="{3BBA4828-6745-49D2-973B-D5AA5E9F47CC}"/>
              </a:ext>
            </a:extLst>
          </p:cNvPr>
          <p:cNvSpPr>
            <a:spLocks noGrp="1"/>
          </p:cNvSpPr>
          <p:nvPr>
            <p:ph type="sldNum" sz="quarter" idx="12"/>
          </p:nvPr>
        </p:nvSpPr>
        <p:spPr/>
        <p:txBody>
          <a:bodyPr/>
          <a:lstStyle/>
          <a:p>
            <a:fld id="{BE2D8D75-17F6-474C-8CC8-AD93DCE1F39D}" type="slidenum">
              <a:rPr lang="fi-FI" smtClean="0"/>
              <a:t>23</a:t>
            </a:fld>
            <a:endParaRPr lang="fi-FI"/>
          </a:p>
        </p:txBody>
      </p:sp>
      <p:sp>
        <p:nvSpPr>
          <p:cNvPr id="25" name="Tekstiruutu 24">
            <a:extLst>
              <a:ext uri="{FF2B5EF4-FFF2-40B4-BE49-F238E27FC236}">
                <a16:creationId xmlns:a16="http://schemas.microsoft.com/office/drawing/2014/main" id="{2493B043-E48F-4229-9151-F7190CC2C778}"/>
              </a:ext>
            </a:extLst>
          </p:cNvPr>
          <p:cNvSpPr txBox="1"/>
          <p:nvPr/>
        </p:nvSpPr>
        <p:spPr>
          <a:xfrm flipH="1">
            <a:off x="2922315" y="5645575"/>
            <a:ext cx="5602385" cy="523220"/>
          </a:xfrm>
          <a:prstGeom prst="rect">
            <a:avLst/>
          </a:prstGeom>
          <a:noFill/>
        </p:spPr>
        <p:txBody>
          <a:bodyPr wrap="square" rtlCol="0">
            <a:spAutoFit/>
          </a:bodyPr>
          <a:lstStyle/>
          <a:p>
            <a:r>
              <a:rPr lang="fi-FI" sz="1400"/>
              <a:t>*</a:t>
            </a:r>
            <a:r>
              <a:rPr lang="fi-FI" sz="1400" err="1"/>
              <a:t>Includes</a:t>
            </a:r>
            <a:r>
              <a:rPr lang="fi-FI" sz="1400"/>
              <a:t> </a:t>
            </a:r>
            <a:r>
              <a:rPr lang="fi-FI" sz="1400" err="1"/>
              <a:t>the</a:t>
            </a:r>
            <a:r>
              <a:rPr lang="fi-FI" sz="1400"/>
              <a:t> </a:t>
            </a:r>
            <a:r>
              <a:rPr lang="fi-FI" sz="1400" err="1"/>
              <a:t>guarantee</a:t>
            </a:r>
            <a:r>
              <a:rPr lang="fi-FI" sz="1400"/>
              <a:t> </a:t>
            </a:r>
            <a:r>
              <a:rPr lang="fi-FI" sz="1400" err="1"/>
              <a:t>pensions</a:t>
            </a:r>
            <a:r>
              <a:rPr lang="fi-FI" sz="1400"/>
              <a:t> (273 </a:t>
            </a:r>
            <a:r>
              <a:rPr lang="fi-FI" sz="1400" err="1"/>
              <a:t>mill</a:t>
            </a:r>
            <a:r>
              <a:rPr lang="fi-FI" sz="1400"/>
              <a:t>. EUR) and </a:t>
            </a:r>
            <a:r>
              <a:rPr lang="fi-FI" sz="1400" err="1"/>
              <a:t>the</a:t>
            </a:r>
            <a:r>
              <a:rPr lang="fi-FI" sz="1400"/>
              <a:t> </a:t>
            </a:r>
            <a:r>
              <a:rPr lang="fi-FI" sz="1400" err="1"/>
              <a:t>front-veterans</a:t>
            </a:r>
            <a:br>
              <a:rPr lang="fi-FI" sz="1400"/>
            </a:br>
            <a:r>
              <a:rPr lang="fi-FI" sz="1400"/>
              <a:t> </a:t>
            </a:r>
            <a:r>
              <a:rPr lang="fi-FI" sz="1400" err="1"/>
              <a:t>supplements</a:t>
            </a:r>
            <a:r>
              <a:rPr lang="fi-FI" sz="1400"/>
              <a:t> and </a:t>
            </a:r>
            <a:r>
              <a:rPr lang="fi-FI" sz="1400" err="1"/>
              <a:t>the</a:t>
            </a:r>
            <a:r>
              <a:rPr lang="fi-FI" sz="1400"/>
              <a:t> </a:t>
            </a:r>
            <a:r>
              <a:rPr lang="fi-FI" sz="1400" err="1"/>
              <a:t>child</a:t>
            </a:r>
            <a:r>
              <a:rPr lang="fi-FI" sz="1400"/>
              <a:t> </a:t>
            </a:r>
            <a:r>
              <a:rPr lang="fi-FI" sz="1400" err="1"/>
              <a:t>increases</a:t>
            </a:r>
            <a:r>
              <a:rPr lang="fi-FI" sz="1400"/>
              <a:t> (11 </a:t>
            </a:r>
            <a:r>
              <a:rPr lang="fi-FI" sz="1400" err="1"/>
              <a:t>mill</a:t>
            </a:r>
            <a:r>
              <a:rPr lang="fi-FI" sz="1400"/>
              <a:t>. EUR) </a:t>
            </a:r>
            <a:r>
              <a:rPr lang="fi-FI" sz="1400" err="1"/>
              <a:t>paid</a:t>
            </a:r>
            <a:r>
              <a:rPr lang="fi-FI" sz="1400"/>
              <a:t> by Kela.</a:t>
            </a:r>
          </a:p>
        </p:txBody>
      </p:sp>
      <p:pic>
        <p:nvPicPr>
          <p:cNvPr id="3" name="Kuva 2" descr="The earnings-related and Kela pension expenditure in 2022 was 33,9 billion euros.  Old-age pension expenditure amounted to 29.3 billion euros, disability pension expenditure to 2.4 billion euros and sur-vivors’ pensions to 1.8 billion euros.">
            <a:extLst>
              <a:ext uri="{FF2B5EF4-FFF2-40B4-BE49-F238E27FC236}">
                <a16:creationId xmlns:a16="http://schemas.microsoft.com/office/drawing/2014/main" id="{1271B3D9-11DA-0CEC-23C0-3A54FC4B097E}"/>
              </a:ext>
            </a:extLst>
          </p:cNvPr>
          <p:cNvPicPr>
            <a:picLocks noChangeAspect="1"/>
          </p:cNvPicPr>
          <p:nvPr/>
        </p:nvPicPr>
        <p:blipFill>
          <a:blip r:embed="rId3"/>
          <a:stretch>
            <a:fillRect/>
          </a:stretch>
        </p:blipFill>
        <p:spPr>
          <a:xfrm>
            <a:off x="2614612" y="1328737"/>
            <a:ext cx="6962775" cy="4200525"/>
          </a:xfrm>
          <a:prstGeom prst="rect">
            <a:avLst/>
          </a:prstGeom>
        </p:spPr>
      </p:pic>
    </p:spTree>
    <p:extLst>
      <p:ext uri="{BB962C8B-B14F-4D97-AF65-F5344CB8AC3E}">
        <p14:creationId xmlns:p14="http://schemas.microsoft.com/office/powerpoint/2010/main" val="3279074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 uri="{C183D7F6-B498-43B3-948B-1728B52AA6E4}">
                <adec:decorative xmlns:adec="http://schemas.microsoft.com/office/drawing/2017/decorative" val="1"/>
              </a:ext>
            </a:extLst>
          </p:cNvPr>
          <p:cNvSpPr>
            <a:spLocks noGrp="1"/>
          </p:cNvSpPr>
          <p:nvPr>
            <p:ph type="title"/>
          </p:nvPr>
        </p:nvSpPr>
        <p:spPr>
          <a:xfrm>
            <a:off x="0" y="333366"/>
            <a:ext cx="11856640" cy="1007402"/>
          </a:xfrm>
        </p:spPr>
        <p:txBody>
          <a:bodyPr/>
          <a:lstStyle/>
          <a:p>
            <a:r>
              <a:rPr lang="fi-FI" err="1"/>
              <a:t>Statutory</a:t>
            </a:r>
            <a:r>
              <a:rPr lang="fi-FI"/>
              <a:t> </a:t>
            </a:r>
            <a:r>
              <a:rPr lang="fi-FI" err="1"/>
              <a:t>total</a:t>
            </a:r>
            <a:r>
              <a:rPr lang="fi-FI"/>
              <a:t> pension </a:t>
            </a:r>
            <a:r>
              <a:rPr lang="fi-FI" err="1"/>
              <a:t>expenditure</a:t>
            </a:r>
            <a:r>
              <a:rPr lang="fi-FI"/>
              <a:t> </a:t>
            </a:r>
            <a:br>
              <a:rPr lang="fi-FI"/>
            </a:br>
            <a:r>
              <a:rPr lang="fi-FI"/>
              <a:t>in 2015–2022, </a:t>
            </a:r>
            <a:r>
              <a:rPr lang="fi-FI" err="1"/>
              <a:t>mEUR</a:t>
            </a:r>
            <a:br>
              <a:rPr lang="fi-FI"/>
            </a:br>
            <a:endParaRPr lang="fi-FI"/>
          </a:p>
        </p:txBody>
      </p:sp>
      <p:sp>
        <p:nvSpPr>
          <p:cNvPr id="6" name="Dian numeron paikkamerkki 5">
            <a:extLst>
              <a:ext uri="{FF2B5EF4-FFF2-40B4-BE49-F238E27FC236}">
                <a16:creationId xmlns:a16="http://schemas.microsoft.com/office/drawing/2014/main" id="{3BBA4828-6745-49D2-973B-D5AA5E9F47CC}"/>
              </a:ext>
            </a:extLst>
          </p:cNvPr>
          <p:cNvSpPr>
            <a:spLocks noGrp="1"/>
          </p:cNvSpPr>
          <p:nvPr>
            <p:ph type="sldNum" sz="quarter" idx="12"/>
          </p:nvPr>
        </p:nvSpPr>
        <p:spPr/>
        <p:txBody>
          <a:bodyPr/>
          <a:lstStyle/>
          <a:p>
            <a:fld id="{BE2D8D75-17F6-474C-8CC8-AD93DCE1F39D}" type="slidenum">
              <a:rPr lang="fi-FI" smtClean="0"/>
              <a:t>24</a:t>
            </a:fld>
            <a:endParaRPr lang="fi-FI"/>
          </a:p>
        </p:txBody>
      </p:sp>
      <p:sp>
        <p:nvSpPr>
          <p:cNvPr id="9" name="Suorakulmio 8">
            <a:extLst>
              <a:ext uri="{FF2B5EF4-FFF2-40B4-BE49-F238E27FC236}">
                <a16:creationId xmlns:a16="http://schemas.microsoft.com/office/drawing/2014/main" id="{2BA5C2E8-C47B-4D76-9F00-DF5FEC113990}"/>
              </a:ext>
            </a:extLst>
          </p:cNvPr>
          <p:cNvSpPr/>
          <p:nvPr/>
        </p:nvSpPr>
        <p:spPr>
          <a:xfrm>
            <a:off x="1415480" y="5150784"/>
            <a:ext cx="9001000" cy="1077218"/>
          </a:xfrm>
          <a:prstGeom prst="rect">
            <a:avLst/>
          </a:prstGeom>
        </p:spPr>
        <p:txBody>
          <a:bodyPr wrap="square">
            <a:spAutoFit/>
          </a:bodyPr>
          <a:lstStyle/>
          <a:p>
            <a:r>
              <a:rPr lang="fi-FI" sz="1600">
                <a:ea typeface="Verdana" panose="020B0604030504040204" pitchFamily="34" charset="0"/>
                <a:cs typeface="Verdana" panose="020B0604030504040204" pitchFamily="34" charset="0"/>
              </a:rPr>
              <a:t>*   P</a:t>
            </a:r>
            <a:r>
              <a:rPr lang="fi-FI" sz="1600"/>
              <a:t>reliminary data</a:t>
            </a:r>
            <a:endParaRPr lang="fi-FI" sz="1600">
              <a:ea typeface="Verdana" panose="020B0604030504040204" pitchFamily="34" charset="0"/>
              <a:cs typeface="Verdana" panose="020B0604030504040204" pitchFamily="34" charset="0"/>
            </a:endParaRPr>
          </a:p>
          <a:p>
            <a:r>
              <a:rPr lang="fi-FI" sz="1600">
                <a:ea typeface="Verdana" panose="020B0604030504040204" pitchFamily="34" charset="0"/>
                <a:cs typeface="Verdana" panose="020B0604030504040204" pitchFamily="34" charset="0"/>
              </a:rPr>
              <a:t>** </a:t>
            </a:r>
            <a:r>
              <a:rPr lang="fi-FI" sz="1600"/>
              <a:t>Occupational </a:t>
            </a:r>
            <a:r>
              <a:rPr lang="fi-FI" sz="1600" err="1"/>
              <a:t>Accidents</a:t>
            </a:r>
            <a:r>
              <a:rPr lang="fi-FI" sz="1600"/>
              <a:t>, </a:t>
            </a:r>
            <a:r>
              <a:rPr lang="fi-FI" sz="1600" err="1"/>
              <a:t>Injuries</a:t>
            </a:r>
            <a:r>
              <a:rPr lang="fi-FI" sz="1600"/>
              <a:t> and </a:t>
            </a:r>
            <a:r>
              <a:rPr lang="fi-FI" sz="1600" err="1"/>
              <a:t>Diseases</a:t>
            </a:r>
            <a:r>
              <a:rPr lang="fi-FI" sz="1600"/>
              <a:t> Act, Motor </a:t>
            </a:r>
            <a:r>
              <a:rPr lang="fi-FI" sz="1600" err="1"/>
              <a:t>Liability</a:t>
            </a:r>
            <a:r>
              <a:rPr lang="fi-FI" sz="1600"/>
              <a:t> Insurance Act, Act on </a:t>
            </a:r>
            <a:r>
              <a:rPr lang="fi-FI" sz="1600" err="1"/>
              <a:t>Compensation</a:t>
            </a:r>
            <a:r>
              <a:rPr lang="fi-FI" sz="1600"/>
              <a:t> for </a:t>
            </a:r>
            <a:r>
              <a:rPr lang="fi-FI" sz="1600" err="1"/>
              <a:t>Military</a:t>
            </a:r>
            <a:r>
              <a:rPr lang="fi-FI" sz="1600"/>
              <a:t> </a:t>
            </a:r>
            <a:r>
              <a:rPr lang="fi-FI" sz="1600" err="1"/>
              <a:t>Accidents</a:t>
            </a:r>
            <a:r>
              <a:rPr lang="fi-FI" sz="1600"/>
              <a:t> and Service-</a:t>
            </a:r>
            <a:r>
              <a:rPr lang="fi-FI" sz="1600" err="1"/>
              <a:t>Related</a:t>
            </a:r>
            <a:r>
              <a:rPr lang="fi-FI" sz="1600"/>
              <a:t> </a:t>
            </a:r>
            <a:r>
              <a:rPr lang="fi-FI" sz="1600" err="1"/>
              <a:t>Illnesses</a:t>
            </a:r>
            <a:r>
              <a:rPr lang="fi-FI" sz="1600"/>
              <a:t>, Act on </a:t>
            </a:r>
            <a:r>
              <a:rPr lang="fi-FI" sz="1600" err="1"/>
              <a:t>Compensation</a:t>
            </a:r>
            <a:r>
              <a:rPr lang="fi-FI" sz="1600"/>
              <a:t> for </a:t>
            </a:r>
            <a:r>
              <a:rPr lang="fi-FI" sz="1600" err="1"/>
              <a:t>Accidents</a:t>
            </a:r>
            <a:r>
              <a:rPr lang="fi-FI" sz="1600"/>
              <a:t> and Service-</a:t>
            </a:r>
            <a:r>
              <a:rPr lang="fi-FI" sz="1600" err="1"/>
              <a:t>Related</a:t>
            </a:r>
            <a:r>
              <a:rPr lang="fi-FI" sz="1600"/>
              <a:t> </a:t>
            </a:r>
            <a:r>
              <a:rPr lang="fi-FI" sz="1600" err="1"/>
              <a:t>Illnesses</a:t>
            </a:r>
            <a:r>
              <a:rPr lang="fi-FI" sz="1600"/>
              <a:t> in </a:t>
            </a:r>
            <a:r>
              <a:rPr lang="fi-FI" sz="1600" err="1"/>
              <a:t>Crisis</a:t>
            </a:r>
            <a:r>
              <a:rPr lang="fi-FI" sz="1600"/>
              <a:t> Management </a:t>
            </a:r>
            <a:r>
              <a:rPr lang="fi-FI" sz="1600" err="1"/>
              <a:t>Duties</a:t>
            </a:r>
            <a:r>
              <a:rPr lang="fi-FI" sz="1600"/>
              <a:t> and </a:t>
            </a:r>
            <a:r>
              <a:rPr lang="fi-FI" sz="1600" err="1">
                <a:solidFill>
                  <a:srgbClr val="000000"/>
                </a:solidFill>
              </a:rPr>
              <a:t>the</a:t>
            </a:r>
            <a:r>
              <a:rPr lang="fi-FI" sz="1600">
                <a:solidFill>
                  <a:srgbClr val="000000"/>
                </a:solidFill>
              </a:rPr>
              <a:t> </a:t>
            </a:r>
            <a:r>
              <a:rPr lang="fi-FI" sz="1600" err="1">
                <a:solidFill>
                  <a:srgbClr val="000000"/>
                </a:solidFill>
              </a:rPr>
              <a:t>Compensation</a:t>
            </a:r>
            <a:r>
              <a:rPr lang="fi-FI" sz="1600">
                <a:solidFill>
                  <a:srgbClr val="000000"/>
                </a:solidFill>
              </a:rPr>
              <a:t> for </a:t>
            </a:r>
            <a:r>
              <a:rPr lang="fi-FI" sz="1600" err="1">
                <a:solidFill>
                  <a:srgbClr val="000000"/>
                </a:solidFill>
              </a:rPr>
              <a:t>Military</a:t>
            </a:r>
            <a:r>
              <a:rPr lang="fi-FI" sz="1600">
                <a:solidFill>
                  <a:srgbClr val="000000"/>
                </a:solidFill>
              </a:rPr>
              <a:t> </a:t>
            </a:r>
            <a:r>
              <a:rPr lang="fi-FI" sz="1600" err="1">
                <a:solidFill>
                  <a:srgbClr val="000000"/>
                </a:solidFill>
              </a:rPr>
              <a:t>Injuries</a:t>
            </a:r>
            <a:r>
              <a:rPr lang="fi-FI" sz="1600">
                <a:solidFill>
                  <a:srgbClr val="000000"/>
                </a:solidFill>
              </a:rPr>
              <a:t> Act</a:t>
            </a:r>
            <a:r>
              <a:rPr lang="fi-FI" sz="1600"/>
              <a:t>.</a:t>
            </a:r>
          </a:p>
        </p:txBody>
      </p:sp>
      <p:graphicFrame>
        <p:nvGraphicFramePr>
          <p:cNvPr id="2" name="Taulukko 1">
            <a:extLst>
              <a:ext uri="{FF2B5EF4-FFF2-40B4-BE49-F238E27FC236}">
                <a16:creationId xmlns:a16="http://schemas.microsoft.com/office/drawing/2014/main" id="{34B85CA6-2B85-F3C7-1403-BA6BB0C57CF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25905603"/>
              </p:ext>
            </p:extLst>
          </p:nvPr>
        </p:nvGraphicFramePr>
        <p:xfrm>
          <a:off x="695400" y="1762910"/>
          <a:ext cx="10225139" cy="2976833"/>
        </p:xfrm>
        <a:graphic>
          <a:graphicData uri="http://schemas.openxmlformats.org/drawingml/2006/table">
            <a:tbl>
              <a:tblPr firstRow="1" bandRow="1">
                <a:tableStyleId>{5C22544A-7EE6-4342-B048-85BDC9FD1C3A}</a:tableStyleId>
              </a:tblPr>
              <a:tblGrid>
                <a:gridCol w="2590371">
                  <a:extLst>
                    <a:ext uri="{9D8B030D-6E8A-4147-A177-3AD203B41FA5}">
                      <a16:colId xmlns:a16="http://schemas.microsoft.com/office/drawing/2014/main" val="20000"/>
                    </a:ext>
                  </a:extLst>
                </a:gridCol>
                <a:gridCol w="954346">
                  <a:extLst>
                    <a:ext uri="{9D8B030D-6E8A-4147-A177-3AD203B41FA5}">
                      <a16:colId xmlns:a16="http://schemas.microsoft.com/office/drawing/2014/main" val="20002"/>
                    </a:ext>
                  </a:extLst>
                </a:gridCol>
                <a:gridCol w="954346">
                  <a:extLst>
                    <a:ext uri="{9D8B030D-6E8A-4147-A177-3AD203B41FA5}">
                      <a16:colId xmlns:a16="http://schemas.microsoft.com/office/drawing/2014/main" val="20003"/>
                    </a:ext>
                  </a:extLst>
                </a:gridCol>
                <a:gridCol w="954346">
                  <a:extLst>
                    <a:ext uri="{9D8B030D-6E8A-4147-A177-3AD203B41FA5}">
                      <a16:colId xmlns:a16="http://schemas.microsoft.com/office/drawing/2014/main" val="20004"/>
                    </a:ext>
                  </a:extLst>
                </a:gridCol>
                <a:gridCol w="954346">
                  <a:extLst>
                    <a:ext uri="{9D8B030D-6E8A-4147-A177-3AD203B41FA5}">
                      <a16:colId xmlns:a16="http://schemas.microsoft.com/office/drawing/2014/main" val="20005"/>
                    </a:ext>
                  </a:extLst>
                </a:gridCol>
                <a:gridCol w="954346">
                  <a:extLst>
                    <a:ext uri="{9D8B030D-6E8A-4147-A177-3AD203B41FA5}">
                      <a16:colId xmlns:a16="http://schemas.microsoft.com/office/drawing/2014/main" val="20006"/>
                    </a:ext>
                  </a:extLst>
                </a:gridCol>
                <a:gridCol w="954346">
                  <a:extLst>
                    <a:ext uri="{9D8B030D-6E8A-4147-A177-3AD203B41FA5}">
                      <a16:colId xmlns:a16="http://schemas.microsoft.com/office/drawing/2014/main" val="1623348001"/>
                    </a:ext>
                  </a:extLst>
                </a:gridCol>
                <a:gridCol w="954346">
                  <a:extLst>
                    <a:ext uri="{9D8B030D-6E8A-4147-A177-3AD203B41FA5}">
                      <a16:colId xmlns:a16="http://schemas.microsoft.com/office/drawing/2014/main" val="3600088637"/>
                    </a:ext>
                  </a:extLst>
                </a:gridCol>
                <a:gridCol w="954346">
                  <a:extLst>
                    <a:ext uri="{9D8B030D-6E8A-4147-A177-3AD203B41FA5}">
                      <a16:colId xmlns:a16="http://schemas.microsoft.com/office/drawing/2014/main" val="699624724"/>
                    </a:ext>
                  </a:extLst>
                </a:gridCol>
              </a:tblGrid>
              <a:tr h="0">
                <a:tc>
                  <a:txBody>
                    <a:bodyPr/>
                    <a:lstStyle/>
                    <a:p>
                      <a:endParaRPr lang="fi-FI" sz="1800"/>
                    </a:p>
                  </a:txBody>
                  <a:tcP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fi-FI" sz="1800"/>
                        <a:t>2015</a:t>
                      </a:r>
                    </a:p>
                  </a:txBody>
                  <a:tcPr marL="91441" marR="91441"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fi-FI" sz="1800"/>
                        <a:t>2016</a:t>
                      </a:r>
                    </a:p>
                  </a:txBody>
                  <a:tcPr marL="91441" marR="91441"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fi-FI" sz="1800"/>
                        <a:t>2017</a:t>
                      </a:r>
                    </a:p>
                  </a:txBody>
                  <a:tcPr marL="91441" marR="91441"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fi-FI" sz="1800"/>
                        <a:t>2018</a:t>
                      </a:r>
                    </a:p>
                  </a:txBody>
                  <a:tcPr marL="91441" marR="91441"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fi-FI" sz="1800"/>
                        <a:t>2019</a:t>
                      </a:r>
                    </a:p>
                  </a:txBody>
                  <a:tcPr marL="91441" marR="91441"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fi-FI" sz="1800"/>
                        <a:t>2020</a:t>
                      </a:r>
                    </a:p>
                  </a:txBody>
                  <a:tcPr marL="91441" marR="91441"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fi-FI" sz="1800"/>
                        <a:t>2021</a:t>
                      </a:r>
                    </a:p>
                  </a:txBody>
                  <a:tcPr marL="91441" marR="91441"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fi-FI" sz="1800"/>
                        <a:t>2022*</a:t>
                      </a:r>
                    </a:p>
                  </a:txBody>
                  <a:tcPr marL="91441" marR="91441" marT="45726" marB="45726"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extLst>
                  <a:ext uri="{0D108BD9-81ED-4DB2-BD59-A6C34878D82A}">
                    <a16:rowId xmlns:a16="http://schemas.microsoft.com/office/drawing/2014/main" val="10000"/>
                  </a:ext>
                </a:extLst>
              </a:tr>
              <a:tr h="370840">
                <a:tc>
                  <a:txBody>
                    <a:bodyPr/>
                    <a:lstStyle/>
                    <a:p>
                      <a:r>
                        <a:rPr lang="en-GB" sz="1800" noProof="0"/>
                        <a:t>Earnings-related pensions</a:t>
                      </a:r>
                    </a:p>
                  </a:txBody>
                  <a:tcPr marL="108000" marR="3600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CBD1E5"/>
                    </a:solidFill>
                  </a:tcPr>
                </a:tc>
                <a:tc>
                  <a:txBody>
                    <a:bodyPr/>
                    <a:lstStyle/>
                    <a:p>
                      <a:pPr algn="r"/>
                      <a:r>
                        <a:rPr lang="fi-FI" sz="1800"/>
                        <a:t>25,265</a:t>
                      </a:r>
                    </a:p>
                  </a:txBody>
                  <a:tcPr marL="36000" marR="18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CBD1E5"/>
                    </a:solidFill>
                  </a:tcPr>
                </a:tc>
                <a:tc>
                  <a:txBody>
                    <a:bodyPr/>
                    <a:lstStyle/>
                    <a:p>
                      <a:pPr algn="r"/>
                      <a:r>
                        <a:rPr lang="fi-FI" sz="1800"/>
                        <a:t>26,035</a:t>
                      </a:r>
                    </a:p>
                  </a:txBody>
                  <a:tcPr marL="36000" marR="18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CBD1E5"/>
                    </a:solidFill>
                  </a:tcPr>
                </a:tc>
                <a:tc>
                  <a:txBody>
                    <a:bodyPr/>
                    <a:lstStyle/>
                    <a:p>
                      <a:pPr algn="r"/>
                      <a:r>
                        <a:rPr lang="fi-FI" sz="1800"/>
                        <a:t>27,034</a:t>
                      </a:r>
                    </a:p>
                  </a:txBody>
                  <a:tcPr marL="36000" marR="18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CBD1E5"/>
                    </a:solidFill>
                  </a:tcPr>
                </a:tc>
                <a:tc>
                  <a:txBody>
                    <a:bodyPr/>
                    <a:lstStyle/>
                    <a:p>
                      <a:pPr algn="r"/>
                      <a:r>
                        <a:rPr lang="fi-FI" sz="1800"/>
                        <a:t>27,865</a:t>
                      </a:r>
                    </a:p>
                  </a:txBody>
                  <a:tcPr marL="36000" marR="18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CBD1E5"/>
                    </a:solidFill>
                  </a:tcPr>
                </a:tc>
                <a:tc>
                  <a:txBody>
                    <a:bodyPr/>
                    <a:lstStyle/>
                    <a:p>
                      <a:pPr algn="r"/>
                      <a:r>
                        <a:rPr lang="fi-FI" sz="1800"/>
                        <a:t>28,858</a:t>
                      </a:r>
                    </a:p>
                  </a:txBody>
                  <a:tcPr marL="36000" marR="18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CBD1E5"/>
                    </a:solidFill>
                  </a:tcPr>
                </a:tc>
                <a:tc>
                  <a:txBody>
                    <a:bodyPr/>
                    <a:lstStyle/>
                    <a:p>
                      <a:pPr algn="r"/>
                      <a:r>
                        <a:rPr lang="fi-FI" sz="1800"/>
                        <a:t>29,671</a:t>
                      </a:r>
                    </a:p>
                  </a:txBody>
                  <a:tcPr marL="36000" marR="18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CBD1E5"/>
                    </a:solidFill>
                  </a:tcPr>
                </a:tc>
                <a:tc>
                  <a:txBody>
                    <a:bodyPr/>
                    <a:lstStyle/>
                    <a:p>
                      <a:pPr algn="r"/>
                      <a:r>
                        <a:rPr lang="fi-FI" sz="1800"/>
                        <a:t>30,309</a:t>
                      </a:r>
                    </a:p>
                  </a:txBody>
                  <a:tcPr marL="36000" marR="18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CBD1E5"/>
                    </a:solidFill>
                  </a:tcPr>
                </a:tc>
                <a:tc>
                  <a:txBody>
                    <a:bodyPr/>
                    <a:lstStyle/>
                    <a:p>
                      <a:pPr algn="r"/>
                      <a:r>
                        <a:rPr lang="fi-FI" sz="1800"/>
                        <a:t>31,400</a:t>
                      </a:r>
                    </a:p>
                  </a:txBody>
                  <a:tcPr marL="36000" marR="18000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CBD1E5"/>
                    </a:solidFill>
                  </a:tcPr>
                </a:tc>
                <a:extLst>
                  <a:ext uri="{0D108BD9-81ED-4DB2-BD59-A6C34878D82A}">
                    <a16:rowId xmlns:a16="http://schemas.microsoft.com/office/drawing/2014/main" val="10001"/>
                  </a:ext>
                </a:extLst>
              </a:tr>
              <a:tr h="370840">
                <a:tc>
                  <a:txBody>
                    <a:bodyPr/>
                    <a:lstStyle/>
                    <a:p>
                      <a:r>
                        <a:rPr lang="en-GB" sz="1800" baseline="0" noProof="0"/>
                        <a:t> - Private sector</a:t>
                      </a:r>
                      <a:endParaRPr lang="en-GB" sz="1800" noProof="0"/>
                    </a:p>
                  </a:txBody>
                  <a:tcPr marL="108000" marR="3600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1E5"/>
                    </a:solidFill>
                  </a:tcPr>
                </a:tc>
                <a:tc>
                  <a:txBody>
                    <a:bodyPr/>
                    <a:lstStyle/>
                    <a:p>
                      <a:pPr algn="r"/>
                      <a:r>
                        <a:rPr lang="fi-FI" sz="1800"/>
                        <a:t>15,944</a:t>
                      </a:r>
                    </a:p>
                  </a:txBody>
                  <a:tcPr marL="36000" marR="18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1E5"/>
                    </a:solidFill>
                  </a:tcPr>
                </a:tc>
                <a:tc>
                  <a:txBody>
                    <a:bodyPr/>
                    <a:lstStyle/>
                    <a:p>
                      <a:pPr algn="r"/>
                      <a:r>
                        <a:rPr lang="fi-FI" sz="1800"/>
                        <a:t>16,442</a:t>
                      </a:r>
                    </a:p>
                  </a:txBody>
                  <a:tcPr marL="36000" marR="18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1E5"/>
                    </a:solidFill>
                  </a:tcPr>
                </a:tc>
                <a:tc>
                  <a:txBody>
                    <a:bodyPr/>
                    <a:lstStyle/>
                    <a:p>
                      <a:pPr algn="r"/>
                      <a:r>
                        <a:rPr lang="fi-FI" sz="1800"/>
                        <a:t>17,086</a:t>
                      </a:r>
                    </a:p>
                  </a:txBody>
                  <a:tcPr marL="36000" marR="18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1E5"/>
                    </a:solidFill>
                  </a:tcPr>
                </a:tc>
                <a:tc>
                  <a:txBody>
                    <a:bodyPr/>
                    <a:lstStyle/>
                    <a:p>
                      <a:pPr algn="r"/>
                      <a:r>
                        <a:rPr lang="fi-FI" sz="1800"/>
                        <a:t>17,619</a:t>
                      </a:r>
                    </a:p>
                  </a:txBody>
                  <a:tcPr marL="36000" marR="18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1E5"/>
                    </a:solidFill>
                  </a:tcPr>
                </a:tc>
                <a:tc>
                  <a:txBody>
                    <a:bodyPr/>
                    <a:lstStyle/>
                    <a:p>
                      <a:pPr algn="r"/>
                      <a:r>
                        <a:rPr lang="fi-FI" sz="1800"/>
                        <a:t>18,246</a:t>
                      </a:r>
                    </a:p>
                  </a:txBody>
                  <a:tcPr marL="36000" marR="18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1E5"/>
                    </a:solidFill>
                  </a:tcPr>
                </a:tc>
                <a:tc>
                  <a:txBody>
                    <a:bodyPr/>
                    <a:lstStyle/>
                    <a:p>
                      <a:pPr algn="r"/>
                      <a:r>
                        <a:rPr lang="fi-FI" sz="1800"/>
                        <a:t>18,751</a:t>
                      </a:r>
                    </a:p>
                  </a:txBody>
                  <a:tcPr marL="36000" marR="18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1E5"/>
                    </a:solidFill>
                  </a:tcPr>
                </a:tc>
                <a:tc>
                  <a:txBody>
                    <a:bodyPr/>
                    <a:lstStyle/>
                    <a:p>
                      <a:pPr algn="r"/>
                      <a:r>
                        <a:rPr lang="fi-FI" sz="1800"/>
                        <a:t>19,142</a:t>
                      </a:r>
                    </a:p>
                  </a:txBody>
                  <a:tcPr marL="36000" marR="18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1E5"/>
                    </a:solidFill>
                  </a:tcPr>
                </a:tc>
                <a:tc>
                  <a:txBody>
                    <a:bodyPr/>
                    <a:lstStyle/>
                    <a:p>
                      <a:pPr algn="r"/>
                      <a:r>
                        <a:rPr lang="fi-FI" sz="1800"/>
                        <a:t>19,830</a:t>
                      </a:r>
                    </a:p>
                  </a:txBody>
                  <a:tcPr marL="36000" marR="18000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1E5"/>
                    </a:solidFill>
                  </a:tcPr>
                </a:tc>
                <a:extLst>
                  <a:ext uri="{0D108BD9-81ED-4DB2-BD59-A6C34878D82A}">
                    <a16:rowId xmlns:a16="http://schemas.microsoft.com/office/drawing/2014/main" val="10002"/>
                  </a:ext>
                </a:extLst>
              </a:tr>
              <a:tr h="370840">
                <a:tc>
                  <a:txBody>
                    <a:bodyPr/>
                    <a:lstStyle/>
                    <a:p>
                      <a:r>
                        <a:rPr lang="en-GB" sz="1800" baseline="0" noProof="0"/>
                        <a:t> - Public sector</a:t>
                      </a:r>
                      <a:endParaRPr lang="en-GB" sz="1800" noProof="0"/>
                    </a:p>
                  </a:txBody>
                  <a:tcPr marL="108000" marR="3600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CBD1E5"/>
                    </a:solidFill>
                  </a:tcPr>
                </a:tc>
                <a:tc>
                  <a:txBody>
                    <a:bodyPr/>
                    <a:lstStyle/>
                    <a:p>
                      <a:pPr algn="r"/>
                      <a:r>
                        <a:rPr lang="fi-FI" sz="1800"/>
                        <a:t>9,321</a:t>
                      </a:r>
                    </a:p>
                  </a:txBody>
                  <a:tcPr marL="36000" marR="18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CBD1E5"/>
                    </a:solidFill>
                  </a:tcPr>
                </a:tc>
                <a:tc>
                  <a:txBody>
                    <a:bodyPr/>
                    <a:lstStyle/>
                    <a:p>
                      <a:pPr algn="r"/>
                      <a:r>
                        <a:rPr lang="fi-FI" sz="1800"/>
                        <a:t>9,593</a:t>
                      </a:r>
                    </a:p>
                  </a:txBody>
                  <a:tcPr marL="36000" marR="18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CBD1E5"/>
                    </a:solidFill>
                  </a:tcPr>
                </a:tc>
                <a:tc>
                  <a:txBody>
                    <a:bodyPr/>
                    <a:lstStyle/>
                    <a:p>
                      <a:pPr algn="r"/>
                      <a:r>
                        <a:rPr lang="fi-FI" sz="1800"/>
                        <a:t>9,947</a:t>
                      </a:r>
                    </a:p>
                  </a:txBody>
                  <a:tcPr marL="36000" marR="18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CBD1E5"/>
                    </a:solidFill>
                  </a:tcPr>
                </a:tc>
                <a:tc>
                  <a:txBody>
                    <a:bodyPr/>
                    <a:lstStyle/>
                    <a:p>
                      <a:pPr algn="r"/>
                      <a:r>
                        <a:rPr lang="fi-FI" sz="1800"/>
                        <a:t>10</a:t>
                      </a:r>
                      <a:r>
                        <a:rPr lang="fi-FI" sz="1800" baseline="0"/>
                        <a:t>,246</a:t>
                      </a:r>
                      <a:endParaRPr lang="fi-FI" sz="1800"/>
                    </a:p>
                  </a:txBody>
                  <a:tcPr marL="36000" marR="18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CBD1E5"/>
                    </a:solidFill>
                  </a:tcPr>
                </a:tc>
                <a:tc>
                  <a:txBody>
                    <a:bodyPr/>
                    <a:lstStyle/>
                    <a:p>
                      <a:pPr algn="r"/>
                      <a:r>
                        <a:rPr lang="fi-FI" sz="1800"/>
                        <a:t>10</a:t>
                      </a:r>
                      <a:r>
                        <a:rPr lang="fi-FI" sz="1800" baseline="0"/>
                        <a:t>,612</a:t>
                      </a:r>
                      <a:endParaRPr lang="fi-FI" sz="1800"/>
                    </a:p>
                  </a:txBody>
                  <a:tcPr marL="36000" marR="18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CBD1E5"/>
                    </a:solidFill>
                  </a:tcPr>
                </a:tc>
                <a:tc>
                  <a:txBody>
                    <a:bodyPr/>
                    <a:lstStyle/>
                    <a:p>
                      <a:pPr algn="r"/>
                      <a:r>
                        <a:rPr lang="fi-FI" sz="1800"/>
                        <a:t>10,920</a:t>
                      </a:r>
                    </a:p>
                  </a:txBody>
                  <a:tcPr marL="36000" marR="18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CBD1E5"/>
                    </a:solidFill>
                  </a:tcPr>
                </a:tc>
                <a:tc>
                  <a:txBody>
                    <a:bodyPr/>
                    <a:lstStyle/>
                    <a:p>
                      <a:pPr algn="r"/>
                      <a:r>
                        <a:rPr lang="fi-FI" sz="1800"/>
                        <a:t>11,167</a:t>
                      </a:r>
                    </a:p>
                  </a:txBody>
                  <a:tcPr marL="36000" marR="18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CBD1E5"/>
                    </a:solidFill>
                  </a:tcPr>
                </a:tc>
                <a:tc>
                  <a:txBody>
                    <a:bodyPr/>
                    <a:lstStyle/>
                    <a:p>
                      <a:pPr algn="r"/>
                      <a:r>
                        <a:rPr lang="fi-FI" sz="1800"/>
                        <a:t>11,570</a:t>
                      </a:r>
                    </a:p>
                  </a:txBody>
                  <a:tcPr marL="36000" marR="18000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CBD1E5"/>
                    </a:solidFill>
                  </a:tcPr>
                </a:tc>
                <a:extLst>
                  <a:ext uri="{0D108BD9-81ED-4DB2-BD59-A6C34878D82A}">
                    <a16:rowId xmlns:a16="http://schemas.microsoft.com/office/drawing/2014/main" val="10003"/>
                  </a:ext>
                </a:extLst>
              </a:tr>
              <a:tr h="370840">
                <a:tc>
                  <a:txBody>
                    <a:bodyPr/>
                    <a:lstStyle/>
                    <a:p>
                      <a:r>
                        <a:rPr lang="en-GB" sz="1800" noProof="0" err="1"/>
                        <a:t>Kela’s</a:t>
                      </a:r>
                      <a:r>
                        <a:rPr lang="en-GB" sz="1800" noProof="0"/>
                        <a:t> pensions</a:t>
                      </a:r>
                    </a:p>
                  </a:txBody>
                  <a:tcPr marL="108000" marR="3600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r"/>
                      <a:r>
                        <a:rPr lang="fi-FI" sz="1800"/>
                        <a:t>2,503</a:t>
                      </a:r>
                    </a:p>
                  </a:txBody>
                  <a:tcPr marL="36000" marR="18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r"/>
                      <a:r>
                        <a:rPr lang="fi-FI" sz="1800"/>
                        <a:t>2,470</a:t>
                      </a:r>
                    </a:p>
                  </a:txBody>
                  <a:tcPr marL="36000" marR="18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r"/>
                      <a:r>
                        <a:rPr lang="fi-FI" sz="1800"/>
                        <a:t>2,391</a:t>
                      </a:r>
                    </a:p>
                  </a:txBody>
                  <a:tcPr marL="36000" marR="18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r"/>
                      <a:r>
                        <a:rPr lang="fi-FI" sz="1800"/>
                        <a:t>2,357</a:t>
                      </a:r>
                    </a:p>
                  </a:txBody>
                  <a:tcPr marL="36000" marR="18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r"/>
                      <a:r>
                        <a:rPr lang="fi-FI" sz="1800"/>
                        <a:t>2,324</a:t>
                      </a:r>
                    </a:p>
                  </a:txBody>
                  <a:tcPr marL="36000" marR="18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r"/>
                      <a:r>
                        <a:rPr lang="fi-FI" sz="1800"/>
                        <a:t>2,515</a:t>
                      </a:r>
                    </a:p>
                  </a:txBody>
                  <a:tcPr marL="36000" marR="18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r"/>
                      <a:r>
                        <a:rPr lang="fi-FI" sz="1800"/>
                        <a:t>2,461</a:t>
                      </a:r>
                    </a:p>
                  </a:txBody>
                  <a:tcPr marL="36000" marR="18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r"/>
                      <a:r>
                        <a:rPr lang="fi-FI" sz="1800"/>
                        <a:t>2,477</a:t>
                      </a:r>
                    </a:p>
                  </a:txBody>
                  <a:tcPr marL="36000" marR="18000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4"/>
                  </a:ext>
                </a:extLst>
              </a:tr>
              <a:tr h="370840">
                <a:tc>
                  <a:txBody>
                    <a:bodyPr/>
                    <a:lstStyle/>
                    <a:p>
                      <a:r>
                        <a:rPr lang="en-GB" sz="1800" noProof="0"/>
                        <a:t>Special</a:t>
                      </a:r>
                      <a:r>
                        <a:rPr lang="en-GB" sz="1800" baseline="0" noProof="0"/>
                        <a:t> protection pensions**</a:t>
                      </a:r>
                      <a:endParaRPr lang="en-GB" sz="1800" noProof="0"/>
                    </a:p>
                  </a:txBody>
                  <a:tcPr marL="108000" marR="3600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sz="1800"/>
                        <a:t>501</a:t>
                      </a:r>
                    </a:p>
                  </a:txBody>
                  <a:tcPr marL="36000" marR="18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sz="1800"/>
                        <a:t>494</a:t>
                      </a:r>
                    </a:p>
                  </a:txBody>
                  <a:tcPr marL="36000" marR="18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sz="1800"/>
                        <a:t>472</a:t>
                      </a:r>
                    </a:p>
                  </a:txBody>
                  <a:tcPr marL="36000" marR="18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sz="1800"/>
                        <a:t>462</a:t>
                      </a:r>
                    </a:p>
                  </a:txBody>
                  <a:tcPr marL="36000" marR="18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sz="1800"/>
                        <a:t>455</a:t>
                      </a:r>
                    </a:p>
                  </a:txBody>
                  <a:tcPr marL="36000" marR="18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sz="1800" baseline="0"/>
                        <a:t>448</a:t>
                      </a:r>
                    </a:p>
                  </a:txBody>
                  <a:tcPr marL="36000" marR="18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sz="1800" baseline="0"/>
                        <a:t>437</a:t>
                      </a:r>
                    </a:p>
                  </a:txBody>
                  <a:tcPr marL="36000" marR="18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sz="1800" baseline="0"/>
                        <a:t>..</a:t>
                      </a:r>
                    </a:p>
                  </a:txBody>
                  <a:tcPr marL="36000" marR="18000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5"/>
                  </a:ext>
                </a:extLst>
              </a:tr>
              <a:tr h="487621">
                <a:tc>
                  <a:txBody>
                    <a:bodyPr/>
                    <a:lstStyle/>
                    <a:p>
                      <a:r>
                        <a:rPr lang="en-GB" sz="1800" noProof="0"/>
                        <a:t>Total pension expenditure</a:t>
                      </a:r>
                    </a:p>
                  </a:txBody>
                  <a:tcPr marL="108000" marR="3600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fi-FI" sz="1800"/>
                        <a:t>28,269</a:t>
                      </a:r>
                    </a:p>
                  </a:txBody>
                  <a:tcPr marL="36000" marR="18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fi-FI" sz="1800"/>
                        <a:t>28</a:t>
                      </a:r>
                      <a:r>
                        <a:rPr lang="fi-FI" sz="1800" baseline="0"/>
                        <a:t>,999</a:t>
                      </a:r>
                      <a:endParaRPr lang="fi-FI" sz="1800"/>
                    </a:p>
                  </a:txBody>
                  <a:tcPr marL="36000" marR="18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fi-FI" sz="1800"/>
                        <a:t>29,897</a:t>
                      </a:r>
                    </a:p>
                  </a:txBody>
                  <a:tcPr marL="36000" marR="18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fi-FI" sz="1800"/>
                        <a:t>30</a:t>
                      </a:r>
                      <a:r>
                        <a:rPr lang="fi-FI" sz="1800" baseline="0"/>
                        <a:t>,684</a:t>
                      </a:r>
                      <a:endParaRPr lang="fi-FI" sz="1800"/>
                    </a:p>
                  </a:txBody>
                  <a:tcPr marL="36000" marR="18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fi-FI" sz="1800"/>
                        <a:t>31,637</a:t>
                      </a:r>
                    </a:p>
                  </a:txBody>
                  <a:tcPr marL="36000" marR="18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fi-FI" sz="1800"/>
                        <a:t>32,634</a:t>
                      </a:r>
                    </a:p>
                  </a:txBody>
                  <a:tcPr marL="36000" marR="18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fi-FI" sz="1800"/>
                        <a:t>33,207</a:t>
                      </a:r>
                    </a:p>
                  </a:txBody>
                  <a:tcPr marL="36000" marR="18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fi-FI" sz="1800"/>
                        <a:t>34,933</a:t>
                      </a:r>
                    </a:p>
                  </a:txBody>
                  <a:tcPr marL="36000" marR="18000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179779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0" y="333366"/>
            <a:ext cx="11856640" cy="1007402"/>
          </a:xfrm>
        </p:spPr>
        <p:txBody>
          <a:bodyPr/>
          <a:lstStyle/>
          <a:p>
            <a:r>
              <a:rPr lang="fi-FI"/>
              <a:t>Pension </a:t>
            </a:r>
            <a:r>
              <a:rPr lang="fi-FI" err="1"/>
              <a:t>expenditure</a:t>
            </a:r>
            <a:r>
              <a:rPr lang="fi-FI"/>
              <a:t>, per </a:t>
            </a:r>
            <a:r>
              <a:rPr lang="fi-FI" err="1"/>
              <a:t>cent</a:t>
            </a:r>
            <a:r>
              <a:rPr lang="fi-FI"/>
              <a:t> of GDP </a:t>
            </a:r>
            <a:br>
              <a:rPr lang="fi-FI"/>
            </a:br>
            <a:r>
              <a:rPr lang="fi-FI"/>
              <a:t>in 2010–2090</a:t>
            </a:r>
            <a:br>
              <a:rPr lang="fi-FI"/>
            </a:br>
            <a:endParaRPr lang="fi-FI"/>
          </a:p>
        </p:txBody>
      </p:sp>
      <p:sp>
        <p:nvSpPr>
          <p:cNvPr id="6" name="Dian numeron paikkamerkki 5">
            <a:extLst>
              <a:ext uri="{FF2B5EF4-FFF2-40B4-BE49-F238E27FC236}">
                <a16:creationId xmlns:a16="http://schemas.microsoft.com/office/drawing/2014/main" id="{3BBA4828-6745-49D2-973B-D5AA5E9F47CC}"/>
              </a:ext>
            </a:extLst>
          </p:cNvPr>
          <p:cNvSpPr>
            <a:spLocks noGrp="1"/>
          </p:cNvSpPr>
          <p:nvPr>
            <p:ph type="sldNum" sz="quarter" idx="12"/>
          </p:nvPr>
        </p:nvSpPr>
        <p:spPr/>
        <p:txBody>
          <a:bodyPr/>
          <a:lstStyle/>
          <a:p>
            <a:fld id="{BE2D8D75-17F6-474C-8CC8-AD93DCE1F39D}" type="slidenum">
              <a:rPr lang="fi-FI" smtClean="0"/>
              <a:t>25</a:t>
            </a:fld>
            <a:endParaRPr lang="fi-FI"/>
          </a:p>
        </p:txBody>
      </p:sp>
      <p:pic>
        <p:nvPicPr>
          <p:cNvPr id="3" name="Kuva 2" descr="The figure presents the long-term projection of the ratio of pension expenditure to gross domestic product. The pension expenditure has been divided into private sector, public sector and Kela pensions, as well as pensions paid under the Act on Compensation for Pension Accrual from State Funds for Periods of Childcare and Periods of Study (VEKL) and under special provision acts.">
            <a:extLst>
              <a:ext uri="{FF2B5EF4-FFF2-40B4-BE49-F238E27FC236}">
                <a16:creationId xmlns:a16="http://schemas.microsoft.com/office/drawing/2014/main" id="{0C76A12C-A41D-43A2-AAB8-82879A946443}"/>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343472" y="1513260"/>
            <a:ext cx="9732962" cy="4830299"/>
          </a:xfrm>
          <a:prstGeom prst="rect">
            <a:avLst/>
          </a:prstGeom>
        </p:spPr>
      </p:pic>
    </p:spTree>
    <p:extLst>
      <p:ext uri="{BB962C8B-B14F-4D97-AF65-F5344CB8AC3E}">
        <p14:creationId xmlns:p14="http://schemas.microsoft.com/office/powerpoint/2010/main" val="3211162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456728" y="300419"/>
            <a:ext cx="12313368" cy="1079410"/>
          </a:xfrm>
        </p:spPr>
        <p:txBody>
          <a:bodyPr/>
          <a:lstStyle/>
          <a:p>
            <a:r>
              <a:rPr lang="fi-FI" sz="2800"/>
              <a:t>Pension </a:t>
            </a:r>
            <a:r>
              <a:rPr lang="fi-FI" sz="2800" err="1"/>
              <a:t>expenditure</a:t>
            </a:r>
            <a:r>
              <a:rPr lang="fi-FI" sz="2800"/>
              <a:t> and </a:t>
            </a:r>
            <a:r>
              <a:rPr lang="fi-FI" sz="2800" err="1"/>
              <a:t>contribution</a:t>
            </a:r>
            <a:r>
              <a:rPr lang="fi-FI" sz="2800"/>
              <a:t> </a:t>
            </a:r>
            <a:r>
              <a:rPr lang="fi-FI" sz="2800" err="1"/>
              <a:t>rates</a:t>
            </a:r>
            <a:r>
              <a:rPr lang="fi-FI" sz="2800"/>
              <a:t> in proportion </a:t>
            </a:r>
            <a:br>
              <a:rPr lang="fi-FI" sz="2800"/>
            </a:br>
            <a:r>
              <a:rPr lang="fi-FI" sz="2800"/>
              <a:t>to </a:t>
            </a:r>
            <a:r>
              <a:rPr lang="fi-FI" sz="2800" err="1"/>
              <a:t>the</a:t>
            </a:r>
            <a:r>
              <a:rPr lang="fi-FI" sz="2800"/>
              <a:t> </a:t>
            </a:r>
            <a:r>
              <a:rPr lang="fi-FI" sz="2800" err="1"/>
              <a:t>wage</a:t>
            </a:r>
            <a:r>
              <a:rPr lang="fi-FI" sz="2800"/>
              <a:t> </a:t>
            </a:r>
            <a:r>
              <a:rPr lang="fi-FI" sz="2800" err="1"/>
              <a:t>sum</a:t>
            </a:r>
            <a:r>
              <a:rPr lang="fi-FI" sz="2800"/>
              <a:t> </a:t>
            </a:r>
            <a:r>
              <a:rPr lang="fi-FI" sz="2800" err="1"/>
              <a:t>under</a:t>
            </a:r>
            <a:r>
              <a:rPr lang="fi-FI" sz="2800"/>
              <a:t> </a:t>
            </a:r>
            <a:r>
              <a:rPr lang="fi-FI" sz="2800" err="1"/>
              <a:t>the</a:t>
            </a:r>
            <a:r>
              <a:rPr lang="fi-FI" sz="2800"/>
              <a:t> </a:t>
            </a:r>
            <a:r>
              <a:rPr lang="fi-FI" sz="2800" err="1"/>
              <a:t>Employees</a:t>
            </a:r>
            <a:r>
              <a:rPr lang="fi-FI" sz="2800"/>
              <a:t> </a:t>
            </a:r>
            <a:br>
              <a:rPr lang="fi-FI" sz="2800"/>
            </a:br>
            <a:r>
              <a:rPr lang="fi-FI" sz="2800" err="1"/>
              <a:t>Pensions</a:t>
            </a:r>
            <a:r>
              <a:rPr lang="fi-FI" sz="2800"/>
              <a:t> Act (</a:t>
            </a:r>
            <a:r>
              <a:rPr lang="fi-FI" sz="2800" err="1"/>
              <a:t>TyEL</a:t>
            </a:r>
            <a:r>
              <a:rPr lang="fi-FI" sz="2800"/>
              <a:t>) in 1962–2090</a:t>
            </a:r>
            <a:br>
              <a:rPr lang="fi-FI"/>
            </a:br>
            <a:endParaRPr lang="fi-FI"/>
          </a:p>
        </p:txBody>
      </p:sp>
      <p:sp>
        <p:nvSpPr>
          <p:cNvPr id="6" name="Dian numeron paikkamerkki 5">
            <a:extLst>
              <a:ext uri="{FF2B5EF4-FFF2-40B4-BE49-F238E27FC236}">
                <a16:creationId xmlns:a16="http://schemas.microsoft.com/office/drawing/2014/main" id="{3BBA4828-6745-49D2-973B-D5AA5E9F47CC}"/>
              </a:ext>
            </a:extLst>
          </p:cNvPr>
          <p:cNvSpPr>
            <a:spLocks noGrp="1"/>
          </p:cNvSpPr>
          <p:nvPr>
            <p:ph type="sldNum" sz="quarter" idx="12"/>
          </p:nvPr>
        </p:nvSpPr>
        <p:spPr/>
        <p:txBody>
          <a:bodyPr/>
          <a:lstStyle/>
          <a:p>
            <a:fld id="{BE2D8D75-17F6-474C-8CC8-AD93DCE1F39D}" type="slidenum">
              <a:rPr lang="fi-FI" smtClean="0"/>
              <a:t>26</a:t>
            </a:fld>
            <a:endParaRPr lang="fi-FI"/>
          </a:p>
        </p:txBody>
      </p:sp>
      <p:pic>
        <p:nvPicPr>
          <p:cNvPr id="8" name="Kuva 7" descr="The figure includes the long-term projection of the development of the pension expendi-ture and contribution rate under the Employees Pensions Act.">
            <a:extLst>
              <a:ext uri="{FF2B5EF4-FFF2-40B4-BE49-F238E27FC236}">
                <a16:creationId xmlns:a16="http://schemas.microsoft.com/office/drawing/2014/main" id="{FB715367-2EA0-48CF-9924-B01FA2A6FE8C}"/>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631504" y="1916832"/>
            <a:ext cx="8503865" cy="4385641"/>
          </a:xfrm>
          <a:prstGeom prst="rect">
            <a:avLst/>
          </a:prstGeom>
        </p:spPr>
      </p:pic>
    </p:spTree>
    <p:extLst>
      <p:ext uri="{BB962C8B-B14F-4D97-AF65-F5344CB8AC3E}">
        <p14:creationId xmlns:p14="http://schemas.microsoft.com/office/powerpoint/2010/main" val="12194097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9532AE7-FEE1-4377-9917-F3D212F93B23}"/>
              </a:ext>
            </a:extLst>
          </p:cNvPr>
          <p:cNvSpPr>
            <a:spLocks noGrp="1"/>
          </p:cNvSpPr>
          <p:nvPr>
            <p:ph type="ctrTitle"/>
          </p:nvPr>
        </p:nvSpPr>
        <p:spPr/>
        <p:txBody>
          <a:bodyPr/>
          <a:lstStyle/>
          <a:p>
            <a:r>
              <a:rPr lang="fi-FI" err="1"/>
              <a:t>Insured</a:t>
            </a:r>
            <a:r>
              <a:rPr lang="fi-FI"/>
              <a:t> for Earnings-related Pension </a:t>
            </a:r>
            <a:r>
              <a:rPr lang="fi-FI" err="1"/>
              <a:t>Benefits</a:t>
            </a:r>
            <a:br>
              <a:rPr lang="fi-FI"/>
            </a:br>
            <a:endParaRPr lang="fi-FI"/>
          </a:p>
        </p:txBody>
      </p:sp>
      <p:sp>
        <p:nvSpPr>
          <p:cNvPr id="3" name="Tekstin paikkamerkki 2">
            <a:extLst>
              <a:ext uri="{FF2B5EF4-FFF2-40B4-BE49-F238E27FC236}">
                <a16:creationId xmlns:a16="http://schemas.microsoft.com/office/drawing/2014/main" id="{3986EB59-E750-4D89-B0E5-914287488077}"/>
              </a:ext>
            </a:extLst>
          </p:cNvPr>
          <p:cNvSpPr>
            <a:spLocks noGrp="1"/>
          </p:cNvSpPr>
          <p:nvPr>
            <p:ph type="body" sz="quarter" idx="13"/>
          </p:nvPr>
        </p:nvSpPr>
        <p:spPr/>
        <p:txBody>
          <a:bodyPr/>
          <a:lstStyle/>
          <a:p>
            <a:r>
              <a:rPr lang="fi-FI"/>
              <a:t>5</a:t>
            </a:r>
          </a:p>
        </p:txBody>
      </p:sp>
      <p:sp>
        <p:nvSpPr>
          <p:cNvPr id="6" name="Dian numeron paikkamerkki 5">
            <a:extLst>
              <a:ext uri="{FF2B5EF4-FFF2-40B4-BE49-F238E27FC236}">
                <a16:creationId xmlns:a16="http://schemas.microsoft.com/office/drawing/2014/main" id="{3BBA4828-6745-49D2-973B-D5AA5E9F47CC}"/>
              </a:ext>
            </a:extLst>
          </p:cNvPr>
          <p:cNvSpPr>
            <a:spLocks noGrp="1"/>
          </p:cNvSpPr>
          <p:nvPr>
            <p:ph type="sldNum" sz="quarter" idx="12"/>
          </p:nvPr>
        </p:nvSpPr>
        <p:spPr/>
        <p:txBody>
          <a:bodyPr/>
          <a:lstStyle/>
          <a:p>
            <a:fld id="{BE2D8D75-17F6-474C-8CC8-AD93DCE1F39D}" type="slidenum">
              <a:rPr lang="fi-FI" smtClean="0"/>
              <a:t>27</a:t>
            </a:fld>
            <a:endParaRPr lang="fi-FI"/>
          </a:p>
        </p:txBody>
      </p:sp>
    </p:spTree>
    <p:extLst>
      <p:ext uri="{BB962C8B-B14F-4D97-AF65-F5344CB8AC3E}">
        <p14:creationId xmlns:p14="http://schemas.microsoft.com/office/powerpoint/2010/main" val="2325259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p:txBody>
          <a:bodyPr/>
          <a:lstStyle/>
          <a:p>
            <a:r>
              <a:rPr lang="en-US"/>
              <a:t>Distribution of population in terms of work and</a:t>
            </a:r>
            <a:br>
              <a:rPr lang="en-US"/>
            </a:br>
            <a:r>
              <a:rPr lang="en-US"/>
              <a:t>earnings-related pension per 31 Dec. 2021</a:t>
            </a:r>
            <a:br>
              <a:rPr lang="fi-FI"/>
            </a:br>
            <a:endParaRPr lang="fi-FI"/>
          </a:p>
        </p:txBody>
      </p:sp>
      <p:sp>
        <p:nvSpPr>
          <p:cNvPr id="6" name="Dian numeron paikkamerkki 5">
            <a:extLst>
              <a:ext uri="{FF2B5EF4-FFF2-40B4-BE49-F238E27FC236}">
                <a16:creationId xmlns:a16="http://schemas.microsoft.com/office/drawing/2014/main" id="{3BBA4828-6745-49D2-973B-D5AA5E9F47CC}"/>
              </a:ext>
            </a:extLst>
          </p:cNvPr>
          <p:cNvSpPr>
            <a:spLocks noGrp="1"/>
          </p:cNvSpPr>
          <p:nvPr>
            <p:ph type="sldNum" sz="quarter" idx="12"/>
          </p:nvPr>
        </p:nvSpPr>
        <p:spPr/>
        <p:txBody>
          <a:bodyPr/>
          <a:lstStyle/>
          <a:p>
            <a:fld id="{BE2D8D75-17F6-474C-8CC8-AD93DCE1F39D}" type="slidenum">
              <a:rPr lang="fi-FI" smtClean="0"/>
              <a:t>28</a:t>
            </a:fld>
            <a:endParaRPr lang="fi-FI"/>
          </a:p>
        </p:txBody>
      </p:sp>
      <p:pic>
        <p:nvPicPr>
          <p:cNvPr id="3" name="Kuva 2" descr="The graph is an age pyramid with an age-rating at 5-year intervals of the total population of 17–68-year-olds, by gender and population in retirement, in working life and others on 31 December 2021. Of men, 1.24 million were working and 626,000 were retired at the end of 2021. Of women, 1.21 million were working and 766,000 were retired at the end of 2021. Neither working nor retired were 882,000 men and 830,000 women.">
            <a:extLst>
              <a:ext uri="{FF2B5EF4-FFF2-40B4-BE49-F238E27FC236}">
                <a16:creationId xmlns:a16="http://schemas.microsoft.com/office/drawing/2014/main" id="{4C3B7D15-4253-4342-9DC7-FECC9BF4E300}"/>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684829" y="1543469"/>
            <a:ext cx="8486982" cy="4900433"/>
          </a:xfrm>
          <a:prstGeom prst="rect">
            <a:avLst/>
          </a:prstGeom>
        </p:spPr>
      </p:pic>
    </p:spTree>
    <p:extLst>
      <p:ext uri="{BB962C8B-B14F-4D97-AF65-F5344CB8AC3E}">
        <p14:creationId xmlns:p14="http://schemas.microsoft.com/office/powerpoint/2010/main" val="1482237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p:txBody>
          <a:bodyPr/>
          <a:lstStyle/>
          <a:p>
            <a:r>
              <a:rPr lang="fi-FI" err="1"/>
              <a:t>Insured</a:t>
            </a:r>
            <a:r>
              <a:rPr lang="fi-FI"/>
              <a:t> </a:t>
            </a:r>
            <a:r>
              <a:rPr lang="fi-FI" err="1"/>
              <a:t>persons</a:t>
            </a:r>
            <a:r>
              <a:rPr lang="fi-FI"/>
              <a:t> in </a:t>
            </a:r>
            <a:r>
              <a:rPr lang="fi-FI" err="1"/>
              <a:t>employment</a:t>
            </a:r>
            <a:r>
              <a:rPr lang="fi-FI"/>
              <a:t> </a:t>
            </a:r>
            <a:r>
              <a:rPr lang="fi-FI" err="1"/>
              <a:t>or</a:t>
            </a:r>
            <a:r>
              <a:rPr lang="fi-FI"/>
              <a:t> </a:t>
            </a:r>
            <a:r>
              <a:rPr lang="fi-FI" err="1"/>
              <a:t>self</a:t>
            </a:r>
            <a:r>
              <a:rPr lang="fi-FI"/>
              <a:t> </a:t>
            </a:r>
            <a:r>
              <a:rPr lang="fi-FI" err="1"/>
              <a:t>employment</a:t>
            </a:r>
            <a:r>
              <a:rPr lang="fi-FI"/>
              <a:t> </a:t>
            </a:r>
            <a:br>
              <a:rPr lang="fi-FI"/>
            </a:br>
            <a:r>
              <a:rPr lang="fi-FI"/>
              <a:t>on 31 </a:t>
            </a:r>
            <a:r>
              <a:rPr lang="fi-FI" err="1"/>
              <a:t>Dec</a:t>
            </a:r>
            <a:r>
              <a:rPr lang="fi-FI"/>
              <a:t>. 2021, by pension act</a:t>
            </a:r>
            <a:br>
              <a:rPr lang="fi-FI"/>
            </a:br>
            <a:endParaRPr lang="fi-FI"/>
          </a:p>
        </p:txBody>
      </p:sp>
      <p:sp>
        <p:nvSpPr>
          <p:cNvPr id="6" name="Dian numeron paikkamerkki 5">
            <a:extLst>
              <a:ext uri="{FF2B5EF4-FFF2-40B4-BE49-F238E27FC236}">
                <a16:creationId xmlns:a16="http://schemas.microsoft.com/office/drawing/2014/main" id="{3BBA4828-6745-49D2-973B-D5AA5E9F47CC}"/>
              </a:ext>
            </a:extLst>
          </p:cNvPr>
          <p:cNvSpPr>
            <a:spLocks noGrp="1"/>
          </p:cNvSpPr>
          <p:nvPr>
            <p:ph type="sldNum" sz="quarter" idx="12"/>
          </p:nvPr>
        </p:nvSpPr>
        <p:spPr/>
        <p:txBody>
          <a:bodyPr/>
          <a:lstStyle/>
          <a:p>
            <a:fld id="{BE2D8D75-17F6-474C-8CC8-AD93DCE1F39D}" type="slidenum">
              <a:rPr lang="fi-FI" smtClean="0"/>
              <a:t>29</a:t>
            </a:fld>
            <a:endParaRPr lang="fi-FI"/>
          </a:p>
        </p:txBody>
      </p:sp>
      <p:pic>
        <p:nvPicPr>
          <p:cNvPr id="3" name="Kuva 2" descr="A total of 2.5 million persons were working in an employment relationship or in self-employment on 31 December 2021. The majority (1.6 million persons) was covered by the Employees Pensions Act, while 568,000 persons were working in the municipal sector under the Public Sector Pensions Act.">
            <a:extLst>
              <a:ext uri="{FF2B5EF4-FFF2-40B4-BE49-F238E27FC236}">
                <a16:creationId xmlns:a16="http://schemas.microsoft.com/office/drawing/2014/main" id="{17D71683-EE80-4D9F-AE50-189B521648FE}"/>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2495600" y="1556792"/>
            <a:ext cx="6574446" cy="4730651"/>
          </a:xfrm>
          <a:prstGeom prst="rect">
            <a:avLst/>
          </a:prstGeom>
        </p:spPr>
      </p:pic>
    </p:spTree>
    <p:extLst>
      <p:ext uri="{BB962C8B-B14F-4D97-AF65-F5344CB8AC3E}">
        <p14:creationId xmlns:p14="http://schemas.microsoft.com/office/powerpoint/2010/main" val="1032327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0" y="483890"/>
            <a:ext cx="11856640" cy="1008112"/>
          </a:xfrm>
        </p:spPr>
        <p:txBody>
          <a:bodyPr/>
          <a:lstStyle/>
          <a:p>
            <a:pPr algn="ctr"/>
            <a:r>
              <a:rPr lang="fi-FI" sz="3200" dirty="0" err="1"/>
              <a:t>Social</a:t>
            </a:r>
            <a:r>
              <a:rPr lang="fi-FI" sz="3200" dirty="0"/>
              <a:t> </a:t>
            </a:r>
            <a:r>
              <a:rPr lang="fi-FI" sz="3200" dirty="0" err="1"/>
              <a:t>security</a:t>
            </a:r>
            <a:r>
              <a:rPr lang="fi-FI" sz="3200" dirty="0"/>
              <a:t> </a:t>
            </a:r>
            <a:r>
              <a:rPr lang="fi-FI" sz="3200" dirty="0" err="1"/>
              <a:t>insurance</a:t>
            </a:r>
            <a:r>
              <a:rPr lang="fi-FI" sz="3200" dirty="0"/>
              <a:t> in 2021</a:t>
            </a:r>
            <a:br>
              <a:rPr lang="fi-FI" sz="3200" dirty="0"/>
            </a:br>
            <a:r>
              <a:rPr lang="fi-FI" sz="3200" dirty="0"/>
              <a:t>43 </a:t>
            </a:r>
            <a:r>
              <a:rPr lang="fi-FI" sz="3200" dirty="0" err="1"/>
              <a:t>bnEUR</a:t>
            </a:r>
            <a:br>
              <a:rPr lang="fi-FI" dirty="0"/>
            </a:br>
            <a:endParaRPr lang="fi-FI" dirty="0"/>
          </a:p>
        </p:txBody>
      </p:sp>
      <p:sp>
        <p:nvSpPr>
          <p:cNvPr id="6" name="Dian numeron paikkamerkki 5">
            <a:extLst>
              <a:ext uri="{FF2B5EF4-FFF2-40B4-BE49-F238E27FC236}">
                <a16:creationId xmlns:a16="http://schemas.microsoft.com/office/drawing/2014/main" id="{3BBA4828-6745-49D2-973B-D5AA5E9F47CC}"/>
              </a:ext>
            </a:extLst>
          </p:cNvPr>
          <p:cNvSpPr>
            <a:spLocks noGrp="1"/>
          </p:cNvSpPr>
          <p:nvPr>
            <p:ph type="sldNum" sz="quarter" idx="12"/>
          </p:nvPr>
        </p:nvSpPr>
        <p:spPr/>
        <p:txBody>
          <a:bodyPr/>
          <a:lstStyle/>
          <a:p>
            <a:fld id="{BE2D8D75-17F6-474C-8CC8-AD93DCE1F39D}" type="slidenum">
              <a:rPr lang="fi-FI" smtClean="0"/>
              <a:t>3</a:t>
            </a:fld>
            <a:endParaRPr lang="fi-FI"/>
          </a:p>
        </p:txBody>
      </p:sp>
      <p:sp>
        <p:nvSpPr>
          <p:cNvPr id="10" name="Pyöristetty suorakulmio 20">
            <a:extLst>
              <a:ext uri="{FF2B5EF4-FFF2-40B4-BE49-F238E27FC236}">
                <a16:creationId xmlns:a16="http://schemas.microsoft.com/office/drawing/2014/main" id="{5CC4258F-A59F-402E-BABD-13B9F7DA5561}"/>
              </a:ext>
            </a:extLst>
          </p:cNvPr>
          <p:cNvSpPr/>
          <p:nvPr/>
        </p:nvSpPr>
        <p:spPr>
          <a:xfrm>
            <a:off x="6320145" y="1949202"/>
            <a:ext cx="2415654" cy="914400"/>
          </a:xfrm>
          <a:prstGeom prst="roundRect">
            <a:avLst/>
          </a:prstGeom>
          <a:noFill/>
          <a:ln w="15875" cmpd="sng">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fi-FI" dirty="0" err="1">
                <a:solidFill>
                  <a:schemeClr val="tx1"/>
                </a:solidFill>
                <a:cs typeface="Arial" charset="0"/>
              </a:rPr>
              <a:t>Employees</a:t>
            </a:r>
            <a:r>
              <a:rPr lang="fi-FI" dirty="0">
                <a:solidFill>
                  <a:schemeClr val="tx1"/>
                </a:solidFill>
                <a:cs typeface="Arial" charset="0"/>
              </a:rPr>
              <a:t>’ </a:t>
            </a:r>
            <a:r>
              <a:rPr lang="fi-FI" dirty="0" err="1">
                <a:solidFill>
                  <a:schemeClr val="tx1"/>
                </a:solidFill>
                <a:cs typeface="Arial" charset="0"/>
              </a:rPr>
              <a:t>group</a:t>
            </a:r>
            <a:r>
              <a:rPr lang="fi-FI" dirty="0">
                <a:solidFill>
                  <a:schemeClr val="tx1"/>
                </a:solidFill>
                <a:cs typeface="Arial" charset="0"/>
              </a:rPr>
              <a:t> life Insurance </a:t>
            </a:r>
          </a:p>
          <a:p>
            <a:pPr algn="ctr"/>
            <a:r>
              <a:rPr lang="fi-FI" dirty="0">
                <a:solidFill>
                  <a:schemeClr val="tx1"/>
                </a:solidFill>
                <a:ea typeface="Verdana" panose="020B0604030504040204" pitchFamily="34" charset="0"/>
                <a:cs typeface="Verdana" panose="020B0604030504040204" pitchFamily="34" charset="0"/>
              </a:rPr>
              <a:t>0.04 </a:t>
            </a:r>
            <a:r>
              <a:rPr lang="fi-FI" dirty="0" err="1">
                <a:solidFill>
                  <a:schemeClr val="tx1"/>
                </a:solidFill>
                <a:ea typeface="Verdana" panose="020B0604030504040204" pitchFamily="34" charset="0"/>
                <a:cs typeface="Verdana" panose="020B0604030504040204" pitchFamily="34" charset="0"/>
              </a:rPr>
              <a:t>bnEUR</a:t>
            </a:r>
            <a:endParaRPr lang="en-US" dirty="0">
              <a:solidFill>
                <a:schemeClr val="tx1"/>
              </a:solidFill>
              <a:ea typeface="Verdana" panose="020B0604030504040204" pitchFamily="34" charset="0"/>
              <a:cs typeface="Verdana" panose="020B0604030504040204" pitchFamily="34" charset="0"/>
            </a:endParaRPr>
          </a:p>
        </p:txBody>
      </p:sp>
      <p:sp>
        <p:nvSpPr>
          <p:cNvPr id="11" name="Pyöristetty suorakulmio 22">
            <a:extLst>
              <a:ext uri="{FF2B5EF4-FFF2-40B4-BE49-F238E27FC236}">
                <a16:creationId xmlns:a16="http://schemas.microsoft.com/office/drawing/2014/main" id="{F0E2BA38-1004-40DA-89FB-D4C09591175D}"/>
              </a:ext>
            </a:extLst>
          </p:cNvPr>
          <p:cNvSpPr/>
          <p:nvPr/>
        </p:nvSpPr>
        <p:spPr>
          <a:xfrm>
            <a:off x="7527972" y="3156896"/>
            <a:ext cx="2415654" cy="1044000"/>
          </a:xfrm>
          <a:prstGeom prst="roundRect">
            <a:avLst/>
          </a:prstGeom>
          <a:noFill/>
          <a:ln w="15875" cmpd="sng">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err="1">
                <a:solidFill>
                  <a:schemeClr val="tx1"/>
                </a:solidFill>
                <a:cs typeface="Arial" charset="0"/>
              </a:rPr>
              <a:t>Unemployment</a:t>
            </a:r>
            <a:r>
              <a:rPr lang="fi-FI" dirty="0">
                <a:solidFill>
                  <a:schemeClr val="tx1"/>
                </a:solidFill>
                <a:cs typeface="Arial" charset="0"/>
              </a:rPr>
              <a:t> Insurance </a:t>
            </a:r>
          </a:p>
          <a:p>
            <a:pPr algn="ctr"/>
            <a:r>
              <a:rPr lang="fi-FI" dirty="0">
                <a:solidFill>
                  <a:schemeClr val="tx1"/>
                </a:solidFill>
                <a:ea typeface="Verdana" panose="020B0604030504040204" pitchFamily="34" charset="0"/>
                <a:cs typeface="Verdana" panose="020B0604030504040204" pitchFamily="34" charset="0"/>
              </a:rPr>
              <a:t>4.6 </a:t>
            </a:r>
            <a:r>
              <a:rPr lang="fi-FI" dirty="0" err="1">
                <a:solidFill>
                  <a:schemeClr val="tx1"/>
                </a:solidFill>
                <a:ea typeface="Verdana" panose="020B0604030504040204" pitchFamily="34" charset="0"/>
                <a:cs typeface="Verdana" panose="020B0604030504040204" pitchFamily="34" charset="0"/>
              </a:rPr>
              <a:t>bnEUR</a:t>
            </a:r>
            <a:endParaRPr lang="en-US" dirty="0">
              <a:solidFill>
                <a:schemeClr val="tx1"/>
              </a:solidFill>
              <a:ea typeface="Verdana" panose="020B0604030504040204" pitchFamily="34" charset="0"/>
              <a:cs typeface="Verdana" panose="020B0604030504040204" pitchFamily="34" charset="0"/>
            </a:endParaRPr>
          </a:p>
        </p:txBody>
      </p:sp>
      <p:sp>
        <p:nvSpPr>
          <p:cNvPr id="12" name="Pyöristetty suorakulmio 23">
            <a:extLst>
              <a:ext uri="{FF2B5EF4-FFF2-40B4-BE49-F238E27FC236}">
                <a16:creationId xmlns:a16="http://schemas.microsoft.com/office/drawing/2014/main" id="{B409A1BC-C7B4-4AC1-B33D-5F71A326088B}"/>
              </a:ext>
            </a:extLst>
          </p:cNvPr>
          <p:cNvSpPr/>
          <p:nvPr/>
        </p:nvSpPr>
        <p:spPr>
          <a:xfrm>
            <a:off x="3563748" y="1977280"/>
            <a:ext cx="2415654" cy="914400"/>
          </a:xfrm>
          <a:prstGeom prst="roundRect">
            <a:avLst/>
          </a:prstGeom>
          <a:noFill/>
          <a:ln w="15875" cmpd="sng">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85000"/>
              </a:lnSpc>
            </a:pPr>
            <a:r>
              <a:rPr lang="fi-FI" dirty="0">
                <a:solidFill>
                  <a:schemeClr val="tx1"/>
                </a:solidFill>
              </a:rPr>
              <a:t>Health Insurance</a:t>
            </a:r>
          </a:p>
          <a:p>
            <a:pPr algn="ctr"/>
            <a:r>
              <a:rPr lang="fi-FI" dirty="0">
                <a:solidFill>
                  <a:schemeClr val="tx1"/>
                </a:solidFill>
                <a:ea typeface="Verdana" panose="020B0604030504040204" pitchFamily="34" charset="0"/>
                <a:cs typeface="Verdana" panose="020B0604030504040204" pitchFamily="34" charset="0"/>
              </a:rPr>
              <a:t>4.1 </a:t>
            </a:r>
            <a:r>
              <a:rPr lang="fi-FI" dirty="0" err="1">
                <a:solidFill>
                  <a:schemeClr val="tx1"/>
                </a:solidFill>
                <a:ea typeface="Verdana" panose="020B0604030504040204" pitchFamily="34" charset="0"/>
                <a:cs typeface="Verdana" panose="020B0604030504040204" pitchFamily="34" charset="0"/>
              </a:rPr>
              <a:t>bnEUR</a:t>
            </a:r>
            <a:endParaRPr lang="en-US" dirty="0">
              <a:solidFill>
                <a:schemeClr val="tx1"/>
              </a:solidFill>
              <a:ea typeface="Verdana" panose="020B0604030504040204" pitchFamily="34" charset="0"/>
              <a:cs typeface="Verdana" panose="020B0604030504040204" pitchFamily="34" charset="0"/>
            </a:endParaRPr>
          </a:p>
        </p:txBody>
      </p:sp>
      <p:cxnSp>
        <p:nvCxnSpPr>
          <p:cNvPr id="13" name="Suora yhdysviiva 12">
            <a:extLst>
              <a:ext uri="{FF2B5EF4-FFF2-40B4-BE49-F238E27FC236}">
                <a16:creationId xmlns:a16="http://schemas.microsoft.com/office/drawing/2014/main" id="{0B19B1F7-1B80-4781-8B2D-C6A708F8D678}"/>
              </a:ext>
              <a:ext uri="{C183D7F6-B498-43B3-948B-1728B52AA6E4}">
                <adec:decorative xmlns:adec="http://schemas.microsoft.com/office/drawing/2017/decorative" val="1"/>
              </a:ext>
            </a:extLst>
          </p:cNvPr>
          <p:cNvCxnSpPr/>
          <p:nvPr/>
        </p:nvCxnSpPr>
        <p:spPr>
          <a:xfrm>
            <a:off x="6096001" y="4043218"/>
            <a:ext cx="0" cy="664292"/>
          </a:xfrm>
          <a:prstGeom prst="line">
            <a:avLst/>
          </a:prstGeom>
          <a:ln w="15875">
            <a:solidFill>
              <a:srgbClr val="0356B5"/>
            </a:solidFill>
          </a:ln>
        </p:spPr>
        <p:style>
          <a:lnRef idx="1">
            <a:schemeClr val="accent1"/>
          </a:lnRef>
          <a:fillRef idx="0">
            <a:schemeClr val="accent1"/>
          </a:fillRef>
          <a:effectRef idx="0">
            <a:schemeClr val="accent1"/>
          </a:effectRef>
          <a:fontRef idx="minor">
            <a:schemeClr val="tx1"/>
          </a:fontRef>
        </p:style>
      </p:cxnSp>
      <p:sp>
        <p:nvSpPr>
          <p:cNvPr id="14" name="Pyöristetty suorakulmio 25">
            <a:extLst>
              <a:ext uri="{FF2B5EF4-FFF2-40B4-BE49-F238E27FC236}">
                <a16:creationId xmlns:a16="http://schemas.microsoft.com/office/drawing/2014/main" id="{3A88E789-121F-4117-AC32-96FDAD1CA7FF}"/>
              </a:ext>
            </a:extLst>
          </p:cNvPr>
          <p:cNvSpPr/>
          <p:nvPr/>
        </p:nvSpPr>
        <p:spPr>
          <a:xfrm>
            <a:off x="4900049" y="4687445"/>
            <a:ext cx="2415654" cy="914400"/>
          </a:xfrm>
          <a:prstGeom prst="roundRect">
            <a:avLst/>
          </a:prstGeom>
          <a:solidFill>
            <a:srgbClr val="CCF1FE"/>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fi-FI" dirty="0" err="1">
                <a:solidFill>
                  <a:schemeClr val="tx1"/>
                </a:solidFill>
                <a:cs typeface="Arial" charset="0"/>
              </a:rPr>
              <a:t>Earnings-related</a:t>
            </a:r>
            <a:r>
              <a:rPr lang="fi-FI" dirty="0">
                <a:solidFill>
                  <a:schemeClr val="tx1"/>
                </a:solidFill>
                <a:cs typeface="Arial" charset="0"/>
              </a:rPr>
              <a:t> </a:t>
            </a:r>
            <a:r>
              <a:rPr lang="fi-FI" dirty="0" err="1">
                <a:solidFill>
                  <a:schemeClr val="tx1"/>
                </a:solidFill>
                <a:cs typeface="Arial" charset="0"/>
              </a:rPr>
              <a:t>pension</a:t>
            </a:r>
            <a:endParaRPr lang="fi-FI" dirty="0">
              <a:solidFill>
                <a:schemeClr val="tx1"/>
              </a:solidFill>
              <a:cs typeface="Arial" charset="0"/>
            </a:endParaRPr>
          </a:p>
          <a:p>
            <a:pPr algn="ctr"/>
            <a:r>
              <a:rPr lang="fi-FI" dirty="0">
                <a:solidFill>
                  <a:schemeClr val="tx1"/>
                </a:solidFill>
                <a:ea typeface="Verdana" panose="020B0604030504040204" pitchFamily="34" charset="0"/>
                <a:cs typeface="Verdana" panose="020B0604030504040204" pitchFamily="34" charset="0"/>
              </a:rPr>
              <a:t>30.3 </a:t>
            </a:r>
            <a:r>
              <a:rPr lang="fi-FI" dirty="0" err="1">
                <a:solidFill>
                  <a:schemeClr val="tx1"/>
                </a:solidFill>
                <a:ea typeface="Verdana" panose="020B0604030504040204" pitchFamily="34" charset="0"/>
                <a:cs typeface="Verdana" panose="020B0604030504040204" pitchFamily="34" charset="0"/>
              </a:rPr>
              <a:t>bnEUR</a:t>
            </a:r>
            <a:endParaRPr lang="en-US" dirty="0">
              <a:solidFill>
                <a:schemeClr val="tx1"/>
              </a:solidFill>
              <a:ea typeface="Verdana" panose="020B0604030504040204" pitchFamily="34" charset="0"/>
              <a:cs typeface="Verdana" panose="020B0604030504040204" pitchFamily="34" charset="0"/>
            </a:endParaRPr>
          </a:p>
        </p:txBody>
      </p:sp>
      <p:sp>
        <p:nvSpPr>
          <p:cNvPr id="15" name="Pyöristetty suorakulmio 26">
            <a:extLst>
              <a:ext uri="{FF2B5EF4-FFF2-40B4-BE49-F238E27FC236}">
                <a16:creationId xmlns:a16="http://schemas.microsoft.com/office/drawing/2014/main" id="{E4441D80-5B07-4E3F-935F-9A02127A79E8}"/>
              </a:ext>
            </a:extLst>
          </p:cNvPr>
          <p:cNvSpPr/>
          <p:nvPr/>
        </p:nvSpPr>
        <p:spPr>
          <a:xfrm>
            <a:off x="2308421" y="4707245"/>
            <a:ext cx="2415654" cy="914400"/>
          </a:xfrm>
          <a:prstGeom prst="roundRect">
            <a:avLst/>
          </a:prstGeom>
          <a:solidFill>
            <a:srgbClr val="CCF1FE"/>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85000"/>
              </a:lnSpc>
            </a:pPr>
            <a:r>
              <a:rPr lang="fi-FI" dirty="0">
                <a:solidFill>
                  <a:schemeClr val="tx1"/>
                </a:solidFill>
                <a:cs typeface="Arial" charset="0"/>
              </a:rPr>
              <a:t>National </a:t>
            </a:r>
            <a:r>
              <a:rPr lang="fi-FI" dirty="0" err="1">
                <a:solidFill>
                  <a:schemeClr val="tx1"/>
                </a:solidFill>
                <a:cs typeface="Arial" charset="0"/>
              </a:rPr>
              <a:t>pension</a:t>
            </a:r>
            <a:endParaRPr lang="fi-FI" dirty="0">
              <a:solidFill>
                <a:schemeClr val="tx1"/>
              </a:solidFill>
              <a:cs typeface="Arial" charset="0"/>
            </a:endParaRPr>
          </a:p>
          <a:p>
            <a:pPr algn="ctr"/>
            <a:r>
              <a:rPr lang="fi-FI" dirty="0">
                <a:solidFill>
                  <a:schemeClr val="tx1"/>
                </a:solidFill>
                <a:ea typeface="Verdana" panose="020B0604030504040204" pitchFamily="34" charset="0"/>
                <a:cs typeface="Verdana" panose="020B0604030504040204" pitchFamily="34" charset="0"/>
              </a:rPr>
              <a:t>2.5 </a:t>
            </a:r>
            <a:r>
              <a:rPr lang="fi-FI" dirty="0" err="1">
                <a:solidFill>
                  <a:schemeClr val="tx1"/>
                </a:solidFill>
                <a:ea typeface="Verdana" panose="020B0604030504040204" pitchFamily="34" charset="0"/>
                <a:cs typeface="Verdana" panose="020B0604030504040204" pitchFamily="34" charset="0"/>
              </a:rPr>
              <a:t>bnEUR</a:t>
            </a:r>
            <a:endParaRPr lang="en-US" dirty="0">
              <a:solidFill>
                <a:schemeClr val="tx1"/>
              </a:solidFill>
              <a:ea typeface="Verdana" panose="020B0604030504040204" pitchFamily="34" charset="0"/>
              <a:cs typeface="Verdana" panose="020B0604030504040204" pitchFamily="34" charset="0"/>
            </a:endParaRPr>
          </a:p>
        </p:txBody>
      </p:sp>
      <p:sp>
        <p:nvSpPr>
          <p:cNvPr id="16" name="Pyöristetty suorakulmio 27">
            <a:extLst>
              <a:ext uri="{FF2B5EF4-FFF2-40B4-BE49-F238E27FC236}">
                <a16:creationId xmlns:a16="http://schemas.microsoft.com/office/drawing/2014/main" id="{D58B4E5F-6760-48C6-BDBA-911510CF28E4}"/>
              </a:ext>
            </a:extLst>
          </p:cNvPr>
          <p:cNvSpPr/>
          <p:nvPr/>
        </p:nvSpPr>
        <p:spPr>
          <a:xfrm>
            <a:off x="7504222" y="4695370"/>
            <a:ext cx="2415654" cy="914400"/>
          </a:xfrm>
          <a:prstGeom prst="roundRect">
            <a:avLst/>
          </a:prstGeom>
          <a:solidFill>
            <a:srgbClr val="CCF1FE"/>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err="1">
                <a:solidFill>
                  <a:schemeClr val="tx1"/>
                </a:solidFill>
                <a:ea typeface="Verdana" panose="020B0604030504040204" pitchFamily="34" charset="0"/>
                <a:cs typeface="Verdana" panose="020B0604030504040204" pitchFamily="34" charset="0"/>
              </a:rPr>
              <a:t>Other</a:t>
            </a:r>
            <a:endParaRPr lang="fi-FI" dirty="0">
              <a:solidFill>
                <a:schemeClr val="tx1"/>
              </a:solidFill>
              <a:ea typeface="Verdana" panose="020B0604030504040204" pitchFamily="34" charset="0"/>
              <a:cs typeface="Verdana" panose="020B0604030504040204" pitchFamily="34" charset="0"/>
            </a:endParaRPr>
          </a:p>
          <a:p>
            <a:pPr algn="ctr"/>
            <a:r>
              <a:rPr lang="fi-FI" dirty="0">
                <a:solidFill>
                  <a:schemeClr val="tx1"/>
                </a:solidFill>
                <a:ea typeface="Verdana" panose="020B0604030504040204" pitchFamily="34" charset="0"/>
                <a:cs typeface="Verdana" panose="020B0604030504040204" pitchFamily="34" charset="0"/>
              </a:rPr>
              <a:t>1,0 </a:t>
            </a:r>
            <a:r>
              <a:rPr lang="fi-FI" dirty="0" err="1">
                <a:solidFill>
                  <a:schemeClr val="tx1"/>
                </a:solidFill>
                <a:ea typeface="Verdana" panose="020B0604030504040204" pitchFamily="34" charset="0"/>
                <a:cs typeface="Verdana" panose="020B0604030504040204" pitchFamily="34" charset="0"/>
              </a:rPr>
              <a:t>bnEUR</a:t>
            </a:r>
            <a:endParaRPr lang="en-US" dirty="0">
              <a:solidFill>
                <a:schemeClr val="tx1"/>
              </a:solidFill>
              <a:ea typeface="Verdana" panose="020B0604030504040204" pitchFamily="34" charset="0"/>
              <a:cs typeface="Verdana" panose="020B0604030504040204" pitchFamily="34" charset="0"/>
            </a:endParaRPr>
          </a:p>
        </p:txBody>
      </p:sp>
      <p:sp>
        <p:nvSpPr>
          <p:cNvPr id="17" name="Pyöristetty suorakulmio 28">
            <a:extLst>
              <a:ext uri="{FF2B5EF4-FFF2-40B4-BE49-F238E27FC236}">
                <a16:creationId xmlns:a16="http://schemas.microsoft.com/office/drawing/2014/main" id="{9D9048D0-4DAD-487E-9F14-418B0BAAF8B3}"/>
              </a:ext>
            </a:extLst>
          </p:cNvPr>
          <p:cNvSpPr/>
          <p:nvPr/>
        </p:nvSpPr>
        <p:spPr>
          <a:xfrm>
            <a:off x="2248374" y="3166441"/>
            <a:ext cx="2415654" cy="1044000"/>
          </a:xfrm>
          <a:prstGeom prst="roundRect">
            <a:avLst/>
          </a:prstGeom>
          <a:noFill/>
          <a:ln w="15875" cmpd="sng">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90000"/>
              </a:lnSpc>
            </a:pPr>
            <a:r>
              <a:rPr lang="fi-FI" dirty="0" err="1">
                <a:solidFill>
                  <a:schemeClr val="tx1"/>
                </a:solidFill>
                <a:cs typeface="Arial" charset="0"/>
              </a:rPr>
              <a:t>Workers</a:t>
            </a:r>
            <a:r>
              <a:rPr lang="fi-FI" dirty="0">
                <a:solidFill>
                  <a:schemeClr val="tx1"/>
                </a:solidFill>
                <a:cs typeface="Arial" charset="0"/>
              </a:rPr>
              <a:t>’ </a:t>
            </a:r>
            <a:r>
              <a:rPr lang="fi-FI" dirty="0" err="1">
                <a:solidFill>
                  <a:schemeClr val="tx1"/>
                </a:solidFill>
                <a:cs typeface="Arial" charset="0"/>
              </a:rPr>
              <a:t>Compensation</a:t>
            </a:r>
            <a:r>
              <a:rPr lang="fi-FI" dirty="0">
                <a:solidFill>
                  <a:schemeClr val="tx1"/>
                </a:solidFill>
                <a:cs typeface="Arial" charset="0"/>
              </a:rPr>
              <a:t> Insurance</a:t>
            </a:r>
          </a:p>
          <a:p>
            <a:pPr algn="ctr">
              <a:lnSpc>
                <a:spcPct val="90000"/>
              </a:lnSpc>
            </a:pPr>
            <a:r>
              <a:rPr lang="fi-FI" dirty="0">
                <a:solidFill>
                  <a:schemeClr val="tx1"/>
                </a:solidFill>
                <a:ea typeface="Verdana" panose="020B0604030504040204" pitchFamily="34" charset="0"/>
                <a:cs typeface="Verdana" panose="020B0604030504040204" pitchFamily="34" charset="0"/>
              </a:rPr>
              <a:t>0.5 </a:t>
            </a:r>
            <a:r>
              <a:rPr lang="fi-FI" dirty="0" err="1">
                <a:solidFill>
                  <a:schemeClr val="tx1"/>
                </a:solidFill>
                <a:ea typeface="Verdana" panose="020B0604030504040204" pitchFamily="34" charset="0"/>
                <a:cs typeface="Verdana" panose="020B0604030504040204" pitchFamily="34" charset="0"/>
              </a:rPr>
              <a:t>bnEUR</a:t>
            </a:r>
            <a:endParaRPr lang="en-US" dirty="0">
              <a:solidFill>
                <a:schemeClr val="tx1"/>
              </a:solidFill>
              <a:ea typeface="Verdana" panose="020B0604030504040204" pitchFamily="34" charset="0"/>
              <a:cs typeface="Verdana" panose="020B0604030504040204" pitchFamily="34" charset="0"/>
            </a:endParaRPr>
          </a:p>
        </p:txBody>
      </p:sp>
      <p:sp>
        <p:nvSpPr>
          <p:cNvPr id="18" name="Pyöristetty suorakulmio 21">
            <a:extLst>
              <a:ext uri="{FF2B5EF4-FFF2-40B4-BE49-F238E27FC236}">
                <a16:creationId xmlns:a16="http://schemas.microsoft.com/office/drawing/2014/main" id="{2566610B-7B3A-4D77-8903-CA24C9EE7DC1}"/>
              </a:ext>
            </a:extLst>
          </p:cNvPr>
          <p:cNvSpPr/>
          <p:nvPr/>
        </p:nvSpPr>
        <p:spPr>
          <a:xfrm>
            <a:off x="4888173" y="3128818"/>
            <a:ext cx="2415654" cy="1044000"/>
          </a:xfrm>
          <a:prstGeom prst="roundRect">
            <a:avLst/>
          </a:prstGeom>
          <a:solidFill>
            <a:srgbClr val="0356B5"/>
          </a:solidFill>
          <a:ln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bg1"/>
                </a:solidFill>
                <a:ea typeface="Verdana" panose="020B0604030504040204" pitchFamily="34" charset="0"/>
                <a:cs typeface="Verdana" panose="020B0604030504040204" pitchFamily="34" charset="0"/>
              </a:rPr>
              <a:t>Pension Insurance</a:t>
            </a:r>
          </a:p>
          <a:p>
            <a:pPr algn="ctr"/>
            <a:r>
              <a:rPr lang="fi-FI" dirty="0">
                <a:solidFill>
                  <a:schemeClr val="bg1"/>
                </a:solidFill>
                <a:ea typeface="Verdana" panose="020B0604030504040204" pitchFamily="34" charset="0"/>
                <a:cs typeface="Verdana" panose="020B0604030504040204" pitchFamily="34" charset="0"/>
              </a:rPr>
              <a:t>33.8 </a:t>
            </a:r>
            <a:r>
              <a:rPr lang="fi-FI" dirty="0" err="1">
                <a:solidFill>
                  <a:schemeClr val="bg1"/>
                </a:solidFill>
                <a:ea typeface="Verdana" panose="020B0604030504040204" pitchFamily="34" charset="0"/>
                <a:cs typeface="Verdana" panose="020B0604030504040204" pitchFamily="34" charset="0"/>
              </a:rPr>
              <a:t>bnEUR</a:t>
            </a:r>
            <a:endParaRPr lang="en-US" dirty="0">
              <a:solidFill>
                <a:schemeClr val="bg1"/>
              </a:solidFill>
              <a:ea typeface="Verdana" panose="020B0604030504040204" pitchFamily="34" charset="0"/>
              <a:cs typeface="Verdana" panose="020B0604030504040204" pitchFamily="34" charset="0"/>
            </a:endParaRPr>
          </a:p>
        </p:txBody>
      </p:sp>
      <p:grpSp>
        <p:nvGrpSpPr>
          <p:cNvPr id="35" name="Ryhmä 34">
            <a:extLst>
              <a:ext uri="{FF2B5EF4-FFF2-40B4-BE49-F238E27FC236}">
                <a16:creationId xmlns:a16="http://schemas.microsoft.com/office/drawing/2014/main" id="{55E505B8-881A-47CB-9A04-B397C68C289D}"/>
              </a:ext>
              <a:ext uri="{C183D7F6-B498-43B3-948B-1728B52AA6E4}">
                <adec:decorative xmlns:adec="http://schemas.microsoft.com/office/drawing/2017/decorative" val="1"/>
              </a:ext>
            </a:extLst>
          </p:cNvPr>
          <p:cNvGrpSpPr/>
          <p:nvPr/>
        </p:nvGrpSpPr>
        <p:grpSpPr>
          <a:xfrm>
            <a:off x="3516248" y="4437112"/>
            <a:ext cx="5195801" cy="270311"/>
            <a:chOff x="3516248" y="4437112"/>
            <a:chExt cx="5195801" cy="270311"/>
          </a:xfrm>
        </p:grpSpPr>
        <p:cxnSp>
          <p:nvCxnSpPr>
            <p:cNvPr id="20" name="Suora yhdysviiva 19">
              <a:extLst>
                <a:ext uri="{FF2B5EF4-FFF2-40B4-BE49-F238E27FC236}">
                  <a16:creationId xmlns:a16="http://schemas.microsoft.com/office/drawing/2014/main" id="{CEBD313D-77DA-4D06-8ED7-913775484AE5}"/>
                </a:ext>
              </a:extLst>
            </p:cNvPr>
            <p:cNvCxnSpPr>
              <a:cxnSpLocks/>
            </p:cNvCxnSpPr>
            <p:nvPr/>
          </p:nvCxnSpPr>
          <p:spPr>
            <a:xfrm>
              <a:off x="3516248" y="4437112"/>
              <a:ext cx="5195801" cy="0"/>
            </a:xfrm>
            <a:prstGeom prst="line">
              <a:avLst/>
            </a:prstGeom>
            <a:ln w="15875">
              <a:solidFill>
                <a:srgbClr val="0356B5"/>
              </a:solidFill>
            </a:ln>
          </p:spPr>
          <p:style>
            <a:lnRef idx="1">
              <a:schemeClr val="accent1"/>
            </a:lnRef>
            <a:fillRef idx="0">
              <a:schemeClr val="accent1"/>
            </a:fillRef>
            <a:effectRef idx="0">
              <a:schemeClr val="accent1"/>
            </a:effectRef>
            <a:fontRef idx="minor">
              <a:schemeClr val="tx1"/>
            </a:fontRef>
          </p:style>
        </p:cxnSp>
        <p:cxnSp>
          <p:nvCxnSpPr>
            <p:cNvPr id="24" name="Suora yhdysviiva 23">
              <a:extLst>
                <a:ext uri="{FF2B5EF4-FFF2-40B4-BE49-F238E27FC236}">
                  <a16:creationId xmlns:a16="http://schemas.microsoft.com/office/drawing/2014/main" id="{BD22E870-E15A-4DE2-BA39-3DD4C4BAB2EC}"/>
                </a:ext>
              </a:extLst>
            </p:cNvPr>
            <p:cNvCxnSpPr>
              <a:cxnSpLocks/>
              <a:stCxn id="15" idx="0"/>
            </p:cNvCxnSpPr>
            <p:nvPr/>
          </p:nvCxnSpPr>
          <p:spPr>
            <a:xfrm flipV="1">
              <a:off x="3516248" y="4437112"/>
              <a:ext cx="0" cy="270133"/>
            </a:xfrm>
            <a:prstGeom prst="line">
              <a:avLst/>
            </a:prstGeom>
            <a:ln w="15875">
              <a:solidFill>
                <a:srgbClr val="0356B5"/>
              </a:solidFill>
            </a:ln>
          </p:spPr>
          <p:style>
            <a:lnRef idx="1">
              <a:schemeClr val="accent1"/>
            </a:lnRef>
            <a:fillRef idx="0">
              <a:schemeClr val="accent1"/>
            </a:fillRef>
            <a:effectRef idx="0">
              <a:schemeClr val="accent1"/>
            </a:effectRef>
            <a:fontRef idx="minor">
              <a:schemeClr val="tx1"/>
            </a:fontRef>
          </p:style>
        </p:cxnSp>
        <p:cxnSp>
          <p:nvCxnSpPr>
            <p:cNvPr id="33" name="Suora yhdysviiva 32">
              <a:extLst>
                <a:ext uri="{FF2B5EF4-FFF2-40B4-BE49-F238E27FC236}">
                  <a16:creationId xmlns:a16="http://schemas.microsoft.com/office/drawing/2014/main" id="{F7778421-B476-45FE-8063-E37094F3A2D2}"/>
                </a:ext>
              </a:extLst>
            </p:cNvPr>
            <p:cNvCxnSpPr/>
            <p:nvPr/>
          </p:nvCxnSpPr>
          <p:spPr>
            <a:xfrm flipV="1">
              <a:off x="8712049" y="4437290"/>
              <a:ext cx="0" cy="270133"/>
            </a:xfrm>
            <a:prstGeom prst="line">
              <a:avLst/>
            </a:prstGeom>
            <a:ln w="15875">
              <a:solidFill>
                <a:srgbClr val="0356B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301404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35CAEF7-DE7F-4906-96E0-D4A10C1B3223}"/>
              </a:ext>
            </a:extLst>
          </p:cNvPr>
          <p:cNvSpPr>
            <a:spLocks noGrp="1"/>
          </p:cNvSpPr>
          <p:nvPr>
            <p:ph type="ctrTitle"/>
          </p:nvPr>
        </p:nvSpPr>
        <p:spPr/>
        <p:txBody>
          <a:bodyPr/>
          <a:lstStyle/>
          <a:p>
            <a:r>
              <a:rPr lang="fi-FI"/>
              <a:t>Pension </a:t>
            </a:r>
            <a:r>
              <a:rPr lang="fi-FI" err="1"/>
              <a:t>Recipients</a:t>
            </a:r>
            <a:br>
              <a:rPr lang="fi-FI"/>
            </a:br>
            <a:endParaRPr lang="fi-FI"/>
          </a:p>
        </p:txBody>
      </p:sp>
      <p:sp>
        <p:nvSpPr>
          <p:cNvPr id="3" name="Tekstin paikkamerkki 2">
            <a:extLst>
              <a:ext uri="{FF2B5EF4-FFF2-40B4-BE49-F238E27FC236}">
                <a16:creationId xmlns:a16="http://schemas.microsoft.com/office/drawing/2014/main" id="{B6E658C7-847E-44DD-BADC-E01C26A265E1}"/>
              </a:ext>
            </a:extLst>
          </p:cNvPr>
          <p:cNvSpPr>
            <a:spLocks noGrp="1"/>
          </p:cNvSpPr>
          <p:nvPr>
            <p:ph type="body" sz="quarter" idx="13"/>
          </p:nvPr>
        </p:nvSpPr>
        <p:spPr/>
        <p:txBody>
          <a:bodyPr/>
          <a:lstStyle/>
          <a:p>
            <a:r>
              <a:rPr lang="fi-FI"/>
              <a:t>6</a:t>
            </a:r>
          </a:p>
        </p:txBody>
      </p:sp>
      <p:sp>
        <p:nvSpPr>
          <p:cNvPr id="6" name="Dian numeron paikkamerkki 5">
            <a:extLst>
              <a:ext uri="{FF2B5EF4-FFF2-40B4-BE49-F238E27FC236}">
                <a16:creationId xmlns:a16="http://schemas.microsoft.com/office/drawing/2014/main" id="{3BBA4828-6745-49D2-973B-D5AA5E9F47CC}"/>
              </a:ext>
            </a:extLst>
          </p:cNvPr>
          <p:cNvSpPr>
            <a:spLocks noGrp="1"/>
          </p:cNvSpPr>
          <p:nvPr>
            <p:ph type="sldNum" sz="quarter" idx="12"/>
          </p:nvPr>
        </p:nvSpPr>
        <p:spPr/>
        <p:txBody>
          <a:bodyPr/>
          <a:lstStyle/>
          <a:p>
            <a:fld id="{BE2D8D75-17F6-474C-8CC8-AD93DCE1F39D}" type="slidenum">
              <a:rPr lang="fi-FI" smtClean="0"/>
              <a:t>30</a:t>
            </a:fld>
            <a:endParaRPr lang="fi-FI"/>
          </a:p>
        </p:txBody>
      </p:sp>
    </p:spTree>
    <p:extLst>
      <p:ext uri="{BB962C8B-B14F-4D97-AF65-F5344CB8AC3E}">
        <p14:creationId xmlns:p14="http://schemas.microsoft.com/office/powerpoint/2010/main" val="31716284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0" y="333366"/>
            <a:ext cx="11856640" cy="647362"/>
          </a:xfrm>
        </p:spPr>
        <p:txBody>
          <a:bodyPr/>
          <a:lstStyle/>
          <a:p>
            <a:r>
              <a:rPr lang="fi-FI" err="1"/>
              <a:t>All</a:t>
            </a:r>
            <a:r>
              <a:rPr lang="fi-FI"/>
              <a:t> pension </a:t>
            </a:r>
            <a:r>
              <a:rPr lang="fi-FI" err="1"/>
              <a:t>recipients</a:t>
            </a:r>
            <a:r>
              <a:rPr lang="fi-FI"/>
              <a:t> on 31 </a:t>
            </a:r>
            <a:r>
              <a:rPr lang="fi-FI" err="1"/>
              <a:t>Dec</a:t>
            </a:r>
            <a:r>
              <a:rPr lang="fi-FI"/>
              <a:t>. 2022</a:t>
            </a:r>
            <a:br>
              <a:rPr lang="fi-FI"/>
            </a:br>
            <a:endParaRPr lang="fi-FI"/>
          </a:p>
        </p:txBody>
      </p:sp>
      <p:sp>
        <p:nvSpPr>
          <p:cNvPr id="6" name="Dian numeron paikkamerkki 5">
            <a:extLst>
              <a:ext uri="{FF2B5EF4-FFF2-40B4-BE49-F238E27FC236}">
                <a16:creationId xmlns:a16="http://schemas.microsoft.com/office/drawing/2014/main" id="{3BBA4828-6745-49D2-973B-D5AA5E9F47CC}"/>
              </a:ext>
            </a:extLst>
          </p:cNvPr>
          <p:cNvSpPr>
            <a:spLocks noGrp="1"/>
          </p:cNvSpPr>
          <p:nvPr>
            <p:ph type="sldNum" sz="quarter" idx="12"/>
          </p:nvPr>
        </p:nvSpPr>
        <p:spPr/>
        <p:txBody>
          <a:bodyPr/>
          <a:lstStyle/>
          <a:p>
            <a:fld id="{BE2D8D75-17F6-474C-8CC8-AD93DCE1F39D}" type="slidenum">
              <a:rPr lang="fi-FI" smtClean="0"/>
              <a:t>31</a:t>
            </a:fld>
            <a:endParaRPr lang="fi-FI"/>
          </a:p>
        </p:txBody>
      </p:sp>
      <p:pic>
        <p:nvPicPr>
          <p:cNvPr id="3" name="Kuva 2" descr="A total of 1,648,000 persons received an earnings-related pension at year-end 2022. A total of 1,439,000 persons received an old-age pension. 183,000 persons received a disability pension and 214,000 persons received a surviving spouse’s pension. A total of 6,000 persons received a part-time pension or a special farmers’ pension while 16,000 persons received an orphan’s pension. An individual may receive pensions under several pension acts simultaneously.">
            <a:extLst>
              <a:ext uri="{FF2B5EF4-FFF2-40B4-BE49-F238E27FC236}">
                <a16:creationId xmlns:a16="http://schemas.microsoft.com/office/drawing/2014/main" id="{7D79EEEA-5C73-8371-D1B9-A46E0AE5E9C7}"/>
              </a:ext>
            </a:extLst>
          </p:cNvPr>
          <p:cNvPicPr>
            <a:picLocks noChangeAspect="1"/>
          </p:cNvPicPr>
          <p:nvPr/>
        </p:nvPicPr>
        <p:blipFill>
          <a:blip r:embed="rId3"/>
          <a:stretch>
            <a:fillRect/>
          </a:stretch>
        </p:blipFill>
        <p:spPr>
          <a:xfrm>
            <a:off x="2184600" y="1124744"/>
            <a:ext cx="7822800" cy="4975170"/>
          </a:xfrm>
          <a:prstGeom prst="rect">
            <a:avLst/>
          </a:prstGeom>
        </p:spPr>
      </p:pic>
    </p:spTree>
    <p:extLst>
      <p:ext uri="{BB962C8B-B14F-4D97-AF65-F5344CB8AC3E}">
        <p14:creationId xmlns:p14="http://schemas.microsoft.com/office/powerpoint/2010/main" val="2082749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p:txBody>
          <a:bodyPr/>
          <a:lstStyle/>
          <a:p>
            <a:r>
              <a:rPr lang="fi-FI"/>
              <a:t>Pension </a:t>
            </a:r>
            <a:r>
              <a:rPr lang="fi-FI" err="1"/>
              <a:t>recipients</a:t>
            </a:r>
            <a:r>
              <a:rPr lang="fi-FI"/>
              <a:t> by pension </a:t>
            </a:r>
            <a:r>
              <a:rPr lang="fi-FI" err="1"/>
              <a:t>structure</a:t>
            </a:r>
            <a:r>
              <a:rPr lang="fi-FI"/>
              <a:t> </a:t>
            </a:r>
            <a:br>
              <a:rPr lang="fi-FI"/>
            </a:br>
            <a:r>
              <a:rPr lang="fi-FI"/>
              <a:t>in 2001–2022</a:t>
            </a:r>
            <a:br>
              <a:rPr lang="fi-FI"/>
            </a:br>
            <a:endParaRPr lang="fi-FI"/>
          </a:p>
        </p:txBody>
      </p:sp>
      <p:sp>
        <p:nvSpPr>
          <p:cNvPr id="6" name="Dian numeron paikkamerkki 5">
            <a:extLst>
              <a:ext uri="{FF2B5EF4-FFF2-40B4-BE49-F238E27FC236}">
                <a16:creationId xmlns:a16="http://schemas.microsoft.com/office/drawing/2014/main" id="{3BBA4828-6745-49D2-973B-D5AA5E9F47CC}"/>
              </a:ext>
            </a:extLst>
          </p:cNvPr>
          <p:cNvSpPr>
            <a:spLocks noGrp="1"/>
          </p:cNvSpPr>
          <p:nvPr>
            <p:ph type="sldNum" sz="quarter" idx="12"/>
          </p:nvPr>
        </p:nvSpPr>
        <p:spPr/>
        <p:txBody>
          <a:bodyPr/>
          <a:lstStyle/>
          <a:p>
            <a:fld id="{BE2D8D75-17F6-474C-8CC8-AD93DCE1F39D}" type="slidenum">
              <a:rPr lang="fi-FI" smtClean="0"/>
              <a:t>32</a:t>
            </a:fld>
            <a:endParaRPr lang="fi-FI"/>
          </a:p>
        </p:txBody>
      </p:sp>
      <p:pic>
        <p:nvPicPr>
          <p:cNvPr id="3" name="Kuva 2" descr="In the figure, the pension recipients have been divided into persons receiving only an earnings-related pension, persons receiving both an earnings-related and a Kela pension, and persons receiving only a Kela pension. In the review period 2001–2022 the number of persons receiving only an earnings-related pension has increased while the number of recipients of earnings-related and Kela pensions has decreased. The number of persons receiving only Kela pensions has remained unchanged.">
            <a:extLst>
              <a:ext uri="{FF2B5EF4-FFF2-40B4-BE49-F238E27FC236}">
                <a16:creationId xmlns:a16="http://schemas.microsoft.com/office/drawing/2014/main" id="{120D4034-00EE-BEE7-3FCA-BF5AE8C63CE1}"/>
              </a:ext>
            </a:extLst>
          </p:cNvPr>
          <p:cNvPicPr>
            <a:picLocks noChangeAspect="1"/>
          </p:cNvPicPr>
          <p:nvPr/>
        </p:nvPicPr>
        <p:blipFill>
          <a:blip r:embed="rId3"/>
          <a:stretch>
            <a:fillRect/>
          </a:stretch>
        </p:blipFill>
        <p:spPr>
          <a:xfrm>
            <a:off x="2279576" y="1916832"/>
            <a:ext cx="7822800" cy="3623641"/>
          </a:xfrm>
          <a:prstGeom prst="rect">
            <a:avLst/>
          </a:prstGeom>
        </p:spPr>
      </p:pic>
    </p:spTree>
    <p:extLst>
      <p:ext uri="{BB962C8B-B14F-4D97-AF65-F5344CB8AC3E}">
        <p14:creationId xmlns:p14="http://schemas.microsoft.com/office/powerpoint/2010/main" val="4417970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0" y="389191"/>
            <a:ext cx="11856640" cy="1007402"/>
          </a:xfrm>
        </p:spPr>
        <p:txBody>
          <a:bodyPr/>
          <a:lstStyle/>
          <a:p>
            <a:r>
              <a:rPr lang="fi-FI"/>
              <a:t>Total </a:t>
            </a:r>
            <a:r>
              <a:rPr lang="fi-FI" err="1"/>
              <a:t>population</a:t>
            </a:r>
            <a:r>
              <a:rPr lang="fi-FI"/>
              <a:t> and pension </a:t>
            </a:r>
            <a:r>
              <a:rPr lang="fi-FI" err="1"/>
              <a:t>recipients</a:t>
            </a:r>
            <a:r>
              <a:rPr lang="fi-FI"/>
              <a:t> </a:t>
            </a:r>
            <a:br>
              <a:rPr lang="fi-FI"/>
            </a:br>
            <a:r>
              <a:rPr lang="fi-FI"/>
              <a:t>on 31 </a:t>
            </a:r>
            <a:r>
              <a:rPr lang="fi-FI" err="1"/>
              <a:t>Dec</a:t>
            </a:r>
            <a:r>
              <a:rPr lang="fi-FI"/>
              <a:t>. 2022</a:t>
            </a:r>
            <a:br>
              <a:rPr lang="fi-FI"/>
            </a:br>
            <a:endParaRPr lang="fi-FI"/>
          </a:p>
        </p:txBody>
      </p:sp>
      <p:sp>
        <p:nvSpPr>
          <p:cNvPr id="6" name="Dian numeron paikkamerkki 5">
            <a:extLst>
              <a:ext uri="{FF2B5EF4-FFF2-40B4-BE49-F238E27FC236}">
                <a16:creationId xmlns:a16="http://schemas.microsoft.com/office/drawing/2014/main" id="{3BBA4828-6745-49D2-973B-D5AA5E9F47CC}"/>
              </a:ext>
            </a:extLst>
          </p:cNvPr>
          <p:cNvSpPr>
            <a:spLocks noGrp="1"/>
          </p:cNvSpPr>
          <p:nvPr>
            <p:ph type="sldNum" sz="quarter" idx="12"/>
          </p:nvPr>
        </p:nvSpPr>
        <p:spPr/>
        <p:txBody>
          <a:bodyPr/>
          <a:lstStyle/>
          <a:p>
            <a:fld id="{BE2D8D75-17F6-474C-8CC8-AD93DCE1F39D}" type="slidenum">
              <a:rPr lang="fi-FI" smtClean="0"/>
              <a:t>33</a:t>
            </a:fld>
            <a:endParaRPr lang="fi-FI"/>
          </a:p>
        </p:txBody>
      </p:sp>
      <p:pic>
        <p:nvPicPr>
          <p:cNvPr id="4" name="Kuva 3" descr="The figure shows an age pyramid of the entire population by gender and with class inter-vals of 5 years, divided into pension recipients and other population.">
            <a:extLst>
              <a:ext uri="{FF2B5EF4-FFF2-40B4-BE49-F238E27FC236}">
                <a16:creationId xmlns:a16="http://schemas.microsoft.com/office/drawing/2014/main" id="{A28CAE07-0872-4AE6-3F41-4B71CDBAA2F8}"/>
              </a:ext>
            </a:extLst>
          </p:cNvPr>
          <p:cNvPicPr>
            <a:picLocks noChangeAspect="1"/>
          </p:cNvPicPr>
          <p:nvPr/>
        </p:nvPicPr>
        <p:blipFill>
          <a:blip r:embed="rId3"/>
          <a:stretch>
            <a:fillRect/>
          </a:stretch>
        </p:blipFill>
        <p:spPr>
          <a:xfrm>
            <a:off x="1919536" y="1538936"/>
            <a:ext cx="8706941" cy="4904966"/>
          </a:xfrm>
          <a:prstGeom prst="rect">
            <a:avLst/>
          </a:prstGeom>
        </p:spPr>
      </p:pic>
    </p:spTree>
    <p:extLst>
      <p:ext uri="{BB962C8B-B14F-4D97-AF65-F5344CB8AC3E}">
        <p14:creationId xmlns:p14="http://schemas.microsoft.com/office/powerpoint/2010/main" val="35451961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p:txBody>
          <a:bodyPr/>
          <a:lstStyle/>
          <a:p>
            <a:r>
              <a:rPr lang="fi-FI" err="1"/>
              <a:t>Recipients</a:t>
            </a:r>
            <a:r>
              <a:rPr lang="fi-FI"/>
              <a:t> of disability pension by main </a:t>
            </a:r>
            <a:r>
              <a:rPr lang="fi-FI" err="1"/>
              <a:t>disease</a:t>
            </a:r>
            <a:r>
              <a:rPr lang="fi-FI"/>
              <a:t> </a:t>
            </a:r>
            <a:br>
              <a:rPr lang="fi-FI"/>
            </a:br>
            <a:r>
              <a:rPr lang="fi-FI" err="1"/>
              <a:t>category</a:t>
            </a:r>
            <a:r>
              <a:rPr lang="fi-FI"/>
              <a:t> in 2012–2022</a:t>
            </a:r>
            <a:br>
              <a:rPr lang="fi-FI"/>
            </a:br>
            <a:endParaRPr lang="fi-FI"/>
          </a:p>
        </p:txBody>
      </p:sp>
      <p:sp>
        <p:nvSpPr>
          <p:cNvPr id="6" name="Dian numeron paikkamerkki 5">
            <a:extLst>
              <a:ext uri="{FF2B5EF4-FFF2-40B4-BE49-F238E27FC236}">
                <a16:creationId xmlns:a16="http://schemas.microsoft.com/office/drawing/2014/main" id="{3BBA4828-6745-49D2-973B-D5AA5E9F47CC}"/>
              </a:ext>
            </a:extLst>
          </p:cNvPr>
          <p:cNvSpPr>
            <a:spLocks noGrp="1"/>
          </p:cNvSpPr>
          <p:nvPr>
            <p:ph type="sldNum" sz="quarter" idx="12"/>
          </p:nvPr>
        </p:nvSpPr>
        <p:spPr/>
        <p:txBody>
          <a:bodyPr/>
          <a:lstStyle/>
          <a:p>
            <a:fld id="{BE2D8D75-17F6-474C-8CC8-AD93DCE1F39D}" type="slidenum">
              <a:rPr lang="fi-FI" smtClean="0"/>
              <a:t>34</a:t>
            </a:fld>
            <a:endParaRPr lang="fi-FI"/>
          </a:p>
        </p:txBody>
      </p:sp>
      <p:pic>
        <p:nvPicPr>
          <p:cNvPr id="3" name="Kuva 2" descr="During the review period 2012–2022, the share of disability pension recipients suffering from mental and behavioural disorders of all disability pension recipients has increased from 46 to 54 per cent. The share of persons receiving a disability pension due to diseases of the musculoskeletal system has decreased from 24 to 18 per cent. There have been no major changes in the share of other disease categories.">
            <a:extLst>
              <a:ext uri="{FF2B5EF4-FFF2-40B4-BE49-F238E27FC236}">
                <a16:creationId xmlns:a16="http://schemas.microsoft.com/office/drawing/2014/main" id="{9175CFC9-321F-F7AF-719A-813A8C8DD7F5}"/>
              </a:ext>
            </a:extLst>
          </p:cNvPr>
          <p:cNvPicPr>
            <a:picLocks noChangeAspect="1"/>
          </p:cNvPicPr>
          <p:nvPr/>
        </p:nvPicPr>
        <p:blipFill>
          <a:blip r:embed="rId3"/>
          <a:stretch>
            <a:fillRect/>
          </a:stretch>
        </p:blipFill>
        <p:spPr>
          <a:xfrm>
            <a:off x="1751607" y="1535415"/>
            <a:ext cx="7822800" cy="4575937"/>
          </a:xfrm>
          <a:prstGeom prst="rect">
            <a:avLst/>
          </a:prstGeom>
        </p:spPr>
      </p:pic>
    </p:spTree>
    <p:extLst>
      <p:ext uri="{BB962C8B-B14F-4D97-AF65-F5344CB8AC3E}">
        <p14:creationId xmlns:p14="http://schemas.microsoft.com/office/powerpoint/2010/main" val="32882460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DED2920-481C-4541-8E8D-283A5FC2983C}"/>
              </a:ext>
            </a:extLst>
          </p:cNvPr>
          <p:cNvSpPr>
            <a:spLocks noGrp="1"/>
          </p:cNvSpPr>
          <p:nvPr>
            <p:ph type="ctrTitle"/>
          </p:nvPr>
        </p:nvSpPr>
        <p:spPr/>
        <p:txBody>
          <a:bodyPr/>
          <a:lstStyle/>
          <a:p>
            <a:r>
              <a:rPr lang="fi-FI"/>
              <a:t>Retirees on Earnings-related </a:t>
            </a:r>
            <a:r>
              <a:rPr lang="fi-FI" err="1"/>
              <a:t>Pensions</a:t>
            </a:r>
            <a:r>
              <a:rPr lang="fi-FI"/>
              <a:t> and </a:t>
            </a:r>
            <a:r>
              <a:rPr lang="fi-FI" err="1"/>
              <a:t>Effective</a:t>
            </a:r>
            <a:r>
              <a:rPr lang="fi-FI"/>
              <a:t> </a:t>
            </a:r>
            <a:br>
              <a:rPr lang="fi-FI"/>
            </a:br>
            <a:r>
              <a:rPr lang="fi-FI" err="1"/>
              <a:t>Retirement</a:t>
            </a:r>
            <a:r>
              <a:rPr lang="fi-FI"/>
              <a:t> Age</a:t>
            </a:r>
            <a:br>
              <a:rPr lang="fi-FI"/>
            </a:br>
            <a:endParaRPr lang="fi-FI"/>
          </a:p>
        </p:txBody>
      </p:sp>
      <p:sp>
        <p:nvSpPr>
          <p:cNvPr id="3" name="Tekstin paikkamerkki 2">
            <a:extLst>
              <a:ext uri="{FF2B5EF4-FFF2-40B4-BE49-F238E27FC236}">
                <a16:creationId xmlns:a16="http://schemas.microsoft.com/office/drawing/2014/main" id="{1AEC151F-3C1E-491D-8B38-3E78A943E7D6}"/>
              </a:ext>
            </a:extLst>
          </p:cNvPr>
          <p:cNvSpPr>
            <a:spLocks noGrp="1"/>
          </p:cNvSpPr>
          <p:nvPr>
            <p:ph type="body" sz="quarter" idx="13"/>
          </p:nvPr>
        </p:nvSpPr>
        <p:spPr/>
        <p:txBody>
          <a:bodyPr/>
          <a:lstStyle/>
          <a:p>
            <a:r>
              <a:rPr lang="fi-FI"/>
              <a:t>7</a:t>
            </a:r>
          </a:p>
        </p:txBody>
      </p:sp>
      <p:sp>
        <p:nvSpPr>
          <p:cNvPr id="6" name="Dian numeron paikkamerkki 5">
            <a:extLst>
              <a:ext uri="{FF2B5EF4-FFF2-40B4-BE49-F238E27FC236}">
                <a16:creationId xmlns:a16="http://schemas.microsoft.com/office/drawing/2014/main" id="{3BBA4828-6745-49D2-973B-D5AA5E9F47CC}"/>
              </a:ext>
            </a:extLst>
          </p:cNvPr>
          <p:cNvSpPr>
            <a:spLocks noGrp="1"/>
          </p:cNvSpPr>
          <p:nvPr>
            <p:ph type="sldNum" sz="quarter" idx="12"/>
          </p:nvPr>
        </p:nvSpPr>
        <p:spPr/>
        <p:txBody>
          <a:bodyPr/>
          <a:lstStyle/>
          <a:p>
            <a:fld id="{BE2D8D75-17F6-474C-8CC8-AD93DCE1F39D}" type="slidenum">
              <a:rPr lang="fi-FI" smtClean="0"/>
              <a:t>35</a:t>
            </a:fld>
            <a:endParaRPr lang="fi-FI"/>
          </a:p>
        </p:txBody>
      </p:sp>
    </p:spTree>
    <p:extLst>
      <p:ext uri="{BB962C8B-B14F-4D97-AF65-F5344CB8AC3E}">
        <p14:creationId xmlns:p14="http://schemas.microsoft.com/office/powerpoint/2010/main" val="28064188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0" y="333366"/>
            <a:ext cx="11856640" cy="1079410"/>
          </a:xfrm>
        </p:spPr>
        <p:txBody>
          <a:bodyPr/>
          <a:lstStyle/>
          <a:p>
            <a:r>
              <a:rPr lang="fi-FI"/>
              <a:t>New retirees on earnings-related pension </a:t>
            </a:r>
            <a:br>
              <a:rPr lang="fi-FI"/>
            </a:br>
            <a:r>
              <a:rPr lang="fi-FI"/>
              <a:t>in 2000–2022, by pension benefit</a:t>
            </a:r>
            <a:br>
              <a:rPr lang="fi-FI"/>
            </a:br>
            <a:endParaRPr lang="fi-FI"/>
          </a:p>
        </p:txBody>
      </p:sp>
      <p:sp>
        <p:nvSpPr>
          <p:cNvPr id="6" name="Dian numeron paikkamerkki 5">
            <a:extLst>
              <a:ext uri="{FF2B5EF4-FFF2-40B4-BE49-F238E27FC236}">
                <a16:creationId xmlns:a16="http://schemas.microsoft.com/office/drawing/2014/main" id="{3BBA4828-6745-49D2-973B-D5AA5E9F47CC}"/>
              </a:ext>
            </a:extLst>
          </p:cNvPr>
          <p:cNvSpPr>
            <a:spLocks noGrp="1"/>
          </p:cNvSpPr>
          <p:nvPr>
            <p:ph type="sldNum" sz="quarter" idx="12"/>
          </p:nvPr>
        </p:nvSpPr>
        <p:spPr/>
        <p:txBody>
          <a:bodyPr/>
          <a:lstStyle/>
          <a:p>
            <a:fld id="{BE2D8D75-17F6-474C-8CC8-AD93DCE1F39D}" type="slidenum">
              <a:rPr lang="fi-FI" smtClean="0"/>
              <a:t>36</a:t>
            </a:fld>
            <a:endParaRPr lang="fi-FI"/>
          </a:p>
        </p:txBody>
      </p:sp>
      <p:pic>
        <p:nvPicPr>
          <p:cNvPr id="4" name="Kuva 3" descr="In the beginning of the review period 2000–2022, the majority of new retirees retired on a disability pension. As of 2005, the majority of new retirees has retired on a disability pension. The number of new retirees on an earnings-related pension peaked in 2009 with nearly 80,000 new retirees in one year. In 2022, they numbered 71,500.">
            <a:extLst>
              <a:ext uri="{FF2B5EF4-FFF2-40B4-BE49-F238E27FC236}">
                <a16:creationId xmlns:a16="http://schemas.microsoft.com/office/drawing/2014/main" id="{D6C8660B-C7A4-B90A-0D3D-CE164106946B}"/>
              </a:ext>
            </a:extLst>
          </p:cNvPr>
          <p:cNvPicPr>
            <a:picLocks noChangeAspect="1"/>
          </p:cNvPicPr>
          <p:nvPr/>
        </p:nvPicPr>
        <p:blipFill>
          <a:blip r:embed="rId3"/>
          <a:stretch>
            <a:fillRect/>
          </a:stretch>
        </p:blipFill>
        <p:spPr>
          <a:xfrm>
            <a:off x="1338262" y="1807729"/>
            <a:ext cx="9515475" cy="4286250"/>
          </a:xfrm>
          <a:prstGeom prst="rect">
            <a:avLst/>
          </a:prstGeom>
        </p:spPr>
      </p:pic>
    </p:spTree>
    <p:extLst>
      <p:ext uri="{BB962C8B-B14F-4D97-AF65-F5344CB8AC3E}">
        <p14:creationId xmlns:p14="http://schemas.microsoft.com/office/powerpoint/2010/main" val="17210013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p:txBody>
          <a:bodyPr/>
          <a:lstStyle/>
          <a:p>
            <a:r>
              <a:rPr lang="fi-FI"/>
              <a:t>New retirees on an earnings-related disability pension </a:t>
            </a:r>
            <a:br>
              <a:rPr lang="fi-FI"/>
            </a:br>
            <a:r>
              <a:rPr lang="fi-FI"/>
              <a:t>in 2000–2022, by main </a:t>
            </a:r>
            <a:r>
              <a:rPr lang="fi-FI" err="1"/>
              <a:t>disease</a:t>
            </a:r>
            <a:r>
              <a:rPr lang="fi-FI"/>
              <a:t> </a:t>
            </a:r>
            <a:r>
              <a:rPr lang="fi-FI" err="1"/>
              <a:t>category</a:t>
            </a:r>
            <a:br>
              <a:rPr lang="fi-FI"/>
            </a:br>
            <a:endParaRPr lang="fi-FI"/>
          </a:p>
        </p:txBody>
      </p:sp>
      <p:sp>
        <p:nvSpPr>
          <p:cNvPr id="6" name="Dian numeron paikkamerkki 5">
            <a:extLst>
              <a:ext uri="{FF2B5EF4-FFF2-40B4-BE49-F238E27FC236}">
                <a16:creationId xmlns:a16="http://schemas.microsoft.com/office/drawing/2014/main" id="{3BBA4828-6745-49D2-973B-D5AA5E9F47CC}"/>
              </a:ext>
            </a:extLst>
          </p:cNvPr>
          <p:cNvSpPr>
            <a:spLocks noGrp="1"/>
          </p:cNvSpPr>
          <p:nvPr>
            <p:ph type="sldNum" sz="quarter" idx="12"/>
          </p:nvPr>
        </p:nvSpPr>
        <p:spPr/>
        <p:txBody>
          <a:bodyPr/>
          <a:lstStyle/>
          <a:p>
            <a:fld id="{BE2D8D75-17F6-474C-8CC8-AD93DCE1F39D}" type="slidenum">
              <a:rPr lang="fi-FI" smtClean="0"/>
              <a:t>37</a:t>
            </a:fld>
            <a:endParaRPr lang="fi-FI"/>
          </a:p>
        </p:txBody>
      </p:sp>
      <p:pic>
        <p:nvPicPr>
          <p:cNvPr id="4" name="Kuva 3" descr="The most common reasons for retirement on an earnings-related disability pension are diseases of the musculoskeletal system and mental and behavioural disorders. Combined, they are the cause of retire-ment for more than 60 per cent of all new retirees on a disability pension. During the review period 2000–2022, diseases of the musculoskeletal system formed the main group up to 2017, and again since 2022.">
            <a:extLst>
              <a:ext uri="{FF2B5EF4-FFF2-40B4-BE49-F238E27FC236}">
                <a16:creationId xmlns:a16="http://schemas.microsoft.com/office/drawing/2014/main" id="{76366307-6766-0A5C-4E13-6C8F3B8DB111}"/>
              </a:ext>
            </a:extLst>
          </p:cNvPr>
          <p:cNvPicPr>
            <a:picLocks noChangeAspect="1"/>
          </p:cNvPicPr>
          <p:nvPr/>
        </p:nvPicPr>
        <p:blipFill>
          <a:blip r:embed="rId3"/>
          <a:stretch>
            <a:fillRect/>
          </a:stretch>
        </p:blipFill>
        <p:spPr>
          <a:xfrm>
            <a:off x="1199456" y="1772816"/>
            <a:ext cx="10053500" cy="4260726"/>
          </a:xfrm>
          <a:prstGeom prst="rect">
            <a:avLst/>
          </a:prstGeom>
        </p:spPr>
      </p:pic>
    </p:spTree>
    <p:extLst>
      <p:ext uri="{BB962C8B-B14F-4D97-AF65-F5344CB8AC3E}">
        <p14:creationId xmlns:p14="http://schemas.microsoft.com/office/powerpoint/2010/main" val="19743512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p:txBody>
          <a:bodyPr/>
          <a:lstStyle/>
          <a:p>
            <a:r>
              <a:rPr lang="fi-FI"/>
              <a:t>New retirees on an earnings-related pension in 2000–2022, </a:t>
            </a:r>
            <a:br>
              <a:rPr lang="fi-FI"/>
            </a:br>
            <a:r>
              <a:rPr lang="fi-FI"/>
              <a:t>by age group</a:t>
            </a:r>
            <a:br>
              <a:rPr lang="fi-FI"/>
            </a:br>
            <a:endParaRPr lang="fi-FI"/>
          </a:p>
        </p:txBody>
      </p:sp>
      <p:sp>
        <p:nvSpPr>
          <p:cNvPr id="6" name="Dian numeron paikkamerkki 5">
            <a:extLst>
              <a:ext uri="{FF2B5EF4-FFF2-40B4-BE49-F238E27FC236}">
                <a16:creationId xmlns:a16="http://schemas.microsoft.com/office/drawing/2014/main" id="{3BBA4828-6745-49D2-973B-D5AA5E9F47CC}"/>
              </a:ext>
            </a:extLst>
          </p:cNvPr>
          <p:cNvSpPr>
            <a:spLocks noGrp="1"/>
          </p:cNvSpPr>
          <p:nvPr>
            <p:ph type="sldNum" sz="quarter" idx="12"/>
          </p:nvPr>
        </p:nvSpPr>
        <p:spPr/>
        <p:txBody>
          <a:bodyPr/>
          <a:lstStyle/>
          <a:p>
            <a:fld id="{BE2D8D75-17F6-474C-8CC8-AD93DCE1F39D}" type="slidenum">
              <a:rPr lang="fi-FI" smtClean="0"/>
              <a:t>38</a:t>
            </a:fld>
            <a:endParaRPr lang="fi-FI"/>
          </a:p>
        </p:txBody>
      </p:sp>
      <p:pic>
        <p:nvPicPr>
          <p:cNvPr id="3" name="Kuva 2" descr="A change has occurred during the review period in the number of new retirees on an earnings-related pension in the different age groups. The number of new retirees in the age groups under 55, 55–59 and 60–62 was clearly higher in the early 2000s than in the 2020s. The number of new retirees in the age group 63–64, on the other hand, has increased significantly over the period.">
            <a:extLst>
              <a:ext uri="{FF2B5EF4-FFF2-40B4-BE49-F238E27FC236}">
                <a16:creationId xmlns:a16="http://schemas.microsoft.com/office/drawing/2014/main" id="{CAF0E039-EA6B-B8F3-A676-82FAEDCD7B13}"/>
              </a:ext>
            </a:extLst>
          </p:cNvPr>
          <p:cNvPicPr>
            <a:picLocks noChangeAspect="1"/>
          </p:cNvPicPr>
          <p:nvPr/>
        </p:nvPicPr>
        <p:blipFill>
          <a:blip r:embed="rId3"/>
          <a:stretch>
            <a:fillRect/>
          </a:stretch>
        </p:blipFill>
        <p:spPr>
          <a:xfrm>
            <a:off x="1856382" y="1628800"/>
            <a:ext cx="8143875" cy="4657725"/>
          </a:xfrm>
          <a:prstGeom prst="rect">
            <a:avLst/>
          </a:prstGeom>
        </p:spPr>
      </p:pic>
    </p:spTree>
    <p:extLst>
      <p:ext uri="{BB962C8B-B14F-4D97-AF65-F5344CB8AC3E}">
        <p14:creationId xmlns:p14="http://schemas.microsoft.com/office/powerpoint/2010/main" val="19214448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p:txBody>
          <a:bodyPr/>
          <a:lstStyle/>
          <a:p>
            <a:r>
              <a:rPr lang="fi-FI"/>
              <a:t>New retirees on an earnings-related pension </a:t>
            </a:r>
            <a:br>
              <a:rPr lang="fi-FI"/>
            </a:br>
            <a:r>
              <a:rPr lang="fi-FI"/>
              <a:t>in 2022, </a:t>
            </a:r>
            <a:r>
              <a:rPr lang="fi-FI" err="1"/>
              <a:t>aged</a:t>
            </a:r>
            <a:r>
              <a:rPr lang="fi-FI"/>
              <a:t> 50–68</a:t>
            </a:r>
            <a:br>
              <a:rPr lang="fi-FI"/>
            </a:br>
            <a:endParaRPr lang="fi-FI"/>
          </a:p>
        </p:txBody>
      </p:sp>
      <p:sp>
        <p:nvSpPr>
          <p:cNvPr id="6" name="Dian numeron paikkamerkki 5">
            <a:extLst>
              <a:ext uri="{FF2B5EF4-FFF2-40B4-BE49-F238E27FC236}">
                <a16:creationId xmlns:a16="http://schemas.microsoft.com/office/drawing/2014/main" id="{3BBA4828-6745-49D2-973B-D5AA5E9F47CC}"/>
              </a:ext>
            </a:extLst>
          </p:cNvPr>
          <p:cNvSpPr>
            <a:spLocks noGrp="1"/>
          </p:cNvSpPr>
          <p:nvPr>
            <p:ph type="sldNum" sz="quarter" idx="12"/>
          </p:nvPr>
        </p:nvSpPr>
        <p:spPr/>
        <p:txBody>
          <a:bodyPr/>
          <a:lstStyle/>
          <a:p>
            <a:fld id="{BE2D8D75-17F6-474C-8CC8-AD93DCE1F39D}" type="slidenum">
              <a:rPr lang="fi-FI" smtClean="0"/>
              <a:t>39</a:t>
            </a:fld>
            <a:endParaRPr lang="fi-FI"/>
          </a:p>
        </p:txBody>
      </p:sp>
      <p:pic>
        <p:nvPicPr>
          <p:cNvPr id="3" name="Kuva 2" descr="The clear majority retire on an earnings-related pension at age 64. In 2022, new retirees aged 64 numbered 35,000.">
            <a:extLst>
              <a:ext uri="{FF2B5EF4-FFF2-40B4-BE49-F238E27FC236}">
                <a16:creationId xmlns:a16="http://schemas.microsoft.com/office/drawing/2014/main" id="{8E26AC79-4335-A1A5-FB1B-8CF665CCC09F}"/>
              </a:ext>
            </a:extLst>
          </p:cNvPr>
          <p:cNvPicPr>
            <a:picLocks noChangeAspect="1"/>
          </p:cNvPicPr>
          <p:nvPr/>
        </p:nvPicPr>
        <p:blipFill>
          <a:blip r:embed="rId3"/>
          <a:stretch>
            <a:fillRect/>
          </a:stretch>
        </p:blipFill>
        <p:spPr>
          <a:xfrm>
            <a:off x="1559496" y="1700808"/>
            <a:ext cx="9505950" cy="4657725"/>
          </a:xfrm>
          <a:prstGeom prst="rect">
            <a:avLst/>
          </a:prstGeom>
        </p:spPr>
      </p:pic>
    </p:spTree>
    <p:extLst>
      <p:ext uri="{BB962C8B-B14F-4D97-AF65-F5344CB8AC3E}">
        <p14:creationId xmlns:p14="http://schemas.microsoft.com/office/powerpoint/2010/main" val="1518652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p:txBody>
          <a:bodyPr/>
          <a:lstStyle/>
          <a:p>
            <a:r>
              <a:rPr lang="fi-FI"/>
              <a:t>Pension </a:t>
            </a:r>
            <a:r>
              <a:rPr lang="fi-FI" err="1"/>
              <a:t>insurance</a:t>
            </a:r>
            <a:r>
              <a:rPr lang="fi-FI"/>
              <a:t> in Finland in 2021</a:t>
            </a:r>
            <a:br>
              <a:rPr lang="fi-FI"/>
            </a:br>
            <a:endParaRPr lang="fi-FI"/>
          </a:p>
        </p:txBody>
      </p:sp>
      <p:sp>
        <p:nvSpPr>
          <p:cNvPr id="6" name="Dian numeron paikkamerkki 5">
            <a:extLst>
              <a:ext uri="{FF2B5EF4-FFF2-40B4-BE49-F238E27FC236}">
                <a16:creationId xmlns:a16="http://schemas.microsoft.com/office/drawing/2014/main" id="{3BBA4828-6745-49D2-973B-D5AA5E9F47CC}"/>
              </a:ext>
            </a:extLst>
          </p:cNvPr>
          <p:cNvSpPr>
            <a:spLocks noGrp="1"/>
          </p:cNvSpPr>
          <p:nvPr>
            <p:ph type="sldNum" sz="quarter" idx="12"/>
          </p:nvPr>
        </p:nvSpPr>
        <p:spPr/>
        <p:txBody>
          <a:bodyPr/>
          <a:lstStyle/>
          <a:p>
            <a:fld id="{BE2D8D75-17F6-474C-8CC8-AD93DCE1F39D}" type="slidenum">
              <a:rPr lang="fi-FI" smtClean="0"/>
              <a:t>4</a:t>
            </a:fld>
            <a:endParaRPr lang="fi-FI"/>
          </a:p>
        </p:txBody>
      </p:sp>
      <p:pic>
        <p:nvPicPr>
          <p:cNvPr id="3" name="Kuva 2" descr="Earnings-related pension, national pension, guarantee pension and housing allowance in 2023. &#10;The statutory earnings-related pension is the largest, with a contribution income and pension expenditure of about €30 billion. The equivalent figure for national pensions is about €2.5 billion. Supplementary pensions hold a minor role in the Finnish pension system. The contribution income of the national pension includes only pensions (not, for example, housing and disability benefits).">
            <a:extLst>
              <a:ext uri="{FF2B5EF4-FFF2-40B4-BE49-F238E27FC236}">
                <a16:creationId xmlns:a16="http://schemas.microsoft.com/office/drawing/2014/main" id="{43AD4898-C598-E03E-CB7A-B3817D85280A}"/>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2351584" y="1164757"/>
            <a:ext cx="7334250" cy="5086350"/>
          </a:xfrm>
          <a:prstGeom prst="rect">
            <a:avLst/>
          </a:prstGeom>
        </p:spPr>
      </p:pic>
    </p:spTree>
    <p:extLst>
      <p:ext uri="{BB962C8B-B14F-4D97-AF65-F5344CB8AC3E}">
        <p14:creationId xmlns:p14="http://schemas.microsoft.com/office/powerpoint/2010/main" val="40441932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p:txBody>
          <a:bodyPr/>
          <a:lstStyle/>
          <a:p>
            <a:r>
              <a:rPr lang="fi-FI" err="1"/>
              <a:t>Effective</a:t>
            </a:r>
            <a:r>
              <a:rPr lang="fi-FI"/>
              <a:t> </a:t>
            </a:r>
            <a:r>
              <a:rPr lang="fi-FI" err="1"/>
              <a:t>retirement</a:t>
            </a:r>
            <a:r>
              <a:rPr lang="fi-FI"/>
              <a:t> age in earnings-related pension </a:t>
            </a:r>
            <a:br>
              <a:rPr lang="fi-FI"/>
            </a:br>
            <a:r>
              <a:rPr lang="fi-FI" err="1"/>
              <a:t>scheme</a:t>
            </a:r>
            <a:r>
              <a:rPr lang="fi-FI"/>
              <a:t> in 2000–2020</a:t>
            </a:r>
            <a:br>
              <a:rPr lang="fi-FI"/>
            </a:br>
            <a:endParaRPr lang="fi-FI"/>
          </a:p>
        </p:txBody>
      </p:sp>
      <p:sp>
        <p:nvSpPr>
          <p:cNvPr id="6" name="Dian numeron paikkamerkki 5">
            <a:extLst>
              <a:ext uri="{FF2B5EF4-FFF2-40B4-BE49-F238E27FC236}">
                <a16:creationId xmlns:a16="http://schemas.microsoft.com/office/drawing/2014/main" id="{3BBA4828-6745-49D2-973B-D5AA5E9F47CC}"/>
              </a:ext>
            </a:extLst>
          </p:cNvPr>
          <p:cNvSpPr>
            <a:spLocks noGrp="1"/>
          </p:cNvSpPr>
          <p:nvPr>
            <p:ph type="sldNum" sz="quarter" idx="12"/>
          </p:nvPr>
        </p:nvSpPr>
        <p:spPr/>
        <p:txBody>
          <a:bodyPr/>
          <a:lstStyle/>
          <a:p>
            <a:fld id="{BE2D8D75-17F6-474C-8CC8-AD93DCE1F39D}" type="slidenum">
              <a:rPr lang="fi-FI" smtClean="0"/>
              <a:t>40</a:t>
            </a:fld>
            <a:endParaRPr lang="fi-FI"/>
          </a:p>
        </p:txBody>
      </p:sp>
      <p:pic>
        <p:nvPicPr>
          <p:cNvPr id="3" name="Kuva 2" descr="This line chart depicts the expected, the average and the median effective retirement ag-es in the earnings-related pension system. During the review period 2000–2020, the val-ues of all effective retirement age indicators have risen.  In 2020, the expected effective retirement age was 61.9 years, the average effective retirement age 63.6 years and the median effective retirement age 60.4 years.">
            <a:extLst>
              <a:ext uri="{FF2B5EF4-FFF2-40B4-BE49-F238E27FC236}">
                <a16:creationId xmlns:a16="http://schemas.microsoft.com/office/drawing/2014/main" id="{9C0D2970-6246-42C0-B025-8536FD24D8B1}"/>
              </a:ext>
            </a:extLst>
          </p:cNvPr>
          <p:cNvPicPr>
            <a:picLocks noChangeAspect="1"/>
          </p:cNvPicPr>
          <p:nvPr/>
        </p:nvPicPr>
        <p:blipFill>
          <a:blip r:embed="rId3"/>
          <a:stretch>
            <a:fillRect/>
          </a:stretch>
        </p:blipFill>
        <p:spPr>
          <a:xfrm>
            <a:off x="2303959" y="1543273"/>
            <a:ext cx="7584081" cy="4554107"/>
          </a:xfrm>
          <a:prstGeom prst="rect">
            <a:avLst/>
          </a:prstGeom>
        </p:spPr>
      </p:pic>
    </p:spTree>
    <p:extLst>
      <p:ext uri="{BB962C8B-B14F-4D97-AF65-F5344CB8AC3E}">
        <p14:creationId xmlns:p14="http://schemas.microsoft.com/office/powerpoint/2010/main" val="6016795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p:txBody>
          <a:bodyPr/>
          <a:lstStyle/>
          <a:p>
            <a:r>
              <a:rPr lang="fi-FI" err="1"/>
              <a:t>Expected</a:t>
            </a:r>
            <a:r>
              <a:rPr lang="fi-FI"/>
              <a:t> </a:t>
            </a:r>
            <a:r>
              <a:rPr lang="fi-FI" err="1"/>
              <a:t>effective</a:t>
            </a:r>
            <a:r>
              <a:rPr lang="fi-FI"/>
              <a:t> </a:t>
            </a:r>
            <a:r>
              <a:rPr lang="fi-FI" err="1"/>
              <a:t>retirement</a:t>
            </a:r>
            <a:r>
              <a:rPr lang="fi-FI"/>
              <a:t> age in earnings-related </a:t>
            </a:r>
            <a:br>
              <a:rPr lang="fi-FI"/>
            </a:br>
            <a:r>
              <a:rPr lang="fi-FI"/>
              <a:t>pension </a:t>
            </a:r>
            <a:r>
              <a:rPr lang="fi-FI" err="1"/>
              <a:t>scheme</a:t>
            </a:r>
            <a:r>
              <a:rPr lang="fi-FI"/>
              <a:t> in 1996–2020</a:t>
            </a:r>
            <a:br>
              <a:rPr lang="fi-FI"/>
            </a:br>
            <a:endParaRPr lang="fi-FI"/>
          </a:p>
        </p:txBody>
      </p:sp>
      <p:sp>
        <p:nvSpPr>
          <p:cNvPr id="6" name="Dian numeron paikkamerkki 5">
            <a:extLst>
              <a:ext uri="{FF2B5EF4-FFF2-40B4-BE49-F238E27FC236}">
                <a16:creationId xmlns:a16="http://schemas.microsoft.com/office/drawing/2014/main" id="{3BBA4828-6745-49D2-973B-D5AA5E9F47CC}"/>
              </a:ext>
            </a:extLst>
          </p:cNvPr>
          <p:cNvSpPr>
            <a:spLocks noGrp="1"/>
          </p:cNvSpPr>
          <p:nvPr>
            <p:ph type="sldNum" sz="quarter" idx="12"/>
          </p:nvPr>
        </p:nvSpPr>
        <p:spPr/>
        <p:txBody>
          <a:bodyPr/>
          <a:lstStyle/>
          <a:p>
            <a:fld id="{BE2D8D75-17F6-474C-8CC8-AD93DCE1F39D}" type="slidenum">
              <a:rPr lang="fi-FI" smtClean="0"/>
              <a:t>41</a:t>
            </a:fld>
            <a:endParaRPr lang="fi-FI"/>
          </a:p>
        </p:txBody>
      </p:sp>
      <p:pic>
        <p:nvPicPr>
          <p:cNvPr id="2" name="Kuva 1" descr="The figure shows the expected effective retirement age in the earnings-related pension scheme for 25-year-olds and 50-year-olds. Both indicators have risen during the review period 1996–2020. In 2020, the expected effective retirement age for 25-year-olds was 61.9 years and for 50-year-olds 63.8 years.">
            <a:extLst>
              <a:ext uri="{FF2B5EF4-FFF2-40B4-BE49-F238E27FC236}">
                <a16:creationId xmlns:a16="http://schemas.microsoft.com/office/drawing/2014/main" id="{63922E8C-626B-468A-ABD3-68E374F54EF9}"/>
              </a:ext>
            </a:extLst>
          </p:cNvPr>
          <p:cNvPicPr>
            <a:picLocks noChangeAspect="1"/>
          </p:cNvPicPr>
          <p:nvPr/>
        </p:nvPicPr>
        <p:blipFill>
          <a:blip r:embed="rId3"/>
          <a:stretch>
            <a:fillRect/>
          </a:stretch>
        </p:blipFill>
        <p:spPr>
          <a:xfrm>
            <a:off x="2351584" y="1381715"/>
            <a:ext cx="7431668" cy="4877223"/>
          </a:xfrm>
          <a:prstGeom prst="rect">
            <a:avLst/>
          </a:prstGeom>
        </p:spPr>
      </p:pic>
    </p:spTree>
    <p:extLst>
      <p:ext uri="{BB962C8B-B14F-4D97-AF65-F5344CB8AC3E}">
        <p14:creationId xmlns:p14="http://schemas.microsoft.com/office/powerpoint/2010/main" val="39652491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CA8513-CE08-4221-AED4-C0BA2D6A26C2}"/>
              </a:ext>
            </a:extLst>
          </p:cNvPr>
          <p:cNvSpPr>
            <a:spLocks noGrp="1"/>
          </p:cNvSpPr>
          <p:nvPr>
            <p:ph type="title"/>
          </p:nvPr>
        </p:nvSpPr>
        <p:spPr/>
        <p:txBody>
          <a:bodyPr/>
          <a:lstStyle/>
          <a:p>
            <a:r>
              <a:rPr lang="fi-FI" err="1"/>
              <a:t>Expected</a:t>
            </a:r>
            <a:r>
              <a:rPr lang="fi-FI"/>
              <a:t> </a:t>
            </a:r>
            <a:r>
              <a:rPr lang="fi-FI" err="1"/>
              <a:t>effective</a:t>
            </a:r>
            <a:r>
              <a:rPr lang="fi-FI"/>
              <a:t> </a:t>
            </a:r>
            <a:r>
              <a:rPr lang="fi-FI" err="1"/>
              <a:t>retirement</a:t>
            </a:r>
            <a:r>
              <a:rPr lang="fi-FI"/>
              <a:t> age in 1996–2050:</a:t>
            </a:r>
            <a:br>
              <a:rPr lang="fi-FI"/>
            </a:br>
            <a:r>
              <a:rPr lang="fi-FI" err="1"/>
              <a:t>realization</a:t>
            </a:r>
            <a:r>
              <a:rPr lang="fi-FI"/>
              <a:t>, </a:t>
            </a:r>
            <a:r>
              <a:rPr lang="fi-FI" err="1"/>
              <a:t>target</a:t>
            </a:r>
            <a:r>
              <a:rPr lang="fi-FI"/>
              <a:t> and </a:t>
            </a:r>
            <a:r>
              <a:rPr lang="fi-FI" err="1"/>
              <a:t>projection</a:t>
            </a:r>
            <a:br>
              <a:rPr lang="fi-FI"/>
            </a:br>
            <a:endParaRPr lang="fi-FI"/>
          </a:p>
        </p:txBody>
      </p:sp>
      <p:sp>
        <p:nvSpPr>
          <p:cNvPr id="5" name="Dian numeron paikkamerkki 4">
            <a:extLst>
              <a:ext uri="{FF2B5EF4-FFF2-40B4-BE49-F238E27FC236}">
                <a16:creationId xmlns:a16="http://schemas.microsoft.com/office/drawing/2014/main" id="{61E3B720-21A7-4F5A-BB54-F9234142278A}"/>
              </a:ext>
            </a:extLst>
          </p:cNvPr>
          <p:cNvSpPr>
            <a:spLocks noGrp="1"/>
          </p:cNvSpPr>
          <p:nvPr>
            <p:ph type="sldNum" sz="quarter" idx="12"/>
          </p:nvPr>
        </p:nvSpPr>
        <p:spPr/>
        <p:txBody>
          <a:bodyPr/>
          <a:lstStyle/>
          <a:p>
            <a:fld id="{BE2D8D75-17F6-474C-8CC8-AD93DCE1F39D}" type="slidenum">
              <a:rPr lang="fi-FI" smtClean="0"/>
              <a:t>42</a:t>
            </a:fld>
            <a:endParaRPr lang="fi-FI"/>
          </a:p>
        </p:txBody>
      </p:sp>
      <p:pic>
        <p:nvPicPr>
          <p:cNvPr id="8" name="Kuva 7" descr="The figure shows the realized expected effective retirement age for 25-year-olds, the tar-get effective retirement age by 2025 of 62.4 years agreed by the Government and the central labour market organisations, and the projection made by the Finnish Centre for Pensions based on the 2017 earnings-related pension reform.">
            <a:extLst>
              <a:ext uri="{FF2B5EF4-FFF2-40B4-BE49-F238E27FC236}">
                <a16:creationId xmlns:a16="http://schemas.microsoft.com/office/drawing/2014/main" id="{1F8D301F-19A6-47FA-880F-BC34EEE547E9}"/>
              </a:ext>
            </a:extLst>
          </p:cNvPr>
          <p:cNvPicPr>
            <a:picLocks noChangeAspect="1"/>
          </p:cNvPicPr>
          <p:nvPr/>
        </p:nvPicPr>
        <p:blipFill>
          <a:blip r:embed="rId3"/>
          <a:stretch>
            <a:fillRect/>
          </a:stretch>
        </p:blipFill>
        <p:spPr>
          <a:xfrm>
            <a:off x="2016920" y="1556792"/>
            <a:ext cx="7822800" cy="4726455"/>
          </a:xfrm>
          <a:prstGeom prst="rect">
            <a:avLst/>
          </a:prstGeom>
        </p:spPr>
      </p:pic>
    </p:spTree>
    <p:extLst>
      <p:ext uri="{BB962C8B-B14F-4D97-AF65-F5344CB8AC3E}">
        <p14:creationId xmlns:p14="http://schemas.microsoft.com/office/powerpoint/2010/main" val="36660813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F6ACE653-676A-4977-9109-1C57140333E0}"/>
              </a:ext>
            </a:extLst>
          </p:cNvPr>
          <p:cNvSpPr>
            <a:spLocks noGrp="1"/>
          </p:cNvSpPr>
          <p:nvPr>
            <p:ph type="ctrTitle"/>
          </p:nvPr>
        </p:nvSpPr>
        <p:spPr/>
        <p:txBody>
          <a:bodyPr/>
          <a:lstStyle/>
          <a:p>
            <a:r>
              <a:rPr lang="fi-FI" err="1"/>
              <a:t>Rehabilitation</a:t>
            </a:r>
            <a:r>
              <a:rPr lang="fi-FI"/>
              <a:t> </a:t>
            </a:r>
            <a:r>
              <a:rPr lang="fi-FI" err="1"/>
              <a:t>within</a:t>
            </a:r>
            <a:r>
              <a:rPr lang="fi-FI"/>
              <a:t> </a:t>
            </a:r>
            <a:r>
              <a:rPr lang="fi-FI" err="1"/>
              <a:t>the</a:t>
            </a:r>
            <a:r>
              <a:rPr lang="fi-FI"/>
              <a:t> Earnings-related Pension </a:t>
            </a:r>
            <a:r>
              <a:rPr lang="fi-FI" err="1"/>
              <a:t>Scheme</a:t>
            </a:r>
            <a:br>
              <a:rPr lang="fi-FI"/>
            </a:br>
            <a:endParaRPr lang="fi-FI"/>
          </a:p>
        </p:txBody>
      </p:sp>
      <p:sp>
        <p:nvSpPr>
          <p:cNvPr id="7" name="Tekstin paikkamerkki 6">
            <a:extLst>
              <a:ext uri="{FF2B5EF4-FFF2-40B4-BE49-F238E27FC236}">
                <a16:creationId xmlns:a16="http://schemas.microsoft.com/office/drawing/2014/main" id="{7E70BD20-2177-4BD1-AFFE-2254F96AE0FA}"/>
              </a:ext>
            </a:extLst>
          </p:cNvPr>
          <p:cNvSpPr>
            <a:spLocks noGrp="1"/>
          </p:cNvSpPr>
          <p:nvPr>
            <p:ph type="body" sz="quarter" idx="13"/>
          </p:nvPr>
        </p:nvSpPr>
        <p:spPr/>
        <p:txBody>
          <a:bodyPr/>
          <a:lstStyle/>
          <a:p>
            <a:r>
              <a:rPr lang="fi-FI"/>
              <a:t>8</a:t>
            </a:r>
          </a:p>
        </p:txBody>
      </p:sp>
      <p:sp>
        <p:nvSpPr>
          <p:cNvPr id="5" name="Dian numeron paikkamerkki 4">
            <a:extLst>
              <a:ext uri="{FF2B5EF4-FFF2-40B4-BE49-F238E27FC236}">
                <a16:creationId xmlns:a16="http://schemas.microsoft.com/office/drawing/2014/main" id="{61E3B720-21A7-4F5A-BB54-F9234142278A}"/>
              </a:ext>
            </a:extLst>
          </p:cNvPr>
          <p:cNvSpPr>
            <a:spLocks noGrp="1"/>
          </p:cNvSpPr>
          <p:nvPr>
            <p:ph type="sldNum" sz="quarter" idx="12"/>
          </p:nvPr>
        </p:nvSpPr>
        <p:spPr/>
        <p:txBody>
          <a:bodyPr/>
          <a:lstStyle/>
          <a:p>
            <a:fld id="{BE2D8D75-17F6-474C-8CC8-AD93DCE1F39D}" type="slidenum">
              <a:rPr lang="fi-FI" smtClean="0"/>
              <a:t>43</a:t>
            </a:fld>
            <a:endParaRPr lang="fi-FI"/>
          </a:p>
        </p:txBody>
      </p:sp>
    </p:spTree>
    <p:extLst>
      <p:ext uri="{BB962C8B-B14F-4D97-AF65-F5344CB8AC3E}">
        <p14:creationId xmlns:p14="http://schemas.microsoft.com/office/powerpoint/2010/main" val="22015382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CA8513-CE08-4221-AED4-C0BA2D6A26C2}"/>
              </a:ext>
            </a:extLst>
          </p:cNvPr>
          <p:cNvSpPr>
            <a:spLocks noGrp="1"/>
          </p:cNvSpPr>
          <p:nvPr>
            <p:ph type="title"/>
          </p:nvPr>
        </p:nvSpPr>
        <p:spPr>
          <a:xfrm>
            <a:off x="31711" y="406270"/>
            <a:ext cx="11856640" cy="863386"/>
          </a:xfrm>
        </p:spPr>
        <p:txBody>
          <a:bodyPr/>
          <a:lstStyle/>
          <a:p>
            <a:r>
              <a:rPr lang="fi-FI" dirty="0" err="1"/>
              <a:t>Rehabilitees</a:t>
            </a:r>
            <a:r>
              <a:rPr lang="fi-FI" dirty="0"/>
              <a:t> </a:t>
            </a:r>
            <a:r>
              <a:rPr lang="fi-FI" dirty="0" err="1"/>
              <a:t>by</a:t>
            </a:r>
            <a:r>
              <a:rPr lang="fi-FI" dirty="0"/>
              <a:t> </a:t>
            </a:r>
            <a:r>
              <a:rPr lang="fi-FI" dirty="0" err="1"/>
              <a:t>age</a:t>
            </a:r>
            <a:r>
              <a:rPr lang="fi-FI" dirty="0"/>
              <a:t> in 2013–2022</a:t>
            </a:r>
            <a:br>
              <a:rPr lang="fi-FI" dirty="0"/>
            </a:br>
            <a:endParaRPr lang="fi-FI" dirty="0"/>
          </a:p>
        </p:txBody>
      </p:sp>
      <p:sp>
        <p:nvSpPr>
          <p:cNvPr id="5" name="Dian numeron paikkamerkki 4">
            <a:extLst>
              <a:ext uri="{FF2B5EF4-FFF2-40B4-BE49-F238E27FC236}">
                <a16:creationId xmlns:a16="http://schemas.microsoft.com/office/drawing/2014/main" id="{61E3B720-21A7-4F5A-BB54-F9234142278A}"/>
              </a:ext>
            </a:extLst>
          </p:cNvPr>
          <p:cNvSpPr>
            <a:spLocks noGrp="1"/>
          </p:cNvSpPr>
          <p:nvPr>
            <p:ph type="sldNum" sz="quarter" idx="12"/>
          </p:nvPr>
        </p:nvSpPr>
        <p:spPr/>
        <p:txBody>
          <a:bodyPr/>
          <a:lstStyle/>
          <a:p>
            <a:fld id="{BE2D8D75-17F6-474C-8CC8-AD93DCE1F39D}" type="slidenum">
              <a:rPr lang="fi-FI" smtClean="0"/>
              <a:t>44</a:t>
            </a:fld>
            <a:endParaRPr lang="fi-FI"/>
          </a:p>
        </p:txBody>
      </p:sp>
      <p:pic>
        <p:nvPicPr>
          <p:cNvPr id="4" name="Kuva 3" descr="In 2022, there were 15,500 vocational rehabilitees. The number of rehabilitees dropped by 16 per cent compared to 2021. The number of vocational rehabilitees dropped in all age groups and the age structure remained unchanged. The largest age group of these rehabilitees are the 45–54-year-olds, who numbered 5,100 in 2022.">
            <a:extLst>
              <a:ext uri="{FF2B5EF4-FFF2-40B4-BE49-F238E27FC236}">
                <a16:creationId xmlns:a16="http://schemas.microsoft.com/office/drawing/2014/main" id="{6CE10D53-2863-8E11-56CC-623D69B7F3B5}"/>
              </a:ext>
            </a:extLst>
          </p:cNvPr>
          <p:cNvPicPr>
            <a:picLocks noChangeAspect="1"/>
          </p:cNvPicPr>
          <p:nvPr/>
        </p:nvPicPr>
        <p:blipFill>
          <a:blip r:embed="rId3"/>
          <a:stretch>
            <a:fillRect/>
          </a:stretch>
        </p:blipFill>
        <p:spPr>
          <a:xfrm>
            <a:off x="1256686" y="1412777"/>
            <a:ext cx="9146758" cy="4793960"/>
          </a:xfrm>
          <a:prstGeom prst="rect">
            <a:avLst/>
          </a:prstGeom>
        </p:spPr>
      </p:pic>
    </p:spTree>
    <p:extLst>
      <p:ext uri="{BB962C8B-B14F-4D97-AF65-F5344CB8AC3E}">
        <p14:creationId xmlns:p14="http://schemas.microsoft.com/office/powerpoint/2010/main" val="8306711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CA8513-CE08-4221-AED4-C0BA2D6A26C2}"/>
              </a:ext>
            </a:extLst>
          </p:cNvPr>
          <p:cNvSpPr>
            <a:spLocks noGrp="1"/>
          </p:cNvSpPr>
          <p:nvPr>
            <p:ph type="title"/>
          </p:nvPr>
        </p:nvSpPr>
        <p:spPr/>
        <p:txBody>
          <a:bodyPr/>
          <a:lstStyle/>
          <a:p>
            <a:r>
              <a:rPr lang="fi-FI" dirty="0" err="1"/>
              <a:t>Rehabilitation</a:t>
            </a:r>
            <a:r>
              <a:rPr lang="fi-FI" dirty="0"/>
              <a:t> </a:t>
            </a:r>
            <a:r>
              <a:rPr lang="fi-FI" dirty="0" err="1"/>
              <a:t>expenses</a:t>
            </a:r>
            <a:r>
              <a:rPr lang="fi-FI" dirty="0"/>
              <a:t> in 2013–2022</a:t>
            </a:r>
            <a:br>
              <a:rPr lang="fi-FI" dirty="0"/>
            </a:br>
            <a:endParaRPr lang="fi-FI" dirty="0"/>
          </a:p>
        </p:txBody>
      </p:sp>
      <p:sp>
        <p:nvSpPr>
          <p:cNvPr id="5" name="Dian numeron paikkamerkki 4">
            <a:extLst>
              <a:ext uri="{FF2B5EF4-FFF2-40B4-BE49-F238E27FC236}">
                <a16:creationId xmlns:a16="http://schemas.microsoft.com/office/drawing/2014/main" id="{61E3B720-21A7-4F5A-BB54-F9234142278A}"/>
              </a:ext>
            </a:extLst>
          </p:cNvPr>
          <p:cNvSpPr>
            <a:spLocks noGrp="1"/>
          </p:cNvSpPr>
          <p:nvPr>
            <p:ph type="sldNum" sz="quarter" idx="12"/>
          </p:nvPr>
        </p:nvSpPr>
        <p:spPr/>
        <p:txBody>
          <a:bodyPr/>
          <a:lstStyle/>
          <a:p>
            <a:fld id="{BE2D8D75-17F6-474C-8CC8-AD93DCE1F39D}" type="slidenum">
              <a:rPr lang="fi-FI" smtClean="0"/>
              <a:t>45</a:t>
            </a:fld>
            <a:endParaRPr lang="fi-FI"/>
          </a:p>
        </p:txBody>
      </p:sp>
      <p:pic>
        <p:nvPicPr>
          <p:cNvPr id="4" name="Kuva 3" descr="In 2022, the total expenses of rehabilitation were 169 million euros. The expenses decreased by 8 per cent compared to 2021. The rehabilitation allowance accounted for 148 million euros and the service costs for 21 million euros.">
            <a:extLst>
              <a:ext uri="{FF2B5EF4-FFF2-40B4-BE49-F238E27FC236}">
                <a16:creationId xmlns:a16="http://schemas.microsoft.com/office/drawing/2014/main" id="{6BA69BA3-CB11-5ADE-2DBB-63847D2868AF}"/>
              </a:ext>
            </a:extLst>
          </p:cNvPr>
          <p:cNvPicPr>
            <a:picLocks noChangeAspect="1"/>
          </p:cNvPicPr>
          <p:nvPr/>
        </p:nvPicPr>
        <p:blipFill>
          <a:blip r:embed="rId3"/>
          <a:stretch>
            <a:fillRect/>
          </a:stretch>
        </p:blipFill>
        <p:spPr>
          <a:xfrm>
            <a:off x="1631504" y="1196752"/>
            <a:ext cx="8698607" cy="5004408"/>
          </a:xfrm>
          <a:prstGeom prst="rect">
            <a:avLst/>
          </a:prstGeom>
        </p:spPr>
      </p:pic>
    </p:spTree>
    <p:extLst>
      <p:ext uri="{BB962C8B-B14F-4D97-AF65-F5344CB8AC3E}">
        <p14:creationId xmlns:p14="http://schemas.microsoft.com/office/powerpoint/2010/main" val="22267664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CA8513-CE08-4221-AED4-C0BA2D6A26C2}"/>
              </a:ext>
            </a:extLst>
          </p:cNvPr>
          <p:cNvSpPr>
            <a:spLocks noGrp="1"/>
          </p:cNvSpPr>
          <p:nvPr>
            <p:ph type="title"/>
          </p:nvPr>
        </p:nvSpPr>
        <p:spPr/>
        <p:txBody>
          <a:bodyPr/>
          <a:lstStyle/>
          <a:p>
            <a:r>
              <a:rPr lang="fi-FI"/>
              <a:t>Post-</a:t>
            </a:r>
            <a:r>
              <a:rPr lang="fi-FI" err="1"/>
              <a:t>rehabilitation</a:t>
            </a:r>
            <a:r>
              <a:rPr lang="fi-FI"/>
              <a:t> status in 2022</a:t>
            </a:r>
            <a:br>
              <a:rPr lang="fi-FI"/>
            </a:br>
            <a:endParaRPr lang="fi-FI"/>
          </a:p>
        </p:txBody>
      </p:sp>
      <p:sp>
        <p:nvSpPr>
          <p:cNvPr id="5" name="Dian numeron paikkamerkki 4">
            <a:extLst>
              <a:ext uri="{FF2B5EF4-FFF2-40B4-BE49-F238E27FC236}">
                <a16:creationId xmlns:a16="http://schemas.microsoft.com/office/drawing/2014/main" id="{61E3B720-21A7-4F5A-BB54-F9234142278A}"/>
              </a:ext>
            </a:extLst>
          </p:cNvPr>
          <p:cNvSpPr>
            <a:spLocks noGrp="1"/>
          </p:cNvSpPr>
          <p:nvPr>
            <p:ph type="sldNum" sz="quarter" idx="12"/>
          </p:nvPr>
        </p:nvSpPr>
        <p:spPr/>
        <p:txBody>
          <a:bodyPr/>
          <a:lstStyle/>
          <a:p>
            <a:fld id="{BE2D8D75-17F6-474C-8CC8-AD93DCE1F39D}" type="slidenum">
              <a:rPr lang="fi-FI" smtClean="0"/>
              <a:t>46</a:t>
            </a:fld>
            <a:endParaRPr lang="fi-FI"/>
          </a:p>
        </p:txBody>
      </p:sp>
      <p:pic>
        <p:nvPicPr>
          <p:cNvPr id="4" name="Kuva 3" descr="72 per cent of those transferring to rehabilitation from work returned to work after completing their rehabilitation and 4 per cent retired on a full disability pension. 54 per cent of those transferring to rehabilitation from retirement returned to work and 13 per cent retired on a full disability pension immediately after rehabilitation.">
            <a:extLst>
              <a:ext uri="{FF2B5EF4-FFF2-40B4-BE49-F238E27FC236}">
                <a16:creationId xmlns:a16="http://schemas.microsoft.com/office/drawing/2014/main" id="{0F011682-1EF5-5B32-6477-DB7EED474DA8}"/>
              </a:ext>
            </a:extLst>
          </p:cNvPr>
          <p:cNvPicPr>
            <a:picLocks noChangeAspect="1"/>
          </p:cNvPicPr>
          <p:nvPr/>
        </p:nvPicPr>
        <p:blipFill>
          <a:blip r:embed="rId3"/>
          <a:stretch>
            <a:fillRect/>
          </a:stretch>
        </p:blipFill>
        <p:spPr>
          <a:xfrm>
            <a:off x="1559496" y="1230440"/>
            <a:ext cx="9192517" cy="5005114"/>
          </a:xfrm>
          <a:prstGeom prst="rect">
            <a:avLst/>
          </a:prstGeom>
        </p:spPr>
      </p:pic>
    </p:spTree>
    <p:extLst>
      <p:ext uri="{BB962C8B-B14F-4D97-AF65-F5344CB8AC3E}">
        <p14:creationId xmlns:p14="http://schemas.microsoft.com/office/powerpoint/2010/main" val="37150001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CA8513-CE08-4221-AED4-C0BA2D6A26C2}"/>
              </a:ext>
            </a:extLst>
          </p:cNvPr>
          <p:cNvSpPr>
            <a:spLocks noGrp="1"/>
          </p:cNvSpPr>
          <p:nvPr>
            <p:ph type="title"/>
          </p:nvPr>
        </p:nvSpPr>
        <p:spPr>
          <a:xfrm>
            <a:off x="0" y="333366"/>
            <a:ext cx="11856640" cy="863386"/>
          </a:xfrm>
        </p:spPr>
        <p:txBody>
          <a:bodyPr/>
          <a:lstStyle/>
          <a:p>
            <a:r>
              <a:rPr lang="fi-FI" dirty="0" err="1"/>
              <a:t>Continuing</a:t>
            </a:r>
            <a:r>
              <a:rPr lang="fi-FI" dirty="0"/>
              <a:t> at </a:t>
            </a:r>
            <a:r>
              <a:rPr lang="fi-FI" dirty="0" err="1"/>
              <a:t>work</a:t>
            </a:r>
            <a:r>
              <a:rPr lang="fi-FI" dirty="0"/>
              <a:t>, </a:t>
            </a:r>
            <a:r>
              <a:rPr lang="fi-FI" dirty="0" err="1"/>
              <a:t>employees</a:t>
            </a:r>
            <a:r>
              <a:rPr lang="fi-FI" dirty="0"/>
              <a:t> </a:t>
            </a:r>
            <a:r>
              <a:rPr lang="fi-FI" dirty="0" err="1"/>
              <a:t>ending</a:t>
            </a:r>
            <a:r>
              <a:rPr lang="fi-FI" dirty="0"/>
              <a:t> </a:t>
            </a:r>
            <a:br>
              <a:rPr lang="fi-FI" dirty="0"/>
            </a:br>
            <a:r>
              <a:rPr lang="fi-FI" dirty="0" err="1"/>
              <a:t>rehabilitation</a:t>
            </a:r>
            <a:r>
              <a:rPr lang="fi-FI" dirty="0"/>
              <a:t> in 2017</a:t>
            </a:r>
            <a:br>
              <a:rPr lang="fi-FI" dirty="0"/>
            </a:br>
            <a:endParaRPr lang="fi-FI" dirty="0"/>
          </a:p>
        </p:txBody>
      </p:sp>
      <p:sp>
        <p:nvSpPr>
          <p:cNvPr id="5" name="Dian numeron paikkamerkki 4">
            <a:extLst>
              <a:ext uri="{FF2B5EF4-FFF2-40B4-BE49-F238E27FC236}">
                <a16:creationId xmlns:a16="http://schemas.microsoft.com/office/drawing/2014/main" id="{61E3B720-21A7-4F5A-BB54-F9234142278A}"/>
              </a:ext>
            </a:extLst>
          </p:cNvPr>
          <p:cNvSpPr>
            <a:spLocks noGrp="1"/>
          </p:cNvSpPr>
          <p:nvPr>
            <p:ph type="sldNum" sz="quarter" idx="12"/>
          </p:nvPr>
        </p:nvSpPr>
        <p:spPr/>
        <p:txBody>
          <a:bodyPr/>
          <a:lstStyle/>
          <a:p>
            <a:fld id="{BE2D8D75-17F6-474C-8CC8-AD93DCE1F39D}" type="slidenum">
              <a:rPr lang="fi-FI" smtClean="0"/>
              <a:t>47</a:t>
            </a:fld>
            <a:endParaRPr lang="fi-FI"/>
          </a:p>
        </p:txBody>
      </p:sp>
      <p:pic>
        <p:nvPicPr>
          <p:cNvPr id="6" name="Kuva 5" descr="The status in 2017–2022 of those whose rehabilitation ended in 2017 has been reviewed based on whether they were working or retired before the rehabilitation began. Of those who were working, 51% were working and 9% were working and drawing a pension in 2022. Of those who were retired, 30% were working and 14% were working and drawing a pension.">
            <a:extLst>
              <a:ext uri="{FF2B5EF4-FFF2-40B4-BE49-F238E27FC236}">
                <a16:creationId xmlns:a16="http://schemas.microsoft.com/office/drawing/2014/main" id="{3C85CD49-BF9E-0C4E-3D84-B9B923F5BD3D}"/>
              </a:ext>
            </a:extLst>
          </p:cNvPr>
          <p:cNvPicPr>
            <a:picLocks noChangeAspect="1"/>
          </p:cNvPicPr>
          <p:nvPr/>
        </p:nvPicPr>
        <p:blipFill>
          <a:blip r:embed="rId3"/>
          <a:stretch>
            <a:fillRect/>
          </a:stretch>
        </p:blipFill>
        <p:spPr>
          <a:xfrm>
            <a:off x="1559496" y="1628800"/>
            <a:ext cx="9424392" cy="4673571"/>
          </a:xfrm>
          <a:prstGeom prst="rect">
            <a:avLst/>
          </a:prstGeom>
        </p:spPr>
      </p:pic>
    </p:spTree>
    <p:extLst>
      <p:ext uri="{BB962C8B-B14F-4D97-AF65-F5344CB8AC3E}">
        <p14:creationId xmlns:p14="http://schemas.microsoft.com/office/powerpoint/2010/main" val="12170519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A264BB2A-2BAE-4443-9C71-71AD456761CE}"/>
              </a:ext>
            </a:extLst>
          </p:cNvPr>
          <p:cNvSpPr>
            <a:spLocks noGrp="1"/>
          </p:cNvSpPr>
          <p:nvPr>
            <p:ph type="ctrTitle"/>
          </p:nvPr>
        </p:nvSpPr>
        <p:spPr/>
        <p:txBody>
          <a:bodyPr/>
          <a:lstStyle/>
          <a:p>
            <a:r>
              <a:rPr lang="fi-FI" err="1"/>
              <a:t>Financing</a:t>
            </a:r>
            <a:r>
              <a:rPr lang="fi-FI"/>
              <a:t> of Earnings-related </a:t>
            </a:r>
            <a:r>
              <a:rPr lang="fi-FI" err="1"/>
              <a:t>Pensions</a:t>
            </a:r>
            <a:br>
              <a:rPr lang="fi-FI"/>
            </a:br>
            <a:endParaRPr lang="fi-FI"/>
          </a:p>
        </p:txBody>
      </p:sp>
      <p:sp>
        <p:nvSpPr>
          <p:cNvPr id="7" name="Tekstin paikkamerkki 6">
            <a:extLst>
              <a:ext uri="{FF2B5EF4-FFF2-40B4-BE49-F238E27FC236}">
                <a16:creationId xmlns:a16="http://schemas.microsoft.com/office/drawing/2014/main" id="{D5774170-BACD-4DCD-83F4-1DB89267F097}"/>
              </a:ext>
            </a:extLst>
          </p:cNvPr>
          <p:cNvSpPr>
            <a:spLocks noGrp="1"/>
          </p:cNvSpPr>
          <p:nvPr>
            <p:ph type="body" sz="quarter" idx="13"/>
          </p:nvPr>
        </p:nvSpPr>
        <p:spPr/>
        <p:txBody>
          <a:bodyPr/>
          <a:lstStyle/>
          <a:p>
            <a:r>
              <a:rPr lang="fi-FI"/>
              <a:t>9</a:t>
            </a:r>
          </a:p>
        </p:txBody>
      </p:sp>
      <p:sp>
        <p:nvSpPr>
          <p:cNvPr id="5" name="Dian numeron paikkamerkki 4">
            <a:extLst>
              <a:ext uri="{FF2B5EF4-FFF2-40B4-BE49-F238E27FC236}">
                <a16:creationId xmlns:a16="http://schemas.microsoft.com/office/drawing/2014/main" id="{006DED58-0393-445C-991E-B09C4F2ED41C}"/>
              </a:ext>
            </a:extLst>
          </p:cNvPr>
          <p:cNvSpPr>
            <a:spLocks noGrp="1"/>
          </p:cNvSpPr>
          <p:nvPr>
            <p:ph type="sldNum" sz="quarter" idx="12"/>
          </p:nvPr>
        </p:nvSpPr>
        <p:spPr/>
        <p:txBody>
          <a:bodyPr/>
          <a:lstStyle/>
          <a:p>
            <a:fld id="{BE2D8D75-17F6-474C-8CC8-AD93DCE1F39D}" type="slidenum">
              <a:rPr lang="fi-FI" smtClean="0"/>
              <a:t>48</a:t>
            </a:fld>
            <a:endParaRPr lang="fi-FI"/>
          </a:p>
        </p:txBody>
      </p:sp>
    </p:spTree>
    <p:extLst>
      <p:ext uri="{BB962C8B-B14F-4D97-AF65-F5344CB8AC3E}">
        <p14:creationId xmlns:p14="http://schemas.microsoft.com/office/powerpoint/2010/main" val="34049985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p:txBody>
          <a:bodyPr/>
          <a:lstStyle/>
          <a:p>
            <a:pPr algn="ctr"/>
            <a:r>
              <a:rPr lang="fi-FI" dirty="0" err="1"/>
              <a:t>Financing</a:t>
            </a:r>
            <a:r>
              <a:rPr lang="fi-FI" dirty="0"/>
              <a:t> of </a:t>
            </a:r>
            <a:r>
              <a:rPr lang="fi-FI" dirty="0" err="1"/>
              <a:t>pensions</a:t>
            </a:r>
            <a:r>
              <a:rPr lang="fi-FI" dirty="0"/>
              <a:t>, </a:t>
            </a:r>
            <a:r>
              <a:rPr lang="fi-FI" dirty="0" err="1"/>
              <a:t>by</a:t>
            </a:r>
            <a:r>
              <a:rPr lang="fi-FI" dirty="0"/>
              <a:t> </a:t>
            </a:r>
            <a:r>
              <a:rPr lang="fi-FI" dirty="0" err="1"/>
              <a:t>pension</a:t>
            </a:r>
            <a:r>
              <a:rPr lang="fi-FI" dirty="0"/>
              <a:t> act</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49</a:t>
            </a:fld>
            <a:endParaRPr lang="fi-FI"/>
          </a:p>
        </p:txBody>
      </p:sp>
      <p:pic>
        <p:nvPicPr>
          <p:cNvPr id="3" name="Kuva 2" descr="TyEL = Employees Pensions Act&#10;MEL = Seafarer’s Pensions Act&#10;JuEL (municipal sector)) = Public Sector Pensions Act (local government employees) &#10;JuEL (state) = Public Sector Pensions Act (State employees)&#10;JuEL (church) = Public Sector Pensions Act (Evangelical Lutheran Church employees)&#10;YEL = Self-employed Persons’ Pensions Act&#10;MYEL = Farmers’ Pensions Act&#10;">
            <a:extLst>
              <a:ext uri="{FF2B5EF4-FFF2-40B4-BE49-F238E27FC236}">
                <a16:creationId xmlns:a16="http://schemas.microsoft.com/office/drawing/2014/main" id="{F058110D-8D39-4034-AAB9-17C791FCD46B}"/>
              </a:ext>
            </a:extLst>
          </p:cNvPr>
          <p:cNvPicPr>
            <a:picLocks noChangeAspect="1"/>
          </p:cNvPicPr>
          <p:nvPr/>
        </p:nvPicPr>
        <p:blipFill>
          <a:blip r:embed="rId3"/>
          <a:stretch>
            <a:fillRect/>
          </a:stretch>
        </p:blipFill>
        <p:spPr>
          <a:xfrm>
            <a:off x="816566" y="1693033"/>
            <a:ext cx="4749196" cy="4170025"/>
          </a:xfrm>
          <a:prstGeom prst="rect">
            <a:avLst/>
          </a:prstGeom>
        </p:spPr>
      </p:pic>
      <p:sp>
        <p:nvSpPr>
          <p:cNvPr id="7" name="Tekstiruutu 6">
            <a:extLst>
              <a:ext uri="{FF2B5EF4-FFF2-40B4-BE49-F238E27FC236}">
                <a16:creationId xmlns:a16="http://schemas.microsoft.com/office/drawing/2014/main" id="{7D9CD874-DC6B-4CD8-95FE-26CA0F3A2492}"/>
              </a:ext>
            </a:extLst>
          </p:cNvPr>
          <p:cNvSpPr txBox="1"/>
          <p:nvPr/>
        </p:nvSpPr>
        <p:spPr>
          <a:xfrm>
            <a:off x="6312024" y="1691999"/>
            <a:ext cx="5063410" cy="304698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600" b="0" i="0" u="none" strike="noStrike" kern="1200" cap="none" spc="0" normalizeH="0" baseline="0" noProof="0" dirty="0" err="1">
                <a:ln>
                  <a:noFill/>
                </a:ln>
                <a:solidFill>
                  <a:prstClr val="black"/>
                </a:solidFill>
                <a:effectLst/>
                <a:uLnTx/>
                <a:uFillTx/>
                <a:latin typeface="Calibri"/>
                <a:ea typeface="+mn-ea"/>
                <a:cs typeface="+mn-cs"/>
              </a:rPr>
              <a:t>The</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Finnish</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statutory</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pension</a:t>
            </a:r>
            <a:r>
              <a:rPr kumimoji="0" lang="fi-FI" sz="1600" b="0" i="0" u="none" strike="noStrike" kern="1200" cap="none" spc="0" normalizeH="0" baseline="0" noProof="0" dirty="0">
                <a:ln>
                  <a:noFill/>
                </a:ln>
                <a:solidFill>
                  <a:prstClr val="black"/>
                </a:solidFill>
                <a:effectLst/>
                <a:uLnTx/>
                <a:uFillTx/>
                <a:latin typeface="Calibri"/>
                <a:ea typeface="+mn-ea"/>
                <a:cs typeface="+mn-cs"/>
              </a:rPr>
              <a:t> provision is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financed</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mainly</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with</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earnings-related</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pension</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contributions</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paid</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by</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employers</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employees</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self-employed</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persons</a:t>
            </a:r>
            <a:r>
              <a:rPr kumimoji="0" lang="fi-FI" sz="1600" b="0" i="0" u="none" strike="noStrike" kern="1200" cap="none" spc="0" normalizeH="0" baseline="0" noProof="0" dirty="0">
                <a:ln>
                  <a:noFill/>
                </a:ln>
                <a:solidFill>
                  <a:prstClr val="black"/>
                </a:solidFill>
                <a:effectLst/>
                <a:uLnTx/>
                <a:uFillTx/>
                <a:latin typeface="Calibri"/>
                <a:ea typeface="+mn-ea"/>
                <a:cs typeface="+mn-cs"/>
              </a:rPr>
              <a:t> and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farmers</a:t>
            </a:r>
            <a:r>
              <a:rPr kumimoji="0" lang="fi-FI" sz="1600" b="0" i="0" u="none" strike="noStrike" kern="1200" cap="none" spc="0" normalizeH="0" baseline="0" noProof="0" dirty="0">
                <a:ln>
                  <a:noFill/>
                </a:ln>
                <a:solidFill>
                  <a:prstClr val="black"/>
                </a:solidFill>
                <a:effectLst/>
                <a:uLnTx/>
                <a:uFillTx/>
                <a:latin typeface="Calibri"/>
                <a:ea typeface="+mn-ea"/>
                <a:cs typeface="+mn-cs"/>
              </a:rPr>
              <a:t>, as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well</a:t>
            </a:r>
            <a:r>
              <a:rPr kumimoji="0" lang="fi-FI" sz="1600" b="0" i="0" u="none" strike="noStrike" kern="1200" cap="none" spc="0" normalizeH="0" baseline="0" noProof="0" dirty="0">
                <a:ln>
                  <a:noFill/>
                </a:ln>
                <a:solidFill>
                  <a:prstClr val="black"/>
                </a:solidFill>
                <a:effectLst/>
                <a:uLnTx/>
                <a:uFillTx/>
                <a:latin typeface="Calibri"/>
                <a:ea typeface="+mn-ea"/>
                <a:cs typeface="+mn-cs"/>
              </a:rPr>
              <a:t> as a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with</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accrued</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pension</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assets</a:t>
            </a:r>
            <a:r>
              <a:rPr kumimoji="0" lang="fi-FI" sz="1600" b="0" i="0" u="none" strike="noStrike" kern="1200" cap="none" spc="0" normalizeH="0" baseline="0" noProof="0" dirty="0">
                <a:ln>
                  <a:noFill/>
                </a:ln>
                <a:solidFill>
                  <a:prstClr val="black"/>
                </a:solidFill>
                <a:effectLst/>
                <a:uLnTx/>
                <a:uFillTx/>
                <a:latin typeface="Calibri"/>
                <a:ea typeface="+mn-ea"/>
                <a:cs typeface="+mn-cs"/>
              </a:rPr>
              <a:t> and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investment</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returns</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600" b="0" i="0" u="none" strike="noStrike" kern="1200" cap="none" spc="0" normalizeH="0" baseline="0" noProof="0" dirty="0" err="1">
                <a:ln>
                  <a:noFill/>
                </a:ln>
                <a:solidFill>
                  <a:prstClr val="black"/>
                </a:solidFill>
                <a:effectLst/>
                <a:uLnTx/>
                <a:uFillTx/>
                <a:latin typeface="Calibri"/>
                <a:ea typeface="+mn-ea"/>
                <a:cs typeface="+mn-cs"/>
              </a:rPr>
              <a:t>Parts</a:t>
            </a:r>
            <a:r>
              <a:rPr kumimoji="0" lang="fi-FI" sz="1600" b="0" i="0" u="none" strike="noStrike" kern="1200" cap="none" spc="0" normalizeH="0" baseline="0" noProof="0" dirty="0">
                <a:ln>
                  <a:noFill/>
                </a:ln>
                <a:solidFill>
                  <a:prstClr val="black"/>
                </a:solidFill>
                <a:effectLst/>
                <a:uLnTx/>
                <a:uFillTx/>
                <a:latin typeface="Calibri"/>
                <a:ea typeface="+mn-ea"/>
                <a:cs typeface="+mn-cs"/>
              </a:rPr>
              <a:t> of some of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the</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pensions</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are</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financed</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with</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state</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payments</a:t>
            </a:r>
            <a:r>
              <a:rPr kumimoji="0" lang="fi-FI" sz="1600" b="0" i="0" u="none" strike="noStrike" kern="1200" cap="none" spc="0" normalizeH="0" baseline="0" noProof="0" dirty="0">
                <a:ln>
                  <a:noFill/>
                </a:ln>
                <a:solidFill>
                  <a:prstClr val="black"/>
                </a:solidFill>
                <a:effectLst/>
                <a:uLnTx/>
                <a:uFillTx/>
                <a:latin typeface="Calibri"/>
                <a:ea typeface="+mn-ea"/>
                <a:cs typeface="+mn-cs"/>
              </a:rPr>
              <a:t> and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contributions</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paid</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by</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the</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Employment</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Fund</a:t>
            </a:r>
            <a:r>
              <a:rPr kumimoji="0" lang="fi-FI" sz="1600" b="0" i="0" u="none" strike="noStrike" kern="1200" cap="none" spc="0" normalizeH="0" baseline="0" noProof="0" dirty="0">
                <a:ln>
                  <a:noFill/>
                </a:ln>
                <a:solidFill>
                  <a:prstClr val="black"/>
                </a:solidFill>
                <a:effectLst/>
                <a:uLnTx/>
                <a:uFillTx/>
                <a:latin typeface="Calibri"/>
                <a:ea typeface="+mn-ea"/>
                <a:cs typeface="+mn-cs"/>
              </a:rPr>
              <a:t> to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the</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earnings-related</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pension</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scheme</a:t>
            </a:r>
            <a:r>
              <a:rPr kumimoji="0" lang="fi-FI" sz="1600" b="0" i="0" u="none" strike="noStrike" kern="1200" cap="none" spc="0" normalizeH="0" baseline="0" noProof="0" dirty="0">
                <a:ln>
                  <a:noFill/>
                </a:ln>
                <a:solidFill>
                  <a:prstClr val="black"/>
                </a:solidFill>
                <a:effectLst/>
                <a:uLnTx/>
                <a:uFillTx/>
                <a:latin typeface="Calibri"/>
                <a:ea typeface="+mn-ea"/>
                <a:cs typeface="+mn-cs"/>
              </a:rPr>
              <a:t>.</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State funds are used to finance the expenses of VEKL benefits relating to the care of one’s own child under the age of three or to studying, as well as relating management expenses. </a:t>
            </a:r>
            <a:endParaRPr kumimoji="0" lang="fi-FI" sz="2200" b="0" i="0" u="none" strike="noStrike" kern="1200" cap="none" spc="0" normalizeH="0" baseline="0" noProof="0" dirty="0" err="1">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4954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0" y="765414"/>
            <a:ext cx="11856640" cy="863386"/>
          </a:xfrm>
        </p:spPr>
        <p:txBody>
          <a:bodyPr/>
          <a:lstStyle/>
          <a:p>
            <a:r>
              <a:rPr lang="fi-FI"/>
              <a:t>Basic pension provision</a:t>
            </a:r>
            <a:br>
              <a:rPr lang="fi-FI"/>
            </a:br>
            <a:endParaRPr lang="fi-FI"/>
          </a:p>
        </p:txBody>
      </p:sp>
      <p:sp>
        <p:nvSpPr>
          <p:cNvPr id="6" name="Dian numeron paikkamerkki 5">
            <a:extLst>
              <a:ext uri="{FF2B5EF4-FFF2-40B4-BE49-F238E27FC236}">
                <a16:creationId xmlns:a16="http://schemas.microsoft.com/office/drawing/2014/main" id="{3BBA4828-6745-49D2-973B-D5AA5E9F47CC}"/>
              </a:ext>
            </a:extLst>
          </p:cNvPr>
          <p:cNvSpPr>
            <a:spLocks noGrp="1"/>
          </p:cNvSpPr>
          <p:nvPr>
            <p:ph type="sldNum" sz="quarter" idx="12"/>
          </p:nvPr>
        </p:nvSpPr>
        <p:spPr/>
        <p:txBody>
          <a:bodyPr/>
          <a:lstStyle/>
          <a:p>
            <a:fld id="{BE2D8D75-17F6-474C-8CC8-AD93DCE1F39D}" type="slidenum">
              <a:rPr lang="fi-FI" smtClean="0"/>
              <a:t>5</a:t>
            </a:fld>
            <a:endParaRPr lang="fi-FI"/>
          </a:p>
        </p:txBody>
      </p:sp>
      <p:grpSp>
        <p:nvGrpSpPr>
          <p:cNvPr id="2" name="Ryhmä 1">
            <a:extLst>
              <a:ext uri="{FF2B5EF4-FFF2-40B4-BE49-F238E27FC236}">
                <a16:creationId xmlns:a16="http://schemas.microsoft.com/office/drawing/2014/main" id="{AC7072EE-95EB-4F6B-868B-7FA92DBF73B3}"/>
              </a:ext>
              <a:ext uri="{C183D7F6-B498-43B3-948B-1728B52AA6E4}">
                <adec:decorative xmlns:adec="http://schemas.microsoft.com/office/drawing/2017/decorative" val="1"/>
              </a:ext>
            </a:extLst>
          </p:cNvPr>
          <p:cNvGrpSpPr/>
          <p:nvPr/>
        </p:nvGrpSpPr>
        <p:grpSpPr>
          <a:xfrm>
            <a:off x="647911" y="1628800"/>
            <a:ext cx="10641370" cy="2952328"/>
            <a:chOff x="647911" y="1628800"/>
            <a:chExt cx="10641370" cy="2952328"/>
          </a:xfrm>
        </p:grpSpPr>
        <p:sp>
          <p:nvSpPr>
            <p:cNvPr id="23" name="Rounded Rectangle 18">
              <a:extLst>
                <a:ext uri="{FF2B5EF4-FFF2-40B4-BE49-F238E27FC236}">
                  <a16:creationId xmlns:a16="http://schemas.microsoft.com/office/drawing/2014/main" id="{6B8AD718-EFDA-47D5-9C75-452025E8666C}"/>
                </a:ext>
                <a:ext uri="{C183D7F6-B498-43B3-948B-1728B52AA6E4}">
                  <adec:decorative xmlns:adec="http://schemas.microsoft.com/office/drawing/2017/decorative" val="0"/>
                </a:ext>
              </a:extLst>
            </p:cNvPr>
            <p:cNvSpPr/>
            <p:nvPr/>
          </p:nvSpPr>
          <p:spPr bwMode="black">
            <a:xfrm>
              <a:off x="647911" y="1628800"/>
              <a:ext cx="10641370" cy="2952328"/>
            </a:xfrm>
            <a:prstGeom prst="roundRect">
              <a:avLst>
                <a:gd name="adj" fmla="val 367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sp>
          <p:nvSpPr>
            <p:cNvPr id="11" name="Rectangle 24">
              <a:extLst>
                <a:ext uri="{FF2B5EF4-FFF2-40B4-BE49-F238E27FC236}">
                  <a16:creationId xmlns:a16="http://schemas.microsoft.com/office/drawing/2014/main" id="{BCF260C8-3DAE-4A39-A154-A89B359D4CF3}"/>
                </a:ext>
              </a:extLst>
            </p:cNvPr>
            <p:cNvSpPr/>
            <p:nvPr/>
          </p:nvSpPr>
          <p:spPr>
            <a:xfrm>
              <a:off x="1742602" y="2358464"/>
              <a:ext cx="1377300" cy="338554"/>
            </a:xfrm>
            <a:prstGeom prst="rect">
              <a:avLst/>
            </a:prstGeom>
          </p:spPr>
          <p:txBody>
            <a:bodyPr wrap="none">
              <a:spAutoFit/>
            </a:bodyPr>
            <a:lstStyle/>
            <a:p>
              <a:pPr algn="ctr"/>
              <a:r>
                <a:rPr lang="en-US" sz="1600" b="1">
                  <a:solidFill>
                    <a:schemeClr val="bg1"/>
                  </a:solidFill>
                  <a:latin typeface="Verdana" panose="020B0604030504040204" pitchFamily="34" charset="0"/>
                  <a:ea typeface="Verdana" panose="020B0604030504040204" pitchFamily="34" charset="0"/>
                  <a:cs typeface="Verdana" panose="020B0604030504040204" pitchFamily="34" charset="0"/>
                </a:rPr>
                <a:t>TYÖELÄKE</a:t>
              </a:r>
            </a:p>
          </p:txBody>
        </p:sp>
        <p:sp>
          <p:nvSpPr>
            <p:cNvPr id="12" name="TextBox 26">
              <a:extLst>
                <a:ext uri="{FF2B5EF4-FFF2-40B4-BE49-F238E27FC236}">
                  <a16:creationId xmlns:a16="http://schemas.microsoft.com/office/drawing/2014/main" id="{3CE739C5-8D0D-4ECB-807C-D0365DDA1C3F}"/>
                </a:ext>
              </a:extLst>
            </p:cNvPr>
            <p:cNvSpPr txBox="1"/>
            <p:nvPr/>
          </p:nvSpPr>
          <p:spPr>
            <a:xfrm>
              <a:off x="5065426" y="2943239"/>
              <a:ext cx="1540807" cy="830997"/>
            </a:xfrm>
            <a:prstGeom prst="rect">
              <a:avLst/>
            </a:prstGeom>
            <a:noFill/>
          </p:spPr>
          <p:txBody>
            <a:bodyPr wrap="none" rtlCol="0">
              <a:spAutoFit/>
            </a:bodyPr>
            <a:lstStyle/>
            <a:p>
              <a:pPr algn="ctr"/>
              <a:r>
                <a:rPr lang="en-US" sz="1600" err="1">
                  <a:solidFill>
                    <a:schemeClr val="bg1"/>
                  </a:solidFill>
                  <a:latin typeface="Verdana" panose="020B0604030504040204" pitchFamily="34" charset="0"/>
                  <a:ea typeface="Verdana" panose="020B0604030504040204" pitchFamily="34" charset="0"/>
                  <a:cs typeface="Verdana" panose="020B0604030504040204" pitchFamily="34" charset="0"/>
                </a:rPr>
                <a:t>Vähimmäis</a:t>
              </a:r>
              <a:r>
                <a:rPr lang="en-US" sz="1600">
                  <a:solidFill>
                    <a:schemeClr val="bg1"/>
                  </a:solidFill>
                  <a:latin typeface="Verdana" panose="020B0604030504040204" pitchFamily="34" charset="0"/>
                  <a:ea typeface="Verdana" panose="020B0604030504040204" pitchFamily="34" charset="0"/>
                  <a:cs typeface="Verdana" panose="020B0604030504040204" pitchFamily="34" charset="0"/>
                </a:rPr>
                <a:t>-</a:t>
              </a:r>
            </a:p>
            <a:p>
              <a:pPr algn="ctr"/>
              <a:r>
                <a:rPr lang="en-US" sz="1600" err="1">
                  <a:solidFill>
                    <a:schemeClr val="bg1"/>
                  </a:solidFill>
                  <a:latin typeface="Verdana" panose="020B0604030504040204" pitchFamily="34" charset="0"/>
                  <a:ea typeface="Verdana" panose="020B0604030504040204" pitchFamily="34" charset="0"/>
                  <a:cs typeface="Verdana" panose="020B0604030504040204" pitchFamily="34" charset="0"/>
                </a:rPr>
                <a:t>toimeentulon</a:t>
              </a:r>
              <a:endParaRPr lang="en-US" sz="160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en-US" sz="1600" err="1">
                  <a:solidFill>
                    <a:schemeClr val="bg1"/>
                  </a:solidFill>
                  <a:latin typeface="Verdana" panose="020B0604030504040204" pitchFamily="34" charset="0"/>
                  <a:ea typeface="Verdana" panose="020B0604030504040204" pitchFamily="34" charset="0"/>
                  <a:cs typeface="Verdana" panose="020B0604030504040204" pitchFamily="34" charset="0"/>
                </a:rPr>
                <a:t>turvaaminen</a:t>
              </a:r>
              <a:endParaRPr lang="en-US" sz="16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Rectangle 27">
              <a:extLst>
                <a:ext uri="{FF2B5EF4-FFF2-40B4-BE49-F238E27FC236}">
                  <a16:creationId xmlns:a16="http://schemas.microsoft.com/office/drawing/2014/main" id="{57E9DE57-8E81-4CCF-BEEF-E253CB1D6F7B}"/>
                </a:ext>
              </a:extLst>
            </p:cNvPr>
            <p:cNvSpPr/>
            <p:nvPr/>
          </p:nvSpPr>
          <p:spPr>
            <a:xfrm>
              <a:off x="4811350" y="2358464"/>
              <a:ext cx="2048959" cy="584775"/>
            </a:xfrm>
            <a:prstGeom prst="rect">
              <a:avLst/>
            </a:prstGeom>
          </p:spPr>
          <p:txBody>
            <a:bodyPr wrap="none">
              <a:spAutoFit/>
            </a:bodyPr>
            <a:lstStyle/>
            <a:p>
              <a:pPr algn="ctr"/>
              <a:r>
                <a:rPr lang="en-US" sz="1600" b="1">
                  <a:solidFill>
                    <a:schemeClr val="bg1"/>
                  </a:solidFill>
                  <a:latin typeface="Verdana" panose="020B0604030504040204" pitchFamily="34" charset="0"/>
                  <a:ea typeface="Verdana" panose="020B0604030504040204" pitchFamily="34" charset="0"/>
                  <a:cs typeface="Verdana" panose="020B0604030504040204" pitchFamily="34" charset="0"/>
                </a:rPr>
                <a:t>KANSANELÄKE</a:t>
              </a:r>
            </a:p>
            <a:p>
              <a:pPr algn="ctr"/>
              <a:r>
                <a:rPr lang="en-US" sz="1600" b="1">
                  <a:solidFill>
                    <a:schemeClr val="bg1"/>
                  </a:solidFill>
                  <a:latin typeface="Verdana" panose="020B0604030504040204" pitchFamily="34" charset="0"/>
                  <a:ea typeface="Verdana" panose="020B0604030504040204" pitchFamily="34" charset="0"/>
                  <a:cs typeface="Verdana" panose="020B0604030504040204" pitchFamily="34" charset="0"/>
                </a:rPr>
                <a:t>JA TAKUUELÄKE</a:t>
              </a:r>
            </a:p>
          </p:txBody>
        </p:sp>
        <p:sp>
          <p:nvSpPr>
            <p:cNvPr id="14" name="Rectangle 28">
              <a:extLst>
                <a:ext uri="{FF2B5EF4-FFF2-40B4-BE49-F238E27FC236}">
                  <a16:creationId xmlns:a16="http://schemas.microsoft.com/office/drawing/2014/main" id="{39D389E9-97AC-477F-BB63-62340F859289}"/>
                </a:ext>
              </a:extLst>
            </p:cNvPr>
            <p:cNvSpPr/>
            <p:nvPr/>
          </p:nvSpPr>
          <p:spPr>
            <a:xfrm>
              <a:off x="7970845" y="2626371"/>
              <a:ext cx="1633490" cy="584775"/>
            </a:xfrm>
            <a:prstGeom prst="rect">
              <a:avLst/>
            </a:prstGeom>
          </p:spPr>
          <p:txBody>
            <a:bodyPr wrap="square">
              <a:spAutoFit/>
            </a:bodyPr>
            <a:lstStyle/>
            <a:p>
              <a:pPr algn="ctr"/>
              <a:r>
                <a:rPr lang="en-US" sz="1600" b="1">
                  <a:solidFill>
                    <a:schemeClr val="bg1"/>
                  </a:solidFill>
                  <a:latin typeface="Verdana" panose="020B0604030504040204" pitchFamily="34" charset="0"/>
                  <a:ea typeface="Verdana" panose="020B0604030504040204" pitchFamily="34" charset="0"/>
                  <a:cs typeface="Verdana" panose="020B0604030504040204" pitchFamily="34" charset="0"/>
                </a:rPr>
                <a:t>KOKONAIS-</a:t>
              </a:r>
            </a:p>
            <a:p>
              <a:pPr algn="ctr"/>
              <a:r>
                <a:rPr lang="en-US" sz="1600" b="1">
                  <a:solidFill>
                    <a:schemeClr val="bg1"/>
                  </a:solidFill>
                  <a:latin typeface="Verdana" panose="020B0604030504040204" pitchFamily="34" charset="0"/>
                  <a:ea typeface="Verdana" panose="020B0604030504040204" pitchFamily="34" charset="0"/>
                  <a:cs typeface="Verdana" panose="020B0604030504040204" pitchFamily="34" charset="0"/>
                </a:rPr>
                <a:t>ELÄKE</a:t>
              </a:r>
            </a:p>
          </p:txBody>
        </p:sp>
        <p:sp>
          <p:nvSpPr>
            <p:cNvPr id="16" name="Oval 36">
              <a:extLst>
                <a:ext uri="{FF2B5EF4-FFF2-40B4-BE49-F238E27FC236}">
                  <a16:creationId xmlns:a16="http://schemas.microsoft.com/office/drawing/2014/main" id="{33335519-F616-43E6-886E-CD9A9A47B776}"/>
                </a:ext>
              </a:extLst>
            </p:cNvPr>
            <p:cNvSpPr>
              <a:spLocks noChangeAspect="1"/>
            </p:cNvSpPr>
            <p:nvPr/>
          </p:nvSpPr>
          <p:spPr>
            <a:xfrm>
              <a:off x="8284401" y="2000696"/>
              <a:ext cx="2132079" cy="2132079"/>
            </a:xfrm>
            <a:prstGeom prst="ellipse">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16000" rIns="0" bIns="180000" rtlCol="0" anchor="ctr" anchorCtr="1"/>
            <a:lstStyle/>
            <a:p>
              <a:pPr algn="ctr"/>
              <a:r>
                <a:rPr lang="fi-FI" sz="2400" b="1">
                  <a:ea typeface="Verdana" panose="020B0604030504040204" pitchFamily="34" charset="0"/>
                  <a:cs typeface="Verdana" panose="020B0604030504040204" pitchFamily="34" charset="0"/>
                </a:rPr>
                <a:t>TOTAL</a:t>
              </a:r>
            </a:p>
            <a:p>
              <a:pPr algn="ctr"/>
              <a:r>
                <a:rPr lang="fi-FI" sz="2400" b="1">
                  <a:ea typeface="Verdana" panose="020B0604030504040204" pitchFamily="34" charset="0"/>
                  <a:cs typeface="Verdana" panose="020B0604030504040204" pitchFamily="34" charset="0"/>
                </a:rPr>
                <a:t>PENSION</a:t>
              </a:r>
              <a:endParaRPr lang="en-US" sz="2400" b="1">
                <a:ea typeface="Verdana" panose="020B0604030504040204" pitchFamily="34" charset="0"/>
                <a:cs typeface="Verdana" panose="020B0604030504040204" pitchFamily="34" charset="0"/>
              </a:endParaRPr>
            </a:p>
          </p:txBody>
        </p:sp>
        <p:sp>
          <p:nvSpPr>
            <p:cNvPr id="17" name="Rounded Rectangle 33">
              <a:extLst>
                <a:ext uri="{FF2B5EF4-FFF2-40B4-BE49-F238E27FC236}">
                  <a16:creationId xmlns:a16="http://schemas.microsoft.com/office/drawing/2014/main" id="{8FBB1688-5581-4C9C-8804-030ED2211927}"/>
                </a:ext>
              </a:extLst>
            </p:cNvPr>
            <p:cNvSpPr/>
            <p:nvPr/>
          </p:nvSpPr>
          <p:spPr>
            <a:xfrm>
              <a:off x="4925322" y="2081142"/>
              <a:ext cx="2556000" cy="2083207"/>
            </a:xfrm>
            <a:prstGeom prst="roundRect">
              <a:avLst>
                <a:gd name="adj" fmla="val 3171"/>
              </a:avLst>
            </a:prstGeom>
            <a:solidFill>
              <a:srgbClr val="67D4FC"/>
            </a:solidFill>
            <a:ln>
              <a:noFill/>
            </a:ln>
          </p:spPr>
          <p:style>
            <a:lnRef idx="2">
              <a:schemeClr val="accent1">
                <a:shade val="50000"/>
              </a:schemeClr>
            </a:lnRef>
            <a:fillRef idx="1">
              <a:schemeClr val="accent1"/>
            </a:fillRef>
            <a:effectRef idx="0">
              <a:schemeClr val="accent1"/>
            </a:effectRef>
            <a:fontRef idx="minor">
              <a:schemeClr val="lt1"/>
            </a:fontRef>
          </p:style>
          <p:txBody>
            <a:bodyPr tIns="144000" bIns="108000" rtlCol="0" anchor="t" anchorCtr="0"/>
            <a:lstStyle/>
            <a:p>
              <a:pPr algn="ctr"/>
              <a:r>
                <a:rPr lang="fi-FI" sz="2400" b="1">
                  <a:solidFill>
                    <a:schemeClr val="tx1"/>
                  </a:solidFill>
                  <a:ea typeface="Verdana" panose="020B0604030504040204" pitchFamily="34" charset="0"/>
                  <a:cs typeface="Verdana" panose="020B0604030504040204" pitchFamily="34" charset="0"/>
                </a:rPr>
                <a:t>National pension and </a:t>
              </a:r>
              <a:r>
                <a:rPr lang="fi-FI" sz="2400" b="1" err="1">
                  <a:solidFill>
                    <a:schemeClr val="tx1"/>
                  </a:solidFill>
                  <a:ea typeface="Verdana" panose="020B0604030504040204" pitchFamily="34" charset="0"/>
                  <a:cs typeface="Verdana" panose="020B0604030504040204" pitchFamily="34" charset="0"/>
                </a:rPr>
                <a:t>guarantee</a:t>
              </a:r>
              <a:r>
                <a:rPr lang="fi-FI" sz="2400" b="1">
                  <a:solidFill>
                    <a:schemeClr val="tx1"/>
                  </a:solidFill>
                  <a:ea typeface="Verdana" panose="020B0604030504040204" pitchFamily="34" charset="0"/>
                  <a:cs typeface="Verdana" panose="020B0604030504040204" pitchFamily="34" charset="0"/>
                </a:rPr>
                <a:t> pension</a:t>
              </a:r>
            </a:p>
            <a:p>
              <a:pPr algn="ctr">
                <a:defRPr/>
              </a:pPr>
              <a:r>
                <a:rPr lang="fi-FI" err="1">
                  <a:solidFill>
                    <a:schemeClr val="tx1"/>
                  </a:solidFill>
                </a:rPr>
                <a:t>Guarantee</a:t>
              </a:r>
              <a:r>
                <a:rPr lang="fi-FI">
                  <a:solidFill>
                    <a:schemeClr val="tx1"/>
                  </a:solidFill>
                </a:rPr>
                <a:t> a </a:t>
              </a:r>
              <a:r>
                <a:rPr lang="fi-FI" err="1">
                  <a:solidFill>
                    <a:schemeClr val="tx1"/>
                  </a:solidFill>
                </a:rPr>
                <a:t>minimum</a:t>
              </a:r>
              <a:r>
                <a:rPr lang="fi-FI">
                  <a:solidFill>
                    <a:schemeClr val="tx1"/>
                  </a:solidFill>
                </a:rPr>
                <a:t> </a:t>
              </a:r>
              <a:r>
                <a:rPr lang="fi-FI" err="1">
                  <a:solidFill>
                    <a:schemeClr val="tx1"/>
                  </a:solidFill>
                </a:rPr>
                <a:t>income</a:t>
              </a:r>
              <a:endParaRPr lang="fi-FI">
                <a:solidFill>
                  <a:schemeClr val="tx1"/>
                </a:solidFill>
              </a:endParaRPr>
            </a:p>
          </p:txBody>
        </p:sp>
        <p:sp>
          <p:nvSpPr>
            <p:cNvPr id="18" name="Rounded Rectangle 39">
              <a:extLst>
                <a:ext uri="{FF2B5EF4-FFF2-40B4-BE49-F238E27FC236}">
                  <a16:creationId xmlns:a16="http://schemas.microsoft.com/office/drawing/2014/main" id="{B4ACE740-6C99-484B-826C-43E591399C0C}"/>
                </a:ext>
              </a:extLst>
            </p:cNvPr>
            <p:cNvSpPr/>
            <p:nvPr/>
          </p:nvSpPr>
          <p:spPr>
            <a:xfrm>
              <a:off x="1636412" y="2065873"/>
              <a:ext cx="2556000" cy="2083207"/>
            </a:xfrm>
            <a:prstGeom prst="roundRect">
              <a:avLst>
                <a:gd name="adj" fmla="val 317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44000" rIns="0" rtlCol="0" anchor="t" anchorCtr="0"/>
            <a:lstStyle/>
            <a:p>
              <a:pPr algn="ctr"/>
              <a:r>
                <a:rPr lang="fi-FI" sz="2400" b="1">
                  <a:solidFill>
                    <a:schemeClr val="tx1"/>
                  </a:solidFill>
                  <a:ea typeface="Verdana" panose="020B0604030504040204" pitchFamily="34" charset="0"/>
                  <a:cs typeface="Verdana" panose="020B0604030504040204" pitchFamily="34" charset="0"/>
                </a:rPr>
                <a:t>Earnings-related</a:t>
              </a:r>
            </a:p>
            <a:p>
              <a:pPr algn="ctr"/>
              <a:r>
                <a:rPr lang="fi-FI" sz="2400" b="1">
                  <a:solidFill>
                    <a:schemeClr val="tx1"/>
                  </a:solidFill>
                  <a:ea typeface="Verdana" panose="020B0604030504040204" pitchFamily="34" charset="0"/>
                  <a:cs typeface="Verdana" panose="020B0604030504040204" pitchFamily="34" charset="0"/>
                </a:rPr>
                <a:t>pension</a:t>
              </a:r>
            </a:p>
            <a:p>
              <a:pPr algn="ctr">
                <a:defRPr/>
              </a:pPr>
              <a:r>
                <a:rPr lang="fi-FI" err="1">
                  <a:solidFill>
                    <a:schemeClr val="tx1"/>
                  </a:solidFill>
                </a:rPr>
                <a:t>Maintains</a:t>
              </a:r>
              <a:r>
                <a:rPr lang="fi-FI">
                  <a:solidFill>
                    <a:schemeClr val="tx1"/>
                  </a:solidFill>
                </a:rPr>
                <a:t> </a:t>
              </a:r>
              <a:r>
                <a:rPr lang="fi-FI" err="1">
                  <a:solidFill>
                    <a:schemeClr val="tx1"/>
                  </a:solidFill>
                </a:rPr>
                <a:t>the</a:t>
              </a:r>
              <a:r>
                <a:rPr lang="fi-FI">
                  <a:solidFill>
                    <a:schemeClr val="tx1"/>
                  </a:solidFill>
                </a:rPr>
                <a:t> </a:t>
              </a:r>
              <a:r>
                <a:rPr lang="fi-FI" err="1">
                  <a:solidFill>
                    <a:schemeClr val="tx1"/>
                  </a:solidFill>
                </a:rPr>
                <a:t>attained</a:t>
              </a:r>
              <a:r>
                <a:rPr lang="fi-FI">
                  <a:solidFill>
                    <a:schemeClr val="tx1"/>
                  </a:solidFill>
                </a:rPr>
                <a:t> </a:t>
              </a:r>
              <a:r>
                <a:rPr lang="fi-FI" err="1">
                  <a:solidFill>
                    <a:schemeClr val="tx1"/>
                  </a:solidFill>
                </a:rPr>
                <a:t>income</a:t>
              </a:r>
              <a:r>
                <a:rPr lang="fi-FI">
                  <a:solidFill>
                    <a:schemeClr val="tx1"/>
                  </a:solidFill>
                </a:rPr>
                <a:t> </a:t>
              </a:r>
              <a:r>
                <a:rPr lang="fi-FI" err="1">
                  <a:solidFill>
                    <a:schemeClr val="tx1"/>
                  </a:solidFill>
                </a:rPr>
                <a:t>level</a:t>
              </a:r>
              <a:r>
                <a:rPr lang="fi-FI">
                  <a:solidFill>
                    <a:schemeClr val="tx1"/>
                  </a:solidFill>
                </a:rPr>
                <a:t> to a </a:t>
              </a:r>
              <a:r>
                <a:rPr lang="fi-FI" err="1">
                  <a:solidFill>
                    <a:schemeClr val="tx1"/>
                  </a:solidFill>
                </a:rPr>
                <a:t>reasonable</a:t>
              </a:r>
              <a:r>
                <a:rPr lang="fi-FI">
                  <a:solidFill>
                    <a:schemeClr val="tx1"/>
                  </a:solidFill>
                </a:rPr>
                <a:t> </a:t>
              </a:r>
              <a:r>
                <a:rPr lang="fi-FI" err="1">
                  <a:solidFill>
                    <a:schemeClr val="tx1"/>
                  </a:solidFill>
                </a:rPr>
                <a:t>degree</a:t>
              </a:r>
              <a:endParaRPr lang="fi-FI">
                <a:solidFill>
                  <a:schemeClr val="tx1"/>
                </a:solidFill>
              </a:endParaRPr>
            </a:p>
          </p:txBody>
        </p:sp>
        <p:sp>
          <p:nvSpPr>
            <p:cNvPr id="24" name="Cross 24">
              <a:extLst>
                <a:ext uri="{FF2B5EF4-FFF2-40B4-BE49-F238E27FC236}">
                  <a16:creationId xmlns:a16="http://schemas.microsoft.com/office/drawing/2014/main" id="{DA346D3F-FE5C-46F1-B464-24C768FFA53B}"/>
                </a:ext>
                <a:ext uri="{C183D7F6-B498-43B3-948B-1728B52AA6E4}">
                  <adec:decorative xmlns:adec="http://schemas.microsoft.com/office/drawing/2017/decorative" val="0"/>
                </a:ext>
              </a:extLst>
            </p:cNvPr>
            <p:cNvSpPr/>
            <p:nvPr/>
          </p:nvSpPr>
          <p:spPr bwMode="black">
            <a:xfrm>
              <a:off x="4346000" y="2973262"/>
              <a:ext cx="432084" cy="432084"/>
            </a:xfrm>
            <a:prstGeom prst="plus">
              <a:avLst>
                <a:gd name="adj" fmla="val 38778"/>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sp>
          <p:nvSpPr>
            <p:cNvPr id="25" name="Equals 25">
              <a:extLst>
                <a:ext uri="{FF2B5EF4-FFF2-40B4-BE49-F238E27FC236}">
                  <a16:creationId xmlns:a16="http://schemas.microsoft.com/office/drawing/2014/main" id="{102535EF-8AA9-453B-BC78-B296D7DE2422}"/>
                </a:ext>
                <a:ext uri="{C183D7F6-B498-43B3-948B-1728B52AA6E4}">
                  <adec:decorative xmlns:adec="http://schemas.microsoft.com/office/drawing/2017/decorative" val="0"/>
                </a:ext>
              </a:extLst>
            </p:cNvPr>
            <p:cNvSpPr/>
            <p:nvPr/>
          </p:nvSpPr>
          <p:spPr bwMode="black">
            <a:xfrm>
              <a:off x="7545773" y="2879712"/>
              <a:ext cx="619185" cy="619185"/>
            </a:xfrm>
            <a:prstGeom prst="mathEqual">
              <a:avLst>
                <a:gd name="adj1" fmla="val 17215"/>
                <a:gd name="adj2" fmla="val 11760"/>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solidFill>
                  <a:schemeClr val="tx1"/>
                </a:solidFill>
              </a:endParaRPr>
            </a:p>
          </p:txBody>
        </p:sp>
      </p:grpSp>
    </p:spTree>
    <p:extLst>
      <p:ext uri="{BB962C8B-B14F-4D97-AF65-F5344CB8AC3E}">
        <p14:creationId xmlns:p14="http://schemas.microsoft.com/office/powerpoint/2010/main" val="37609932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873982" y="235861"/>
            <a:ext cx="10452637" cy="1332000"/>
          </a:xfrm>
        </p:spPr>
        <p:txBody>
          <a:bodyPr/>
          <a:lstStyle/>
          <a:p>
            <a:pPr algn="ctr"/>
            <a:r>
              <a:rPr lang="fi-FI" dirty="0"/>
              <a:t>Money </a:t>
            </a:r>
            <a:r>
              <a:rPr lang="fi-FI" dirty="0" err="1"/>
              <a:t>flows</a:t>
            </a:r>
            <a:r>
              <a:rPr lang="fi-FI" dirty="0"/>
              <a:t> of </a:t>
            </a:r>
            <a:r>
              <a:rPr lang="fi-FI" dirty="0" err="1"/>
              <a:t>earnings-related</a:t>
            </a:r>
            <a:r>
              <a:rPr lang="fi-FI" dirty="0"/>
              <a:t> </a:t>
            </a:r>
            <a:r>
              <a:rPr lang="fi-FI" dirty="0" err="1"/>
              <a:t>pension</a:t>
            </a:r>
            <a:r>
              <a:rPr lang="fi-FI" dirty="0"/>
              <a:t> </a:t>
            </a:r>
            <a:r>
              <a:rPr lang="fi-FI" err="1"/>
              <a:t>scheme</a:t>
            </a:r>
            <a:r>
              <a:rPr lang="fi-FI"/>
              <a:t> 2022</a:t>
            </a:r>
            <a:endParaRPr lang="fi-FI" dirty="0"/>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50</a:t>
            </a:fld>
            <a:endParaRPr lang="fi-FI"/>
          </a:p>
        </p:txBody>
      </p:sp>
      <p:pic>
        <p:nvPicPr>
          <p:cNvPr id="5" name="Kuva 4" descr="The earnings-related pension system’s assets decreased in 2022 with 16.4 billion euros. Total assets at year-end were 242.4 billion euros.&#10;The return on investments was -14.8 billion euros in 2022. Income was 30.4 billion euros and costs 31.9 billion euros.">
            <a:extLst>
              <a:ext uri="{FF2B5EF4-FFF2-40B4-BE49-F238E27FC236}">
                <a16:creationId xmlns:a16="http://schemas.microsoft.com/office/drawing/2014/main" id="{2A599807-0B22-68F2-14F1-B3CE34C1B437}"/>
              </a:ext>
            </a:extLst>
          </p:cNvPr>
          <p:cNvPicPr>
            <a:picLocks noChangeAspect="1"/>
          </p:cNvPicPr>
          <p:nvPr/>
        </p:nvPicPr>
        <p:blipFill>
          <a:blip r:embed="rId3"/>
          <a:stretch>
            <a:fillRect/>
          </a:stretch>
        </p:blipFill>
        <p:spPr>
          <a:xfrm>
            <a:off x="1933473" y="1567861"/>
            <a:ext cx="7598051" cy="4499405"/>
          </a:xfrm>
          <a:prstGeom prst="rect">
            <a:avLst/>
          </a:prstGeom>
        </p:spPr>
      </p:pic>
    </p:spTree>
    <p:extLst>
      <p:ext uri="{BB962C8B-B14F-4D97-AF65-F5344CB8AC3E}">
        <p14:creationId xmlns:p14="http://schemas.microsoft.com/office/powerpoint/2010/main" val="7717613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97737B-C986-4B63-93C7-3C461106678B}"/>
              </a:ext>
              <a:ext uri="{C183D7F6-B498-43B3-948B-1728B52AA6E4}">
                <adec:decorative xmlns:adec="http://schemas.microsoft.com/office/drawing/2017/decorative" val="1"/>
              </a:ext>
            </a:extLst>
          </p:cNvPr>
          <p:cNvSpPr>
            <a:spLocks noGrp="1"/>
          </p:cNvSpPr>
          <p:nvPr>
            <p:ph type="title"/>
          </p:nvPr>
        </p:nvSpPr>
        <p:spPr>
          <a:xfrm>
            <a:off x="551385" y="235861"/>
            <a:ext cx="10585176" cy="744867"/>
          </a:xfrm>
        </p:spPr>
        <p:txBody>
          <a:bodyPr/>
          <a:lstStyle/>
          <a:p>
            <a:pPr algn="ctr"/>
            <a:r>
              <a:rPr lang="fi-FI" sz="3600" dirty="0" err="1"/>
              <a:t>Earnings-related</a:t>
            </a:r>
            <a:r>
              <a:rPr lang="fi-FI" sz="3600" dirty="0"/>
              <a:t> </a:t>
            </a:r>
            <a:r>
              <a:rPr lang="fi-FI" sz="3600" dirty="0" err="1"/>
              <a:t>pension</a:t>
            </a:r>
            <a:r>
              <a:rPr lang="fi-FI" sz="3600" dirty="0"/>
              <a:t> </a:t>
            </a:r>
            <a:r>
              <a:rPr lang="fi-FI" sz="3600" dirty="0" err="1"/>
              <a:t>contribution</a:t>
            </a:r>
            <a:r>
              <a:rPr lang="fi-FI" sz="3600" dirty="0"/>
              <a:t> </a:t>
            </a:r>
            <a:r>
              <a:rPr lang="fi-FI" sz="3600" dirty="0" err="1"/>
              <a:t>rates</a:t>
            </a:r>
            <a:r>
              <a:rPr lang="fi-FI" sz="3600" dirty="0"/>
              <a:t> </a:t>
            </a:r>
            <a:r>
              <a:rPr lang="fi-FI" sz="3600"/>
              <a:t>in 2023</a:t>
            </a:r>
            <a:endParaRPr lang="fi-FI" sz="3600" dirty="0"/>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51</a:t>
            </a:fld>
            <a:endParaRPr lang="fi-FI"/>
          </a:p>
        </p:txBody>
      </p:sp>
      <p:sp>
        <p:nvSpPr>
          <p:cNvPr id="8" name="TextBox 11">
            <a:extLst>
              <a:ext uri="{FF2B5EF4-FFF2-40B4-BE49-F238E27FC236}">
                <a16:creationId xmlns:a16="http://schemas.microsoft.com/office/drawing/2014/main" id="{3F9209D0-6994-4A49-B9CC-B1F7277DD486}"/>
              </a:ext>
              <a:ext uri="{C183D7F6-B498-43B3-948B-1728B52AA6E4}">
                <adec:decorative xmlns:adec="http://schemas.microsoft.com/office/drawing/2017/decorative" val="1"/>
              </a:ext>
            </a:extLst>
          </p:cNvPr>
          <p:cNvSpPr txBox="1"/>
          <p:nvPr/>
        </p:nvSpPr>
        <p:spPr>
          <a:xfrm>
            <a:off x="2135560" y="5749771"/>
            <a:ext cx="7920880" cy="830997"/>
          </a:xfrm>
          <a:prstGeom prst="rect">
            <a:avLst/>
          </a:prstGeom>
          <a:noFill/>
        </p:spPr>
        <p:txBody>
          <a:bodyPr wrap="square" rtlCol="0">
            <a:spAutoFit/>
          </a:bodyPr>
          <a:lstStyle/>
          <a:p>
            <a:pPr marL="342900" indent="-342900" algn="l">
              <a:buAutoNum type="arabicParenR"/>
            </a:pPr>
            <a:r>
              <a:rPr lang="fi-FI" sz="1600" dirty="0" err="1"/>
              <a:t>Confirmed</a:t>
            </a:r>
            <a:r>
              <a:rPr lang="fi-FI" sz="1600" dirty="0"/>
              <a:t> YEL </a:t>
            </a:r>
            <a:r>
              <a:rPr lang="fi-FI" sz="1600" dirty="0" err="1"/>
              <a:t>contributions</a:t>
            </a:r>
            <a:r>
              <a:rPr lang="en-FI" sz="1600" dirty="0"/>
              <a:t>.</a:t>
            </a:r>
          </a:p>
          <a:p>
            <a:pPr marL="342900" indent="-342900" algn="l">
              <a:buAutoNum type="arabicParenR"/>
            </a:pPr>
            <a:r>
              <a:rPr lang="fi-FI" sz="1600" dirty="0" err="1"/>
              <a:t>The</a:t>
            </a:r>
            <a:r>
              <a:rPr lang="fi-FI" sz="1600" dirty="0"/>
              <a:t> </a:t>
            </a:r>
            <a:r>
              <a:rPr lang="fi-FI" sz="1600" dirty="0" err="1"/>
              <a:t>average</a:t>
            </a:r>
            <a:r>
              <a:rPr lang="fi-FI" sz="1600" dirty="0"/>
              <a:t> </a:t>
            </a:r>
            <a:r>
              <a:rPr lang="fi-FI" sz="1600" dirty="0" err="1"/>
              <a:t>contribution</a:t>
            </a:r>
            <a:r>
              <a:rPr lang="fi-FI" sz="1600" dirty="0"/>
              <a:t> </a:t>
            </a:r>
            <a:r>
              <a:rPr lang="fi-FI" sz="1600" dirty="0" err="1"/>
              <a:t>rate</a:t>
            </a:r>
            <a:r>
              <a:rPr lang="fi-FI" sz="1600" dirty="0"/>
              <a:t> of </a:t>
            </a:r>
            <a:r>
              <a:rPr lang="fi-FI" sz="1600" dirty="0" err="1"/>
              <a:t>farmers</a:t>
            </a:r>
            <a:r>
              <a:rPr lang="fi-FI" sz="1600" dirty="0"/>
              <a:t> </a:t>
            </a:r>
            <a:r>
              <a:rPr lang="fi-FI" sz="1600"/>
              <a:t>is 14.0 </a:t>
            </a:r>
            <a:r>
              <a:rPr lang="fi-FI" sz="1600" dirty="0"/>
              <a:t>and </a:t>
            </a:r>
            <a:r>
              <a:rPr lang="fi-FI" sz="1600" dirty="0" err="1"/>
              <a:t>grant</a:t>
            </a:r>
            <a:r>
              <a:rPr lang="fi-FI" sz="1600" dirty="0"/>
              <a:t> </a:t>
            </a:r>
            <a:r>
              <a:rPr lang="fi-FI" sz="1600" dirty="0" err="1"/>
              <a:t>recipients</a:t>
            </a:r>
            <a:r>
              <a:rPr lang="fi-FI" sz="1600" dirty="0"/>
              <a:t> 13.3 per </a:t>
            </a:r>
            <a:r>
              <a:rPr lang="fi-FI" sz="1600" dirty="0" err="1"/>
              <a:t>cent</a:t>
            </a:r>
            <a:r>
              <a:rPr lang="en-FI" sz="1600" dirty="0"/>
              <a:t>.</a:t>
            </a:r>
          </a:p>
          <a:p>
            <a:pPr marL="342900" indent="-342900" algn="l">
              <a:buAutoNum type="arabicParenR"/>
            </a:pPr>
            <a:r>
              <a:rPr lang="fi-FI" sz="1600" dirty="0" err="1"/>
              <a:t>Confirmed</a:t>
            </a:r>
            <a:r>
              <a:rPr lang="fi-FI" sz="1600" dirty="0"/>
              <a:t> MYEL </a:t>
            </a:r>
            <a:r>
              <a:rPr lang="fi-FI" sz="1600" dirty="0" err="1"/>
              <a:t>basic</a:t>
            </a:r>
            <a:r>
              <a:rPr lang="fi-FI" sz="1600" dirty="0"/>
              <a:t> </a:t>
            </a:r>
            <a:r>
              <a:rPr lang="fi-FI" sz="1600" dirty="0" err="1"/>
              <a:t>rates</a:t>
            </a:r>
            <a:r>
              <a:rPr lang="fi-FI" sz="1600" dirty="0"/>
              <a:t>.</a:t>
            </a:r>
            <a:endParaRPr lang="en-FI" sz="1600" dirty="0"/>
          </a:p>
        </p:txBody>
      </p:sp>
      <p:graphicFrame>
        <p:nvGraphicFramePr>
          <p:cNvPr id="3" name="Table 2">
            <a:extLst>
              <a:ext uri="{FF2B5EF4-FFF2-40B4-BE49-F238E27FC236}">
                <a16:creationId xmlns:a16="http://schemas.microsoft.com/office/drawing/2014/main" id="{364FBC4A-0626-F79C-28CC-3EED92D2A472}"/>
              </a:ext>
            </a:extLst>
          </p:cNvPr>
          <p:cNvGraphicFramePr>
            <a:graphicFrameLocks noGrp="1"/>
          </p:cNvGraphicFramePr>
          <p:nvPr>
            <p:extLst>
              <p:ext uri="{D42A27DB-BD31-4B8C-83A1-F6EECF244321}">
                <p14:modId xmlns:p14="http://schemas.microsoft.com/office/powerpoint/2010/main" val="3070256047"/>
              </p:ext>
            </p:extLst>
          </p:nvPr>
        </p:nvGraphicFramePr>
        <p:xfrm>
          <a:off x="2135560" y="1058247"/>
          <a:ext cx="7403891" cy="4526280"/>
        </p:xfrm>
        <a:graphic>
          <a:graphicData uri="http://schemas.openxmlformats.org/drawingml/2006/table">
            <a:tbl>
              <a:tblPr firstRow="1" bandRow="1">
                <a:tableStyleId>{5C22544A-7EE6-4342-B048-85BDC9FD1C3A}</a:tableStyleId>
              </a:tblPr>
              <a:tblGrid>
                <a:gridCol w="1994844">
                  <a:extLst>
                    <a:ext uri="{9D8B030D-6E8A-4147-A177-3AD203B41FA5}">
                      <a16:colId xmlns:a16="http://schemas.microsoft.com/office/drawing/2014/main" val="4161399589"/>
                    </a:ext>
                  </a:extLst>
                </a:gridCol>
                <a:gridCol w="1926510">
                  <a:extLst>
                    <a:ext uri="{9D8B030D-6E8A-4147-A177-3AD203B41FA5}">
                      <a16:colId xmlns:a16="http://schemas.microsoft.com/office/drawing/2014/main" val="299845288"/>
                    </a:ext>
                  </a:extLst>
                </a:gridCol>
                <a:gridCol w="1778317">
                  <a:extLst>
                    <a:ext uri="{9D8B030D-6E8A-4147-A177-3AD203B41FA5}">
                      <a16:colId xmlns:a16="http://schemas.microsoft.com/office/drawing/2014/main" val="4190950500"/>
                    </a:ext>
                  </a:extLst>
                </a:gridCol>
                <a:gridCol w="1704220">
                  <a:extLst>
                    <a:ext uri="{9D8B030D-6E8A-4147-A177-3AD203B41FA5}">
                      <a16:colId xmlns:a16="http://schemas.microsoft.com/office/drawing/2014/main" val="1146077938"/>
                    </a:ext>
                  </a:extLst>
                </a:gridCol>
              </a:tblGrid>
              <a:tr h="370840">
                <a:tc>
                  <a:txBody>
                    <a:bodyPr/>
                    <a:lstStyle/>
                    <a:p>
                      <a:endParaRPr lang="en-FI" dirty="0"/>
                    </a:p>
                  </a:txBody>
                  <a:tcPr/>
                </a:tc>
                <a:tc>
                  <a:txBody>
                    <a:bodyPr/>
                    <a:lstStyle/>
                    <a:p>
                      <a:r>
                        <a:rPr lang="fi-FI" dirty="0" err="1"/>
                        <a:t>Contributions</a:t>
                      </a:r>
                      <a:r>
                        <a:rPr lang="fi-FI" dirty="0"/>
                        <a:t>, % of </a:t>
                      </a:r>
                      <a:r>
                        <a:rPr lang="fi-FI" dirty="0" err="1"/>
                        <a:t>income</a:t>
                      </a:r>
                      <a:r>
                        <a:rPr lang="fi-FI" dirty="0"/>
                        <a:t> </a:t>
                      </a:r>
                      <a:r>
                        <a:rPr lang="fi-FI" dirty="0" err="1"/>
                        <a:t>from</a:t>
                      </a:r>
                      <a:r>
                        <a:rPr lang="fi-FI" dirty="0"/>
                        <a:t> </a:t>
                      </a:r>
                      <a:r>
                        <a:rPr lang="fi-FI" dirty="0" err="1"/>
                        <a:t>work</a:t>
                      </a:r>
                      <a:r>
                        <a:rPr lang="fi-FI" dirty="0"/>
                        <a:t> (</a:t>
                      </a:r>
                      <a:r>
                        <a:rPr lang="fi-FI" dirty="0" err="1"/>
                        <a:t>estimate</a:t>
                      </a:r>
                      <a:r>
                        <a:rPr lang="fi-FI" dirty="0"/>
                        <a:t>)</a:t>
                      </a:r>
                    </a:p>
                  </a:txBody>
                  <a:tcPr/>
                </a:tc>
                <a:tc>
                  <a:txBody>
                    <a:bodyPr/>
                    <a:lstStyle/>
                    <a:p>
                      <a:pPr algn="l"/>
                      <a:r>
                        <a:rPr lang="fi-FI" dirty="0" err="1"/>
                        <a:t>Eployee’s</a:t>
                      </a:r>
                      <a:r>
                        <a:rPr lang="fi-FI" dirty="0"/>
                        <a:t> </a:t>
                      </a:r>
                      <a:r>
                        <a:rPr lang="fi-FI" dirty="0" err="1"/>
                        <a:t>contribution</a:t>
                      </a:r>
                      <a:r>
                        <a:rPr lang="fi-FI" dirty="0"/>
                        <a:t>, % </a:t>
                      </a:r>
                      <a:r>
                        <a:rPr lang="fi-FI" dirty="0" err="1"/>
                        <a:t>under</a:t>
                      </a:r>
                      <a:r>
                        <a:rPr lang="fi-FI" dirty="0"/>
                        <a:t> 53 </a:t>
                      </a:r>
                      <a:r>
                        <a:rPr lang="fi-FI" dirty="0" err="1"/>
                        <a:t>or</a:t>
                      </a:r>
                      <a:r>
                        <a:rPr lang="fi-FI" dirty="0"/>
                        <a:t> </a:t>
                      </a:r>
                      <a:r>
                        <a:rPr lang="fi-FI" dirty="0" err="1"/>
                        <a:t>above</a:t>
                      </a:r>
                      <a:r>
                        <a:rPr lang="fi-FI" dirty="0"/>
                        <a:t> 63 </a:t>
                      </a:r>
                      <a:r>
                        <a:rPr lang="fi-FI" dirty="0" err="1"/>
                        <a:t>years</a:t>
                      </a:r>
                      <a:endParaRPr lang="en-FI" dirty="0"/>
                    </a:p>
                  </a:txBody>
                  <a:tcPr/>
                </a:tc>
                <a:tc>
                  <a:txBody>
                    <a:bodyPr/>
                    <a:lstStyle/>
                    <a:p>
                      <a:pPr algn="l"/>
                      <a:r>
                        <a:rPr lang="fi-FI" dirty="0" err="1"/>
                        <a:t>Employee’s</a:t>
                      </a:r>
                      <a:r>
                        <a:rPr lang="fi-FI" dirty="0"/>
                        <a:t> </a:t>
                      </a:r>
                      <a:r>
                        <a:rPr lang="fi-FI" dirty="0" err="1"/>
                        <a:t>contribution</a:t>
                      </a:r>
                      <a:r>
                        <a:rPr lang="fi-FI" dirty="0"/>
                        <a:t>, % 53-62 </a:t>
                      </a:r>
                      <a:r>
                        <a:rPr lang="fi-FI" dirty="0" err="1"/>
                        <a:t>years</a:t>
                      </a:r>
                      <a:endParaRPr lang="en-FI" dirty="0"/>
                    </a:p>
                    <a:p>
                      <a:pPr algn="l"/>
                      <a:endParaRPr lang="en-FI" dirty="0"/>
                    </a:p>
                  </a:txBody>
                  <a:tcPr/>
                </a:tc>
                <a:extLst>
                  <a:ext uri="{0D108BD9-81ED-4DB2-BD59-A6C34878D82A}">
                    <a16:rowId xmlns:a16="http://schemas.microsoft.com/office/drawing/2014/main" val="3691417787"/>
                  </a:ext>
                </a:extLst>
              </a:tr>
              <a:tr h="370840">
                <a:tc>
                  <a:txBody>
                    <a:bodyPr/>
                    <a:lstStyle/>
                    <a:p>
                      <a:r>
                        <a:rPr lang="en-FI" dirty="0"/>
                        <a:t>Palkansaajat</a:t>
                      </a:r>
                    </a:p>
                  </a:txBody>
                  <a:tcPr marL="108000"/>
                </a:tc>
                <a:tc>
                  <a:txBody>
                    <a:bodyPr/>
                    <a:lstStyle/>
                    <a:p>
                      <a:endParaRPr lang="en-FI" dirty="0"/>
                    </a:p>
                  </a:txBody>
                  <a:tcPr/>
                </a:tc>
                <a:tc>
                  <a:txBody>
                    <a:bodyPr/>
                    <a:lstStyle/>
                    <a:p>
                      <a:endParaRPr lang="en-FI" dirty="0"/>
                    </a:p>
                  </a:txBody>
                  <a:tcPr/>
                </a:tc>
                <a:tc>
                  <a:txBody>
                    <a:bodyPr/>
                    <a:lstStyle/>
                    <a:p>
                      <a:endParaRPr lang="en-FI" dirty="0"/>
                    </a:p>
                  </a:txBody>
                  <a:tcPr/>
                </a:tc>
                <a:extLst>
                  <a:ext uri="{0D108BD9-81ED-4DB2-BD59-A6C34878D82A}">
                    <a16:rowId xmlns:a16="http://schemas.microsoft.com/office/drawing/2014/main" val="1079877588"/>
                  </a:ext>
                </a:extLst>
              </a:tr>
              <a:tr h="370840">
                <a:tc>
                  <a:txBody>
                    <a:bodyPr/>
                    <a:lstStyle/>
                    <a:p>
                      <a:r>
                        <a:rPr lang="en-FI" dirty="0"/>
                        <a:t>TyEL</a:t>
                      </a:r>
                    </a:p>
                  </a:txBody>
                  <a:tcPr marL="108000">
                    <a:solidFill>
                      <a:srgbClr val="E7E9F3"/>
                    </a:solidFill>
                  </a:tcPr>
                </a:tc>
                <a:tc>
                  <a:txBody>
                    <a:bodyPr/>
                    <a:lstStyle/>
                    <a:p>
                      <a:pPr algn="l"/>
                      <a:r>
                        <a:rPr lang="en-FI"/>
                        <a:t>24</a:t>
                      </a:r>
                      <a:r>
                        <a:rPr lang="fi-FI"/>
                        <a:t>.84</a:t>
                      </a:r>
                      <a:endParaRPr lang="en-FI" dirty="0"/>
                    </a:p>
                  </a:txBody>
                  <a:tcPr marL="720000" marR="252000">
                    <a:solidFill>
                      <a:srgbClr val="E7E9F3"/>
                    </a:solidFill>
                  </a:tcPr>
                </a:tc>
                <a:tc>
                  <a:txBody>
                    <a:bodyPr/>
                    <a:lstStyle/>
                    <a:p>
                      <a:pPr algn="ctr"/>
                      <a:r>
                        <a:rPr lang="en-FI" dirty="0"/>
                        <a:t>7</a:t>
                      </a:r>
                      <a:r>
                        <a:rPr lang="fi-FI" dirty="0"/>
                        <a:t>.</a:t>
                      </a:r>
                      <a:r>
                        <a:rPr lang="en-FI" dirty="0"/>
                        <a:t>15</a:t>
                      </a:r>
                    </a:p>
                  </a:txBody>
                  <a:tcPr>
                    <a:solidFill>
                      <a:srgbClr val="E7E9F3"/>
                    </a:solidFill>
                  </a:tcPr>
                </a:tc>
                <a:tc>
                  <a:txBody>
                    <a:bodyPr/>
                    <a:lstStyle/>
                    <a:p>
                      <a:pPr algn="ctr"/>
                      <a:r>
                        <a:rPr lang="en-FI" dirty="0"/>
                        <a:t>8</a:t>
                      </a:r>
                      <a:r>
                        <a:rPr lang="fi-FI" dirty="0"/>
                        <a:t>.</a:t>
                      </a:r>
                      <a:r>
                        <a:rPr lang="en-FI" dirty="0"/>
                        <a:t>65</a:t>
                      </a:r>
                    </a:p>
                  </a:txBody>
                  <a:tcPr>
                    <a:solidFill>
                      <a:srgbClr val="E7E9F3"/>
                    </a:solidFill>
                  </a:tcPr>
                </a:tc>
                <a:extLst>
                  <a:ext uri="{0D108BD9-81ED-4DB2-BD59-A6C34878D82A}">
                    <a16:rowId xmlns:a16="http://schemas.microsoft.com/office/drawing/2014/main" val="3733886060"/>
                  </a:ext>
                </a:extLst>
              </a:tr>
              <a:tr h="370840">
                <a:tc>
                  <a:txBody>
                    <a:bodyPr/>
                    <a:lstStyle/>
                    <a:p>
                      <a:r>
                        <a:rPr lang="en-FI" dirty="0"/>
                        <a:t>MEL</a:t>
                      </a:r>
                    </a:p>
                  </a:txBody>
                  <a:tcPr marL="108000">
                    <a:solidFill>
                      <a:srgbClr val="E7E9F3"/>
                    </a:solidFill>
                  </a:tcPr>
                </a:tc>
                <a:tc>
                  <a:txBody>
                    <a:bodyPr/>
                    <a:lstStyle/>
                    <a:p>
                      <a:pPr algn="l"/>
                      <a:r>
                        <a:rPr lang="en-FI" dirty="0"/>
                        <a:t>19</a:t>
                      </a:r>
                      <a:r>
                        <a:rPr lang="fi-FI" dirty="0"/>
                        <a:t>.</a:t>
                      </a:r>
                      <a:r>
                        <a:rPr lang="en-FI" dirty="0"/>
                        <a:t>0</a:t>
                      </a:r>
                    </a:p>
                  </a:txBody>
                  <a:tcPr marL="720000" marR="252000">
                    <a:solidFill>
                      <a:srgbClr val="E7E9F3"/>
                    </a:solidFill>
                  </a:tcPr>
                </a:tc>
                <a:tc>
                  <a:txBody>
                    <a:bodyPr/>
                    <a:lstStyle/>
                    <a:p>
                      <a:pPr algn="ctr"/>
                      <a:r>
                        <a:rPr lang="en-FI" dirty="0"/>
                        <a:t>7</a:t>
                      </a:r>
                      <a:r>
                        <a:rPr lang="fi-FI" dirty="0"/>
                        <a:t>.</a:t>
                      </a:r>
                      <a:r>
                        <a:rPr lang="en-FI" dirty="0"/>
                        <a:t>15</a:t>
                      </a:r>
                    </a:p>
                  </a:txBody>
                  <a:tcPr>
                    <a:solidFill>
                      <a:srgbClr val="E7E9F3"/>
                    </a:solidFill>
                  </a:tcPr>
                </a:tc>
                <a:tc>
                  <a:txBody>
                    <a:bodyPr/>
                    <a:lstStyle/>
                    <a:p>
                      <a:pPr algn="ctr"/>
                      <a:r>
                        <a:rPr lang="en-FI" dirty="0"/>
                        <a:t>8</a:t>
                      </a:r>
                      <a:r>
                        <a:rPr lang="fi-FI" dirty="0"/>
                        <a:t>.</a:t>
                      </a:r>
                      <a:r>
                        <a:rPr lang="en-FI" dirty="0"/>
                        <a:t>65</a:t>
                      </a:r>
                    </a:p>
                  </a:txBody>
                  <a:tcPr>
                    <a:solidFill>
                      <a:srgbClr val="E7E9F3"/>
                    </a:solidFill>
                  </a:tcPr>
                </a:tc>
                <a:extLst>
                  <a:ext uri="{0D108BD9-81ED-4DB2-BD59-A6C34878D82A}">
                    <a16:rowId xmlns:a16="http://schemas.microsoft.com/office/drawing/2014/main" val="3286062882"/>
                  </a:ext>
                </a:extLst>
              </a:tr>
              <a:tr h="370840">
                <a:tc>
                  <a:txBody>
                    <a:bodyPr/>
                    <a:lstStyle/>
                    <a:p>
                      <a:r>
                        <a:rPr lang="en-FI" dirty="0"/>
                        <a:t>JuEL (Keva)</a:t>
                      </a:r>
                    </a:p>
                  </a:txBody>
                  <a:tcPr marL="108000">
                    <a:solidFill>
                      <a:srgbClr val="E7E9F3"/>
                    </a:solidFill>
                  </a:tcPr>
                </a:tc>
                <a:tc>
                  <a:txBody>
                    <a:bodyPr/>
                    <a:lstStyle/>
                    <a:p>
                      <a:pPr algn="l"/>
                      <a:r>
                        <a:rPr lang="en-FI"/>
                        <a:t>2</a:t>
                      </a:r>
                      <a:r>
                        <a:rPr lang="fi-FI"/>
                        <a:t>4.4</a:t>
                      </a:r>
                      <a:endParaRPr lang="en-FI" dirty="0"/>
                    </a:p>
                  </a:txBody>
                  <a:tcPr marL="720000" marR="252000">
                    <a:solidFill>
                      <a:srgbClr val="E7E9F3"/>
                    </a:solidFill>
                  </a:tcPr>
                </a:tc>
                <a:tc>
                  <a:txBody>
                    <a:bodyPr/>
                    <a:lstStyle/>
                    <a:p>
                      <a:pPr algn="ctr"/>
                      <a:r>
                        <a:rPr lang="en-FI" dirty="0"/>
                        <a:t>7</a:t>
                      </a:r>
                      <a:r>
                        <a:rPr lang="fi-FI" dirty="0"/>
                        <a:t>.</a:t>
                      </a:r>
                      <a:r>
                        <a:rPr lang="en-FI" dirty="0"/>
                        <a:t>15</a:t>
                      </a:r>
                    </a:p>
                  </a:txBody>
                  <a:tcPr>
                    <a:solidFill>
                      <a:srgbClr val="E7E9F3"/>
                    </a:solidFill>
                  </a:tcPr>
                </a:tc>
                <a:tc>
                  <a:txBody>
                    <a:bodyPr/>
                    <a:lstStyle/>
                    <a:p>
                      <a:pPr algn="ctr"/>
                      <a:r>
                        <a:rPr lang="en-FI" dirty="0"/>
                        <a:t>8</a:t>
                      </a:r>
                      <a:r>
                        <a:rPr lang="fi-FI" dirty="0"/>
                        <a:t>.</a:t>
                      </a:r>
                      <a:r>
                        <a:rPr lang="en-FI" dirty="0"/>
                        <a:t>65</a:t>
                      </a:r>
                    </a:p>
                  </a:txBody>
                  <a:tcPr>
                    <a:solidFill>
                      <a:srgbClr val="E7E9F3"/>
                    </a:solidFill>
                  </a:tcPr>
                </a:tc>
                <a:extLst>
                  <a:ext uri="{0D108BD9-81ED-4DB2-BD59-A6C34878D82A}">
                    <a16:rowId xmlns:a16="http://schemas.microsoft.com/office/drawing/2014/main" val="3754335289"/>
                  </a:ext>
                </a:extLst>
              </a:tr>
              <a:tr h="370840">
                <a:tc>
                  <a:txBody>
                    <a:bodyPr/>
                    <a:lstStyle/>
                    <a:p>
                      <a:r>
                        <a:rPr lang="en-FI" dirty="0"/>
                        <a:t>JuEL (valtio)</a:t>
                      </a:r>
                    </a:p>
                  </a:txBody>
                  <a:tcPr marL="108000">
                    <a:solidFill>
                      <a:srgbClr val="E7E9F3"/>
                    </a:solidFill>
                  </a:tcPr>
                </a:tc>
                <a:tc>
                  <a:txBody>
                    <a:bodyPr/>
                    <a:lstStyle/>
                    <a:p>
                      <a:pPr algn="l"/>
                      <a:r>
                        <a:rPr lang="en-FI"/>
                        <a:t>24</a:t>
                      </a:r>
                      <a:r>
                        <a:rPr lang="fi-FI"/>
                        <a:t>.84</a:t>
                      </a:r>
                      <a:endParaRPr lang="en-FI" dirty="0"/>
                    </a:p>
                  </a:txBody>
                  <a:tcPr marL="720000" marR="252000">
                    <a:solidFill>
                      <a:srgbClr val="E7E9F3"/>
                    </a:solidFill>
                  </a:tcPr>
                </a:tc>
                <a:tc>
                  <a:txBody>
                    <a:bodyPr/>
                    <a:lstStyle/>
                    <a:p>
                      <a:pPr algn="ctr"/>
                      <a:r>
                        <a:rPr lang="en-FI" dirty="0"/>
                        <a:t>7</a:t>
                      </a:r>
                      <a:r>
                        <a:rPr lang="fi-FI" dirty="0"/>
                        <a:t>.</a:t>
                      </a:r>
                      <a:r>
                        <a:rPr lang="en-FI" dirty="0"/>
                        <a:t>15</a:t>
                      </a:r>
                    </a:p>
                  </a:txBody>
                  <a:tcPr>
                    <a:solidFill>
                      <a:srgbClr val="E7E9F3"/>
                    </a:solidFill>
                  </a:tcPr>
                </a:tc>
                <a:tc>
                  <a:txBody>
                    <a:bodyPr/>
                    <a:lstStyle/>
                    <a:p>
                      <a:pPr algn="ctr"/>
                      <a:r>
                        <a:rPr lang="en-FI" dirty="0"/>
                        <a:t>8</a:t>
                      </a:r>
                      <a:r>
                        <a:rPr lang="fi-FI" dirty="0"/>
                        <a:t>.</a:t>
                      </a:r>
                      <a:r>
                        <a:rPr lang="en-FI" dirty="0"/>
                        <a:t>65</a:t>
                      </a:r>
                    </a:p>
                  </a:txBody>
                  <a:tcPr>
                    <a:solidFill>
                      <a:srgbClr val="E7E9F3"/>
                    </a:solidFill>
                  </a:tcPr>
                </a:tc>
                <a:extLst>
                  <a:ext uri="{0D108BD9-81ED-4DB2-BD59-A6C34878D82A}">
                    <a16:rowId xmlns:a16="http://schemas.microsoft.com/office/drawing/2014/main" val="1717489819"/>
                  </a:ext>
                </a:extLst>
              </a:tr>
              <a:tr h="370840">
                <a:tc>
                  <a:txBody>
                    <a:bodyPr/>
                    <a:lstStyle/>
                    <a:p>
                      <a:r>
                        <a:rPr lang="en-FI" dirty="0"/>
                        <a:t>JuEL (kirkko)</a:t>
                      </a:r>
                    </a:p>
                  </a:txBody>
                  <a:tcPr marL="108000"/>
                </a:tc>
                <a:tc>
                  <a:txBody>
                    <a:bodyPr/>
                    <a:lstStyle/>
                    <a:p>
                      <a:pPr algn="l"/>
                      <a:r>
                        <a:rPr lang="en-FI"/>
                        <a:t>28</a:t>
                      </a:r>
                      <a:r>
                        <a:rPr lang="fi-FI"/>
                        <a:t>.7</a:t>
                      </a:r>
                      <a:endParaRPr lang="en-FI" dirty="0"/>
                    </a:p>
                  </a:txBody>
                  <a:tcPr marL="720000" marR="252000"/>
                </a:tc>
                <a:tc>
                  <a:txBody>
                    <a:bodyPr/>
                    <a:lstStyle/>
                    <a:p>
                      <a:pPr algn="ctr"/>
                      <a:r>
                        <a:rPr lang="en-FI" dirty="0"/>
                        <a:t>7</a:t>
                      </a:r>
                      <a:r>
                        <a:rPr lang="fi-FI" dirty="0"/>
                        <a:t>.</a:t>
                      </a:r>
                      <a:r>
                        <a:rPr lang="en-FI" dirty="0"/>
                        <a:t>15</a:t>
                      </a:r>
                    </a:p>
                  </a:txBody>
                  <a:tcPr/>
                </a:tc>
                <a:tc>
                  <a:txBody>
                    <a:bodyPr/>
                    <a:lstStyle/>
                    <a:p>
                      <a:pPr algn="ctr"/>
                      <a:r>
                        <a:rPr lang="en-FI" dirty="0"/>
                        <a:t>8</a:t>
                      </a:r>
                      <a:r>
                        <a:rPr lang="fi-FI" dirty="0"/>
                        <a:t>.</a:t>
                      </a:r>
                      <a:r>
                        <a:rPr lang="en-FI" dirty="0"/>
                        <a:t>65</a:t>
                      </a:r>
                    </a:p>
                  </a:txBody>
                  <a:tcPr/>
                </a:tc>
                <a:extLst>
                  <a:ext uri="{0D108BD9-81ED-4DB2-BD59-A6C34878D82A}">
                    <a16:rowId xmlns:a16="http://schemas.microsoft.com/office/drawing/2014/main" val="540306277"/>
                  </a:ext>
                </a:extLst>
              </a:tr>
              <a:tr h="370840">
                <a:tc>
                  <a:txBody>
                    <a:bodyPr/>
                    <a:lstStyle/>
                    <a:p>
                      <a:r>
                        <a:rPr lang="en-FI" dirty="0"/>
                        <a:t>Yrittäjät</a:t>
                      </a:r>
                    </a:p>
                  </a:txBody>
                  <a:tcPr marL="108000"/>
                </a:tc>
                <a:tc>
                  <a:txBody>
                    <a:bodyPr/>
                    <a:lstStyle/>
                    <a:p>
                      <a:pPr algn="l"/>
                      <a:endParaRPr lang="en-FI" dirty="0"/>
                    </a:p>
                  </a:txBody>
                  <a:tcPr marL="720000" marR="252000"/>
                </a:tc>
                <a:tc>
                  <a:txBody>
                    <a:bodyPr/>
                    <a:lstStyle/>
                    <a:p>
                      <a:pPr algn="ctr"/>
                      <a:endParaRPr lang="en-FI" dirty="0"/>
                    </a:p>
                  </a:txBody>
                  <a:tcPr/>
                </a:tc>
                <a:tc>
                  <a:txBody>
                    <a:bodyPr/>
                    <a:lstStyle/>
                    <a:p>
                      <a:pPr algn="ctr"/>
                      <a:endParaRPr lang="en-FI" dirty="0"/>
                    </a:p>
                  </a:txBody>
                  <a:tcPr/>
                </a:tc>
                <a:extLst>
                  <a:ext uri="{0D108BD9-81ED-4DB2-BD59-A6C34878D82A}">
                    <a16:rowId xmlns:a16="http://schemas.microsoft.com/office/drawing/2014/main" val="2428283039"/>
                  </a:ext>
                </a:extLst>
              </a:tr>
              <a:tr h="370840">
                <a:tc>
                  <a:txBody>
                    <a:bodyPr/>
                    <a:lstStyle/>
                    <a:p>
                      <a:r>
                        <a:rPr lang="en-FI" dirty="0"/>
                        <a:t>YEL</a:t>
                      </a:r>
                    </a:p>
                  </a:txBody>
                  <a:tcPr marL="108000"/>
                </a:tc>
                <a:tc>
                  <a:txBody>
                    <a:bodyPr/>
                    <a:lstStyle/>
                    <a:p>
                      <a:pPr algn="l"/>
                      <a:r>
                        <a:rPr lang="en-FI"/>
                        <a:t>23</a:t>
                      </a:r>
                      <a:r>
                        <a:rPr lang="fi-FI"/>
                        <a:t>.0</a:t>
                      </a:r>
                      <a:endParaRPr lang="en-FI" dirty="0"/>
                    </a:p>
                  </a:txBody>
                  <a:tcPr marL="720000" marR="288000"/>
                </a:tc>
                <a:tc>
                  <a:txBody>
                    <a:bodyPr/>
                    <a:lstStyle/>
                    <a:p>
                      <a:pPr algn="ctr"/>
                      <a:r>
                        <a:rPr lang="en-FI" dirty="0"/>
                        <a:t>24</a:t>
                      </a:r>
                      <a:r>
                        <a:rPr lang="fi-FI" dirty="0"/>
                        <a:t>.</a:t>
                      </a:r>
                      <a:r>
                        <a:rPr lang="en-FI" dirty="0"/>
                        <a:t>1 </a:t>
                      </a:r>
                      <a:r>
                        <a:rPr lang="en-FI" baseline="30000" dirty="0"/>
                        <a:t>1)</a:t>
                      </a:r>
                    </a:p>
                  </a:txBody>
                  <a:tcPr/>
                </a:tc>
                <a:tc>
                  <a:txBody>
                    <a:bodyPr/>
                    <a:lstStyle/>
                    <a:p>
                      <a:pPr algn="ctr"/>
                      <a:r>
                        <a:rPr lang="en-FI" dirty="0"/>
                        <a:t>25</a:t>
                      </a:r>
                      <a:r>
                        <a:rPr lang="fi-FI" dirty="0"/>
                        <a:t>.</a:t>
                      </a:r>
                      <a:r>
                        <a:rPr lang="en-FI" dirty="0"/>
                        <a:t>6 </a:t>
                      </a:r>
                      <a:r>
                        <a:rPr lang="en-FI" baseline="30000" dirty="0"/>
                        <a:t>1)</a:t>
                      </a:r>
                      <a:endParaRPr lang="en-FI" dirty="0"/>
                    </a:p>
                  </a:txBody>
                  <a:tcPr/>
                </a:tc>
                <a:extLst>
                  <a:ext uri="{0D108BD9-81ED-4DB2-BD59-A6C34878D82A}">
                    <a16:rowId xmlns:a16="http://schemas.microsoft.com/office/drawing/2014/main" val="1017486326"/>
                  </a:ext>
                </a:extLst>
              </a:tr>
              <a:tr h="370840">
                <a:tc>
                  <a:txBody>
                    <a:bodyPr/>
                    <a:lstStyle/>
                    <a:p>
                      <a:r>
                        <a:rPr lang="en-FI" dirty="0"/>
                        <a:t>M</a:t>
                      </a:r>
                      <a:r>
                        <a:rPr lang="fi-FI" dirty="0"/>
                        <a:t>Y</a:t>
                      </a:r>
                      <a:r>
                        <a:rPr lang="en-FI" dirty="0"/>
                        <a:t>EL</a:t>
                      </a:r>
                    </a:p>
                  </a:txBody>
                  <a:tcPr marL="108000">
                    <a:solidFill>
                      <a:srgbClr val="E7E9F3"/>
                    </a:solidFill>
                  </a:tcPr>
                </a:tc>
                <a:tc>
                  <a:txBody>
                    <a:bodyPr/>
                    <a:lstStyle/>
                    <a:p>
                      <a:pPr algn="ctr"/>
                      <a:r>
                        <a:rPr lang="en-FI"/>
                        <a:t>1</a:t>
                      </a:r>
                      <a:r>
                        <a:rPr lang="fi-FI"/>
                        <a:t>4.0</a:t>
                      </a:r>
                      <a:r>
                        <a:rPr lang="en-FI"/>
                        <a:t>/13</a:t>
                      </a:r>
                      <a:r>
                        <a:rPr lang="fi-FI" dirty="0"/>
                        <a:t>.3</a:t>
                      </a:r>
                      <a:r>
                        <a:rPr lang="en-FI" dirty="0"/>
                        <a:t> </a:t>
                      </a:r>
                      <a:r>
                        <a:rPr lang="en-FI" baseline="30000" dirty="0"/>
                        <a:t>2)</a:t>
                      </a:r>
                    </a:p>
                  </a:txBody>
                  <a:tcPr>
                    <a:solidFill>
                      <a:srgbClr val="E7E9F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FI" dirty="0"/>
                        <a:t>24</a:t>
                      </a:r>
                      <a:r>
                        <a:rPr lang="fi-FI" dirty="0"/>
                        <a:t>.</a:t>
                      </a:r>
                      <a:r>
                        <a:rPr lang="en-FI" dirty="0"/>
                        <a:t>1 </a:t>
                      </a:r>
                      <a:r>
                        <a:rPr lang="en-FI" baseline="30000" dirty="0"/>
                        <a:t>3)</a:t>
                      </a:r>
                      <a:endParaRPr lang="en-FI" dirty="0"/>
                    </a:p>
                  </a:txBody>
                  <a:tcPr>
                    <a:solidFill>
                      <a:srgbClr val="E7E9F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FI" dirty="0"/>
                        <a:t>25</a:t>
                      </a:r>
                      <a:r>
                        <a:rPr lang="fi-FI" dirty="0"/>
                        <a:t>.</a:t>
                      </a:r>
                      <a:r>
                        <a:rPr lang="en-FI" dirty="0"/>
                        <a:t>6 </a:t>
                      </a:r>
                      <a:r>
                        <a:rPr lang="en-FI" baseline="30000" dirty="0"/>
                        <a:t>3)</a:t>
                      </a:r>
                      <a:endParaRPr lang="en-FI" dirty="0"/>
                    </a:p>
                  </a:txBody>
                  <a:tcPr>
                    <a:solidFill>
                      <a:srgbClr val="E7E9F3"/>
                    </a:solidFill>
                  </a:tcPr>
                </a:tc>
                <a:extLst>
                  <a:ext uri="{0D108BD9-81ED-4DB2-BD59-A6C34878D82A}">
                    <a16:rowId xmlns:a16="http://schemas.microsoft.com/office/drawing/2014/main" val="3536647145"/>
                  </a:ext>
                </a:extLst>
              </a:tr>
            </a:tbl>
          </a:graphicData>
        </a:graphic>
      </p:graphicFrame>
    </p:spTree>
    <p:extLst>
      <p:ext uri="{BB962C8B-B14F-4D97-AF65-F5344CB8AC3E}">
        <p14:creationId xmlns:p14="http://schemas.microsoft.com/office/powerpoint/2010/main" val="31670616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191344" y="235861"/>
            <a:ext cx="11135275" cy="1332000"/>
          </a:xfrm>
        </p:spPr>
        <p:txBody>
          <a:bodyPr/>
          <a:lstStyle/>
          <a:p>
            <a:pPr algn="ctr"/>
            <a:r>
              <a:rPr lang="fi-FI" dirty="0" err="1"/>
              <a:t>Average</a:t>
            </a:r>
            <a:r>
              <a:rPr lang="fi-FI" dirty="0"/>
              <a:t> TEL-/</a:t>
            </a:r>
            <a:r>
              <a:rPr lang="fi-FI" dirty="0" err="1"/>
              <a:t>TyEL</a:t>
            </a:r>
            <a:r>
              <a:rPr lang="fi-FI" dirty="0"/>
              <a:t> </a:t>
            </a:r>
            <a:r>
              <a:rPr lang="fi-FI" dirty="0" err="1"/>
              <a:t>contribution</a:t>
            </a:r>
            <a:r>
              <a:rPr lang="fi-FI" dirty="0"/>
              <a:t> </a:t>
            </a:r>
            <a:r>
              <a:rPr lang="fi-FI"/>
              <a:t>in 1962-2023</a:t>
            </a:r>
            <a:endParaRPr lang="fi-FI" dirty="0"/>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52</a:t>
            </a:fld>
            <a:endParaRPr lang="fi-FI"/>
          </a:p>
        </p:txBody>
      </p:sp>
      <p:pic>
        <p:nvPicPr>
          <p:cNvPr id="8" name="Kuva 7" descr="Between 1962 and 1992 only employers paid pension contributions. The contribution level was low to begin with but rose as of the 1970s.">
            <a:extLst>
              <a:ext uri="{FF2B5EF4-FFF2-40B4-BE49-F238E27FC236}">
                <a16:creationId xmlns:a16="http://schemas.microsoft.com/office/drawing/2014/main" id="{1C9B7A2D-8D63-41FA-B5E3-99AB0806D8A9}"/>
              </a:ext>
            </a:extLst>
          </p:cNvPr>
          <p:cNvPicPr>
            <a:picLocks noChangeAspect="1"/>
          </p:cNvPicPr>
          <p:nvPr/>
        </p:nvPicPr>
        <p:blipFill>
          <a:blip r:embed="rId3"/>
          <a:stretch>
            <a:fillRect/>
          </a:stretch>
        </p:blipFill>
        <p:spPr>
          <a:xfrm>
            <a:off x="1038418" y="1412776"/>
            <a:ext cx="9359097" cy="4371752"/>
          </a:xfrm>
          <a:prstGeom prst="rect">
            <a:avLst/>
          </a:prstGeom>
        </p:spPr>
      </p:pic>
    </p:spTree>
    <p:extLst>
      <p:ext uri="{BB962C8B-B14F-4D97-AF65-F5344CB8AC3E}">
        <p14:creationId xmlns:p14="http://schemas.microsoft.com/office/powerpoint/2010/main" val="9852332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01BBD8-0486-1DDF-B26A-840A9D739F35}"/>
              </a:ext>
            </a:extLst>
          </p:cNvPr>
          <p:cNvSpPr>
            <a:spLocks noGrp="1"/>
          </p:cNvSpPr>
          <p:nvPr>
            <p:ph type="title"/>
          </p:nvPr>
        </p:nvSpPr>
        <p:spPr>
          <a:xfrm>
            <a:off x="828000" y="359999"/>
            <a:ext cx="9540000" cy="1084356"/>
          </a:xfrm>
        </p:spPr>
        <p:txBody>
          <a:bodyPr/>
          <a:lstStyle/>
          <a:p>
            <a:r>
              <a:rPr lang="fi-FI" dirty="0" err="1"/>
              <a:t>Earnings-related</a:t>
            </a:r>
            <a:r>
              <a:rPr lang="fi-FI" dirty="0"/>
              <a:t> </a:t>
            </a:r>
            <a:r>
              <a:rPr lang="fi-FI" dirty="0" err="1"/>
              <a:t>pension</a:t>
            </a:r>
            <a:r>
              <a:rPr lang="fi-FI" dirty="0"/>
              <a:t> </a:t>
            </a:r>
            <a:r>
              <a:rPr lang="fi-FI" dirty="0" err="1"/>
              <a:t>contribution</a:t>
            </a:r>
            <a:r>
              <a:rPr lang="fi-FI" dirty="0"/>
              <a:t> </a:t>
            </a:r>
            <a:r>
              <a:rPr lang="fi-FI" dirty="0" err="1"/>
              <a:t>rates</a:t>
            </a:r>
            <a:endParaRPr lang="fi-FI" dirty="0"/>
          </a:p>
        </p:txBody>
      </p:sp>
      <p:sp>
        <p:nvSpPr>
          <p:cNvPr id="4" name="Sisällön paikkamerkki 3">
            <a:extLst>
              <a:ext uri="{FF2B5EF4-FFF2-40B4-BE49-F238E27FC236}">
                <a16:creationId xmlns:a16="http://schemas.microsoft.com/office/drawing/2014/main" id="{22AF7463-5838-962C-E5E7-4B5E058A7C1C}"/>
              </a:ext>
            </a:extLst>
          </p:cNvPr>
          <p:cNvSpPr>
            <a:spLocks noGrp="1"/>
          </p:cNvSpPr>
          <p:nvPr>
            <p:ph sz="half" idx="2"/>
          </p:nvPr>
        </p:nvSpPr>
        <p:spPr>
          <a:xfrm>
            <a:off x="4871864" y="1556792"/>
            <a:ext cx="6419784" cy="4815885"/>
          </a:xfrm>
        </p:spPr>
        <p:txBody>
          <a:bodyPr/>
          <a:lstStyle/>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The Ministry of Social Affairs and Health confirms the earnings-related contribution rates annually. </a:t>
            </a:r>
          </a:p>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The contribution rates confirmed for the self-employed and farmers are linked to the average </a:t>
            </a:r>
            <a:r>
              <a:rPr kumimoji="0" lang="en-GB" sz="1800" b="0" i="0" u="none" strike="noStrike" kern="1200" cap="none" spc="0" normalizeH="0" baseline="0" noProof="0" dirty="0" err="1">
                <a:ln>
                  <a:noFill/>
                </a:ln>
                <a:solidFill>
                  <a:prstClr val="black"/>
                </a:solidFill>
                <a:effectLst/>
                <a:uLnTx/>
                <a:uFillTx/>
                <a:latin typeface="Calibri"/>
                <a:ea typeface="+mn-ea"/>
                <a:cs typeface="+mn-cs"/>
              </a:rPr>
              <a:t>TyEL</a:t>
            </a:r>
            <a:r>
              <a:rPr kumimoji="0" lang="en-GB" sz="1800" b="0" i="0" u="none" strike="noStrike" kern="1200" cap="none" spc="0" normalizeH="0" baseline="0" noProof="0" dirty="0">
                <a:ln>
                  <a:noFill/>
                </a:ln>
                <a:solidFill>
                  <a:prstClr val="black"/>
                </a:solidFill>
                <a:effectLst/>
                <a:uLnTx/>
                <a:uFillTx/>
                <a:latin typeface="Calibri"/>
                <a:ea typeface="+mn-ea"/>
                <a:cs typeface="+mn-cs"/>
              </a:rPr>
              <a:t> contribution. </a:t>
            </a:r>
          </a:p>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The contribution rate for a self-employed person who has turned 53 is applied as of the beginning of the year after they turn 53 years and continues until the end of the calendar year in which they turn 63 years. </a:t>
            </a:r>
          </a:p>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Between 2005 and 2016 the contribution rate of those who had turned 53 years was higher than for younger employees. As of 2017 the contribution rate has been higher for employees aged 53–62 years.</a:t>
            </a:r>
          </a:p>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The competitiveness pact that took effect as of the beginning of 2017 resulted in a shift of 0.2 percentage points from the employer’s contribution to the employee’s contribution.</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endParaRPr lang="fi-FI" dirty="0"/>
          </a:p>
        </p:txBody>
      </p:sp>
      <p:sp>
        <p:nvSpPr>
          <p:cNvPr id="7" name="Dian numeron paikkamerkki 6">
            <a:extLst>
              <a:ext uri="{FF2B5EF4-FFF2-40B4-BE49-F238E27FC236}">
                <a16:creationId xmlns:a16="http://schemas.microsoft.com/office/drawing/2014/main" id="{2471ECE9-063C-AAA2-25C3-E33978805FE2}"/>
              </a:ext>
            </a:extLst>
          </p:cNvPr>
          <p:cNvSpPr>
            <a:spLocks noGrp="1"/>
          </p:cNvSpPr>
          <p:nvPr>
            <p:ph type="sldNum" sz="quarter" idx="12"/>
          </p:nvPr>
        </p:nvSpPr>
        <p:spPr/>
        <p:txBody>
          <a:bodyPr/>
          <a:lstStyle/>
          <a:p>
            <a:fld id="{BE2D8D75-17F6-474C-8CC8-AD93DCE1F39D}" type="slidenum">
              <a:rPr lang="fi-FI" smtClean="0"/>
              <a:t>53</a:t>
            </a:fld>
            <a:endParaRPr lang="fi-FI"/>
          </a:p>
        </p:txBody>
      </p:sp>
      <p:graphicFrame>
        <p:nvGraphicFramePr>
          <p:cNvPr id="8" name="Taulukko 8">
            <a:extLst>
              <a:ext uri="{FF2B5EF4-FFF2-40B4-BE49-F238E27FC236}">
                <a16:creationId xmlns:a16="http://schemas.microsoft.com/office/drawing/2014/main" id="{26EF547E-C928-AB69-FDD3-48C1463DFDE4}"/>
              </a:ext>
              <a:ext uri="{C183D7F6-B498-43B3-948B-1728B52AA6E4}">
                <adec:decorative xmlns:adec="http://schemas.microsoft.com/office/drawing/2017/decorative" val="1"/>
              </a:ext>
            </a:extLst>
          </p:cNvPr>
          <p:cNvGraphicFramePr>
            <a:graphicFrameLocks noGrp="1"/>
          </p:cNvGraphicFramePr>
          <p:nvPr/>
        </p:nvGraphicFramePr>
        <p:xfrm>
          <a:off x="263352" y="1266476"/>
          <a:ext cx="4320480" cy="5339426"/>
        </p:xfrm>
        <a:graphic>
          <a:graphicData uri="http://schemas.openxmlformats.org/drawingml/2006/table">
            <a:tbl>
              <a:tblPr firstRow="1" bandRow="1">
                <a:tableStyleId>{5C22544A-7EE6-4342-B048-85BDC9FD1C3A}</a:tableStyleId>
              </a:tblPr>
              <a:tblGrid>
                <a:gridCol w="1296190">
                  <a:extLst>
                    <a:ext uri="{9D8B030D-6E8A-4147-A177-3AD203B41FA5}">
                      <a16:colId xmlns:a16="http://schemas.microsoft.com/office/drawing/2014/main" val="4266595346"/>
                    </a:ext>
                  </a:extLst>
                </a:gridCol>
                <a:gridCol w="3024290">
                  <a:extLst>
                    <a:ext uri="{9D8B030D-6E8A-4147-A177-3AD203B41FA5}">
                      <a16:colId xmlns:a16="http://schemas.microsoft.com/office/drawing/2014/main" val="3035825511"/>
                    </a:ext>
                  </a:extLst>
                </a:gridCol>
              </a:tblGrid>
              <a:tr h="523541">
                <a:tc>
                  <a:txBody>
                    <a:bodyPr/>
                    <a:lstStyle/>
                    <a:p>
                      <a:r>
                        <a:rPr lang="fi-FI" dirty="0" err="1"/>
                        <a:t>Term</a:t>
                      </a:r>
                      <a:endParaRPr lang="fi-FI" dirty="0"/>
                    </a:p>
                  </a:txBody>
                  <a:tcPr/>
                </a:tc>
                <a:tc>
                  <a:txBody>
                    <a:bodyPr/>
                    <a:lstStyle/>
                    <a:p>
                      <a:r>
                        <a:rPr lang="fi-FI" dirty="0" err="1"/>
                        <a:t>Explanation</a:t>
                      </a:r>
                      <a:endParaRPr lang="fi-FI" dirty="0"/>
                    </a:p>
                  </a:txBody>
                  <a:tcPr/>
                </a:tc>
                <a:extLst>
                  <a:ext uri="{0D108BD9-81ED-4DB2-BD59-A6C34878D82A}">
                    <a16:rowId xmlns:a16="http://schemas.microsoft.com/office/drawing/2014/main" val="2354815257"/>
                  </a:ext>
                </a:extLst>
              </a:tr>
              <a:tr h="523541">
                <a:tc>
                  <a:txBody>
                    <a:bodyPr/>
                    <a:lstStyle/>
                    <a:p>
                      <a:r>
                        <a:rPr lang="fi-FI" dirty="0" err="1"/>
                        <a:t>TyEL</a:t>
                      </a:r>
                      <a:endParaRPr lang="fi-FI" dirty="0"/>
                    </a:p>
                  </a:txBody>
                  <a:tcPr/>
                </a:tc>
                <a:tc>
                  <a:txBody>
                    <a:bodyPr/>
                    <a:lstStyle/>
                    <a:p>
                      <a:r>
                        <a:rPr lang="fi-FI" dirty="0" err="1"/>
                        <a:t>Employees</a:t>
                      </a:r>
                      <a:r>
                        <a:rPr lang="fi-FI" dirty="0"/>
                        <a:t> </a:t>
                      </a:r>
                      <a:r>
                        <a:rPr lang="fi-FI" dirty="0" err="1"/>
                        <a:t>Pensions</a:t>
                      </a:r>
                      <a:r>
                        <a:rPr lang="fi-FI" dirty="0"/>
                        <a:t> Act</a:t>
                      </a:r>
                    </a:p>
                  </a:txBody>
                  <a:tcPr/>
                </a:tc>
                <a:extLst>
                  <a:ext uri="{0D108BD9-81ED-4DB2-BD59-A6C34878D82A}">
                    <a16:rowId xmlns:a16="http://schemas.microsoft.com/office/drawing/2014/main" val="1676645069"/>
                  </a:ext>
                </a:extLst>
              </a:tr>
              <a:tr h="523541">
                <a:tc>
                  <a:txBody>
                    <a:bodyPr/>
                    <a:lstStyle/>
                    <a:p>
                      <a:r>
                        <a:rPr lang="en-GB" sz="1800" dirty="0"/>
                        <a:t>MEL</a:t>
                      </a:r>
                      <a:endParaRPr lang="fi-FI"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Seafarer’s Pensions Act</a:t>
                      </a:r>
                    </a:p>
                  </a:txBody>
                  <a:tcPr/>
                </a:tc>
                <a:extLst>
                  <a:ext uri="{0D108BD9-81ED-4DB2-BD59-A6C34878D82A}">
                    <a16:rowId xmlns:a16="http://schemas.microsoft.com/office/drawing/2014/main" val="4241673686"/>
                  </a:ext>
                </a:extLst>
              </a:tr>
              <a:tr h="954489">
                <a:tc>
                  <a:txBody>
                    <a:bodyPr/>
                    <a:lstStyle/>
                    <a:p>
                      <a:r>
                        <a:rPr lang="en-GB" sz="1800" dirty="0" err="1"/>
                        <a:t>JuEL</a:t>
                      </a:r>
                      <a:r>
                        <a:rPr lang="en-GB" sz="1800" dirty="0"/>
                        <a:t> (municipal sector)) </a:t>
                      </a:r>
                      <a:endParaRPr lang="fi-FI"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Public Sector Pensions Act (local government employees) </a:t>
                      </a:r>
                    </a:p>
                  </a:txBody>
                  <a:tcPr/>
                </a:tc>
                <a:extLst>
                  <a:ext uri="{0D108BD9-81ED-4DB2-BD59-A6C34878D82A}">
                    <a16:rowId xmlns:a16="http://schemas.microsoft.com/office/drawing/2014/main" val="1483694641"/>
                  </a:ext>
                </a:extLst>
              </a:tr>
              <a:tr h="668142">
                <a:tc>
                  <a:txBody>
                    <a:bodyPr/>
                    <a:lstStyle/>
                    <a:p>
                      <a:r>
                        <a:rPr lang="en-GB" sz="1800" dirty="0" err="1"/>
                        <a:t>JuEL</a:t>
                      </a:r>
                      <a:r>
                        <a:rPr lang="en-GB" sz="1800" dirty="0"/>
                        <a:t> (state) </a:t>
                      </a:r>
                      <a:endParaRPr lang="fi-FI"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Public Sector Pensions Act (State employees)</a:t>
                      </a:r>
                    </a:p>
                  </a:txBody>
                  <a:tcPr/>
                </a:tc>
                <a:extLst>
                  <a:ext uri="{0D108BD9-81ED-4DB2-BD59-A6C34878D82A}">
                    <a16:rowId xmlns:a16="http://schemas.microsoft.com/office/drawing/2014/main" val="2091953517"/>
                  </a:ext>
                </a:extLst>
              </a:tr>
              <a:tr h="954489">
                <a:tc>
                  <a:txBody>
                    <a:bodyPr/>
                    <a:lstStyle/>
                    <a:p>
                      <a:r>
                        <a:rPr lang="en-GB" sz="1800" dirty="0" err="1"/>
                        <a:t>JuEL</a:t>
                      </a:r>
                      <a:r>
                        <a:rPr lang="en-GB" sz="1800" dirty="0"/>
                        <a:t> (church)</a:t>
                      </a:r>
                      <a:endParaRPr lang="fi-FI"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Public Sector Pensions Act (Evangelical Lutheran Church employees)</a:t>
                      </a:r>
                    </a:p>
                  </a:txBody>
                  <a:tcPr/>
                </a:tc>
                <a:extLst>
                  <a:ext uri="{0D108BD9-81ED-4DB2-BD59-A6C34878D82A}">
                    <a16:rowId xmlns:a16="http://schemas.microsoft.com/office/drawing/2014/main" val="2934210616"/>
                  </a:ext>
                </a:extLst>
              </a:tr>
              <a:tr h="668142">
                <a:tc>
                  <a:txBody>
                    <a:bodyPr/>
                    <a:lstStyle/>
                    <a:p>
                      <a:r>
                        <a:rPr lang="en-GB" sz="1800" dirty="0"/>
                        <a:t>YEL</a:t>
                      </a:r>
                      <a:endParaRPr lang="fi-FI" dirty="0"/>
                    </a:p>
                  </a:txBody>
                  <a:tcPr/>
                </a:tc>
                <a:tc>
                  <a:txBody>
                    <a:bodyPr/>
                    <a:lstStyle/>
                    <a:p>
                      <a:r>
                        <a:rPr lang="en-GB" sz="1800" dirty="0"/>
                        <a:t>Self-employed Persons’ Pensions Act</a:t>
                      </a:r>
                      <a:endParaRPr lang="fi-FI" dirty="0"/>
                    </a:p>
                  </a:txBody>
                  <a:tcPr/>
                </a:tc>
                <a:extLst>
                  <a:ext uri="{0D108BD9-81ED-4DB2-BD59-A6C34878D82A}">
                    <a16:rowId xmlns:a16="http://schemas.microsoft.com/office/drawing/2014/main" val="3573986112"/>
                  </a:ext>
                </a:extLst>
              </a:tr>
              <a:tr h="523541">
                <a:tc>
                  <a:txBody>
                    <a:bodyPr/>
                    <a:lstStyle/>
                    <a:p>
                      <a:r>
                        <a:rPr lang="en-GB" sz="1800" dirty="0"/>
                        <a:t>MYEL</a:t>
                      </a:r>
                      <a:endParaRPr lang="fi-FI" dirty="0"/>
                    </a:p>
                  </a:txBody>
                  <a:tcPr/>
                </a:tc>
                <a:tc>
                  <a:txBody>
                    <a:bodyPr/>
                    <a:lstStyle/>
                    <a:p>
                      <a:r>
                        <a:rPr lang="en-GB" sz="1800" dirty="0"/>
                        <a:t>Farmers’ Pensions Act</a:t>
                      </a:r>
                      <a:endParaRPr lang="fi-FI" dirty="0"/>
                    </a:p>
                  </a:txBody>
                  <a:tcPr/>
                </a:tc>
                <a:extLst>
                  <a:ext uri="{0D108BD9-81ED-4DB2-BD59-A6C34878D82A}">
                    <a16:rowId xmlns:a16="http://schemas.microsoft.com/office/drawing/2014/main" val="3241720654"/>
                  </a:ext>
                </a:extLst>
              </a:tr>
            </a:tbl>
          </a:graphicData>
        </a:graphic>
      </p:graphicFrame>
    </p:spTree>
    <p:extLst>
      <p:ext uri="{BB962C8B-B14F-4D97-AF65-F5344CB8AC3E}">
        <p14:creationId xmlns:p14="http://schemas.microsoft.com/office/powerpoint/2010/main" val="26769113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1487489" y="235861"/>
            <a:ext cx="9505056" cy="1332000"/>
          </a:xfrm>
        </p:spPr>
        <p:txBody>
          <a:bodyPr/>
          <a:lstStyle/>
          <a:p>
            <a:pPr algn="ctr"/>
            <a:r>
              <a:rPr lang="fi-FI" dirty="0"/>
              <a:t>Pension </a:t>
            </a:r>
            <a:r>
              <a:rPr lang="fi-FI" dirty="0" err="1"/>
              <a:t>assets</a:t>
            </a:r>
            <a:r>
              <a:rPr lang="fi-FI" dirty="0"/>
              <a:t> and </a:t>
            </a:r>
            <a:r>
              <a:rPr lang="fi-FI" dirty="0" err="1"/>
              <a:t>ratio</a:t>
            </a:r>
            <a:r>
              <a:rPr lang="fi-FI" dirty="0"/>
              <a:t> of </a:t>
            </a:r>
            <a:r>
              <a:rPr lang="fi-FI" dirty="0" err="1"/>
              <a:t>pension</a:t>
            </a:r>
            <a:r>
              <a:rPr lang="fi-FI" dirty="0"/>
              <a:t> </a:t>
            </a:r>
            <a:r>
              <a:rPr lang="fi-FI" dirty="0" err="1"/>
              <a:t>assets</a:t>
            </a:r>
            <a:r>
              <a:rPr lang="fi-FI" dirty="0"/>
              <a:t> to GDP </a:t>
            </a:r>
            <a:r>
              <a:rPr lang="fi-FI"/>
              <a:t>in 2010-2022</a:t>
            </a:r>
            <a:endParaRPr lang="fi-FI" dirty="0"/>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54</a:t>
            </a:fld>
            <a:endParaRPr lang="fi-FI"/>
          </a:p>
        </p:txBody>
      </p:sp>
      <p:pic>
        <p:nvPicPr>
          <p:cNvPr id="5" name="Kuva 4" descr="Ratio of pension assets to GDP in 2022 was 89 percent.">
            <a:extLst>
              <a:ext uri="{FF2B5EF4-FFF2-40B4-BE49-F238E27FC236}">
                <a16:creationId xmlns:a16="http://schemas.microsoft.com/office/drawing/2014/main" id="{C18481CD-A77E-BA2A-1303-EFC3892CAD2E}"/>
              </a:ext>
            </a:extLst>
          </p:cNvPr>
          <p:cNvPicPr>
            <a:picLocks noChangeAspect="1"/>
          </p:cNvPicPr>
          <p:nvPr/>
        </p:nvPicPr>
        <p:blipFill>
          <a:blip r:embed="rId3"/>
          <a:stretch>
            <a:fillRect/>
          </a:stretch>
        </p:blipFill>
        <p:spPr>
          <a:xfrm>
            <a:off x="2279576" y="1501129"/>
            <a:ext cx="7316861" cy="4917727"/>
          </a:xfrm>
          <a:prstGeom prst="rect">
            <a:avLst/>
          </a:prstGeom>
        </p:spPr>
      </p:pic>
    </p:spTree>
    <p:extLst>
      <p:ext uri="{BB962C8B-B14F-4D97-AF65-F5344CB8AC3E}">
        <p14:creationId xmlns:p14="http://schemas.microsoft.com/office/powerpoint/2010/main" val="1891106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8136" y="310601"/>
            <a:ext cx="11856640" cy="596597"/>
          </a:xfrm>
        </p:spPr>
        <p:txBody>
          <a:bodyPr/>
          <a:lstStyle/>
          <a:p>
            <a:r>
              <a:rPr lang="fi-FI"/>
              <a:t>Total pension in 2023</a:t>
            </a:r>
            <a:br>
              <a:rPr lang="fi-FI"/>
            </a:br>
            <a:endParaRPr lang="fi-FI"/>
          </a:p>
        </p:txBody>
      </p:sp>
      <p:sp>
        <p:nvSpPr>
          <p:cNvPr id="6" name="Dian numeron paikkamerkki 5">
            <a:extLst>
              <a:ext uri="{FF2B5EF4-FFF2-40B4-BE49-F238E27FC236}">
                <a16:creationId xmlns:a16="http://schemas.microsoft.com/office/drawing/2014/main" id="{3BBA4828-6745-49D2-973B-D5AA5E9F47CC}"/>
              </a:ext>
            </a:extLst>
          </p:cNvPr>
          <p:cNvSpPr>
            <a:spLocks noGrp="1"/>
          </p:cNvSpPr>
          <p:nvPr>
            <p:ph type="sldNum" sz="quarter" idx="12"/>
          </p:nvPr>
        </p:nvSpPr>
        <p:spPr/>
        <p:txBody>
          <a:bodyPr/>
          <a:lstStyle/>
          <a:p>
            <a:fld id="{BE2D8D75-17F6-474C-8CC8-AD93DCE1F39D}" type="slidenum">
              <a:rPr lang="fi-FI" smtClean="0"/>
              <a:t>6</a:t>
            </a:fld>
            <a:endParaRPr lang="fi-FI"/>
          </a:p>
        </p:txBody>
      </p:sp>
      <p:pic>
        <p:nvPicPr>
          <p:cNvPr id="2" name="Kuva 1" descr="Total pension in 2023. Single pension recipient, earnings-related pension assumed to be 50% of the wage.&#10;National pension and guarantee pension begin at age 65.&#10;Net pension means total pension in hand after income tax, assuming the person has no other income.">
            <a:extLst>
              <a:ext uri="{FF2B5EF4-FFF2-40B4-BE49-F238E27FC236}">
                <a16:creationId xmlns:a16="http://schemas.microsoft.com/office/drawing/2014/main" id="{E8EC31C0-A8E0-B07A-2631-42B759796E5A}"/>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960749" y="1427435"/>
            <a:ext cx="8270502" cy="4496229"/>
          </a:xfrm>
          <a:prstGeom prst="rect">
            <a:avLst/>
          </a:prstGeom>
        </p:spPr>
      </p:pic>
    </p:spTree>
    <p:extLst>
      <p:ext uri="{BB962C8B-B14F-4D97-AF65-F5344CB8AC3E}">
        <p14:creationId xmlns:p14="http://schemas.microsoft.com/office/powerpoint/2010/main" val="2845109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694" y="301369"/>
            <a:ext cx="11856640" cy="720080"/>
          </a:xfrm>
        </p:spPr>
        <p:txBody>
          <a:bodyPr/>
          <a:lstStyle/>
          <a:p>
            <a:r>
              <a:rPr lang="fi-FI" err="1"/>
              <a:t>Execution</a:t>
            </a:r>
            <a:r>
              <a:rPr lang="fi-FI"/>
              <a:t> in Earnings-related Pension System</a:t>
            </a:r>
            <a:br>
              <a:rPr lang="fi-FI"/>
            </a:br>
            <a:endParaRPr lang="fi-FI"/>
          </a:p>
        </p:txBody>
      </p:sp>
      <p:sp>
        <p:nvSpPr>
          <p:cNvPr id="6" name="Dian numeron paikkamerkki 5">
            <a:extLst>
              <a:ext uri="{FF2B5EF4-FFF2-40B4-BE49-F238E27FC236}">
                <a16:creationId xmlns:a16="http://schemas.microsoft.com/office/drawing/2014/main" id="{3BBA4828-6745-49D2-973B-D5AA5E9F47CC}"/>
              </a:ext>
            </a:extLst>
          </p:cNvPr>
          <p:cNvSpPr>
            <a:spLocks noGrp="1"/>
          </p:cNvSpPr>
          <p:nvPr>
            <p:ph type="sldNum" sz="quarter" idx="12"/>
          </p:nvPr>
        </p:nvSpPr>
        <p:spPr/>
        <p:txBody>
          <a:bodyPr/>
          <a:lstStyle/>
          <a:p>
            <a:fld id="{BE2D8D75-17F6-474C-8CC8-AD93DCE1F39D}" type="slidenum">
              <a:rPr lang="fi-FI" smtClean="0"/>
              <a:t>7</a:t>
            </a:fld>
            <a:endParaRPr lang="fi-FI"/>
          </a:p>
        </p:txBody>
      </p:sp>
      <p:sp>
        <p:nvSpPr>
          <p:cNvPr id="9" name="Rounded Rectangle 49">
            <a:extLst>
              <a:ext uri="{FF2B5EF4-FFF2-40B4-BE49-F238E27FC236}">
                <a16:creationId xmlns:a16="http://schemas.microsoft.com/office/drawing/2014/main" id="{CF733195-0DCC-40B7-835C-A76384D4AFDE}"/>
              </a:ext>
            </a:extLst>
          </p:cNvPr>
          <p:cNvSpPr/>
          <p:nvPr/>
        </p:nvSpPr>
        <p:spPr>
          <a:xfrm>
            <a:off x="6294305" y="3181549"/>
            <a:ext cx="3033565" cy="1724337"/>
          </a:xfrm>
          <a:prstGeom prst="roundRect">
            <a:avLst>
              <a:gd name="adj" fmla="val 3754"/>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700" err="1">
                <a:solidFill>
                  <a:schemeClr val="bg1"/>
                </a:solidFill>
              </a:rPr>
              <a:t>Keva</a:t>
            </a:r>
            <a:endParaRPr lang="fi-FI" sz="1700">
              <a:solidFill>
                <a:schemeClr val="bg1"/>
              </a:solidFill>
            </a:endParaRPr>
          </a:p>
          <a:p>
            <a:pPr algn="ctr"/>
            <a:r>
              <a:rPr lang="fi-FI" sz="1700" err="1">
                <a:solidFill>
                  <a:schemeClr val="bg1"/>
                </a:solidFill>
              </a:rPr>
              <a:t>JuEL</a:t>
            </a:r>
            <a:endParaRPr lang="fi-FI" sz="1700">
              <a:solidFill>
                <a:schemeClr val="bg1"/>
              </a:solidFill>
            </a:endParaRPr>
          </a:p>
        </p:txBody>
      </p:sp>
      <p:sp>
        <p:nvSpPr>
          <p:cNvPr id="10" name="Rounded Rectangle 50">
            <a:extLst>
              <a:ext uri="{FF2B5EF4-FFF2-40B4-BE49-F238E27FC236}">
                <a16:creationId xmlns:a16="http://schemas.microsoft.com/office/drawing/2014/main" id="{10E99701-9DC4-47D0-B44E-9CE26B4A6615}"/>
              </a:ext>
            </a:extLst>
          </p:cNvPr>
          <p:cNvSpPr/>
          <p:nvPr/>
        </p:nvSpPr>
        <p:spPr>
          <a:xfrm>
            <a:off x="6310676" y="4998730"/>
            <a:ext cx="3033565" cy="806534"/>
          </a:xfrm>
          <a:prstGeom prst="roundRect">
            <a:avLst>
              <a:gd name="adj" fmla="val 3161"/>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700" err="1">
                <a:solidFill>
                  <a:schemeClr val="bg1"/>
                </a:solidFill>
              </a:rPr>
              <a:t>Other</a:t>
            </a:r>
            <a:r>
              <a:rPr lang="fi-FI" sz="1700">
                <a:solidFill>
                  <a:schemeClr val="bg1"/>
                </a:solidFill>
              </a:rPr>
              <a:t> </a:t>
            </a:r>
            <a:r>
              <a:rPr lang="fi-FI" sz="1700" err="1">
                <a:solidFill>
                  <a:schemeClr val="bg1"/>
                </a:solidFill>
              </a:rPr>
              <a:t>public</a:t>
            </a:r>
            <a:r>
              <a:rPr lang="fi-FI" sz="1700">
                <a:solidFill>
                  <a:schemeClr val="bg1"/>
                </a:solidFill>
              </a:rPr>
              <a:t> </a:t>
            </a:r>
            <a:r>
              <a:rPr lang="fi-FI" sz="1700" err="1">
                <a:solidFill>
                  <a:schemeClr val="bg1"/>
                </a:solidFill>
              </a:rPr>
              <a:t>partie</a:t>
            </a:r>
            <a:endParaRPr lang="en-US" sz="1700">
              <a:solidFill>
                <a:schemeClr val="bg1"/>
              </a:solidFill>
              <a:ea typeface="Verdana" panose="020B0604030504040204" pitchFamily="34" charset="0"/>
              <a:cs typeface="Verdana" panose="020B0604030504040204" pitchFamily="34" charset="0"/>
            </a:endParaRPr>
          </a:p>
        </p:txBody>
      </p:sp>
      <p:sp>
        <p:nvSpPr>
          <p:cNvPr id="11" name="Rounded Rectangle 47">
            <a:extLst>
              <a:ext uri="{FF2B5EF4-FFF2-40B4-BE49-F238E27FC236}">
                <a16:creationId xmlns:a16="http://schemas.microsoft.com/office/drawing/2014/main" id="{6F3F59D8-CF61-464D-A0DB-831152730235}"/>
              </a:ext>
            </a:extLst>
          </p:cNvPr>
          <p:cNvSpPr/>
          <p:nvPr/>
        </p:nvSpPr>
        <p:spPr>
          <a:xfrm>
            <a:off x="4637387" y="3181551"/>
            <a:ext cx="1414628" cy="1731042"/>
          </a:xfrm>
          <a:prstGeom prst="roundRect">
            <a:avLst>
              <a:gd name="adj" fmla="val 3754"/>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0" rtlCol="0" anchor="t" anchorCtr="0"/>
          <a:lstStyle/>
          <a:p>
            <a:pPr algn="ctr"/>
            <a:endParaRPr lang="fi-FI" sz="1700"/>
          </a:p>
          <a:p>
            <a:pPr algn="ctr"/>
            <a:r>
              <a:rPr lang="fi-FI" sz="1700" err="1"/>
              <a:t>The</a:t>
            </a:r>
            <a:r>
              <a:rPr lang="fi-FI" sz="1700"/>
              <a:t> Farmers' </a:t>
            </a:r>
            <a:r>
              <a:rPr lang="fi-FI" sz="1700" err="1"/>
              <a:t>Social</a:t>
            </a:r>
            <a:r>
              <a:rPr lang="fi-FI" sz="1700"/>
              <a:t> Insurance </a:t>
            </a:r>
            <a:r>
              <a:rPr lang="fi-FI" sz="1700" err="1"/>
              <a:t>Institution</a:t>
            </a:r>
            <a:r>
              <a:rPr lang="fi-FI" sz="1700"/>
              <a:t>  </a:t>
            </a:r>
          </a:p>
          <a:p>
            <a:pPr algn="ctr"/>
            <a:r>
              <a:rPr lang="fi-FI" sz="1700">
                <a:ea typeface="Verdana" panose="020B0604030504040204" pitchFamily="34" charset="0"/>
                <a:cs typeface="Verdana" panose="020B0604030504040204" pitchFamily="34" charset="0"/>
              </a:rPr>
              <a:t>MYEL</a:t>
            </a:r>
            <a:endParaRPr lang="en-US" sz="1700">
              <a:ea typeface="Verdana" panose="020B0604030504040204" pitchFamily="34" charset="0"/>
              <a:cs typeface="Verdana" panose="020B0604030504040204" pitchFamily="34" charset="0"/>
            </a:endParaRPr>
          </a:p>
        </p:txBody>
      </p:sp>
      <p:sp>
        <p:nvSpPr>
          <p:cNvPr id="12" name="Rounded Rectangle 48">
            <a:extLst>
              <a:ext uri="{FF2B5EF4-FFF2-40B4-BE49-F238E27FC236}">
                <a16:creationId xmlns:a16="http://schemas.microsoft.com/office/drawing/2014/main" id="{636361B9-61D0-4A24-A3CF-ABA363EE86C3}"/>
              </a:ext>
            </a:extLst>
          </p:cNvPr>
          <p:cNvSpPr/>
          <p:nvPr/>
        </p:nvSpPr>
        <p:spPr>
          <a:xfrm>
            <a:off x="4625208" y="4998730"/>
            <a:ext cx="1414628" cy="806534"/>
          </a:xfrm>
          <a:prstGeom prst="roundRect">
            <a:avLst>
              <a:gd name="adj" fmla="val 4045"/>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700" err="1"/>
              <a:t>Seafarers</a:t>
            </a:r>
            <a:r>
              <a:rPr lang="fi-FI" sz="1700"/>
              <a:t>’ Pension </a:t>
            </a:r>
            <a:r>
              <a:rPr lang="fi-FI" sz="1700" err="1"/>
              <a:t>Fund</a:t>
            </a:r>
            <a:endParaRPr lang="fi-FI" sz="1700"/>
          </a:p>
          <a:p>
            <a:pPr algn="ctr"/>
            <a:r>
              <a:rPr lang="fi-FI" sz="1700"/>
              <a:t>MEL</a:t>
            </a:r>
          </a:p>
        </p:txBody>
      </p:sp>
      <p:sp>
        <p:nvSpPr>
          <p:cNvPr id="13" name="Rounded Rectangle 45">
            <a:extLst>
              <a:ext uri="{FF2B5EF4-FFF2-40B4-BE49-F238E27FC236}">
                <a16:creationId xmlns:a16="http://schemas.microsoft.com/office/drawing/2014/main" id="{17AACC68-992C-43E0-B2C8-AC1BEB4D2E14}"/>
              </a:ext>
            </a:extLst>
          </p:cNvPr>
          <p:cNvSpPr/>
          <p:nvPr/>
        </p:nvSpPr>
        <p:spPr>
          <a:xfrm>
            <a:off x="2639616" y="4090038"/>
            <a:ext cx="1871811" cy="822555"/>
          </a:xfrm>
          <a:prstGeom prst="roundRect">
            <a:avLst>
              <a:gd name="adj" fmla="val 6694"/>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700">
                <a:solidFill>
                  <a:schemeClr val="bg1"/>
                </a:solidFill>
              </a:rPr>
              <a:t>Company pension </a:t>
            </a:r>
            <a:r>
              <a:rPr lang="fi-FI" sz="1700" err="1">
                <a:solidFill>
                  <a:schemeClr val="bg1"/>
                </a:solidFill>
              </a:rPr>
              <a:t>funds</a:t>
            </a:r>
            <a:r>
              <a:rPr lang="fi-FI" sz="1700">
                <a:solidFill>
                  <a:schemeClr val="bg1"/>
                </a:solidFill>
              </a:rPr>
              <a:t> </a:t>
            </a:r>
          </a:p>
          <a:p>
            <a:pPr algn="ctr"/>
            <a:r>
              <a:rPr lang="fi-FI" sz="1700" err="1">
                <a:solidFill>
                  <a:schemeClr val="bg1"/>
                </a:solidFill>
              </a:rPr>
              <a:t>TyEL</a:t>
            </a:r>
            <a:r>
              <a:rPr lang="fi-FI" sz="1700">
                <a:solidFill>
                  <a:schemeClr val="bg1"/>
                </a:solidFill>
              </a:rPr>
              <a:t> (8)</a:t>
            </a:r>
          </a:p>
        </p:txBody>
      </p:sp>
      <p:sp>
        <p:nvSpPr>
          <p:cNvPr id="14" name="Rounded Rectangle 46">
            <a:extLst>
              <a:ext uri="{FF2B5EF4-FFF2-40B4-BE49-F238E27FC236}">
                <a16:creationId xmlns:a16="http://schemas.microsoft.com/office/drawing/2014/main" id="{31AB09AC-0534-47D7-B025-C4579D77403F}"/>
              </a:ext>
            </a:extLst>
          </p:cNvPr>
          <p:cNvSpPr/>
          <p:nvPr/>
        </p:nvSpPr>
        <p:spPr>
          <a:xfrm>
            <a:off x="2639616" y="4982708"/>
            <a:ext cx="1871811" cy="822556"/>
          </a:xfrm>
          <a:prstGeom prst="roundRect">
            <a:avLst>
              <a:gd name="adj" fmla="val 6694"/>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700">
                <a:solidFill>
                  <a:schemeClr val="bg1"/>
                </a:solidFill>
              </a:rPr>
              <a:t>Industry-</a:t>
            </a:r>
            <a:r>
              <a:rPr lang="fi-FI" sz="1700" err="1">
                <a:solidFill>
                  <a:schemeClr val="bg1"/>
                </a:solidFill>
              </a:rPr>
              <a:t>wide</a:t>
            </a:r>
            <a:r>
              <a:rPr lang="fi-FI" sz="1700">
                <a:solidFill>
                  <a:schemeClr val="bg1"/>
                </a:solidFill>
              </a:rPr>
              <a:t> pension </a:t>
            </a:r>
            <a:r>
              <a:rPr lang="fi-FI" sz="1700" err="1">
                <a:solidFill>
                  <a:schemeClr val="bg1"/>
                </a:solidFill>
              </a:rPr>
              <a:t>funds</a:t>
            </a:r>
            <a:endParaRPr lang="fi-FI" sz="1700">
              <a:solidFill>
                <a:schemeClr val="bg1"/>
              </a:solidFill>
            </a:endParaRPr>
          </a:p>
          <a:p>
            <a:pPr algn="ctr"/>
            <a:r>
              <a:rPr lang="fi-FI" sz="1700" err="1">
                <a:solidFill>
                  <a:schemeClr val="bg1"/>
                </a:solidFill>
              </a:rPr>
              <a:t>TyEL</a:t>
            </a:r>
            <a:r>
              <a:rPr lang="fi-FI" sz="1700">
                <a:solidFill>
                  <a:schemeClr val="bg1"/>
                </a:solidFill>
              </a:rPr>
              <a:t>, YEL (4)</a:t>
            </a:r>
          </a:p>
        </p:txBody>
      </p:sp>
      <p:sp>
        <p:nvSpPr>
          <p:cNvPr id="15" name="Rounded Rectangle 44">
            <a:extLst>
              <a:ext uri="{FF2B5EF4-FFF2-40B4-BE49-F238E27FC236}">
                <a16:creationId xmlns:a16="http://schemas.microsoft.com/office/drawing/2014/main" id="{E528EE64-0CFD-4309-807F-37C113BEAB6E}"/>
              </a:ext>
            </a:extLst>
          </p:cNvPr>
          <p:cNvSpPr/>
          <p:nvPr/>
        </p:nvSpPr>
        <p:spPr>
          <a:xfrm>
            <a:off x="2657553" y="3179385"/>
            <a:ext cx="1853874" cy="843272"/>
          </a:xfrm>
          <a:prstGeom prst="roundRect">
            <a:avLst>
              <a:gd name="adj" fmla="val 6694"/>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700">
                <a:solidFill>
                  <a:schemeClr val="bg1"/>
                </a:solidFill>
              </a:rPr>
              <a:t>Pension </a:t>
            </a:r>
            <a:r>
              <a:rPr lang="fi-FI" sz="1700" err="1">
                <a:solidFill>
                  <a:schemeClr val="bg1"/>
                </a:solidFill>
              </a:rPr>
              <a:t>insurance</a:t>
            </a:r>
            <a:r>
              <a:rPr lang="fi-FI" sz="1700">
                <a:solidFill>
                  <a:schemeClr val="bg1"/>
                </a:solidFill>
              </a:rPr>
              <a:t> </a:t>
            </a:r>
            <a:r>
              <a:rPr lang="fi-FI" sz="1700" err="1">
                <a:solidFill>
                  <a:schemeClr val="bg1"/>
                </a:solidFill>
              </a:rPr>
              <a:t>companies</a:t>
            </a:r>
            <a:endParaRPr lang="fi-FI" sz="1700">
              <a:solidFill>
                <a:schemeClr val="bg1"/>
              </a:solidFill>
            </a:endParaRPr>
          </a:p>
          <a:p>
            <a:pPr algn="ctr"/>
            <a:r>
              <a:rPr lang="fi-FI" sz="1700" err="1">
                <a:solidFill>
                  <a:schemeClr val="bg1"/>
                </a:solidFill>
              </a:rPr>
              <a:t>TyEL</a:t>
            </a:r>
            <a:r>
              <a:rPr lang="fi-FI" sz="1700">
                <a:solidFill>
                  <a:schemeClr val="bg1"/>
                </a:solidFill>
              </a:rPr>
              <a:t>, YEL (4)</a:t>
            </a:r>
          </a:p>
        </p:txBody>
      </p:sp>
      <p:sp>
        <p:nvSpPr>
          <p:cNvPr id="16" name="Rounded Rectangle 43">
            <a:extLst>
              <a:ext uri="{FF2B5EF4-FFF2-40B4-BE49-F238E27FC236}">
                <a16:creationId xmlns:a16="http://schemas.microsoft.com/office/drawing/2014/main" id="{906A6FFA-B268-4E69-81AD-5067AB737D5F}"/>
              </a:ext>
            </a:extLst>
          </p:cNvPr>
          <p:cNvSpPr/>
          <p:nvPr/>
        </p:nvSpPr>
        <p:spPr>
          <a:xfrm>
            <a:off x="2639616" y="2655082"/>
            <a:ext cx="6688254" cy="424367"/>
          </a:xfrm>
          <a:prstGeom prst="roundRect">
            <a:avLst>
              <a:gd name="adj" fmla="val 10325"/>
            </a:avLst>
          </a:prstGeom>
          <a:solidFill>
            <a:srgbClr val="02B7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700" err="1">
                <a:solidFill>
                  <a:schemeClr val="tx1"/>
                </a:solidFill>
              </a:rPr>
              <a:t>Finnish</a:t>
            </a:r>
            <a:r>
              <a:rPr lang="fi-FI" sz="1700">
                <a:solidFill>
                  <a:schemeClr val="tx1"/>
                </a:solidFill>
              </a:rPr>
              <a:t> Centre for </a:t>
            </a:r>
            <a:r>
              <a:rPr lang="fi-FI" sz="1700" err="1">
                <a:solidFill>
                  <a:schemeClr val="tx1"/>
                </a:solidFill>
              </a:rPr>
              <a:t>Pensions</a:t>
            </a:r>
            <a:endParaRPr lang="fi-FI" sz="1700">
              <a:solidFill>
                <a:schemeClr val="tx1"/>
              </a:solidFill>
            </a:endParaRPr>
          </a:p>
        </p:txBody>
      </p:sp>
      <p:sp>
        <p:nvSpPr>
          <p:cNvPr id="17" name="Rounded Rectangle 40">
            <a:extLst>
              <a:ext uri="{FF2B5EF4-FFF2-40B4-BE49-F238E27FC236}">
                <a16:creationId xmlns:a16="http://schemas.microsoft.com/office/drawing/2014/main" id="{86F10CD8-2EAC-4EAE-B85F-1AA56DA6D9EE}"/>
              </a:ext>
            </a:extLst>
          </p:cNvPr>
          <p:cNvSpPr/>
          <p:nvPr/>
        </p:nvSpPr>
        <p:spPr>
          <a:xfrm>
            <a:off x="2639616" y="2154193"/>
            <a:ext cx="6688254" cy="413110"/>
          </a:xfrm>
          <a:prstGeom prst="roundRect">
            <a:avLst>
              <a:gd name="adj" fmla="val 5886"/>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700">
                <a:solidFill>
                  <a:schemeClr val="tx1"/>
                </a:solidFill>
              </a:rPr>
              <a:t>Financial </a:t>
            </a:r>
            <a:r>
              <a:rPr lang="fi-FI" sz="1700" err="1">
                <a:solidFill>
                  <a:schemeClr val="tx1"/>
                </a:solidFill>
              </a:rPr>
              <a:t>Supervisory</a:t>
            </a:r>
            <a:r>
              <a:rPr lang="fi-FI" sz="1700">
                <a:solidFill>
                  <a:schemeClr val="tx1"/>
                </a:solidFill>
              </a:rPr>
              <a:t> </a:t>
            </a:r>
            <a:r>
              <a:rPr lang="fi-FI" sz="1700" err="1">
                <a:solidFill>
                  <a:schemeClr val="tx1"/>
                </a:solidFill>
              </a:rPr>
              <a:t>Authority</a:t>
            </a:r>
            <a:endParaRPr lang="fi-FI" sz="1700">
              <a:solidFill>
                <a:schemeClr val="tx1"/>
              </a:solidFill>
            </a:endParaRPr>
          </a:p>
        </p:txBody>
      </p:sp>
      <p:sp>
        <p:nvSpPr>
          <p:cNvPr id="18" name="Rounded Rectangle 39">
            <a:extLst>
              <a:ext uri="{FF2B5EF4-FFF2-40B4-BE49-F238E27FC236}">
                <a16:creationId xmlns:a16="http://schemas.microsoft.com/office/drawing/2014/main" id="{DD8C8FBB-4B06-40A4-AA6C-77E7968B0654}"/>
              </a:ext>
            </a:extLst>
          </p:cNvPr>
          <p:cNvSpPr/>
          <p:nvPr/>
        </p:nvSpPr>
        <p:spPr>
          <a:xfrm>
            <a:off x="2639616" y="1340768"/>
            <a:ext cx="3412399" cy="708391"/>
          </a:xfrm>
          <a:prstGeom prst="roundRect">
            <a:avLst>
              <a:gd name="adj" fmla="val 6694"/>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700" err="1">
                <a:solidFill>
                  <a:schemeClr val="tx1"/>
                </a:solidFill>
              </a:rPr>
              <a:t>Ministry</a:t>
            </a:r>
            <a:r>
              <a:rPr lang="fi-FI" sz="1700">
                <a:solidFill>
                  <a:schemeClr val="tx1"/>
                </a:solidFill>
              </a:rPr>
              <a:t> of </a:t>
            </a:r>
            <a:r>
              <a:rPr lang="fi-FI" sz="1700" err="1">
                <a:solidFill>
                  <a:schemeClr val="tx1"/>
                </a:solidFill>
              </a:rPr>
              <a:t>Social</a:t>
            </a:r>
            <a:r>
              <a:rPr lang="fi-FI" sz="1700">
                <a:solidFill>
                  <a:schemeClr val="tx1"/>
                </a:solidFill>
              </a:rPr>
              <a:t> </a:t>
            </a:r>
            <a:r>
              <a:rPr lang="fi-FI" sz="1700" err="1">
                <a:solidFill>
                  <a:schemeClr val="tx1"/>
                </a:solidFill>
              </a:rPr>
              <a:t>Affairs</a:t>
            </a:r>
            <a:r>
              <a:rPr lang="fi-FI" sz="1700">
                <a:solidFill>
                  <a:schemeClr val="tx1"/>
                </a:solidFill>
              </a:rPr>
              <a:t> and Health </a:t>
            </a:r>
          </a:p>
        </p:txBody>
      </p:sp>
      <p:sp>
        <p:nvSpPr>
          <p:cNvPr id="19" name="Rounded Rectangle 1">
            <a:extLst>
              <a:ext uri="{FF2B5EF4-FFF2-40B4-BE49-F238E27FC236}">
                <a16:creationId xmlns:a16="http://schemas.microsoft.com/office/drawing/2014/main" id="{59D3B915-270D-45C7-AD44-373A6E97B550}"/>
              </a:ext>
            </a:extLst>
          </p:cNvPr>
          <p:cNvSpPr/>
          <p:nvPr/>
        </p:nvSpPr>
        <p:spPr>
          <a:xfrm>
            <a:off x="6294305" y="1340768"/>
            <a:ext cx="3033565" cy="708391"/>
          </a:xfrm>
          <a:prstGeom prst="roundRect">
            <a:avLst>
              <a:gd name="adj" fmla="val 6694"/>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700" err="1">
                <a:solidFill>
                  <a:schemeClr val="tx1"/>
                </a:solidFill>
              </a:rPr>
              <a:t>Ministry</a:t>
            </a:r>
            <a:r>
              <a:rPr lang="fi-FI" sz="1700">
                <a:solidFill>
                  <a:schemeClr val="tx1"/>
                </a:solidFill>
              </a:rPr>
              <a:t> of Finance</a:t>
            </a:r>
          </a:p>
        </p:txBody>
      </p:sp>
      <p:sp>
        <p:nvSpPr>
          <p:cNvPr id="20" name="Pyöristetty suorakulmio 36">
            <a:extLst>
              <a:ext uri="{FF2B5EF4-FFF2-40B4-BE49-F238E27FC236}">
                <a16:creationId xmlns:a16="http://schemas.microsoft.com/office/drawing/2014/main" id="{A1D85876-F08C-4668-87CC-EBD6D80E9879}"/>
              </a:ext>
            </a:extLst>
          </p:cNvPr>
          <p:cNvSpPr/>
          <p:nvPr/>
        </p:nvSpPr>
        <p:spPr>
          <a:xfrm>
            <a:off x="2639618" y="5898107"/>
            <a:ext cx="6688253" cy="411213"/>
          </a:xfrm>
          <a:prstGeom prst="roundRect">
            <a:avLst/>
          </a:prstGeom>
          <a:solidFill>
            <a:schemeClr val="bg1"/>
          </a:solidFill>
          <a:ln w="15875">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err="1">
                <a:solidFill>
                  <a:schemeClr val="accent1"/>
                </a:solidFill>
                <a:ea typeface="Verdana" panose="020B0604030504040204" pitchFamily="34" charset="0"/>
                <a:cs typeface="Verdana" panose="020B0604030504040204" pitchFamily="34" charset="0"/>
              </a:rPr>
              <a:t>Insured</a:t>
            </a:r>
            <a:r>
              <a:rPr lang="fi-FI">
                <a:solidFill>
                  <a:schemeClr val="accent1"/>
                </a:solidFill>
                <a:ea typeface="Verdana" panose="020B0604030504040204" pitchFamily="34" charset="0"/>
                <a:cs typeface="Verdana" panose="020B0604030504040204" pitchFamily="34" charset="0"/>
              </a:rPr>
              <a:t> and </a:t>
            </a:r>
            <a:r>
              <a:rPr lang="fi-FI" err="1">
                <a:solidFill>
                  <a:schemeClr val="accent1"/>
                </a:solidFill>
                <a:ea typeface="Verdana" panose="020B0604030504040204" pitchFamily="34" charset="0"/>
                <a:cs typeface="Verdana" panose="020B0604030504040204" pitchFamily="34" charset="0"/>
              </a:rPr>
              <a:t>policyholders</a:t>
            </a:r>
            <a:r>
              <a:rPr lang="fi-FI">
                <a:solidFill>
                  <a:schemeClr val="accent1"/>
                </a:solidFill>
                <a:ea typeface="Verdana" panose="020B0604030504040204" pitchFamily="34" charset="0"/>
                <a:cs typeface="Verdana" panose="020B0604030504040204" pitchFamily="34" charset="0"/>
              </a:rPr>
              <a:t> </a:t>
            </a:r>
            <a:endParaRPr lang="en-US">
              <a:solidFill>
                <a:schemeClr val="accent1"/>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51973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p:txBody>
          <a:bodyPr/>
          <a:lstStyle/>
          <a:p>
            <a:r>
              <a:rPr lang="fi-FI" err="1"/>
              <a:t>Preparation</a:t>
            </a:r>
            <a:r>
              <a:rPr lang="fi-FI"/>
              <a:t> and </a:t>
            </a:r>
            <a:r>
              <a:rPr lang="fi-FI" err="1"/>
              <a:t>coming</a:t>
            </a:r>
            <a:r>
              <a:rPr lang="fi-FI"/>
              <a:t> into </a:t>
            </a:r>
            <a:r>
              <a:rPr lang="fi-FI" err="1"/>
              <a:t>force</a:t>
            </a:r>
            <a:r>
              <a:rPr lang="fi-FI"/>
              <a:t> of </a:t>
            </a:r>
            <a:br>
              <a:rPr lang="fi-FI"/>
            </a:br>
            <a:r>
              <a:rPr lang="fi-FI"/>
              <a:t>earnings-related pension </a:t>
            </a:r>
            <a:r>
              <a:rPr lang="fi-FI" err="1"/>
              <a:t>acts</a:t>
            </a:r>
            <a:br>
              <a:rPr lang="fi-FI"/>
            </a:br>
            <a:endParaRPr lang="fi-FI"/>
          </a:p>
        </p:txBody>
      </p:sp>
      <p:sp>
        <p:nvSpPr>
          <p:cNvPr id="6" name="Dian numeron paikkamerkki 5">
            <a:extLst>
              <a:ext uri="{FF2B5EF4-FFF2-40B4-BE49-F238E27FC236}">
                <a16:creationId xmlns:a16="http://schemas.microsoft.com/office/drawing/2014/main" id="{3BBA4828-6745-49D2-973B-D5AA5E9F47CC}"/>
              </a:ext>
            </a:extLst>
          </p:cNvPr>
          <p:cNvSpPr>
            <a:spLocks noGrp="1"/>
          </p:cNvSpPr>
          <p:nvPr>
            <p:ph type="sldNum" sz="quarter" idx="12"/>
          </p:nvPr>
        </p:nvSpPr>
        <p:spPr/>
        <p:txBody>
          <a:bodyPr/>
          <a:lstStyle/>
          <a:p>
            <a:fld id="{BE2D8D75-17F6-474C-8CC8-AD93DCE1F39D}" type="slidenum">
              <a:rPr lang="fi-FI" smtClean="0"/>
              <a:t>8</a:t>
            </a:fld>
            <a:endParaRPr lang="fi-FI"/>
          </a:p>
        </p:txBody>
      </p:sp>
      <p:grpSp>
        <p:nvGrpSpPr>
          <p:cNvPr id="34" name="Ryhmä 33">
            <a:extLst>
              <a:ext uri="{FF2B5EF4-FFF2-40B4-BE49-F238E27FC236}">
                <a16:creationId xmlns:a16="http://schemas.microsoft.com/office/drawing/2014/main" id="{9450573E-8615-4AB7-94C4-A7F2D0B67CE8}"/>
              </a:ext>
              <a:ext uri="{C183D7F6-B498-43B3-948B-1728B52AA6E4}">
                <adec:decorative xmlns:adec="http://schemas.microsoft.com/office/drawing/2017/decorative" val="1"/>
              </a:ext>
            </a:extLst>
          </p:cNvPr>
          <p:cNvGrpSpPr/>
          <p:nvPr/>
        </p:nvGrpSpPr>
        <p:grpSpPr>
          <a:xfrm>
            <a:off x="1451484" y="1796101"/>
            <a:ext cx="9289032" cy="3793139"/>
            <a:chOff x="1451484" y="1580077"/>
            <a:chExt cx="9289032" cy="3793139"/>
          </a:xfrm>
        </p:grpSpPr>
        <p:sp>
          <p:nvSpPr>
            <p:cNvPr id="35" name="Rounded Rectangle 37">
              <a:extLst>
                <a:ext uri="{FF2B5EF4-FFF2-40B4-BE49-F238E27FC236}">
                  <a16:creationId xmlns:a16="http://schemas.microsoft.com/office/drawing/2014/main" id="{29090062-F18A-4CB5-BACE-807BA16D06D9}"/>
                </a:ext>
                <a:ext uri="{C183D7F6-B498-43B3-948B-1728B52AA6E4}">
                  <adec:decorative xmlns:adec="http://schemas.microsoft.com/office/drawing/2017/decorative" val="0"/>
                </a:ext>
              </a:extLst>
            </p:cNvPr>
            <p:cNvSpPr/>
            <p:nvPr/>
          </p:nvSpPr>
          <p:spPr bwMode="black">
            <a:xfrm>
              <a:off x="1451484" y="1580078"/>
              <a:ext cx="6048672" cy="3793138"/>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sp>
          <p:nvSpPr>
            <p:cNvPr id="36" name="Rounded Rectangle 39">
              <a:extLst>
                <a:ext uri="{FF2B5EF4-FFF2-40B4-BE49-F238E27FC236}">
                  <a16:creationId xmlns:a16="http://schemas.microsoft.com/office/drawing/2014/main" id="{05E238B4-9ABD-458C-9584-795DCA26CE80}"/>
                </a:ext>
                <a:ext uri="{C183D7F6-B498-43B3-948B-1728B52AA6E4}">
                  <adec:decorative xmlns:adec="http://schemas.microsoft.com/office/drawing/2017/decorative" val="0"/>
                </a:ext>
              </a:extLst>
            </p:cNvPr>
            <p:cNvSpPr/>
            <p:nvPr/>
          </p:nvSpPr>
          <p:spPr bwMode="black">
            <a:xfrm>
              <a:off x="8130503" y="1580077"/>
              <a:ext cx="2610013" cy="962963"/>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sp>
          <p:nvSpPr>
            <p:cNvPr id="37" name="Rounded Rectangle 42">
              <a:extLst>
                <a:ext uri="{FF2B5EF4-FFF2-40B4-BE49-F238E27FC236}">
                  <a16:creationId xmlns:a16="http://schemas.microsoft.com/office/drawing/2014/main" id="{5CC94C02-B45D-4D08-B59A-26A89DD9109D}"/>
                </a:ext>
                <a:ext uri="{C183D7F6-B498-43B3-948B-1728B52AA6E4}">
                  <adec:decorative xmlns:adec="http://schemas.microsoft.com/office/drawing/2017/decorative" val="0"/>
                </a:ext>
              </a:extLst>
            </p:cNvPr>
            <p:cNvSpPr/>
            <p:nvPr/>
          </p:nvSpPr>
          <p:spPr bwMode="black">
            <a:xfrm>
              <a:off x="8130503" y="2984639"/>
              <a:ext cx="2610013" cy="962963"/>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sp>
          <p:nvSpPr>
            <p:cNvPr id="38" name="Rounded Rectangle 44">
              <a:extLst>
                <a:ext uri="{FF2B5EF4-FFF2-40B4-BE49-F238E27FC236}">
                  <a16:creationId xmlns:a16="http://schemas.microsoft.com/office/drawing/2014/main" id="{856EDE09-8C32-4133-AFC6-A91B012F2575}"/>
                </a:ext>
                <a:ext uri="{C183D7F6-B498-43B3-948B-1728B52AA6E4}">
                  <adec:decorative xmlns:adec="http://schemas.microsoft.com/office/drawing/2017/decorative" val="0"/>
                </a:ext>
              </a:extLst>
            </p:cNvPr>
            <p:cNvSpPr/>
            <p:nvPr/>
          </p:nvSpPr>
          <p:spPr bwMode="black">
            <a:xfrm>
              <a:off x="8130503" y="4379677"/>
              <a:ext cx="2610013" cy="962963"/>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pic>
          <p:nvPicPr>
            <p:cNvPr id="39" name="Picture 14">
              <a:extLst>
                <a:ext uri="{FF2B5EF4-FFF2-40B4-BE49-F238E27FC236}">
                  <a16:creationId xmlns:a16="http://schemas.microsoft.com/office/drawing/2014/main" id="{1605BC34-BC68-4551-BCAF-F012DB6C0BC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91" y="1697953"/>
              <a:ext cx="759753" cy="759753"/>
            </a:xfrm>
            <a:prstGeom prst="rect">
              <a:avLst/>
            </a:prstGeom>
          </p:spPr>
        </p:pic>
        <p:pic>
          <p:nvPicPr>
            <p:cNvPr id="40" name="Picture 16">
              <a:extLst>
                <a:ext uri="{FF2B5EF4-FFF2-40B4-BE49-F238E27FC236}">
                  <a16:creationId xmlns:a16="http://schemas.microsoft.com/office/drawing/2014/main" id="{6E646552-2C22-40C9-B01B-DC51F8BE6A4C}"/>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4565" y="4486992"/>
              <a:ext cx="702000" cy="702000"/>
            </a:xfrm>
            <a:prstGeom prst="rect">
              <a:avLst/>
            </a:prstGeom>
          </p:spPr>
        </p:pic>
        <p:pic>
          <p:nvPicPr>
            <p:cNvPr id="41" name="Picture 18">
              <a:extLst>
                <a:ext uri="{FF2B5EF4-FFF2-40B4-BE49-F238E27FC236}">
                  <a16:creationId xmlns:a16="http://schemas.microsoft.com/office/drawing/2014/main" id="{89A90872-8AA4-4574-AA23-116C9C4F38C9}"/>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11831" y="1690475"/>
              <a:ext cx="703464" cy="703464"/>
            </a:xfrm>
            <a:prstGeom prst="rect">
              <a:avLst/>
            </a:prstGeom>
          </p:spPr>
        </p:pic>
        <p:pic>
          <p:nvPicPr>
            <p:cNvPr id="42" name="Picture 20">
              <a:extLst>
                <a:ext uri="{FF2B5EF4-FFF2-40B4-BE49-F238E27FC236}">
                  <a16:creationId xmlns:a16="http://schemas.microsoft.com/office/drawing/2014/main" id="{7AC7B7AE-24DA-47E0-81CF-EBBB3F87A8F5}"/>
                </a:ext>
                <a:ext uri="{C183D7F6-B498-43B3-948B-1728B52AA6E4}">
                  <adec:decorative xmlns:adec="http://schemas.microsoft.com/office/drawing/2017/decorative" val="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24565" y="3070005"/>
              <a:ext cx="702000" cy="702000"/>
            </a:xfrm>
            <a:prstGeom prst="rect">
              <a:avLst/>
            </a:prstGeom>
          </p:spPr>
        </p:pic>
        <p:sp>
          <p:nvSpPr>
            <p:cNvPr id="43" name="Rounded Rectangle 12">
              <a:extLst>
                <a:ext uri="{FF2B5EF4-FFF2-40B4-BE49-F238E27FC236}">
                  <a16:creationId xmlns:a16="http://schemas.microsoft.com/office/drawing/2014/main" id="{016E6E6A-495A-4E4F-BAA2-C7C0ECBC9C97}"/>
                </a:ext>
              </a:extLst>
            </p:cNvPr>
            <p:cNvSpPr/>
            <p:nvPr/>
          </p:nvSpPr>
          <p:spPr bwMode="black">
            <a:xfrm>
              <a:off x="1613371" y="2457706"/>
              <a:ext cx="1656184" cy="615600"/>
            </a:xfrm>
            <a:prstGeom prst="roundRect">
              <a:avLst>
                <a:gd name="adj" fmla="val 53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err="1"/>
                <a:t>Employers</a:t>
              </a:r>
              <a:endParaRPr lang="en-FI" b="1"/>
            </a:p>
          </p:txBody>
        </p:sp>
        <p:sp>
          <p:nvSpPr>
            <p:cNvPr id="44" name="Rounded Rectangle 21">
              <a:extLst>
                <a:ext uri="{FF2B5EF4-FFF2-40B4-BE49-F238E27FC236}">
                  <a16:creationId xmlns:a16="http://schemas.microsoft.com/office/drawing/2014/main" id="{243563AC-71A0-4F66-8731-CA6DADD5EEE3}"/>
                </a:ext>
              </a:extLst>
            </p:cNvPr>
            <p:cNvSpPr/>
            <p:nvPr/>
          </p:nvSpPr>
          <p:spPr bwMode="black">
            <a:xfrm>
              <a:off x="5699956" y="2457706"/>
              <a:ext cx="1656184" cy="615600"/>
            </a:xfrm>
            <a:prstGeom prst="roundRect">
              <a:avLst>
                <a:gd name="adj" fmla="val 53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err="1"/>
                <a:t>Employees</a:t>
              </a:r>
              <a:endParaRPr lang="en-FI" b="1"/>
            </a:p>
          </p:txBody>
        </p:sp>
        <p:sp>
          <p:nvSpPr>
            <p:cNvPr id="45" name="Rounded Rectangle 24">
              <a:extLst>
                <a:ext uri="{FF2B5EF4-FFF2-40B4-BE49-F238E27FC236}">
                  <a16:creationId xmlns:a16="http://schemas.microsoft.com/office/drawing/2014/main" id="{C40417CF-956C-4AFC-8C5F-74CFC3799D84}"/>
                </a:ext>
              </a:extLst>
            </p:cNvPr>
            <p:cNvSpPr/>
            <p:nvPr/>
          </p:nvSpPr>
          <p:spPr bwMode="black">
            <a:xfrm>
              <a:off x="3628743" y="3356992"/>
              <a:ext cx="1692000" cy="614729"/>
            </a:xfrm>
            <a:prstGeom prst="roundRect">
              <a:avLst>
                <a:gd name="adj" fmla="val 53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err="1"/>
                <a:t>The</a:t>
              </a:r>
              <a:r>
                <a:rPr lang="fi-FI" b="1"/>
                <a:t> </a:t>
              </a:r>
              <a:r>
                <a:rPr lang="fi-FI" b="1" err="1"/>
                <a:t>self-employed</a:t>
              </a:r>
              <a:endParaRPr lang="en-FI" b="1"/>
            </a:p>
          </p:txBody>
        </p:sp>
        <p:sp>
          <p:nvSpPr>
            <p:cNvPr id="46" name="Rounded Rectangle 33">
              <a:extLst>
                <a:ext uri="{FF2B5EF4-FFF2-40B4-BE49-F238E27FC236}">
                  <a16:creationId xmlns:a16="http://schemas.microsoft.com/office/drawing/2014/main" id="{C1661134-D315-493F-980F-2C3CD631D5DB}"/>
                </a:ext>
                <a:ext uri="{C183D7F6-B498-43B3-948B-1728B52AA6E4}">
                  <adec:decorative xmlns:adec="http://schemas.microsoft.com/office/drawing/2017/decorative" val="0"/>
                </a:ext>
              </a:extLst>
            </p:cNvPr>
            <p:cNvSpPr/>
            <p:nvPr/>
          </p:nvSpPr>
          <p:spPr bwMode="black">
            <a:xfrm>
              <a:off x="1612455" y="4131372"/>
              <a:ext cx="5735920" cy="1132385"/>
            </a:xfrm>
            <a:prstGeom prst="roundRect">
              <a:avLst>
                <a:gd name="adj" fmla="val 5379"/>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1"/>
            </a:p>
          </p:txBody>
        </p:sp>
        <p:sp>
          <p:nvSpPr>
            <p:cNvPr id="47" name="TextBox 34">
              <a:extLst>
                <a:ext uri="{FF2B5EF4-FFF2-40B4-BE49-F238E27FC236}">
                  <a16:creationId xmlns:a16="http://schemas.microsoft.com/office/drawing/2014/main" id="{52C35B8B-DB3D-4662-AFF2-4BF3ECAF4BF6}"/>
                </a:ext>
              </a:extLst>
            </p:cNvPr>
            <p:cNvSpPr txBox="1"/>
            <p:nvPr/>
          </p:nvSpPr>
          <p:spPr>
            <a:xfrm>
              <a:off x="1653118" y="4186542"/>
              <a:ext cx="1875835" cy="1077218"/>
            </a:xfrm>
            <a:prstGeom prst="rect">
              <a:avLst/>
            </a:prstGeom>
            <a:noFill/>
          </p:spPr>
          <p:txBody>
            <a:bodyPr wrap="none" rtlCol="0">
              <a:spAutoFit/>
            </a:bodyPr>
            <a:lstStyle/>
            <a:p>
              <a:pPr algn="ctr"/>
              <a:r>
                <a:rPr lang="fi-FI" sz="1600" b="1" err="1">
                  <a:solidFill>
                    <a:schemeClr val="accent1"/>
                  </a:solidFill>
                  <a:cs typeface="Verdana"/>
                </a:rPr>
                <a:t>The</a:t>
              </a:r>
              <a:r>
                <a:rPr lang="fi-FI" sz="1600" b="1">
                  <a:solidFill>
                    <a:schemeClr val="accent1"/>
                  </a:solidFill>
                  <a:cs typeface="Verdana"/>
                </a:rPr>
                <a:t> </a:t>
              </a:r>
              <a:r>
                <a:rPr lang="fi-FI" sz="1600" b="1" err="1">
                  <a:solidFill>
                    <a:schemeClr val="accent1"/>
                  </a:solidFill>
                  <a:cs typeface="Verdana"/>
                </a:rPr>
                <a:t>Finnish</a:t>
              </a:r>
              <a:r>
                <a:rPr lang="fi-FI" sz="1600" b="1">
                  <a:solidFill>
                    <a:schemeClr val="accent1"/>
                  </a:solidFill>
                  <a:cs typeface="Verdana"/>
                </a:rPr>
                <a:t> pension</a:t>
              </a:r>
            </a:p>
            <a:p>
              <a:pPr algn="ctr"/>
              <a:r>
                <a:rPr lang="fi-FI" sz="1600" b="1">
                  <a:solidFill>
                    <a:schemeClr val="accent1"/>
                  </a:solidFill>
                  <a:cs typeface="Verdana"/>
                </a:rPr>
                <a:t>Alliance TELA</a:t>
              </a:r>
            </a:p>
            <a:p>
              <a:pPr algn="ctr"/>
              <a:r>
                <a:rPr lang="fi-FI" sz="1600" err="1"/>
                <a:t>Authorised</a:t>
              </a:r>
              <a:r>
                <a:rPr lang="fi-FI" sz="1600"/>
                <a:t> pension </a:t>
              </a:r>
            </a:p>
            <a:p>
              <a:pPr algn="ctr"/>
              <a:r>
                <a:rPr lang="fi-FI" sz="1600" err="1"/>
                <a:t>providers</a:t>
              </a:r>
              <a:endParaRPr lang="fi-FI" sz="1600"/>
            </a:p>
          </p:txBody>
        </p:sp>
        <p:sp>
          <p:nvSpPr>
            <p:cNvPr id="48" name="TextBox 35">
              <a:extLst>
                <a:ext uri="{FF2B5EF4-FFF2-40B4-BE49-F238E27FC236}">
                  <a16:creationId xmlns:a16="http://schemas.microsoft.com/office/drawing/2014/main" id="{BB090826-9ADB-4F6D-9BC7-51BCEB613BC5}"/>
                </a:ext>
              </a:extLst>
            </p:cNvPr>
            <p:cNvSpPr txBox="1"/>
            <p:nvPr/>
          </p:nvSpPr>
          <p:spPr>
            <a:xfrm>
              <a:off x="3779762" y="4186542"/>
              <a:ext cx="1493037" cy="1077218"/>
            </a:xfrm>
            <a:prstGeom prst="rect">
              <a:avLst/>
            </a:prstGeom>
            <a:noFill/>
          </p:spPr>
          <p:txBody>
            <a:bodyPr wrap="square" rtlCol="0">
              <a:spAutoFit/>
            </a:bodyPr>
            <a:lstStyle/>
            <a:p>
              <a:pPr lvl="0" algn="ctr"/>
              <a:r>
                <a:rPr lang="en-FI" sz="1600" b="1">
                  <a:solidFill>
                    <a:schemeClr val="tx2"/>
                  </a:solidFill>
                </a:rPr>
                <a:t>STM</a:t>
              </a:r>
            </a:p>
            <a:p>
              <a:pPr algn="ctr"/>
              <a:r>
                <a:rPr lang="fi-FI" sz="1600" err="1"/>
                <a:t>The</a:t>
              </a:r>
              <a:r>
                <a:rPr lang="fi-FI" sz="1600"/>
                <a:t> </a:t>
              </a:r>
              <a:r>
                <a:rPr lang="fi-FI" sz="1600" err="1"/>
                <a:t>Ministry</a:t>
              </a:r>
              <a:r>
                <a:rPr lang="fi-FI" sz="1600"/>
                <a:t> of </a:t>
              </a:r>
            </a:p>
            <a:p>
              <a:pPr algn="ctr"/>
              <a:r>
                <a:rPr lang="fi-FI" sz="1600" err="1"/>
                <a:t>Social</a:t>
              </a:r>
              <a:r>
                <a:rPr lang="fi-FI" sz="1600"/>
                <a:t> </a:t>
              </a:r>
              <a:r>
                <a:rPr lang="fi-FI" sz="1600" err="1"/>
                <a:t>Affairs</a:t>
              </a:r>
              <a:r>
                <a:rPr lang="fi-FI" sz="1600"/>
                <a:t> </a:t>
              </a:r>
            </a:p>
            <a:p>
              <a:pPr algn="ctr"/>
              <a:r>
                <a:rPr lang="fi-FI" sz="1600"/>
                <a:t>and Health</a:t>
              </a:r>
              <a:endParaRPr lang="fi-FI" sz="1600">
                <a:cs typeface="Verdana"/>
              </a:endParaRPr>
            </a:p>
          </p:txBody>
        </p:sp>
        <p:sp>
          <p:nvSpPr>
            <p:cNvPr id="49" name="TextBox 36">
              <a:extLst>
                <a:ext uri="{FF2B5EF4-FFF2-40B4-BE49-F238E27FC236}">
                  <a16:creationId xmlns:a16="http://schemas.microsoft.com/office/drawing/2014/main" id="{F004C2FA-5C5F-4415-8AEB-B76E29946A52}"/>
                </a:ext>
              </a:extLst>
            </p:cNvPr>
            <p:cNvSpPr txBox="1"/>
            <p:nvPr/>
          </p:nvSpPr>
          <p:spPr>
            <a:xfrm>
              <a:off x="5550320" y="4265461"/>
              <a:ext cx="1887534" cy="830997"/>
            </a:xfrm>
            <a:prstGeom prst="rect">
              <a:avLst/>
            </a:prstGeom>
            <a:noFill/>
          </p:spPr>
          <p:txBody>
            <a:bodyPr wrap="square" rtlCol="0">
              <a:spAutoFit/>
            </a:bodyPr>
            <a:lstStyle/>
            <a:p>
              <a:pPr lvl="0" algn="ctr"/>
              <a:r>
                <a:rPr lang="en-FI" sz="1600" b="1">
                  <a:solidFill>
                    <a:schemeClr val="tx2"/>
                  </a:solidFill>
                </a:rPr>
                <a:t>ETK</a:t>
              </a:r>
            </a:p>
            <a:p>
              <a:pPr algn="ctr"/>
              <a:r>
                <a:rPr lang="fi-FI" sz="1600" err="1"/>
                <a:t>The</a:t>
              </a:r>
              <a:r>
                <a:rPr lang="fi-FI" sz="1600"/>
                <a:t> </a:t>
              </a:r>
              <a:r>
                <a:rPr lang="fi-FI" sz="1600" err="1"/>
                <a:t>Finnish</a:t>
              </a:r>
              <a:r>
                <a:rPr lang="fi-FI" sz="1600"/>
                <a:t> Centre for </a:t>
              </a:r>
              <a:r>
                <a:rPr lang="fi-FI" sz="1600" err="1"/>
                <a:t>Pensions</a:t>
              </a:r>
              <a:endParaRPr lang="fi-FI" sz="1600"/>
            </a:p>
          </p:txBody>
        </p:sp>
        <p:sp>
          <p:nvSpPr>
            <p:cNvPr id="50" name="TextBox 22">
              <a:extLst>
                <a:ext uri="{FF2B5EF4-FFF2-40B4-BE49-F238E27FC236}">
                  <a16:creationId xmlns:a16="http://schemas.microsoft.com/office/drawing/2014/main" id="{7096FD5C-52B0-4022-845F-B5480750E61D}"/>
                </a:ext>
              </a:extLst>
            </p:cNvPr>
            <p:cNvSpPr txBox="1"/>
            <p:nvPr/>
          </p:nvSpPr>
          <p:spPr>
            <a:xfrm>
              <a:off x="3761650" y="2454652"/>
              <a:ext cx="1452449" cy="590931"/>
            </a:xfrm>
            <a:prstGeom prst="rect">
              <a:avLst/>
            </a:prstGeom>
            <a:noFill/>
          </p:spPr>
          <p:txBody>
            <a:bodyPr wrap="none" rtlCol="0">
              <a:spAutoFit/>
            </a:bodyPr>
            <a:lstStyle/>
            <a:p>
              <a:pPr>
                <a:lnSpc>
                  <a:spcPct val="90000"/>
                </a:lnSpc>
              </a:pPr>
              <a:r>
                <a:rPr lang="fi-FI" b="1" err="1"/>
                <a:t>Result</a:t>
              </a:r>
              <a:r>
                <a:rPr lang="fi-FI" b="1"/>
                <a:t> of </a:t>
              </a:r>
              <a:r>
                <a:rPr lang="fi-FI" b="1" err="1"/>
                <a:t>the</a:t>
              </a:r>
              <a:r>
                <a:rPr lang="fi-FI" b="1"/>
                <a:t> </a:t>
              </a:r>
            </a:p>
            <a:p>
              <a:pPr>
                <a:lnSpc>
                  <a:spcPct val="90000"/>
                </a:lnSpc>
              </a:pPr>
              <a:r>
                <a:rPr lang="fi-FI" b="1" err="1"/>
                <a:t>negotiations</a:t>
              </a:r>
              <a:endParaRPr lang="en-FI" b="1"/>
            </a:p>
          </p:txBody>
        </p:sp>
        <p:cxnSp>
          <p:nvCxnSpPr>
            <p:cNvPr id="51" name="Straight Connector 28">
              <a:extLst>
                <a:ext uri="{FF2B5EF4-FFF2-40B4-BE49-F238E27FC236}">
                  <a16:creationId xmlns:a16="http://schemas.microsoft.com/office/drawing/2014/main" id="{1290CA08-A2EE-4CFE-897C-4EAD759BD8A6}"/>
                </a:ext>
                <a:ext uri="{C183D7F6-B498-43B3-948B-1728B52AA6E4}">
                  <adec:decorative xmlns:adec="http://schemas.microsoft.com/office/drawing/2017/decorative" val="0"/>
                </a:ext>
              </a:extLst>
            </p:cNvPr>
            <p:cNvCxnSpPr>
              <a:cxnSpLocks/>
            </p:cNvCxnSpPr>
            <p:nvPr/>
          </p:nvCxnSpPr>
          <p:spPr>
            <a:xfrm>
              <a:off x="3323692" y="2757641"/>
              <a:ext cx="26141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31">
              <a:extLst>
                <a:ext uri="{FF2B5EF4-FFF2-40B4-BE49-F238E27FC236}">
                  <a16:creationId xmlns:a16="http://schemas.microsoft.com/office/drawing/2014/main" id="{84CB6E11-ED18-495A-AE7C-406ADB0C0C16}"/>
                </a:ext>
                <a:ext uri="{C183D7F6-B498-43B3-948B-1728B52AA6E4}">
                  <adec:decorative xmlns:adec="http://schemas.microsoft.com/office/drawing/2017/decorative" val="0"/>
                </a:ext>
              </a:extLst>
            </p:cNvPr>
            <p:cNvCxnSpPr>
              <a:cxnSpLocks/>
            </p:cNvCxnSpPr>
            <p:nvPr/>
          </p:nvCxnSpPr>
          <p:spPr>
            <a:xfrm>
              <a:off x="5326228" y="2757641"/>
              <a:ext cx="26141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Straight Connector 32">
              <a:extLst>
                <a:ext uri="{FF2B5EF4-FFF2-40B4-BE49-F238E27FC236}">
                  <a16:creationId xmlns:a16="http://schemas.microsoft.com/office/drawing/2014/main" id="{82D176BE-A759-49E1-9507-6B9746F0397B}"/>
                </a:ext>
                <a:ext uri="{C183D7F6-B498-43B3-948B-1728B52AA6E4}">
                  <adec:decorative xmlns:adec="http://schemas.microsoft.com/office/drawing/2017/decorative" val="0"/>
                </a:ext>
              </a:extLst>
            </p:cNvPr>
            <p:cNvCxnSpPr>
              <a:cxnSpLocks/>
            </p:cNvCxnSpPr>
            <p:nvPr/>
          </p:nvCxnSpPr>
          <p:spPr>
            <a:xfrm rot="16200000">
              <a:off x="4344038" y="3153865"/>
              <a:ext cx="26141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54" name="Triangle 38">
              <a:extLst>
                <a:ext uri="{FF2B5EF4-FFF2-40B4-BE49-F238E27FC236}">
                  <a16:creationId xmlns:a16="http://schemas.microsoft.com/office/drawing/2014/main" id="{7D14F718-C498-4291-B407-87B30FAE2498}"/>
                </a:ext>
                <a:ext uri="{C183D7F6-B498-43B3-948B-1728B52AA6E4}">
                  <adec:decorative xmlns:adec="http://schemas.microsoft.com/office/drawing/2017/decorative" val="0"/>
                </a:ext>
              </a:extLst>
            </p:cNvPr>
            <p:cNvSpPr/>
            <p:nvPr/>
          </p:nvSpPr>
          <p:spPr bwMode="black">
            <a:xfrm rot="5400000">
              <a:off x="7625401" y="1911149"/>
              <a:ext cx="324000" cy="25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sp>
          <p:nvSpPr>
            <p:cNvPr id="55" name="TextBox 40">
              <a:extLst>
                <a:ext uri="{FF2B5EF4-FFF2-40B4-BE49-F238E27FC236}">
                  <a16:creationId xmlns:a16="http://schemas.microsoft.com/office/drawing/2014/main" id="{59F18DB4-4507-4306-8550-91388038E22A}"/>
                </a:ext>
              </a:extLst>
            </p:cNvPr>
            <p:cNvSpPr txBox="1"/>
            <p:nvPr/>
          </p:nvSpPr>
          <p:spPr>
            <a:xfrm>
              <a:off x="8357172" y="1750534"/>
              <a:ext cx="1359090" cy="584775"/>
            </a:xfrm>
            <a:prstGeom prst="rect">
              <a:avLst/>
            </a:prstGeom>
            <a:noFill/>
          </p:spPr>
          <p:txBody>
            <a:bodyPr wrap="none" rtlCol="0">
              <a:spAutoFit/>
            </a:bodyPr>
            <a:lstStyle/>
            <a:p>
              <a:pPr lvl="0"/>
              <a:r>
                <a:rPr lang="en-FI" sz="1600" b="1">
                  <a:solidFill>
                    <a:schemeClr val="tx2"/>
                  </a:solidFill>
                </a:rPr>
                <a:t>STM</a:t>
              </a:r>
            </a:p>
            <a:p>
              <a:r>
                <a:rPr lang="fi-FI" sz="1600" err="1"/>
                <a:t>prepares</a:t>
              </a:r>
              <a:r>
                <a:rPr lang="fi-FI" sz="1600"/>
                <a:t> a </a:t>
              </a:r>
              <a:r>
                <a:rPr lang="fi-FI" sz="1600" err="1"/>
                <a:t>bill</a:t>
              </a:r>
              <a:endParaRPr lang="en-US" sz="1600">
                <a:latin typeface="Verdana" panose="020B0604030504040204" pitchFamily="34" charset="0"/>
                <a:ea typeface="Verdana" panose="020B0604030504040204" pitchFamily="34" charset="0"/>
                <a:cs typeface="Verdana" panose="020B0604030504040204" pitchFamily="34" charset="0"/>
              </a:endParaRPr>
            </a:p>
          </p:txBody>
        </p:sp>
        <p:sp>
          <p:nvSpPr>
            <p:cNvPr id="56" name="TextBox 43">
              <a:extLst>
                <a:ext uri="{FF2B5EF4-FFF2-40B4-BE49-F238E27FC236}">
                  <a16:creationId xmlns:a16="http://schemas.microsoft.com/office/drawing/2014/main" id="{FBBD3921-EBA7-4C8D-974B-8926ADC6C81B}"/>
                </a:ext>
              </a:extLst>
            </p:cNvPr>
            <p:cNvSpPr txBox="1"/>
            <p:nvPr/>
          </p:nvSpPr>
          <p:spPr>
            <a:xfrm>
              <a:off x="8357172" y="3097946"/>
              <a:ext cx="1466171" cy="584775"/>
            </a:xfrm>
            <a:prstGeom prst="rect">
              <a:avLst/>
            </a:prstGeom>
            <a:noFill/>
          </p:spPr>
          <p:txBody>
            <a:bodyPr wrap="none" rtlCol="0">
              <a:spAutoFit/>
            </a:bodyPr>
            <a:lstStyle/>
            <a:p>
              <a:pPr lvl="0"/>
              <a:r>
                <a:rPr lang="fi-FI" sz="1600" b="1" err="1">
                  <a:solidFill>
                    <a:schemeClr val="tx2"/>
                  </a:solidFill>
                </a:rPr>
                <a:t>Parlament</a:t>
              </a:r>
              <a:endParaRPr lang="en-FI" sz="1600" b="1">
                <a:solidFill>
                  <a:schemeClr val="tx2"/>
                </a:solidFill>
              </a:endParaRPr>
            </a:p>
            <a:p>
              <a:r>
                <a:rPr lang="fi-FI" sz="1600" err="1"/>
                <a:t>debates</a:t>
              </a:r>
              <a:r>
                <a:rPr lang="fi-FI" sz="1600"/>
                <a:t> </a:t>
              </a:r>
              <a:r>
                <a:rPr lang="fi-FI" sz="1600" err="1"/>
                <a:t>the</a:t>
              </a:r>
              <a:r>
                <a:rPr lang="fi-FI" sz="1600"/>
                <a:t> </a:t>
              </a:r>
              <a:r>
                <a:rPr lang="fi-FI" sz="1600" err="1"/>
                <a:t>bill</a:t>
              </a:r>
              <a:endParaRPr lang="fi-FI" sz="1600"/>
            </a:p>
          </p:txBody>
        </p:sp>
        <p:sp>
          <p:nvSpPr>
            <p:cNvPr id="57" name="TextBox 45">
              <a:extLst>
                <a:ext uri="{FF2B5EF4-FFF2-40B4-BE49-F238E27FC236}">
                  <a16:creationId xmlns:a16="http://schemas.microsoft.com/office/drawing/2014/main" id="{1BC62224-5DD4-45A9-B051-D8860C9336BA}"/>
                </a:ext>
              </a:extLst>
            </p:cNvPr>
            <p:cNvSpPr txBox="1"/>
            <p:nvPr/>
          </p:nvSpPr>
          <p:spPr>
            <a:xfrm>
              <a:off x="8357172" y="4568770"/>
              <a:ext cx="1374351" cy="584775"/>
            </a:xfrm>
            <a:prstGeom prst="rect">
              <a:avLst/>
            </a:prstGeom>
            <a:noFill/>
          </p:spPr>
          <p:txBody>
            <a:bodyPr wrap="none" rtlCol="0">
              <a:spAutoFit/>
            </a:bodyPr>
            <a:lstStyle/>
            <a:p>
              <a:pPr lvl="0"/>
              <a:r>
                <a:rPr lang="fi-FI" sz="1600" b="1" err="1">
                  <a:solidFill>
                    <a:schemeClr val="tx2"/>
                  </a:solidFill>
                </a:rPr>
                <a:t>The</a:t>
              </a:r>
              <a:r>
                <a:rPr lang="fi-FI" sz="1600" b="1">
                  <a:solidFill>
                    <a:schemeClr val="tx2"/>
                  </a:solidFill>
                </a:rPr>
                <a:t> p</a:t>
              </a:r>
              <a:r>
                <a:rPr lang="en-FI" sz="1600" b="1">
                  <a:solidFill>
                    <a:schemeClr val="tx2"/>
                  </a:solidFill>
                </a:rPr>
                <a:t>resident</a:t>
              </a:r>
            </a:p>
            <a:p>
              <a:r>
                <a:rPr lang="fi-FI" sz="1600" err="1"/>
                <a:t>ratifies</a:t>
              </a:r>
              <a:r>
                <a:rPr lang="fi-FI" sz="1600"/>
                <a:t> </a:t>
              </a:r>
              <a:r>
                <a:rPr lang="fi-FI" sz="1600" err="1"/>
                <a:t>the</a:t>
              </a:r>
              <a:r>
                <a:rPr lang="fi-FI" sz="1600"/>
                <a:t> </a:t>
              </a:r>
              <a:r>
                <a:rPr lang="fi-FI" sz="1600" err="1"/>
                <a:t>bill</a:t>
              </a:r>
              <a:endParaRPr lang="en-US" sz="1600">
                <a:latin typeface="Verdana" panose="020B0604030504040204" pitchFamily="34" charset="0"/>
                <a:ea typeface="Verdana" panose="020B0604030504040204" pitchFamily="34" charset="0"/>
                <a:cs typeface="Verdana" panose="020B0604030504040204" pitchFamily="34" charset="0"/>
              </a:endParaRPr>
            </a:p>
          </p:txBody>
        </p:sp>
        <p:sp>
          <p:nvSpPr>
            <p:cNvPr id="58" name="Triangle 46">
              <a:extLst>
                <a:ext uri="{FF2B5EF4-FFF2-40B4-BE49-F238E27FC236}">
                  <a16:creationId xmlns:a16="http://schemas.microsoft.com/office/drawing/2014/main" id="{19184B3D-41DB-4C77-A4E3-BEF869DFEAF7}"/>
                </a:ext>
                <a:ext uri="{C183D7F6-B498-43B3-948B-1728B52AA6E4}">
                  <adec:decorative xmlns:adec="http://schemas.microsoft.com/office/drawing/2017/decorative" val="1"/>
                </a:ext>
              </a:extLst>
            </p:cNvPr>
            <p:cNvSpPr/>
            <p:nvPr/>
          </p:nvSpPr>
          <p:spPr bwMode="black">
            <a:xfrm rot="10800000">
              <a:off x="9216813" y="2633790"/>
              <a:ext cx="346414" cy="25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sp>
          <p:nvSpPr>
            <p:cNvPr id="59" name="Triangle 48">
              <a:extLst>
                <a:ext uri="{FF2B5EF4-FFF2-40B4-BE49-F238E27FC236}">
                  <a16:creationId xmlns:a16="http://schemas.microsoft.com/office/drawing/2014/main" id="{B1E0EF8F-84A2-48B9-B6BA-E453C88170A6}"/>
                </a:ext>
                <a:ext uri="{C183D7F6-B498-43B3-948B-1728B52AA6E4}">
                  <adec:decorative xmlns:adec="http://schemas.microsoft.com/office/drawing/2017/decorative" val="1"/>
                </a:ext>
              </a:extLst>
            </p:cNvPr>
            <p:cNvSpPr/>
            <p:nvPr/>
          </p:nvSpPr>
          <p:spPr bwMode="black">
            <a:xfrm rot="10800000">
              <a:off x="9216813" y="4038352"/>
              <a:ext cx="346414" cy="25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grpSp>
    </p:spTree>
    <p:extLst>
      <p:ext uri="{BB962C8B-B14F-4D97-AF65-F5344CB8AC3E}">
        <p14:creationId xmlns:p14="http://schemas.microsoft.com/office/powerpoint/2010/main" val="2955827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ED4892-1C69-47D9-A014-9C4D4D0B1AC3}"/>
              </a:ext>
            </a:extLst>
          </p:cNvPr>
          <p:cNvSpPr>
            <a:spLocks noGrp="1"/>
          </p:cNvSpPr>
          <p:nvPr>
            <p:ph type="ctrTitle"/>
          </p:nvPr>
        </p:nvSpPr>
        <p:spPr/>
        <p:txBody>
          <a:bodyPr/>
          <a:lstStyle/>
          <a:p>
            <a:r>
              <a:rPr lang="fi-FI" err="1"/>
              <a:t>Determining</a:t>
            </a:r>
            <a:r>
              <a:rPr lang="fi-FI"/>
              <a:t> </a:t>
            </a:r>
            <a:r>
              <a:rPr lang="fi-FI" err="1"/>
              <a:t>the</a:t>
            </a:r>
            <a:r>
              <a:rPr lang="fi-FI"/>
              <a:t> Pension</a:t>
            </a:r>
            <a:br>
              <a:rPr lang="fi-FI"/>
            </a:br>
            <a:endParaRPr lang="fi-FI"/>
          </a:p>
        </p:txBody>
      </p:sp>
      <p:sp>
        <p:nvSpPr>
          <p:cNvPr id="3" name="Tekstin paikkamerkki 2">
            <a:extLst>
              <a:ext uri="{FF2B5EF4-FFF2-40B4-BE49-F238E27FC236}">
                <a16:creationId xmlns:a16="http://schemas.microsoft.com/office/drawing/2014/main" id="{D1FD017E-85D2-4F7A-BF06-A8004C09577C}"/>
              </a:ext>
            </a:extLst>
          </p:cNvPr>
          <p:cNvSpPr>
            <a:spLocks noGrp="1"/>
          </p:cNvSpPr>
          <p:nvPr>
            <p:ph type="body" sz="quarter" idx="13"/>
          </p:nvPr>
        </p:nvSpPr>
        <p:spPr/>
        <p:txBody>
          <a:bodyPr/>
          <a:lstStyle/>
          <a:p>
            <a:r>
              <a:rPr lang="fi-FI"/>
              <a:t>2</a:t>
            </a:r>
          </a:p>
        </p:txBody>
      </p:sp>
      <p:sp>
        <p:nvSpPr>
          <p:cNvPr id="6" name="Dian numeron paikkamerkki 5">
            <a:extLst>
              <a:ext uri="{FF2B5EF4-FFF2-40B4-BE49-F238E27FC236}">
                <a16:creationId xmlns:a16="http://schemas.microsoft.com/office/drawing/2014/main" id="{3BBA4828-6745-49D2-973B-D5AA5E9F47CC}"/>
              </a:ext>
            </a:extLst>
          </p:cNvPr>
          <p:cNvSpPr>
            <a:spLocks noGrp="1"/>
          </p:cNvSpPr>
          <p:nvPr>
            <p:ph type="sldNum" sz="quarter" idx="12"/>
          </p:nvPr>
        </p:nvSpPr>
        <p:spPr/>
        <p:txBody>
          <a:bodyPr/>
          <a:lstStyle/>
          <a:p>
            <a:fld id="{BE2D8D75-17F6-474C-8CC8-AD93DCE1F39D}" type="slidenum">
              <a:rPr lang="fi-FI" smtClean="0"/>
              <a:t>9</a:t>
            </a:fld>
            <a:endParaRPr lang="fi-FI"/>
          </a:p>
        </p:txBody>
      </p:sp>
    </p:spTree>
    <p:extLst>
      <p:ext uri="{BB962C8B-B14F-4D97-AF65-F5344CB8AC3E}">
        <p14:creationId xmlns:p14="http://schemas.microsoft.com/office/powerpoint/2010/main" val="944509489"/>
      </p:ext>
    </p:extLst>
  </p:cSld>
  <p:clrMapOvr>
    <a:masterClrMapping/>
  </p:clrMapOvr>
</p:sld>
</file>

<file path=ppt/theme/theme1.xml><?xml version="1.0" encoding="utf-8"?>
<a:theme xmlns:a="http://schemas.openxmlformats.org/drawingml/2006/main" name="ETK_teema">
  <a:themeElements>
    <a:clrScheme name="ETK_väri">
      <a:dk1>
        <a:sysClr val="windowText" lastClr="000000"/>
      </a:dk1>
      <a:lt1>
        <a:sysClr val="window" lastClr="FFFFFF"/>
      </a:lt1>
      <a:dk2>
        <a:srgbClr val="0356B5"/>
      </a:dk2>
      <a:lt2>
        <a:srgbClr val="02B7FA"/>
      </a:lt2>
      <a:accent1>
        <a:srgbClr val="0356B5"/>
      </a:accent1>
      <a:accent2>
        <a:srgbClr val="02B7FA"/>
      </a:accent2>
      <a:accent3>
        <a:srgbClr val="BBBBBB"/>
      </a:accent3>
      <a:accent4>
        <a:srgbClr val="808080"/>
      </a:accent4>
      <a:accent5>
        <a:srgbClr val="F9A106"/>
      </a:accent5>
      <a:accent6>
        <a:srgbClr val="039393"/>
      </a:accent6>
      <a:hlink>
        <a:srgbClr val="0000FF"/>
      </a:hlink>
      <a:folHlink>
        <a:srgbClr val="7030A0"/>
      </a:folHlink>
    </a:clrScheme>
    <a:fontScheme name="ETK_fontt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black">
        <a:ln>
          <a:solidFill>
            <a:schemeClr val="tx1"/>
          </a:solidFill>
        </a:ln>
      </a:spPr>
      <a:bodyPr rtlCol="0" anchor="ctr"/>
      <a:lstStyle>
        <a:defPPr algn="ctr">
          <a:defRPr sz="2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2200" dirty="0" err="1" smtClean="0"/>
        </a:defPPr>
      </a:lstStyle>
    </a:txDef>
  </a:objectDefaults>
  <a:extraClrSchemeLst/>
  <a:custClrLst>
    <a:custClr name="ETK 1">
      <a:srgbClr val="0356B5"/>
    </a:custClr>
    <a:custClr name="ETK 2">
      <a:srgbClr val="02B7FA"/>
    </a:custClr>
    <a:custClr name="ETK 3">
      <a:srgbClr val="BBBBBB"/>
    </a:custClr>
    <a:custClr name="ETK 4">
      <a:srgbClr val="808080"/>
    </a:custClr>
    <a:custClr name="ETK 5">
      <a:srgbClr val="F9A106"/>
    </a:custClr>
    <a:custClr name="ETK 6">
      <a:srgbClr val="039393"/>
    </a:custClr>
    <a:custClr name="ETK 7">
      <a:srgbClr val="1A6C37"/>
    </a:custClr>
    <a:custClr name="ETK 8">
      <a:srgbClr val="66A400"/>
    </a:custClr>
    <a:custClr name="ETK 9">
      <a:srgbClr val="E32D00"/>
    </a:custClr>
    <a:custClr name="ETK 10">
      <a:srgbClr val="E0068C"/>
    </a:custClr>
    <a:custClr name="ETK 11">
      <a:srgbClr val="689AD3"/>
    </a:custClr>
    <a:custClr name="ETK 12">
      <a:srgbClr val="CDDDF0"/>
    </a:custClr>
    <a:custClr name="ETK 13">
      <a:srgbClr val="67D4FC"/>
    </a:custClr>
    <a:custClr name="ETK 14">
      <a:srgbClr val="CCF1FE"/>
    </a:custClr>
    <a:custClr name="ETK 15">
      <a:srgbClr val="0000FF"/>
    </a:custClr>
    <a:custClr name="ETK 16">
      <a:srgbClr val="7030A0"/>
    </a:custClr>
  </a:custClrLst>
  <a:extLst>
    <a:ext uri="{05A4C25C-085E-4340-85A3-A5531E510DB2}">
      <thm15:themeFamily xmlns:thm15="http://schemas.microsoft.com/office/thememl/2012/main" name="ETK_englanti.potx" id="{43C12AB7-EC8E-43A8-816B-42B31C66B5DE}" vid="{3B019306-4007-4BCA-9064-7D17B04F1B9B}"/>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ETK_englanti</Template>
  <TotalTime>0</TotalTime>
  <Words>5314</Words>
  <Application>Microsoft Office PowerPoint</Application>
  <PresentationFormat>Laajakuva</PresentationFormat>
  <Paragraphs>821</Paragraphs>
  <Slides>54</Slides>
  <Notes>45</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54</vt:i4>
      </vt:variant>
    </vt:vector>
  </HeadingPairs>
  <TitlesOfParts>
    <vt:vector size="58" baseType="lpstr">
      <vt:lpstr>Arial</vt:lpstr>
      <vt:lpstr>Calibri</vt:lpstr>
      <vt:lpstr>Verdana</vt:lpstr>
      <vt:lpstr>ETK_teema</vt:lpstr>
      <vt:lpstr>Earnings-related Pension System in Graphs and Figures</vt:lpstr>
      <vt:lpstr>Pension System and Governance </vt:lpstr>
      <vt:lpstr>Social security insurance in 2021 43 bnEUR </vt:lpstr>
      <vt:lpstr>Pension insurance in Finland in 2021 </vt:lpstr>
      <vt:lpstr>Basic pension provision </vt:lpstr>
      <vt:lpstr>Total pension in 2023 </vt:lpstr>
      <vt:lpstr>Execution in Earnings-related Pension System </vt:lpstr>
      <vt:lpstr>Preparation and coming into force of  earnings-related pension acts </vt:lpstr>
      <vt:lpstr>Determining the Pension </vt:lpstr>
      <vt:lpstr>Basic pension provision </vt:lpstr>
      <vt:lpstr>Total pension in 2023 </vt:lpstr>
      <vt:lpstr>Total pension in 2023, including housing allowance </vt:lpstr>
      <vt:lpstr>Pension accrues from work </vt:lpstr>
      <vt:lpstr>Retirement age rises by birth group </vt:lpstr>
      <vt:lpstr>Age limits of earnings-related pension benefits </vt:lpstr>
      <vt:lpstr>Index adjustments secure pension level </vt:lpstr>
      <vt:lpstr>Pension Level </vt:lpstr>
      <vt:lpstr>Average total pension on 31 Dec. 2022 </vt:lpstr>
      <vt:lpstr>Distribution of total pension received in one’s own right  of persons residing in Finland 31 Dec. 2022 </vt:lpstr>
      <vt:lpstr>Average total pension and its ratio to average  earnings in 2000–2022 </vt:lpstr>
      <vt:lpstr>Average total pension relative to average earnings in 2015–2085, % </vt:lpstr>
      <vt:lpstr>Pension Expenditure </vt:lpstr>
      <vt:lpstr>Earnings-related and Kela pension  expenditure in 2022 </vt:lpstr>
      <vt:lpstr>Statutory total pension expenditure  in 2015–2022, mEUR </vt:lpstr>
      <vt:lpstr>Pension expenditure, per cent of GDP  in 2010–2090 </vt:lpstr>
      <vt:lpstr>Pension expenditure and contribution rates in proportion  to the wage sum under the Employees  Pensions Act (TyEL) in 1962–2090 </vt:lpstr>
      <vt:lpstr>Insured for Earnings-related Pension Benefits </vt:lpstr>
      <vt:lpstr>Distribution of population in terms of work and earnings-related pension per 31 Dec. 2021 </vt:lpstr>
      <vt:lpstr>Insured persons in employment or self employment  on 31 Dec. 2021, by pension act </vt:lpstr>
      <vt:lpstr>Pension Recipients </vt:lpstr>
      <vt:lpstr>All pension recipients on 31 Dec. 2022 </vt:lpstr>
      <vt:lpstr>Pension recipients by pension structure  in 2001–2022 </vt:lpstr>
      <vt:lpstr>Total population and pension recipients  on 31 Dec. 2022 </vt:lpstr>
      <vt:lpstr>Recipients of disability pension by main disease  category in 2012–2022 </vt:lpstr>
      <vt:lpstr>Retirees on Earnings-related Pensions and Effective  Retirement Age </vt:lpstr>
      <vt:lpstr>New retirees on earnings-related pension  in 2000–2022, by pension benefit </vt:lpstr>
      <vt:lpstr>New retirees on an earnings-related disability pension  in 2000–2022, by main disease category </vt:lpstr>
      <vt:lpstr>New retirees on an earnings-related pension in 2000–2022,  by age group </vt:lpstr>
      <vt:lpstr>New retirees on an earnings-related pension  in 2022, aged 50–68 </vt:lpstr>
      <vt:lpstr>Effective retirement age in earnings-related pension  scheme in 2000–2020 </vt:lpstr>
      <vt:lpstr>Expected effective retirement age in earnings-related  pension scheme in 1996–2020 </vt:lpstr>
      <vt:lpstr>Expected effective retirement age in 1996–2050: realization, target and projection </vt:lpstr>
      <vt:lpstr>Rehabilitation within the Earnings-related Pension Scheme </vt:lpstr>
      <vt:lpstr>Rehabilitees by age in 2013–2022 </vt:lpstr>
      <vt:lpstr>Rehabilitation expenses in 2013–2022 </vt:lpstr>
      <vt:lpstr>Post-rehabilitation status in 2022 </vt:lpstr>
      <vt:lpstr>Continuing at work, employees ending  rehabilitation in 2017 </vt:lpstr>
      <vt:lpstr>Financing of Earnings-related Pensions </vt:lpstr>
      <vt:lpstr>Financing of pensions, by pension act</vt:lpstr>
      <vt:lpstr>Money flows of earnings-related pension scheme 2022</vt:lpstr>
      <vt:lpstr>Earnings-related pension contribution rates in 2023</vt:lpstr>
      <vt:lpstr>Average TEL-/TyEL contribution in 1962-2023</vt:lpstr>
      <vt:lpstr>Earnings-related pension contribution rates</vt:lpstr>
      <vt:lpstr>Pension assets and ratio of pension assets to GDP in 2010-2022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2022-03-11T09:18:48Z</dcterms:created>
  <dcterms:modified xsi:type="dcterms:W3CDTF">2023-06-30T10:37:51Z</dcterms:modified>
</cp:coreProperties>
</file>