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56"/>
  </p:notesMasterIdLst>
  <p:sldIdLst>
    <p:sldId id="260" r:id="rId2"/>
    <p:sldId id="261" r:id="rId3"/>
    <p:sldId id="324"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315" r:id="rId29"/>
    <p:sldId id="316" r:id="rId30"/>
    <p:sldId id="287" r:id="rId31"/>
    <p:sldId id="288" r:id="rId32"/>
    <p:sldId id="289" r:id="rId33"/>
    <p:sldId id="290" r:id="rId34"/>
    <p:sldId id="291" r:id="rId35"/>
    <p:sldId id="292" r:id="rId36"/>
    <p:sldId id="293" r:id="rId37"/>
    <p:sldId id="317" r:id="rId38"/>
    <p:sldId id="296" r:id="rId39"/>
    <p:sldId id="297" r:id="rId40"/>
    <p:sldId id="294" r:id="rId41"/>
    <p:sldId id="298" r:id="rId42"/>
    <p:sldId id="299" r:id="rId43"/>
    <p:sldId id="300" r:id="rId44"/>
    <p:sldId id="301" r:id="rId45"/>
    <p:sldId id="302" r:id="rId46"/>
    <p:sldId id="303" r:id="rId47"/>
    <p:sldId id="304" r:id="rId48"/>
    <p:sldId id="305" r:id="rId49"/>
    <p:sldId id="326" r:id="rId50"/>
    <p:sldId id="318" r:id="rId51"/>
    <p:sldId id="319" r:id="rId52"/>
    <p:sldId id="320" r:id="rId53"/>
    <p:sldId id="327" r:id="rId54"/>
    <p:sldId id="321" r:id="rId5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03" autoAdjust="0"/>
  </p:normalViewPr>
  <p:slideViewPr>
    <p:cSldViewPr>
      <p:cViewPr varScale="1">
        <p:scale>
          <a:sx n="106" d="100"/>
          <a:sy n="106" d="100"/>
        </p:scale>
        <p:origin x="126" y="3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30.6.2023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ilastot.etk.fi/pxweb/sv/ETK/ETK__110kaikki_elakkeensaajat__20elakkeensaajien_elake/elsael_1k01_laji.px"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samtliga-pensionstagar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ilastot.etk.fi/pxweb/sv/ETK/ETK__110kaikki_elakkeensaajat__20elakkeensaajien_elake/elsael_2k01_laji.px"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samtliga-pensionstagar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rn.fi/URN:ISBN:978-951-691-351-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ilastot.etk.fi/pxweb/sv/ETK/ETK__140elakemenot/emeno03_laji.px/?rxid=387857f2-58a2-4955-a8e0-b69cd1d907d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ilastot.etk.fi/pxweb/sv/ETK/ETK__140elakemenot/emeno01_koko.px/?rxid=387857f2-58a2-4955-a8e0-b69cd1d907d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rn.fi/URN:ISBN:978-951-691-351-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urn.fi/URN:ISBN:978-951-691-351-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ilastot.etk.fi/pxweb/sv/ETK/ETK__170vakuutetut__10tyoelakevakuutetut/vak01_piiri.px"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arbetspensionsforsakrade/"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ilastot.etk.fi/pxweb/sv/ETK/ETK__170vakuutetut__10tyoelakevakuutetut/vak01_piiri.px"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arbetspensionsforsakrade/"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ilastot.etk.fi/pxweb/sv/ETK/ETK__110kaikki_elakkeensaajat__10elakkeensaajien_lkm/elsa_k02_laji.px"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samtliga-pensionstagare/"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ilastot.etk.fi/pxweb/sv/ETK/ETK__110kaikki_elakkeensaajat__10elakkeensaajien_lkm/elsa_k04_rak.px"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samtliga-pensionstagare/"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ilastot.etk.fi/pxweb/sv/ETK/ETK__110kaikki_elakkeensaajat__10elakkeensaajien_lkm/elsa_k02_laji.px"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samtliga-pensionstagare/"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tilastot.etk.fi/pxweb/sv/ETK/ETK__110kaikki_elakkeensaajat__10elakkeensaajien_lkm/elsa_k10_tk_diag.px"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samtliga-pensionstagare/"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ilastot.etk.fi/pxweb/sv/ETK/ETK__120tyoelakkeensaajat__40tyoelakkeelle_siirtyneiden_lkm/elsi_t01_laji.px"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arbetspensioner/"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tilastot.etk.fi/pxweb/sv/ETK/ETK__120tyoelakkeensaajat__40tyoelakkeelle_siirtyneiden_lkm/elsi_t10_tk_diag.px"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arbetspensioner/"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tilastot.etk.fi/pxweb/sv/ETK/ETK__120tyoelakkeensaajat__40tyoelakkeelle_siirtyneiden_lkm/elsi_t01_laji.px"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pensionstagare/arbetspensioner/"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tilastot.etk.fi/pxweb/sv/ETK/ETK__120tyoelakkeensaajat__40tyoelakkeelle_siirtyneiden_lkm/elsi_t01_laji.px"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faktisk-pensionsalder/"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tilastot.etk.fi/pxweb/sv/ETK/ETK__130elakkeellesiirtymisika/esiirtymisika01.p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faktisk-pensionsalder/"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tilastot.etk.fi/pxweb/sv/ETK/ETK__130elakkeellesiirtymisika/esiirtymisika01.px"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faktisk-pensionsald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etk.fi/sv/forskning-statistik-och-prognoser/statistik/faktisk-pensionsalder/"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etk.fi/julkaisu/tyoelakeindikaattorit/" TargetMode="External"/><Relationship Id="rId5" Type="http://schemas.openxmlformats.org/officeDocument/2006/relationships/hyperlink" Target="http://www.etk.fi/en/service/home/770/publications?contentPath=en/julkaisut/reviews/pension_indicators_2014&amp;pageOffset=0&amp;firstTime=false" TargetMode="External"/><Relationship Id="rId4" Type="http://schemas.openxmlformats.org/officeDocument/2006/relationships/hyperlink" Target="http://www.etk.fi/en/julkaisu/pension-indicators/"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tilastot.etk.fi/pxweb/sv/ETK/ETK__160tyoelakekuntoutus/?tablelist=true&amp;rxid=e05b536d-ae62-4973-913b-c7ed47d0df72"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arbetspensionsrehabilitering/"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tilastot.etk.fi/pxweb/sv/ETK/ETK__160tyoelakekuntoutus/?tablelist=true&amp;rxid=e05b536d-ae62-4973-913b-c7ed47d0df72"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etk.fi/sv/forskning-statistik-prognoser/statistik/arbetspensionsrehabilitering/"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281878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dirty="0" err="1"/>
              <a:t>Ensamstående</a:t>
            </a:r>
            <a:r>
              <a:rPr lang="fi-FI" dirty="0"/>
              <a:t> </a:t>
            </a:r>
            <a:r>
              <a:rPr lang="fi-FI" dirty="0" err="1"/>
              <a:t>pensionstagare</a:t>
            </a:r>
            <a:r>
              <a:rPr lang="fi-FI" dirty="0"/>
              <a:t>,  </a:t>
            </a:r>
            <a:r>
              <a:rPr lang="fi-FI" dirty="0" err="1"/>
              <a:t>arbetspension</a:t>
            </a:r>
            <a:r>
              <a:rPr lang="fi-FI" dirty="0"/>
              <a:t> </a:t>
            </a:r>
            <a:r>
              <a:rPr lang="fi-FI" dirty="0" err="1"/>
              <a:t>antas</a:t>
            </a:r>
            <a:r>
              <a:rPr lang="fi-FI" dirty="0"/>
              <a:t> vara 50 % av </a:t>
            </a:r>
            <a:r>
              <a:rPr lang="fi-FI" dirty="0" err="1"/>
              <a:t>lönen</a:t>
            </a:r>
            <a:r>
              <a:rPr lang="fi-FI" dirty="0"/>
              <a:t>.</a:t>
            </a:r>
          </a:p>
          <a:p>
            <a:pPr>
              <a:lnSpc>
                <a:spcPct val="50000"/>
              </a:lnSpc>
              <a:spcBef>
                <a:spcPct val="0"/>
              </a:spcBef>
            </a:pPr>
            <a:endParaRPr lang="fi-FI" dirty="0"/>
          </a:p>
          <a:p>
            <a:pPr>
              <a:spcBef>
                <a:spcPct val="0"/>
              </a:spcBef>
            </a:pPr>
            <a:r>
              <a:rPr lang="fi-FI" dirty="0" err="1"/>
              <a:t>Folkpension</a:t>
            </a:r>
            <a:r>
              <a:rPr lang="fi-FI" dirty="0"/>
              <a:t> </a:t>
            </a:r>
            <a:r>
              <a:rPr lang="fi-FI" dirty="0" err="1"/>
              <a:t>och</a:t>
            </a:r>
            <a:r>
              <a:rPr lang="fi-FI" dirty="0"/>
              <a:t> </a:t>
            </a:r>
            <a:r>
              <a:rPr lang="fi-FI" dirty="0" err="1"/>
              <a:t>garantipension</a:t>
            </a:r>
            <a:r>
              <a:rPr lang="fi-FI" dirty="0"/>
              <a:t> </a:t>
            </a:r>
            <a:r>
              <a:rPr lang="fi-FI" dirty="0" err="1"/>
              <a:t>börjar</a:t>
            </a:r>
            <a:r>
              <a:rPr lang="fi-FI" dirty="0"/>
              <a:t> </a:t>
            </a:r>
            <a:r>
              <a:rPr lang="fi-FI" dirty="0" err="1"/>
              <a:t>vid</a:t>
            </a:r>
            <a:r>
              <a:rPr lang="fi-FI" dirty="0"/>
              <a:t> 65 </a:t>
            </a:r>
            <a:r>
              <a:rPr lang="fi-FI" dirty="0" err="1"/>
              <a:t>års</a:t>
            </a:r>
            <a:r>
              <a:rPr lang="fi-FI" dirty="0"/>
              <a:t> </a:t>
            </a:r>
            <a:r>
              <a:rPr lang="fi-FI" dirty="0" err="1"/>
              <a:t>ålder</a:t>
            </a:r>
            <a:r>
              <a:rPr lang="fi-FI" dirty="0"/>
              <a:t>.</a:t>
            </a:r>
          </a:p>
          <a:p>
            <a:pPr>
              <a:spcBef>
                <a:spcPct val="0"/>
              </a:spcBef>
            </a:pPr>
            <a:endParaRPr lang="fi-FI" dirty="0"/>
          </a:p>
          <a:p>
            <a:pPr>
              <a:spcBef>
                <a:spcPct val="0"/>
              </a:spcBef>
            </a:pPr>
            <a:r>
              <a:rPr lang="fi-FI" dirty="0" err="1"/>
              <a:t>Nettopension</a:t>
            </a:r>
            <a:r>
              <a:rPr lang="fi-FI" dirty="0"/>
              <a:t> </a:t>
            </a:r>
            <a:r>
              <a:rPr lang="fi-FI" dirty="0" err="1"/>
              <a:t>betyder</a:t>
            </a:r>
            <a:r>
              <a:rPr lang="fi-FI" dirty="0"/>
              <a:t> </a:t>
            </a:r>
            <a:r>
              <a:rPr lang="fi-FI" dirty="0" err="1"/>
              <a:t>den</a:t>
            </a:r>
            <a:r>
              <a:rPr lang="fi-FI" dirty="0"/>
              <a:t> </a:t>
            </a:r>
            <a:r>
              <a:rPr lang="fi-FI" dirty="0" err="1"/>
              <a:t>totalpension</a:t>
            </a:r>
            <a:r>
              <a:rPr lang="fi-FI" dirty="0"/>
              <a:t> </a:t>
            </a:r>
            <a:r>
              <a:rPr lang="fi-FI" dirty="0" err="1"/>
              <a:t>som</a:t>
            </a:r>
            <a:r>
              <a:rPr lang="fi-FI" dirty="0"/>
              <a:t> </a:t>
            </a:r>
            <a:r>
              <a:rPr lang="fi-FI" dirty="0" err="1"/>
              <a:t>blir</a:t>
            </a:r>
            <a:r>
              <a:rPr lang="fi-FI" dirty="0"/>
              <a:t> </a:t>
            </a:r>
            <a:r>
              <a:rPr lang="fi-FI" dirty="0" err="1"/>
              <a:t>kvar</a:t>
            </a:r>
            <a:r>
              <a:rPr lang="fi-FI" dirty="0"/>
              <a:t> </a:t>
            </a:r>
            <a:r>
              <a:rPr lang="fi-FI" dirty="0" err="1"/>
              <a:t>efter</a:t>
            </a:r>
            <a:r>
              <a:rPr lang="fi-FI" dirty="0"/>
              <a:t> </a:t>
            </a:r>
            <a:r>
              <a:rPr lang="fi-FI" dirty="0" err="1"/>
              <a:t>skatter</a:t>
            </a:r>
            <a:r>
              <a:rPr lang="fi-FI" dirty="0"/>
              <a:t>, </a:t>
            </a:r>
            <a:r>
              <a:rPr lang="fi-FI" dirty="0" err="1"/>
              <a:t>antagen</a:t>
            </a:r>
            <a:r>
              <a:rPr lang="fi-FI" dirty="0"/>
              <a:t> </a:t>
            </a:r>
            <a:r>
              <a:rPr lang="fi-FI" dirty="0" err="1"/>
              <a:t>att</a:t>
            </a:r>
            <a:r>
              <a:rPr lang="fi-FI" dirty="0"/>
              <a:t> </a:t>
            </a:r>
            <a:r>
              <a:rPr lang="fi-FI" dirty="0" err="1"/>
              <a:t>pensionstagaren</a:t>
            </a:r>
            <a:r>
              <a:rPr lang="fi-FI" dirty="0"/>
              <a:t> </a:t>
            </a:r>
            <a:r>
              <a:rPr lang="fi-FI" dirty="0" err="1"/>
              <a:t>har</a:t>
            </a:r>
            <a:r>
              <a:rPr lang="fi-FI" dirty="0"/>
              <a:t> </a:t>
            </a:r>
            <a:r>
              <a:rPr lang="fi-FI" dirty="0" err="1"/>
              <a:t>inga</a:t>
            </a:r>
            <a:r>
              <a:rPr lang="fi-FI" dirty="0"/>
              <a:t> </a:t>
            </a:r>
            <a:r>
              <a:rPr lang="fi-FI" dirty="0" err="1"/>
              <a:t>andra</a:t>
            </a:r>
            <a:r>
              <a:rPr lang="fi-FI" dirty="0"/>
              <a:t> </a:t>
            </a:r>
            <a:r>
              <a:rPr lang="fi-FI" dirty="0" err="1"/>
              <a:t>inkomster</a:t>
            </a:r>
            <a:r>
              <a:rPr lang="fi-FI" dirty="0"/>
              <a:t>.</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121393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dirty="0" err="1"/>
              <a:t>Ensamstående</a:t>
            </a:r>
            <a:r>
              <a:rPr lang="fi-FI" dirty="0"/>
              <a:t> </a:t>
            </a:r>
            <a:r>
              <a:rPr lang="fi-FI" dirty="0" err="1"/>
              <a:t>pensionstagare</a:t>
            </a:r>
            <a:r>
              <a:rPr lang="fi-FI" dirty="0"/>
              <a:t>,  </a:t>
            </a:r>
            <a:r>
              <a:rPr lang="fi-FI" dirty="0" err="1"/>
              <a:t>arbetspension</a:t>
            </a:r>
            <a:r>
              <a:rPr lang="fi-FI" dirty="0"/>
              <a:t> </a:t>
            </a:r>
            <a:r>
              <a:rPr lang="fi-FI" dirty="0" err="1"/>
              <a:t>antas</a:t>
            </a:r>
            <a:r>
              <a:rPr lang="fi-FI" dirty="0"/>
              <a:t> vara 50 % av </a:t>
            </a:r>
            <a:r>
              <a:rPr lang="fi-FI" dirty="0" err="1"/>
              <a:t>lönen</a:t>
            </a:r>
            <a:r>
              <a:rPr lang="fi-FI" dirty="0"/>
              <a:t>.</a:t>
            </a:r>
          </a:p>
          <a:p>
            <a:pPr>
              <a:lnSpc>
                <a:spcPct val="50000"/>
              </a:lnSpc>
              <a:spcBef>
                <a:spcPct val="0"/>
              </a:spcBef>
            </a:pPr>
            <a:endParaRPr lang="fi-FI" dirty="0"/>
          </a:p>
          <a:p>
            <a:pPr>
              <a:spcBef>
                <a:spcPct val="0"/>
              </a:spcBef>
            </a:pPr>
            <a:r>
              <a:rPr lang="fi-FI" dirty="0" err="1"/>
              <a:t>Folkpension</a:t>
            </a:r>
            <a:r>
              <a:rPr lang="fi-FI" dirty="0"/>
              <a:t> </a:t>
            </a:r>
            <a:r>
              <a:rPr lang="fi-FI" dirty="0" err="1"/>
              <a:t>och</a:t>
            </a:r>
            <a:r>
              <a:rPr lang="fi-FI" dirty="0"/>
              <a:t> </a:t>
            </a:r>
            <a:r>
              <a:rPr lang="fi-FI" dirty="0" err="1"/>
              <a:t>garantipension</a:t>
            </a:r>
            <a:r>
              <a:rPr lang="fi-FI" dirty="0"/>
              <a:t> </a:t>
            </a:r>
            <a:r>
              <a:rPr lang="fi-FI" dirty="0" err="1"/>
              <a:t>börjar</a:t>
            </a:r>
            <a:r>
              <a:rPr lang="fi-FI" dirty="0"/>
              <a:t> </a:t>
            </a:r>
            <a:r>
              <a:rPr lang="fi-FI" dirty="0" err="1"/>
              <a:t>vid</a:t>
            </a:r>
            <a:r>
              <a:rPr lang="fi-FI" dirty="0"/>
              <a:t> 65 </a:t>
            </a:r>
            <a:r>
              <a:rPr lang="fi-FI" dirty="0" err="1"/>
              <a:t>års</a:t>
            </a:r>
            <a:r>
              <a:rPr lang="fi-FI" dirty="0"/>
              <a:t> </a:t>
            </a:r>
            <a:r>
              <a:rPr lang="fi-FI" dirty="0" err="1"/>
              <a:t>ålder</a:t>
            </a:r>
            <a:r>
              <a:rPr lang="fi-FI" dirty="0"/>
              <a:t>. </a:t>
            </a:r>
          </a:p>
          <a:p>
            <a:endParaRPr lang="fi-FI" dirty="0"/>
          </a:p>
          <a:p>
            <a:r>
              <a:rPr lang="fi-FI" dirty="0" err="1"/>
              <a:t>Nettopension</a:t>
            </a:r>
            <a:r>
              <a:rPr lang="fi-FI" dirty="0"/>
              <a:t> </a:t>
            </a:r>
            <a:r>
              <a:rPr lang="fi-FI" dirty="0" err="1"/>
              <a:t>betyder</a:t>
            </a:r>
            <a:r>
              <a:rPr lang="fi-FI" dirty="0"/>
              <a:t> </a:t>
            </a:r>
            <a:r>
              <a:rPr lang="fi-FI" dirty="0" err="1"/>
              <a:t>den</a:t>
            </a:r>
            <a:r>
              <a:rPr lang="fi-FI" dirty="0"/>
              <a:t> </a:t>
            </a:r>
            <a:r>
              <a:rPr lang="fi-FI" dirty="0" err="1"/>
              <a:t>totalpension</a:t>
            </a:r>
            <a:r>
              <a:rPr lang="fi-FI" dirty="0"/>
              <a:t> </a:t>
            </a:r>
            <a:r>
              <a:rPr lang="fi-FI" dirty="0" err="1"/>
              <a:t>som</a:t>
            </a:r>
            <a:r>
              <a:rPr lang="fi-FI" dirty="0"/>
              <a:t> </a:t>
            </a:r>
            <a:r>
              <a:rPr lang="fi-FI" dirty="0" err="1"/>
              <a:t>blir</a:t>
            </a:r>
            <a:r>
              <a:rPr lang="fi-FI" dirty="0"/>
              <a:t> </a:t>
            </a:r>
            <a:r>
              <a:rPr lang="fi-FI" dirty="0" err="1"/>
              <a:t>kvar</a:t>
            </a:r>
            <a:r>
              <a:rPr lang="fi-FI" dirty="0"/>
              <a:t> </a:t>
            </a:r>
            <a:r>
              <a:rPr lang="fi-FI" dirty="0" err="1"/>
              <a:t>efter</a:t>
            </a:r>
            <a:r>
              <a:rPr lang="fi-FI" dirty="0"/>
              <a:t> </a:t>
            </a:r>
            <a:r>
              <a:rPr lang="fi-FI" dirty="0" err="1"/>
              <a:t>skatter</a:t>
            </a:r>
            <a:r>
              <a:rPr lang="fi-FI" dirty="0"/>
              <a:t>, </a:t>
            </a:r>
            <a:r>
              <a:rPr lang="fi-FI" dirty="0" err="1"/>
              <a:t>antagen</a:t>
            </a:r>
            <a:r>
              <a:rPr lang="fi-FI" dirty="0"/>
              <a:t> </a:t>
            </a:r>
            <a:r>
              <a:rPr lang="fi-FI" dirty="0" err="1"/>
              <a:t>att</a:t>
            </a:r>
            <a:r>
              <a:rPr lang="fi-FI" dirty="0"/>
              <a:t> </a:t>
            </a:r>
            <a:r>
              <a:rPr lang="fi-FI" dirty="0" err="1"/>
              <a:t>pensionstagaren</a:t>
            </a:r>
            <a:r>
              <a:rPr lang="fi-FI" dirty="0"/>
              <a:t> </a:t>
            </a:r>
            <a:r>
              <a:rPr lang="fi-FI" dirty="0" err="1"/>
              <a:t>har</a:t>
            </a:r>
            <a:r>
              <a:rPr lang="fi-FI" dirty="0"/>
              <a:t> </a:t>
            </a:r>
            <a:r>
              <a:rPr lang="fi-FI" dirty="0" err="1"/>
              <a:t>inga</a:t>
            </a:r>
            <a:r>
              <a:rPr lang="fi-FI" dirty="0"/>
              <a:t> </a:t>
            </a:r>
            <a:r>
              <a:rPr lang="fi-FI" dirty="0" err="1"/>
              <a:t>andra</a:t>
            </a:r>
            <a:r>
              <a:rPr lang="fi-FI" dirty="0"/>
              <a:t> </a:t>
            </a:r>
            <a:r>
              <a:rPr lang="fi-FI" dirty="0" err="1"/>
              <a:t>inkomster</a:t>
            </a:r>
            <a:r>
              <a:rPr lang="fi-FI" dirty="0"/>
              <a:t>.</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9859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pPr defTabSz="457200" fontAlgn="base">
              <a:spcBef>
                <a:spcPct val="30000"/>
              </a:spcBef>
              <a:spcAft>
                <a:spcPct val="0"/>
              </a:spcAft>
              <a:defRPr/>
            </a:pPr>
            <a:r>
              <a:rPr lang="sv-SE" dirty="0"/>
              <a:t>Arbetstagare börjar tjäna in pension månaden efter den då 17 års ålder uppnåtts, och företagare börjar tjäna in pension månaden efter den då 18 års ålder uppnåtts. </a:t>
            </a:r>
          </a:p>
          <a:p>
            <a:pPr defTabSz="457200" fontAlgn="base">
              <a:spcBef>
                <a:spcPct val="30000"/>
              </a:spcBef>
              <a:spcAft>
                <a:spcPct val="0"/>
              </a:spcAft>
              <a:defRPr/>
            </a:pPr>
            <a:r>
              <a:rPr lang="sv-SE" dirty="0"/>
              <a:t>Löntagarnas arbetspensionsavgifter dras inte av den pensionsgrundande lönen från och med år 2017.</a:t>
            </a:r>
          </a:p>
          <a:p>
            <a:endParaRPr lang="sv-SE" dirty="0"/>
          </a:p>
          <a:p>
            <a:r>
              <a:rPr lang="sv-SE" b="1" dirty="0"/>
              <a:t>Hur pension tjänades in 2005–2016:</a:t>
            </a:r>
          </a:p>
          <a:p>
            <a:r>
              <a:rPr lang="sv-SE" dirty="0"/>
              <a:t>Med 1,5 procent före 53 års ålder</a:t>
            </a:r>
          </a:p>
          <a:p>
            <a:r>
              <a:rPr lang="sv-SE" dirty="0"/>
              <a:t>Med 1,9 procent i 53−62 års ålder</a:t>
            </a:r>
          </a:p>
          <a:p>
            <a:r>
              <a:rPr lang="sv-SE" dirty="0"/>
              <a:t>Med 4,5 procent i åldern 63−67 år</a:t>
            </a: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96488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Den lägsta pensionsåldern för arbetstagare födda år 1965 och senare anpassas till förändringen av livslängden och fastställs genom en förordning från social- och hälsovårdsministeriet för det år då arbetstagaren fyller 62 år</a:t>
            </a:r>
            <a:r>
              <a:rPr lang="fi-FI" dirty="0"/>
              <a:t>.</a:t>
            </a:r>
            <a:endParaRPr lang="en-US"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308428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15677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457200" fontAlgn="base">
              <a:spcBef>
                <a:spcPct val="30000"/>
              </a:spcBef>
              <a:spcAft>
                <a:spcPct val="0"/>
              </a:spcAft>
              <a:defRPr/>
            </a:pPr>
            <a:r>
              <a:rPr lang="sv-SE" dirty="0"/>
              <a:t>Indexjusteringens storlek påverkas av förändringen av konsumentprisindex och förtjänstnivåindex som Statistikcentralen beräknar. </a:t>
            </a:r>
          </a:p>
          <a:p>
            <a:pPr defTabSz="457200" fontAlgn="base">
              <a:spcBef>
                <a:spcPct val="30000"/>
              </a:spcBef>
              <a:spcAft>
                <a:spcPct val="0"/>
              </a:spcAft>
              <a:defRPr/>
            </a:pPr>
            <a:r>
              <a:rPr lang="sv-SE" dirty="0"/>
              <a:t>I lönekoefficienten har prisnivåns förändring 20 procents andel och löntagarnas inkomstnivå 80 procents. </a:t>
            </a:r>
          </a:p>
          <a:p>
            <a:pPr defTabSz="457200" fontAlgn="base">
              <a:spcBef>
                <a:spcPct val="30000"/>
              </a:spcBef>
              <a:spcAft>
                <a:spcPct val="0"/>
              </a:spcAft>
              <a:defRPr/>
            </a:pPr>
            <a:r>
              <a:rPr lang="sv-SE" dirty="0"/>
              <a:t>Arbetspensionsindexet påverkas till 80 procent av förändringen i prisnivån och till 20 procent av förändringen i löntagarnas inkomstnivå. </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293663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390192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Pensionstagare</a:t>
            </a:r>
            <a:r>
              <a:rPr lang="fi-FI" dirty="0"/>
              <a:t>: </a:t>
            </a:r>
            <a:r>
              <a:rPr lang="fi-FI" dirty="0" err="1"/>
              <a:t>Personer</a:t>
            </a:r>
            <a:r>
              <a:rPr lang="fi-FI" dirty="0"/>
              <a:t> </a:t>
            </a:r>
            <a:r>
              <a:rPr lang="fi-FI" dirty="0" err="1"/>
              <a:t>som</a:t>
            </a:r>
            <a:r>
              <a:rPr lang="fi-FI" dirty="0"/>
              <a:t> </a:t>
            </a:r>
            <a:r>
              <a:rPr lang="fi-FI" dirty="0" err="1"/>
              <a:t>får</a:t>
            </a:r>
            <a:r>
              <a:rPr lang="fi-FI" dirty="0"/>
              <a:t> </a:t>
            </a:r>
            <a:r>
              <a:rPr lang="fi-FI" dirty="0" err="1"/>
              <a:t>ålderspension</a:t>
            </a:r>
            <a:r>
              <a:rPr lang="fi-FI" dirty="0"/>
              <a:t>, </a:t>
            </a:r>
            <a:r>
              <a:rPr lang="fi-FI" dirty="0" err="1"/>
              <a:t>sjukpension</a:t>
            </a:r>
            <a:r>
              <a:rPr lang="fi-FI" dirty="0"/>
              <a:t> </a:t>
            </a:r>
            <a:r>
              <a:rPr lang="fi-FI" dirty="0" err="1"/>
              <a:t>eller</a:t>
            </a:r>
            <a:r>
              <a:rPr lang="fi-FI" dirty="0"/>
              <a:t> </a:t>
            </a:r>
            <a:r>
              <a:rPr lang="fi-FI" dirty="0" err="1"/>
              <a:t>specialpension</a:t>
            </a:r>
            <a:r>
              <a:rPr lang="fi-FI" dirty="0"/>
              <a:t> för </a:t>
            </a:r>
            <a:r>
              <a:rPr lang="fi-FI" dirty="0" err="1"/>
              <a:t>lantbruksföretagare</a:t>
            </a:r>
            <a:r>
              <a:rPr lang="fi-FI" dirty="0"/>
              <a:t> </a:t>
            </a:r>
            <a:r>
              <a:rPr lang="fi-FI" dirty="0" err="1"/>
              <a:t>ur</a:t>
            </a:r>
            <a:r>
              <a:rPr lang="fi-FI" dirty="0"/>
              <a:t> </a:t>
            </a:r>
            <a:r>
              <a:rPr lang="fi-FI" b="1" dirty="0" err="1"/>
              <a:t>arbetspensionssystemet</a:t>
            </a:r>
            <a:r>
              <a:rPr lang="fi-FI" b="1" dirty="0"/>
              <a:t> </a:t>
            </a:r>
            <a:r>
              <a:rPr lang="fi-FI" b="1" dirty="0" err="1"/>
              <a:t>och</a:t>
            </a:r>
            <a:r>
              <a:rPr lang="fi-FI" b="1" dirty="0"/>
              <a:t>/</a:t>
            </a:r>
            <a:r>
              <a:rPr lang="fi-FI" b="1" dirty="0" err="1"/>
              <a:t>eller</a:t>
            </a:r>
            <a:r>
              <a:rPr lang="fi-FI" b="1" dirty="0"/>
              <a:t> </a:t>
            </a:r>
            <a:r>
              <a:rPr lang="fi-FI" b="1" dirty="0" err="1"/>
              <a:t>folkpensionssystemet</a:t>
            </a:r>
            <a:r>
              <a:rPr lang="fi-FI" b="1" dirty="0"/>
              <a:t> </a:t>
            </a:r>
            <a:r>
              <a:rPr lang="fi-FI" dirty="0" err="1"/>
              <a:t>och</a:t>
            </a:r>
            <a:r>
              <a:rPr lang="fi-FI" dirty="0"/>
              <a:t> </a:t>
            </a:r>
            <a:r>
              <a:rPr lang="fi-FI" dirty="0" err="1"/>
              <a:t>är</a:t>
            </a:r>
            <a:r>
              <a:rPr lang="fi-FI" dirty="0"/>
              <a:t> </a:t>
            </a:r>
            <a:r>
              <a:rPr lang="fi-FI" dirty="0" err="1"/>
              <a:t>bosatta</a:t>
            </a:r>
            <a:r>
              <a:rPr lang="fi-FI" dirty="0"/>
              <a:t> i Finland.</a:t>
            </a:r>
            <a:r>
              <a:rPr lang="fi-FI" dirty="0">
                <a:solidFill>
                  <a:srgbClr val="FF0000"/>
                </a:solidFill>
              </a:rPr>
              <a:t> </a:t>
            </a:r>
            <a:r>
              <a:rPr lang="fi-FI" dirty="0"/>
              <a:t>De </a:t>
            </a:r>
            <a:r>
              <a:rPr lang="fi-FI" dirty="0" err="1"/>
              <a:t>som</a:t>
            </a:r>
            <a:r>
              <a:rPr lang="fi-FI" dirty="0"/>
              <a:t> </a:t>
            </a:r>
            <a:r>
              <a:rPr lang="fi-FI" dirty="0" err="1"/>
              <a:t>får</a:t>
            </a:r>
            <a:r>
              <a:rPr lang="fi-FI" dirty="0"/>
              <a:t> </a:t>
            </a:r>
            <a:r>
              <a:rPr lang="fi-FI" dirty="0" err="1"/>
              <a:t>partiell</a:t>
            </a:r>
            <a:r>
              <a:rPr lang="fi-FI" dirty="0"/>
              <a:t> </a:t>
            </a:r>
            <a:r>
              <a:rPr lang="fi-FI" dirty="0" err="1"/>
              <a:t>ålderspension</a:t>
            </a:r>
            <a:r>
              <a:rPr lang="fi-FI" dirty="0"/>
              <a:t> </a:t>
            </a:r>
            <a:r>
              <a:rPr lang="fi-FI" dirty="0" err="1"/>
              <a:t>ingår</a:t>
            </a:r>
            <a:r>
              <a:rPr lang="fi-FI" dirty="0"/>
              <a:t> </a:t>
            </a:r>
            <a:r>
              <a:rPr lang="fi-FI" dirty="0" err="1"/>
              <a:t>inte</a:t>
            </a:r>
            <a:r>
              <a:rPr lang="fi-FI" dirty="0"/>
              <a:t> i </a:t>
            </a:r>
            <a:r>
              <a:rPr lang="fi-FI" dirty="0" err="1"/>
              <a:t>siffrorna</a:t>
            </a:r>
            <a:r>
              <a:rPr lang="fi-FI" dirty="0"/>
              <a:t>. </a:t>
            </a:r>
          </a:p>
          <a:p>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personens</a:t>
            </a:r>
            <a:r>
              <a:rPr lang="fi-FI" dirty="0"/>
              <a:t> </a:t>
            </a:r>
            <a:r>
              <a:rPr lang="fi-FI" dirty="0" err="1"/>
              <a:t>egen</a:t>
            </a:r>
            <a:r>
              <a:rPr lang="fi-FI" dirty="0"/>
              <a:t> </a:t>
            </a:r>
            <a:r>
              <a:rPr lang="fi-FI" dirty="0" err="1"/>
              <a:t>pension</a:t>
            </a:r>
            <a:r>
              <a:rPr lang="fi-FI" dirty="0"/>
              <a:t> </a:t>
            </a:r>
            <a:r>
              <a:rPr lang="fi-FI" dirty="0" err="1"/>
              <a:t>och</a:t>
            </a:r>
            <a:r>
              <a:rPr lang="fi-FI" dirty="0"/>
              <a:t> </a:t>
            </a:r>
            <a:r>
              <a:rPr lang="fi-FI" dirty="0" err="1"/>
              <a:t>familjepension</a:t>
            </a:r>
            <a:r>
              <a:rPr lang="fi-FI" dirty="0"/>
              <a:t>. </a:t>
            </a:r>
          </a:p>
          <a:p>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arbetspension</a:t>
            </a:r>
            <a:r>
              <a:rPr lang="fi-FI" dirty="0"/>
              <a:t>, </a:t>
            </a:r>
            <a:r>
              <a:rPr lang="fi-FI" dirty="0" err="1"/>
              <a:t>folkpension</a:t>
            </a:r>
            <a:r>
              <a:rPr lang="fi-FI" dirty="0"/>
              <a:t>, </a:t>
            </a:r>
            <a:r>
              <a:rPr lang="fi-FI" dirty="0" err="1"/>
              <a:t>garantipensíon</a:t>
            </a:r>
            <a:r>
              <a:rPr lang="fi-FI" dirty="0"/>
              <a:t> </a:t>
            </a:r>
            <a:r>
              <a:rPr lang="fi-FI" dirty="0" err="1"/>
              <a:t>och</a:t>
            </a:r>
            <a:r>
              <a:rPr lang="fi-FI" dirty="0"/>
              <a:t> </a:t>
            </a:r>
            <a:r>
              <a:rPr lang="fi-FI" dirty="0" err="1"/>
              <a:t>pensioner</a:t>
            </a:r>
            <a:r>
              <a:rPr lang="fi-FI" dirty="0"/>
              <a:t> för </a:t>
            </a:r>
            <a:r>
              <a:rPr lang="fi-FI" dirty="0" err="1"/>
              <a:t>tryggheten</a:t>
            </a:r>
            <a:r>
              <a:rPr lang="fi-FI" dirty="0"/>
              <a:t> </a:t>
            </a:r>
            <a:r>
              <a:rPr lang="fi-FI" dirty="0" err="1"/>
              <a:t>med</a:t>
            </a:r>
            <a:r>
              <a:rPr lang="fi-FI" dirty="0"/>
              <a:t> </a:t>
            </a:r>
            <a:r>
              <a:rPr lang="fi-FI" dirty="0" err="1"/>
              <a:t>tanke</a:t>
            </a:r>
            <a:r>
              <a:rPr lang="fi-FI" dirty="0"/>
              <a:t> </a:t>
            </a:r>
            <a:r>
              <a:rPr lang="fi-FI" dirty="0" err="1"/>
              <a:t>på</a:t>
            </a:r>
            <a:r>
              <a:rPr lang="fi-FI" dirty="0"/>
              <a:t> </a:t>
            </a:r>
            <a:r>
              <a:rPr lang="fi-FI" dirty="0" err="1"/>
              <a:t>särskilda</a:t>
            </a:r>
            <a:r>
              <a:rPr lang="fi-FI" dirty="0"/>
              <a:t> </a:t>
            </a:r>
            <a:r>
              <a:rPr lang="fi-FI" dirty="0" err="1"/>
              <a:t>risker</a:t>
            </a:r>
            <a:r>
              <a:rPr lang="fi-FI" dirty="0"/>
              <a:t>.</a:t>
            </a:r>
          </a:p>
          <a:p>
            <a:endParaRPr lang="fi-FI" dirty="0"/>
          </a:p>
          <a:p>
            <a:r>
              <a:rPr lang="fi-FI" dirty="0" err="1"/>
              <a:t>Totalpensionen</a:t>
            </a:r>
            <a:r>
              <a:rPr lang="fi-FI" dirty="0"/>
              <a:t> </a:t>
            </a:r>
            <a:r>
              <a:rPr lang="fi-FI" dirty="0" err="1"/>
              <a:t>avser</a:t>
            </a:r>
            <a:r>
              <a:rPr lang="fi-FI" dirty="0"/>
              <a:t> </a:t>
            </a:r>
            <a:r>
              <a:rPr lang="fi-FI" dirty="0" err="1"/>
              <a:t>bruttopension</a:t>
            </a:r>
            <a:r>
              <a:rPr lang="fi-FI" dirty="0"/>
              <a:t>. </a:t>
            </a:r>
          </a:p>
          <a:p>
            <a:endParaRPr lang="fi-FI" dirty="0"/>
          </a:p>
          <a:p>
            <a:r>
              <a:rPr lang="fi-FI" dirty="0" err="1"/>
              <a:t>Statistikdatabas</a:t>
            </a:r>
            <a:r>
              <a:rPr lang="fi-FI" dirty="0"/>
              <a:t>:</a:t>
            </a:r>
          </a:p>
          <a:p>
            <a:r>
              <a:rPr lang="fi-FI" dirty="0">
                <a:hlinkClick r:id="rId3"/>
              </a:rPr>
              <a:t>https://tilastot.etk.fi/pxweb/sv/ETK/ETK__110kaikki_elakkeensaajat__20elakkeensaajien_elake/elsael_1k01_laji.px</a:t>
            </a:r>
            <a:endParaRPr lang="fi-FI" dirty="0"/>
          </a:p>
          <a:p>
            <a:endParaRPr lang="fi-FI" dirty="0"/>
          </a:p>
          <a:p>
            <a:r>
              <a:rPr lang="fi-FI" dirty="0" err="1"/>
              <a:t>Statistik</a:t>
            </a:r>
            <a:r>
              <a:rPr lang="fi-FI" dirty="0"/>
              <a:t> </a:t>
            </a:r>
            <a:r>
              <a:rPr lang="fi-FI" dirty="0" err="1"/>
              <a:t>över</a:t>
            </a:r>
            <a:r>
              <a:rPr lang="fi-FI" dirty="0"/>
              <a:t> </a:t>
            </a:r>
            <a:r>
              <a:rPr lang="fi-FI" dirty="0" err="1"/>
              <a:t>pensionstagarna</a:t>
            </a:r>
            <a:r>
              <a:rPr lang="fi-FI" dirty="0"/>
              <a:t> i Finland:</a:t>
            </a:r>
          </a:p>
          <a:p>
            <a:r>
              <a:rPr lang="fi-FI" dirty="0">
                <a:hlinkClick r:id="rId4"/>
              </a:rPr>
              <a:t>https://www.etk.fi/sv/forskning-statistik-prognoser/statistik/pensionstagare/samtliga-pensionstagare/</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352683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r>
              <a:rPr lang="fi-FI" dirty="0" err="1"/>
              <a:t>Pensionstagare</a:t>
            </a:r>
            <a:r>
              <a:rPr lang="fi-FI" dirty="0"/>
              <a:t>: </a:t>
            </a:r>
            <a:r>
              <a:rPr lang="fi-FI" dirty="0" err="1"/>
              <a:t>Personer</a:t>
            </a:r>
            <a:r>
              <a:rPr lang="fi-FI" dirty="0"/>
              <a:t> </a:t>
            </a:r>
            <a:r>
              <a:rPr lang="fi-FI" dirty="0" err="1"/>
              <a:t>som</a:t>
            </a:r>
            <a:r>
              <a:rPr lang="fi-FI" dirty="0"/>
              <a:t> </a:t>
            </a:r>
            <a:r>
              <a:rPr lang="fi-FI" dirty="0" err="1"/>
              <a:t>får</a:t>
            </a:r>
            <a:r>
              <a:rPr lang="fi-FI" dirty="0"/>
              <a:t> </a:t>
            </a:r>
            <a:r>
              <a:rPr lang="fi-FI" dirty="0" err="1"/>
              <a:t>ålderspension</a:t>
            </a:r>
            <a:r>
              <a:rPr lang="fi-FI" dirty="0"/>
              <a:t>, </a:t>
            </a:r>
            <a:r>
              <a:rPr lang="fi-FI" dirty="0" err="1"/>
              <a:t>sjukpension</a:t>
            </a:r>
            <a:r>
              <a:rPr lang="fi-FI" dirty="0"/>
              <a:t> </a:t>
            </a:r>
            <a:r>
              <a:rPr lang="fi-FI" dirty="0" err="1"/>
              <a:t>eller</a:t>
            </a:r>
            <a:r>
              <a:rPr lang="fi-FI" dirty="0"/>
              <a:t> </a:t>
            </a:r>
            <a:r>
              <a:rPr lang="fi-FI" dirty="0" err="1"/>
              <a:t>specialpension</a:t>
            </a:r>
            <a:r>
              <a:rPr lang="fi-FI" dirty="0"/>
              <a:t> för </a:t>
            </a:r>
            <a:r>
              <a:rPr lang="fi-FI" dirty="0" err="1"/>
              <a:t>lantbruksföretagare</a:t>
            </a:r>
            <a:r>
              <a:rPr lang="fi-FI" dirty="0"/>
              <a:t> </a:t>
            </a:r>
            <a:r>
              <a:rPr lang="fi-FI" dirty="0" err="1"/>
              <a:t>ur</a:t>
            </a:r>
            <a:r>
              <a:rPr lang="fi-FI" dirty="0"/>
              <a:t> </a:t>
            </a:r>
            <a:r>
              <a:rPr lang="fi-FI" dirty="0" err="1"/>
              <a:t>arbetspensionssystemet</a:t>
            </a:r>
            <a:r>
              <a:rPr lang="fi-FI" dirty="0"/>
              <a:t> </a:t>
            </a:r>
            <a:r>
              <a:rPr lang="fi-FI" dirty="0" err="1"/>
              <a:t>och</a:t>
            </a:r>
            <a:r>
              <a:rPr lang="fi-FI" dirty="0"/>
              <a:t>/</a:t>
            </a:r>
            <a:r>
              <a:rPr lang="fi-FI" dirty="0" err="1"/>
              <a:t>eller</a:t>
            </a:r>
            <a:r>
              <a:rPr lang="fi-FI" dirty="0"/>
              <a:t> </a:t>
            </a:r>
            <a:r>
              <a:rPr lang="fi-FI" dirty="0" err="1"/>
              <a:t>folkpensionssystemet</a:t>
            </a:r>
            <a:r>
              <a:rPr lang="fi-FI" dirty="0"/>
              <a:t> </a:t>
            </a:r>
            <a:r>
              <a:rPr lang="fi-FI" dirty="0" err="1"/>
              <a:t>och</a:t>
            </a:r>
            <a:r>
              <a:rPr lang="fi-FI" dirty="0"/>
              <a:t> </a:t>
            </a:r>
            <a:r>
              <a:rPr lang="fi-FI" dirty="0" err="1"/>
              <a:t>är</a:t>
            </a:r>
            <a:r>
              <a:rPr lang="fi-FI" dirty="0"/>
              <a:t> </a:t>
            </a:r>
            <a:r>
              <a:rPr lang="fi-FI" dirty="0" err="1"/>
              <a:t>bosatta</a:t>
            </a:r>
            <a:r>
              <a:rPr lang="fi-FI" dirty="0"/>
              <a:t> i Finland. De </a:t>
            </a:r>
            <a:r>
              <a:rPr lang="fi-FI" dirty="0" err="1"/>
              <a:t>som</a:t>
            </a:r>
            <a:r>
              <a:rPr lang="fi-FI" dirty="0"/>
              <a:t> </a:t>
            </a:r>
            <a:r>
              <a:rPr lang="fi-FI" dirty="0" err="1"/>
              <a:t>får</a:t>
            </a:r>
            <a:r>
              <a:rPr lang="fi-FI" dirty="0"/>
              <a:t> </a:t>
            </a:r>
            <a:r>
              <a:rPr lang="fi-FI" dirty="0" err="1"/>
              <a:t>partiell</a:t>
            </a:r>
            <a:r>
              <a:rPr lang="fi-FI" dirty="0"/>
              <a:t> </a:t>
            </a:r>
            <a:r>
              <a:rPr lang="fi-FI" dirty="0" err="1"/>
              <a:t>ålderspension</a:t>
            </a:r>
            <a:r>
              <a:rPr lang="fi-FI" dirty="0"/>
              <a:t> </a:t>
            </a:r>
            <a:r>
              <a:rPr lang="fi-FI" dirty="0" err="1"/>
              <a:t>ingår</a:t>
            </a:r>
            <a:r>
              <a:rPr lang="fi-FI" dirty="0"/>
              <a:t> </a:t>
            </a:r>
            <a:r>
              <a:rPr lang="fi-FI" dirty="0" err="1"/>
              <a:t>inte</a:t>
            </a:r>
            <a:r>
              <a:rPr lang="fi-FI" dirty="0"/>
              <a:t> i </a:t>
            </a:r>
            <a:r>
              <a:rPr lang="fi-FI" dirty="0" err="1"/>
              <a:t>siffrorna</a:t>
            </a:r>
            <a:r>
              <a:rPr lang="fi-FI" dirty="0"/>
              <a:t>. </a:t>
            </a:r>
          </a:p>
          <a:p>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personens</a:t>
            </a:r>
            <a:r>
              <a:rPr lang="fi-FI" dirty="0"/>
              <a:t> </a:t>
            </a:r>
            <a:r>
              <a:rPr lang="fi-FI" dirty="0" err="1"/>
              <a:t>egen</a:t>
            </a:r>
            <a:r>
              <a:rPr lang="fi-FI" dirty="0"/>
              <a:t> </a:t>
            </a:r>
            <a:r>
              <a:rPr lang="fi-FI" dirty="0" err="1"/>
              <a:t>pension</a:t>
            </a:r>
            <a:r>
              <a:rPr lang="fi-FI" dirty="0"/>
              <a:t> </a:t>
            </a:r>
            <a:r>
              <a:rPr lang="fi-FI" dirty="0" err="1"/>
              <a:t>och</a:t>
            </a:r>
            <a:r>
              <a:rPr lang="fi-FI" dirty="0"/>
              <a:t> </a:t>
            </a:r>
            <a:r>
              <a:rPr lang="fi-FI" dirty="0" err="1"/>
              <a:t>familjepension</a:t>
            </a:r>
            <a:r>
              <a:rPr lang="fi-FI" dirty="0"/>
              <a:t>. </a:t>
            </a:r>
          </a:p>
          <a:p>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arbetspension</a:t>
            </a:r>
            <a:r>
              <a:rPr lang="fi-FI" dirty="0"/>
              <a:t>, </a:t>
            </a:r>
            <a:r>
              <a:rPr lang="fi-FI" dirty="0" err="1"/>
              <a:t>folkpension</a:t>
            </a:r>
            <a:r>
              <a:rPr lang="fi-FI" dirty="0"/>
              <a:t>, </a:t>
            </a:r>
            <a:r>
              <a:rPr lang="fi-FI" dirty="0" err="1"/>
              <a:t>garantipension</a:t>
            </a:r>
            <a:r>
              <a:rPr lang="fi-FI" dirty="0"/>
              <a:t> </a:t>
            </a:r>
            <a:r>
              <a:rPr lang="fi-FI" dirty="0" err="1"/>
              <a:t>och</a:t>
            </a:r>
            <a:r>
              <a:rPr lang="fi-FI" dirty="0"/>
              <a:t> </a:t>
            </a:r>
            <a:r>
              <a:rPr lang="sv-SE" dirty="0">
                <a:solidFill>
                  <a:schemeClr val="dk1"/>
                </a:solidFill>
              </a:rPr>
              <a:t>pensioner för tryggheten med tanke på särskilda risker</a:t>
            </a:r>
            <a:r>
              <a:rPr lang="fi-FI" dirty="0"/>
              <a:t> (lag </a:t>
            </a:r>
            <a:r>
              <a:rPr lang="fi-FI" dirty="0" err="1"/>
              <a:t>om</a:t>
            </a:r>
            <a:r>
              <a:rPr lang="fi-FI" dirty="0"/>
              <a:t> </a:t>
            </a:r>
            <a:r>
              <a:rPr lang="fi-FI" dirty="0" err="1"/>
              <a:t>olycksfall</a:t>
            </a:r>
            <a:r>
              <a:rPr lang="fi-FI" dirty="0"/>
              <a:t> i </a:t>
            </a:r>
            <a:r>
              <a:rPr lang="fi-FI" dirty="0" err="1"/>
              <a:t>arbetet</a:t>
            </a:r>
            <a:r>
              <a:rPr lang="fi-FI" dirty="0"/>
              <a:t> </a:t>
            </a:r>
            <a:r>
              <a:rPr lang="fi-FI" dirty="0" err="1"/>
              <a:t>och</a:t>
            </a:r>
            <a:r>
              <a:rPr lang="fi-FI" dirty="0"/>
              <a:t> </a:t>
            </a:r>
            <a:r>
              <a:rPr lang="fi-FI" dirty="0" err="1"/>
              <a:t>om</a:t>
            </a:r>
            <a:r>
              <a:rPr lang="fi-FI" dirty="0"/>
              <a:t> </a:t>
            </a:r>
            <a:r>
              <a:rPr lang="fi-FI" dirty="0" err="1"/>
              <a:t>yrkessjukdomar</a:t>
            </a:r>
            <a:r>
              <a:rPr lang="fi-FI" dirty="0"/>
              <a:t>, </a:t>
            </a:r>
            <a:r>
              <a:rPr lang="fi-FI" dirty="0" err="1"/>
              <a:t>trafikförsäkringslag</a:t>
            </a:r>
            <a:r>
              <a:rPr lang="fi-FI" dirty="0"/>
              <a:t>, </a:t>
            </a:r>
            <a:r>
              <a:rPr lang="sv-SE" dirty="0"/>
              <a:t>lag om ersättning för olycksfall i militärtjänst och tjänstgöringsrelaterad sjukdom, lag om ersättning för olycksfall och tjänstgörings-relaterad sjukdom i krishanteringsuppdrag och</a:t>
            </a:r>
            <a:r>
              <a:rPr lang="sv-SE" b="1" dirty="0"/>
              <a:t> </a:t>
            </a:r>
            <a:r>
              <a:rPr lang="fi-FI" dirty="0"/>
              <a:t>lag </a:t>
            </a:r>
            <a:r>
              <a:rPr lang="fi-FI" dirty="0" err="1"/>
              <a:t>om</a:t>
            </a:r>
            <a:r>
              <a:rPr lang="fi-FI" dirty="0"/>
              <a:t> </a:t>
            </a:r>
            <a:r>
              <a:rPr lang="fi-FI" dirty="0" err="1"/>
              <a:t>skada</a:t>
            </a:r>
            <a:r>
              <a:rPr lang="fi-FI" dirty="0"/>
              <a:t>, </a:t>
            </a:r>
            <a:r>
              <a:rPr lang="fi-FI" dirty="0" err="1"/>
              <a:t>ådragen</a:t>
            </a:r>
            <a:r>
              <a:rPr lang="fi-FI" dirty="0"/>
              <a:t> i </a:t>
            </a:r>
            <a:r>
              <a:rPr lang="fi-FI" dirty="0" err="1"/>
              <a:t>militärtjänst</a:t>
            </a:r>
            <a:r>
              <a:rPr lang="fi-FI" dirty="0">
                <a:ea typeface="Verdana" panose="020B0604030504040204" pitchFamily="34" charset="0"/>
                <a:cs typeface="Verdana" panose="020B0604030504040204" pitchFamily="34" charset="0"/>
              </a:rPr>
              <a:t>).</a:t>
            </a:r>
          </a:p>
          <a:p>
            <a:endParaRPr lang="en-US" dirty="0">
              <a:ea typeface="Verdana" panose="020B0604030504040204" pitchFamily="34" charset="0"/>
              <a:cs typeface="Verdana" panose="020B0604030504040204" pitchFamily="34" charset="0"/>
            </a:endParaRPr>
          </a:p>
          <a:p>
            <a:pPr>
              <a:lnSpc>
                <a:spcPct val="20000"/>
              </a:lnSpc>
            </a:pPr>
            <a:endParaRPr lang="fi-FI" dirty="0"/>
          </a:p>
          <a:p>
            <a:r>
              <a:rPr lang="fi-FI" dirty="0" err="1"/>
              <a:t>Totalpensionen</a:t>
            </a:r>
            <a:r>
              <a:rPr lang="fi-FI" dirty="0"/>
              <a:t> </a:t>
            </a:r>
            <a:r>
              <a:rPr lang="fi-FI" dirty="0" err="1"/>
              <a:t>avser</a:t>
            </a:r>
            <a:r>
              <a:rPr lang="fi-FI" dirty="0"/>
              <a:t> </a:t>
            </a:r>
            <a:r>
              <a:rPr lang="fi-FI" dirty="0" err="1"/>
              <a:t>bruttopension</a:t>
            </a:r>
            <a:r>
              <a:rPr lang="fi-FI" dirty="0"/>
              <a:t>. </a:t>
            </a:r>
          </a:p>
          <a:p>
            <a:endParaRPr lang="fi-FI" dirty="0"/>
          </a:p>
          <a:p>
            <a:r>
              <a:rPr lang="fi-FI" dirty="0" err="1"/>
              <a:t>Statistikdatabas</a:t>
            </a:r>
            <a:r>
              <a:rPr lang="fi-FI" dirty="0"/>
              <a:t>:</a:t>
            </a:r>
          </a:p>
          <a:p>
            <a:r>
              <a:rPr lang="fi-FI" dirty="0">
                <a:hlinkClick r:id="rId3"/>
              </a:rPr>
              <a:t>https://tilastot.etk.fi/pxweb/sv/ETK/ETK__110kaikki_elakkeensaajat__20elakkeensaajien_elake/elsael_2k01_laji.px</a:t>
            </a:r>
            <a:endParaRPr lang="fi-FI" dirty="0"/>
          </a:p>
          <a:p>
            <a:endParaRPr lang="fi-FI" dirty="0"/>
          </a:p>
          <a:p>
            <a:r>
              <a:rPr lang="fi-FI" dirty="0" err="1"/>
              <a:t>Statistik</a:t>
            </a:r>
            <a:r>
              <a:rPr lang="fi-FI" dirty="0"/>
              <a:t> </a:t>
            </a:r>
            <a:r>
              <a:rPr lang="fi-FI" dirty="0" err="1"/>
              <a:t>över</a:t>
            </a:r>
            <a:r>
              <a:rPr lang="fi-FI" dirty="0"/>
              <a:t> </a:t>
            </a:r>
            <a:r>
              <a:rPr lang="fi-FI" dirty="0" err="1"/>
              <a:t>pensionstagarna</a:t>
            </a:r>
            <a:r>
              <a:rPr lang="fi-FI" dirty="0"/>
              <a:t> i Finland:</a:t>
            </a:r>
          </a:p>
          <a:p>
            <a:r>
              <a:rPr lang="fi-FI" dirty="0">
                <a:hlinkClick r:id="rId4"/>
              </a:rPr>
              <a:t>https://www.etk.fi/sv/forskning-statistik-prognoser/statistik/pensionstagare/samtliga-pensionstagare</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292547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r>
              <a:rPr lang="fi-FI" dirty="0" err="1"/>
              <a:t>Pensionstagare</a:t>
            </a:r>
            <a:r>
              <a:rPr lang="fi-FI" dirty="0"/>
              <a:t>: </a:t>
            </a:r>
            <a:r>
              <a:rPr lang="fi-FI" dirty="0" err="1"/>
              <a:t>Personer</a:t>
            </a:r>
            <a:r>
              <a:rPr lang="fi-FI" dirty="0"/>
              <a:t> </a:t>
            </a:r>
            <a:r>
              <a:rPr lang="fi-FI" dirty="0" err="1"/>
              <a:t>som</a:t>
            </a:r>
            <a:r>
              <a:rPr lang="fi-FI" dirty="0"/>
              <a:t> </a:t>
            </a:r>
            <a:r>
              <a:rPr lang="fi-FI" dirty="0" err="1"/>
              <a:t>får</a:t>
            </a:r>
            <a:r>
              <a:rPr lang="fi-FI" dirty="0"/>
              <a:t> </a:t>
            </a:r>
            <a:r>
              <a:rPr lang="fi-FI" dirty="0" err="1"/>
              <a:t>ålderspension</a:t>
            </a:r>
            <a:r>
              <a:rPr lang="fi-FI" dirty="0"/>
              <a:t> </a:t>
            </a:r>
            <a:r>
              <a:rPr lang="fi-FI" dirty="0" err="1"/>
              <a:t>eller</a:t>
            </a:r>
            <a:r>
              <a:rPr lang="fi-FI" dirty="0"/>
              <a:t> </a:t>
            </a:r>
            <a:r>
              <a:rPr lang="fi-FI" dirty="0" err="1"/>
              <a:t>sjukpension</a:t>
            </a:r>
            <a:r>
              <a:rPr lang="fi-FI" dirty="0"/>
              <a:t> </a:t>
            </a:r>
            <a:r>
              <a:rPr lang="fi-FI" dirty="0" err="1"/>
              <a:t>ur</a:t>
            </a:r>
            <a:r>
              <a:rPr lang="fi-FI" dirty="0"/>
              <a:t> </a:t>
            </a:r>
            <a:r>
              <a:rPr lang="fi-FI" dirty="0" err="1"/>
              <a:t>arbetspensions-systemet</a:t>
            </a:r>
            <a:r>
              <a:rPr lang="fi-FI" dirty="0"/>
              <a:t> </a:t>
            </a:r>
            <a:r>
              <a:rPr lang="fi-FI" dirty="0" err="1"/>
              <a:t>och</a:t>
            </a:r>
            <a:r>
              <a:rPr lang="fi-FI" dirty="0"/>
              <a:t>/</a:t>
            </a:r>
            <a:r>
              <a:rPr lang="fi-FI" dirty="0" err="1"/>
              <a:t>eller</a:t>
            </a:r>
            <a:r>
              <a:rPr lang="fi-FI" dirty="0"/>
              <a:t> </a:t>
            </a:r>
            <a:r>
              <a:rPr lang="fi-FI" dirty="0" err="1"/>
              <a:t>folkpensionssystemet</a:t>
            </a:r>
            <a:r>
              <a:rPr lang="fi-FI" dirty="0"/>
              <a:t> </a:t>
            </a:r>
            <a:r>
              <a:rPr lang="fi-FI" dirty="0" err="1"/>
              <a:t>och</a:t>
            </a:r>
            <a:r>
              <a:rPr lang="fi-FI" dirty="0"/>
              <a:t> </a:t>
            </a:r>
            <a:r>
              <a:rPr lang="fi-FI" dirty="0" err="1"/>
              <a:t>är</a:t>
            </a:r>
            <a:r>
              <a:rPr lang="fi-FI" dirty="0"/>
              <a:t> </a:t>
            </a:r>
            <a:r>
              <a:rPr lang="fi-FI" dirty="0" err="1"/>
              <a:t>bosatta</a:t>
            </a:r>
            <a:r>
              <a:rPr lang="fi-FI" dirty="0"/>
              <a:t> i Finland. De </a:t>
            </a:r>
            <a:r>
              <a:rPr lang="fi-FI" dirty="0" err="1"/>
              <a:t>som</a:t>
            </a:r>
            <a:r>
              <a:rPr lang="fi-FI" dirty="0"/>
              <a:t> </a:t>
            </a:r>
            <a:r>
              <a:rPr lang="fi-FI" dirty="0" err="1"/>
              <a:t>får</a:t>
            </a:r>
            <a:r>
              <a:rPr lang="fi-FI" dirty="0"/>
              <a:t> </a:t>
            </a:r>
            <a:r>
              <a:rPr lang="fi-FI" dirty="0" err="1"/>
              <a:t>partiell</a:t>
            </a:r>
            <a:r>
              <a:rPr lang="fi-FI" dirty="0"/>
              <a:t> </a:t>
            </a:r>
            <a:r>
              <a:rPr lang="fi-FI" dirty="0" err="1"/>
              <a:t>ålderspension</a:t>
            </a:r>
            <a:r>
              <a:rPr lang="fi-FI" dirty="0"/>
              <a:t> </a:t>
            </a:r>
            <a:r>
              <a:rPr lang="fi-FI" dirty="0" err="1"/>
              <a:t>ingår</a:t>
            </a:r>
            <a:r>
              <a:rPr lang="fi-FI" dirty="0"/>
              <a:t> </a:t>
            </a:r>
            <a:r>
              <a:rPr lang="fi-FI" dirty="0" err="1"/>
              <a:t>inte</a:t>
            </a:r>
            <a:r>
              <a:rPr lang="fi-FI" dirty="0"/>
              <a:t> i </a:t>
            </a:r>
            <a:r>
              <a:rPr lang="fi-FI" dirty="0" err="1"/>
              <a:t>siffrorna</a:t>
            </a:r>
            <a:r>
              <a:rPr lang="fi-FI" dirty="0"/>
              <a:t>. </a:t>
            </a:r>
          </a:p>
          <a:p>
            <a:pPr>
              <a:lnSpc>
                <a:spcPct val="50000"/>
              </a:lnSpc>
            </a:pPr>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personens</a:t>
            </a:r>
            <a:r>
              <a:rPr lang="fi-FI" dirty="0"/>
              <a:t> </a:t>
            </a:r>
            <a:r>
              <a:rPr lang="fi-FI" dirty="0" err="1"/>
              <a:t>egen</a:t>
            </a:r>
            <a:r>
              <a:rPr lang="fi-FI" dirty="0"/>
              <a:t> </a:t>
            </a:r>
            <a:r>
              <a:rPr lang="fi-FI" dirty="0" err="1"/>
              <a:t>pension</a:t>
            </a:r>
            <a:r>
              <a:rPr lang="fi-FI" dirty="0"/>
              <a:t> </a:t>
            </a:r>
            <a:r>
              <a:rPr lang="fi-FI" dirty="0" err="1"/>
              <a:t>och</a:t>
            </a:r>
            <a:r>
              <a:rPr lang="fi-FI" dirty="0"/>
              <a:t> </a:t>
            </a:r>
            <a:r>
              <a:rPr lang="fi-FI" dirty="0" err="1"/>
              <a:t>familjepension</a:t>
            </a:r>
            <a:r>
              <a:rPr lang="fi-FI" dirty="0"/>
              <a:t>. </a:t>
            </a:r>
          </a:p>
          <a:p>
            <a:pPr>
              <a:lnSpc>
                <a:spcPct val="50000"/>
              </a:lnSpc>
            </a:pPr>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arbetspension</a:t>
            </a:r>
            <a:r>
              <a:rPr lang="fi-FI" dirty="0"/>
              <a:t>, </a:t>
            </a:r>
            <a:r>
              <a:rPr lang="fi-FI" dirty="0" err="1"/>
              <a:t>folkpension</a:t>
            </a:r>
            <a:r>
              <a:rPr lang="fi-FI" dirty="0"/>
              <a:t> </a:t>
            </a:r>
            <a:r>
              <a:rPr lang="fi-FI" dirty="0" err="1"/>
              <a:t>och</a:t>
            </a:r>
            <a:r>
              <a:rPr lang="fi-FI" dirty="0"/>
              <a:t> </a:t>
            </a:r>
            <a:r>
              <a:rPr lang="sv-SE" dirty="0">
                <a:solidFill>
                  <a:schemeClr val="dk1"/>
                </a:solidFill>
              </a:rPr>
              <a:t>pensioner för tryggheten med tanke på särskilda risker</a:t>
            </a:r>
            <a:r>
              <a:rPr lang="fi-FI" dirty="0"/>
              <a:t>. </a:t>
            </a:r>
          </a:p>
          <a:p>
            <a:pPr>
              <a:lnSpc>
                <a:spcPct val="50000"/>
              </a:lnSpc>
            </a:pPr>
            <a:endParaRPr lang="fi-FI" dirty="0"/>
          </a:p>
          <a:p>
            <a:r>
              <a:rPr lang="sv-SE" dirty="0">
                <a:solidFill>
                  <a:schemeClr val="dk1"/>
                </a:solidFill>
              </a:rPr>
              <a:t>Pensioner för tryggheten med tanke på särskilda risker (</a:t>
            </a:r>
            <a:r>
              <a:rPr lang="sv-SE" dirty="0"/>
              <a:t>l</a:t>
            </a:r>
            <a:r>
              <a:rPr lang="fi-FI" dirty="0" err="1"/>
              <a:t>ag</a:t>
            </a:r>
            <a:r>
              <a:rPr lang="fi-FI" dirty="0"/>
              <a:t> </a:t>
            </a:r>
            <a:r>
              <a:rPr lang="fi-FI" dirty="0" err="1"/>
              <a:t>om</a:t>
            </a:r>
            <a:r>
              <a:rPr lang="fi-FI" dirty="0"/>
              <a:t> </a:t>
            </a:r>
            <a:r>
              <a:rPr lang="fi-FI" dirty="0" err="1"/>
              <a:t>olycksfall</a:t>
            </a:r>
            <a:r>
              <a:rPr lang="fi-FI" dirty="0"/>
              <a:t> i </a:t>
            </a:r>
            <a:r>
              <a:rPr lang="fi-FI" dirty="0" err="1"/>
              <a:t>arbetet</a:t>
            </a:r>
            <a:r>
              <a:rPr lang="fi-FI" dirty="0"/>
              <a:t> </a:t>
            </a:r>
            <a:r>
              <a:rPr lang="fi-FI" dirty="0" err="1"/>
              <a:t>och</a:t>
            </a:r>
            <a:r>
              <a:rPr lang="fi-FI" dirty="0"/>
              <a:t> </a:t>
            </a:r>
            <a:r>
              <a:rPr lang="fi-FI" dirty="0" err="1"/>
              <a:t>om</a:t>
            </a:r>
            <a:r>
              <a:rPr lang="fi-FI" dirty="0"/>
              <a:t> </a:t>
            </a:r>
            <a:r>
              <a:rPr lang="fi-FI" dirty="0" err="1"/>
              <a:t>yrkessjukdomar</a:t>
            </a:r>
            <a:r>
              <a:rPr lang="fi-FI" dirty="0"/>
              <a:t>, </a:t>
            </a:r>
            <a:r>
              <a:rPr lang="fi-FI" dirty="0" err="1"/>
              <a:t>trafikförsäkringslag</a:t>
            </a:r>
            <a:r>
              <a:rPr lang="fi-FI" dirty="0"/>
              <a:t>, </a:t>
            </a:r>
            <a:r>
              <a:rPr lang="sv-SE" dirty="0"/>
              <a:t>lag om ersättning för olycksfall i militärtjänst och tjänstgöringsrelaterad sjukdom, lag om ersättning för olycksfall och tjänstgörings-relaterad sjukdom i krishanteringsuppdrag och </a:t>
            </a:r>
            <a:r>
              <a:rPr lang="fi-FI" dirty="0"/>
              <a:t>lag </a:t>
            </a:r>
            <a:r>
              <a:rPr lang="fi-FI" dirty="0" err="1"/>
              <a:t>om</a:t>
            </a:r>
            <a:r>
              <a:rPr lang="fi-FI" dirty="0"/>
              <a:t> </a:t>
            </a:r>
            <a:r>
              <a:rPr lang="fi-FI" dirty="0" err="1"/>
              <a:t>skada</a:t>
            </a:r>
            <a:r>
              <a:rPr lang="fi-FI" dirty="0"/>
              <a:t>, </a:t>
            </a:r>
            <a:r>
              <a:rPr lang="fi-FI" dirty="0" err="1"/>
              <a:t>ådragen</a:t>
            </a:r>
            <a:r>
              <a:rPr lang="fi-FI" dirty="0"/>
              <a:t> i </a:t>
            </a:r>
            <a:r>
              <a:rPr lang="fi-FI" dirty="0" err="1"/>
              <a:t>militärtjänst</a:t>
            </a:r>
            <a:r>
              <a:rPr lang="fi-FI" dirty="0"/>
              <a:t>,)</a:t>
            </a:r>
          </a:p>
          <a:p>
            <a:pPr>
              <a:lnSpc>
                <a:spcPct val="50000"/>
              </a:lnSpc>
            </a:pPr>
            <a:endParaRPr lang="fi-FI" dirty="0"/>
          </a:p>
          <a:p>
            <a:pPr>
              <a:lnSpc>
                <a:spcPct val="20000"/>
              </a:lnSpc>
            </a:pPr>
            <a:endParaRPr lang="fi-FI" dirty="0"/>
          </a:p>
          <a:p>
            <a:r>
              <a:rPr lang="fi-FI" dirty="0" err="1"/>
              <a:t>Fr.o.m</a:t>
            </a:r>
            <a:r>
              <a:rPr lang="fi-FI" dirty="0"/>
              <a:t>. </a:t>
            </a:r>
            <a:r>
              <a:rPr lang="fi-FI" dirty="0" err="1"/>
              <a:t>år</a:t>
            </a:r>
            <a:r>
              <a:rPr lang="fi-FI" dirty="0"/>
              <a:t> 2008 </a:t>
            </a:r>
            <a:r>
              <a:rPr lang="fi-FI" dirty="0" err="1"/>
              <a:t>innehåller</a:t>
            </a:r>
            <a:r>
              <a:rPr lang="fi-FI" dirty="0"/>
              <a:t> </a:t>
            </a:r>
            <a:r>
              <a:rPr lang="fi-FI" dirty="0" err="1"/>
              <a:t>totalpension</a:t>
            </a:r>
            <a:r>
              <a:rPr lang="fi-FI" dirty="0"/>
              <a:t> </a:t>
            </a:r>
            <a:r>
              <a:rPr lang="fi-FI" dirty="0" err="1"/>
              <a:t>inte</a:t>
            </a:r>
            <a:r>
              <a:rPr lang="fi-FI" dirty="0"/>
              <a:t> </a:t>
            </a:r>
            <a:r>
              <a:rPr lang="fi-FI" dirty="0" err="1"/>
              <a:t>längre</a:t>
            </a:r>
            <a:r>
              <a:rPr lang="fi-FI" dirty="0"/>
              <a:t> </a:t>
            </a:r>
            <a:r>
              <a:rPr lang="fi-FI" dirty="0" err="1"/>
              <a:t>pensionstagares</a:t>
            </a:r>
            <a:r>
              <a:rPr lang="fi-FI" dirty="0"/>
              <a:t> </a:t>
            </a:r>
            <a:r>
              <a:rPr lang="fi-FI" dirty="0" err="1"/>
              <a:t>bostadsbidrag</a:t>
            </a:r>
            <a:r>
              <a:rPr lang="fi-FI" dirty="0"/>
              <a:t> </a:t>
            </a:r>
            <a:r>
              <a:rPr lang="fi-FI" dirty="0" err="1"/>
              <a:t>och</a:t>
            </a:r>
            <a:r>
              <a:rPr lang="fi-FI" dirty="0"/>
              <a:t> </a:t>
            </a:r>
            <a:r>
              <a:rPr lang="fi-FI" dirty="0" err="1"/>
              <a:t>vårdbidrag</a:t>
            </a:r>
            <a:r>
              <a:rPr lang="fi-FI" dirty="0"/>
              <a:t>. </a:t>
            </a:r>
            <a:r>
              <a:rPr lang="fi-FI" dirty="0" err="1"/>
              <a:t>Garantipension</a:t>
            </a:r>
            <a:r>
              <a:rPr lang="fi-FI" dirty="0"/>
              <a:t> </a:t>
            </a:r>
            <a:r>
              <a:rPr lang="fi-FI" dirty="0" err="1"/>
              <a:t>ingår</a:t>
            </a:r>
            <a:r>
              <a:rPr lang="fi-FI" dirty="0"/>
              <a:t> i </a:t>
            </a:r>
            <a:r>
              <a:rPr lang="fi-FI" dirty="0" err="1"/>
              <a:t>totalpension</a:t>
            </a:r>
            <a:r>
              <a:rPr lang="fi-FI" dirty="0"/>
              <a:t> </a:t>
            </a:r>
            <a:r>
              <a:rPr lang="fi-FI" dirty="0" err="1"/>
              <a:t>fr.o.m</a:t>
            </a:r>
            <a:r>
              <a:rPr lang="fi-FI" dirty="0"/>
              <a:t>. </a:t>
            </a:r>
            <a:r>
              <a:rPr lang="fi-FI" dirty="0" err="1"/>
              <a:t>år</a:t>
            </a:r>
            <a:r>
              <a:rPr lang="fi-FI" dirty="0"/>
              <a:t> 2011.</a:t>
            </a:r>
          </a:p>
          <a:p>
            <a:pPr>
              <a:lnSpc>
                <a:spcPct val="20000"/>
              </a:lnSpc>
            </a:pPr>
            <a:endParaRPr lang="fi-FI" dirty="0"/>
          </a:p>
          <a:p>
            <a:pPr>
              <a:lnSpc>
                <a:spcPct val="20000"/>
              </a:lnSpc>
            </a:pPr>
            <a:endParaRPr lang="fi-FI" dirty="0"/>
          </a:p>
          <a:p>
            <a:pPr>
              <a:lnSpc>
                <a:spcPct val="20000"/>
              </a:lnSpc>
            </a:pPr>
            <a:endParaRPr lang="fi-FI" dirty="0"/>
          </a:p>
          <a:p>
            <a:r>
              <a:rPr lang="fi-FI" dirty="0" err="1"/>
              <a:t>Totalpensionen</a:t>
            </a:r>
            <a:r>
              <a:rPr lang="fi-FI" dirty="0"/>
              <a:t> </a:t>
            </a:r>
            <a:r>
              <a:rPr lang="fi-FI" dirty="0" err="1"/>
              <a:t>avser</a:t>
            </a:r>
            <a:r>
              <a:rPr lang="fi-FI" dirty="0"/>
              <a:t> </a:t>
            </a:r>
            <a:r>
              <a:rPr lang="fi-FI" dirty="0" err="1"/>
              <a:t>bruttopension</a:t>
            </a:r>
            <a:r>
              <a:rPr lang="fi-FI" dirty="0"/>
              <a:t>. </a:t>
            </a:r>
          </a:p>
          <a:p>
            <a:pPr>
              <a:lnSpc>
                <a:spcPct val="50000"/>
              </a:lnSpc>
            </a:pPr>
            <a:endParaRPr lang="fi-FI" dirty="0"/>
          </a:p>
          <a:p>
            <a:pPr>
              <a:lnSpc>
                <a:spcPct val="20000"/>
              </a:lnSpc>
            </a:pPr>
            <a:endParaRPr lang="fi-FI" dirty="0"/>
          </a:p>
          <a:p>
            <a:r>
              <a:rPr lang="fi-FI" dirty="0" err="1"/>
              <a:t>Medelinkomsten</a:t>
            </a:r>
            <a:r>
              <a:rPr lang="fi-FI" dirty="0"/>
              <a:t> </a:t>
            </a:r>
            <a:r>
              <a:rPr lang="fi-FI" dirty="0" err="1"/>
              <a:t>grundar</a:t>
            </a:r>
            <a:r>
              <a:rPr lang="fi-FI" dirty="0"/>
              <a:t> </a:t>
            </a:r>
            <a:r>
              <a:rPr lang="fi-FI" dirty="0" err="1"/>
              <a:t>sig</a:t>
            </a:r>
            <a:r>
              <a:rPr lang="fi-FI" dirty="0"/>
              <a:t> </a:t>
            </a:r>
            <a:r>
              <a:rPr lang="fi-FI" dirty="0" err="1"/>
              <a:t>på</a:t>
            </a:r>
            <a:r>
              <a:rPr lang="fi-FI" dirty="0"/>
              <a:t> </a:t>
            </a:r>
            <a:r>
              <a:rPr lang="fi-FI" dirty="0" err="1"/>
              <a:t>uppgiften</a:t>
            </a:r>
            <a:r>
              <a:rPr lang="fi-FI" dirty="0"/>
              <a:t> </a:t>
            </a:r>
            <a:r>
              <a:rPr lang="fi-FI" dirty="0" err="1"/>
              <a:t>om</a:t>
            </a:r>
            <a:r>
              <a:rPr lang="fi-FI" dirty="0"/>
              <a:t> </a:t>
            </a:r>
            <a:r>
              <a:rPr lang="fi-FI" dirty="0" err="1"/>
              <a:t>genomsnittliga</a:t>
            </a:r>
            <a:r>
              <a:rPr lang="fi-FI" dirty="0"/>
              <a:t> </a:t>
            </a:r>
            <a:r>
              <a:rPr lang="fi-FI" dirty="0" err="1"/>
              <a:t>löner</a:t>
            </a:r>
            <a:r>
              <a:rPr lang="fi-FI" dirty="0"/>
              <a:t> </a:t>
            </a:r>
            <a:r>
              <a:rPr lang="fi-FI" dirty="0" err="1"/>
              <a:t>och</a:t>
            </a:r>
            <a:r>
              <a:rPr lang="fi-FI" dirty="0"/>
              <a:t> </a:t>
            </a:r>
            <a:r>
              <a:rPr lang="fi-FI" dirty="0" err="1"/>
              <a:t>företagarin-komster</a:t>
            </a:r>
            <a:r>
              <a:rPr lang="fi-FI" dirty="0"/>
              <a:t> </a:t>
            </a:r>
            <a:r>
              <a:rPr lang="fi-FI" dirty="0" err="1"/>
              <a:t>bland</a:t>
            </a:r>
            <a:r>
              <a:rPr lang="fi-FI" dirty="0"/>
              <a:t> </a:t>
            </a:r>
            <a:r>
              <a:rPr lang="fi-FI" dirty="0" err="1"/>
              <a:t>förvärvsaktiva</a:t>
            </a:r>
            <a:r>
              <a:rPr lang="fi-FI" dirty="0"/>
              <a:t> i </a:t>
            </a:r>
            <a:r>
              <a:rPr lang="fi-FI" dirty="0" err="1"/>
              <a:t>Statistikcentralen</a:t>
            </a:r>
            <a:r>
              <a:rPr lang="fi-FI" dirty="0"/>
              <a:t> </a:t>
            </a:r>
            <a:r>
              <a:rPr lang="fi-FI" dirty="0" err="1"/>
              <a:t>sinkomstfördelningsstatistik</a:t>
            </a: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279667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279377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87874"/>
          </a:xfrm>
        </p:spPr>
        <p:txBody>
          <a:bodyPr/>
          <a:lstStyle/>
          <a:p>
            <a:r>
              <a:rPr lang="fi-FI" dirty="0" err="1"/>
              <a:t>Långtidsprognosen</a:t>
            </a:r>
            <a:r>
              <a:rPr lang="fi-FI" dirty="0"/>
              <a:t> (</a:t>
            </a:r>
            <a:r>
              <a:rPr lang="fi-FI" dirty="0" err="1"/>
              <a:t>endast</a:t>
            </a:r>
            <a:r>
              <a:rPr lang="fi-FI" dirty="0"/>
              <a:t> </a:t>
            </a:r>
            <a:r>
              <a:rPr lang="fi-FI" dirty="0" err="1"/>
              <a:t>på</a:t>
            </a:r>
            <a:r>
              <a:rPr lang="fi-FI" dirty="0"/>
              <a:t> </a:t>
            </a:r>
            <a:r>
              <a:rPr lang="fi-FI" dirty="0" err="1"/>
              <a:t>finska</a:t>
            </a:r>
            <a:r>
              <a:rPr lang="fi-FI"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0" i="0" u="sng">
                <a:solidFill>
                  <a:srgbClr val="0356B5"/>
                </a:solidFill>
                <a:effectLst/>
                <a:latin typeface="Source Sans Pro" panose="020B0503030403020204" pitchFamily="34" charset="0"/>
                <a:hlinkClick r:id="rId3"/>
              </a:rPr>
              <a:t>Lakisääteiset eläkkeet: pitkän aikavälin laskelmat 2022</a:t>
            </a:r>
            <a:r>
              <a:rPr lang="fi-FI" b="0" i="0" u="sng">
                <a:solidFill>
                  <a:srgbClr val="0356B5"/>
                </a:solidFill>
                <a:effectLst/>
                <a:latin typeface="Source Sans Pro" panose="020B0503030403020204" pitchFamily="34" charset="0"/>
              </a:rPr>
              <a:t> (</a:t>
            </a:r>
            <a:r>
              <a:rPr lang="fi-FI" b="0" i="0">
                <a:solidFill>
                  <a:srgbClr val="141414"/>
                </a:solidFill>
                <a:effectLst/>
                <a:latin typeface="Source Sans Pro" panose="020B0503030403020204" pitchFamily="34" charset="0"/>
              </a:rPr>
              <a:t>13.10.2022 | Eläketurvakeskuksen raportteja 05/2022)</a:t>
            </a:r>
            <a:endParaRPr lang="fi-FI" sz="1600" dirty="0"/>
          </a:p>
          <a:p>
            <a:endParaRPr lang="fi-FI" dirty="0"/>
          </a:p>
          <a:p>
            <a:r>
              <a:rPr lang="fi-FI" dirty="0" err="1"/>
              <a:t>Pensionstagare</a:t>
            </a:r>
            <a:r>
              <a:rPr lang="fi-FI" dirty="0"/>
              <a:t>: </a:t>
            </a:r>
            <a:r>
              <a:rPr lang="fi-FI" dirty="0" err="1"/>
              <a:t>Personer</a:t>
            </a:r>
            <a:r>
              <a:rPr lang="fi-FI" dirty="0"/>
              <a:t> </a:t>
            </a:r>
            <a:r>
              <a:rPr lang="fi-FI" dirty="0" err="1"/>
              <a:t>som</a:t>
            </a:r>
            <a:r>
              <a:rPr lang="fi-FI" dirty="0"/>
              <a:t> </a:t>
            </a:r>
            <a:r>
              <a:rPr lang="fi-FI" dirty="0" err="1"/>
              <a:t>får</a:t>
            </a:r>
            <a:r>
              <a:rPr lang="fi-FI" dirty="0"/>
              <a:t> </a:t>
            </a:r>
            <a:r>
              <a:rPr lang="fi-FI" dirty="0" err="1"/>
              <a:t>ålderspension</a:t>
            </a:r>
            <a:r>
              <a:rPr lang="fi-FI" dirty="0"/>
              <a:t>, </a:t>
            </a:r>
            <a:r>
              <a:rPr lang="fi-FI" dirty="0" err="1"/>
              <a:t>sjukpension</a:t>
            </a:r>
            <a:r>
              <a:rPr lang="fi-FI" dirty="0"/>
              <a:t> </a:t>
            </a:r>
            <a:r>
              <a:rPr lang="fi-FI" dirty="0" err="1"/>
              <a:t>eller</a:t>
            </a:r>
            <a:r>
              <a:rPr lang="fi-FI" dirty="0"/>
              <a:t> </a:t>
            </a:r>
            <a:r>
              <a:rPr lang="fi-FI" dirty="0" err="1"/>
              <a:t>specialpension</a:t>
            </a:r>
            <a:r>
              <a:rPr lang="fi-FI" dirty="0"/>
              <a:t> för </a:t>
            </a:r>
            <a:r>
              <a:rPr lang="fi-FI" dirty="0" err="1"/>
              <a:t>lantbruksföretagare</a:t>
            </a:r>
            <a:r>
              <a:rPr lang="fi-FI" dirty="0"/>
              <a:t> </a:t>
            </a:r>
            <a:r>
              <a:rPr lang="fi-FI" dirty="0" err="1"/>
              <a:t>ur</a:t>
            </a:r>
            <a:r>
              <a:rPr lang="fi-FI" dirty="0"/>
              <a:t> </a:t>
            </a:r>
            <a:r>
              <a:rPr lang="fi-FI" dirty="0" err="1"/>
              <a:t>arbetspensionssystemet</a:t>
            </a:r>
            <a:r>
              <a:rPr lang="fi-FI" dirty="0"/>
              <a:t> </a:t>
            </a:r>
            <a:r>
              <a:rPr lang="fi-FI" dirty="0" err="1"/>
              <a:t>och</a:t>
            </a:r>
            <a:r>
              <a:rPr lang="fi-FI" dirty="0"/>
              <a:t>/</a:t>
            </a:r>
            <a:r>
              <a:rPr lang="fi-FI" dirty="0" err="1"/>
              <a:t>eller</a:t>
            </a:r>
            <a:r>
              <a:rPr lang="fi-FI" dirty="0"/>
              <a:t> </a:t>
            </a:r>
            <a:r>
              <a:rPr lang="fi-FI" dirty="0" err="1"/>
              <a:t>folkpensionssystemet</a:t>
            </a:r>
            <a:r>
              <a:rPr lang="fi-FI" dirty="0"/>
              <a:t> </a:t>
            </a:r>
            <a:r>
              <a:rPr lang="fi-FI" dirty="0" err="1"/>
              <a:t>och</a:t>
            </a:r>
            <a:r>
              <a:rPr lang="fi-FI" dirty="0"/>
              <a:t> </a:t>
            </a:r>
            <a:r>
              <a:rPr lang="fi-FI" dirty="0" err="1"/>
              <a:t>är</a:t>
            </a:r>
            <a:r>
              <a:rPr lang="fi-FI" dirty="0"/>
              <a:t> </a:t>
            </a:r>
            <a:r>
              <a:rPr lang="fi-FI" dirty="0" err="1"/>
              <a:t>bosatta</a:t>
            </a:r>
            <a:r>
              <a:rPr lang="fi-FI" dirty="0"/>
              <a:t> i Finland.</a:t>
            </a:r>
          </a:p>
          <a:p>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personens</a:t>
            </a:r>
            <a:r>
              <a:rPr lang="fi-FI" dirty="0"/>
              <a:t> </a:t>
            </a:r>
            <a:r>
              <a:rPr lang="fi-FI" dirty="0" err="1"/>
              <a:t>egen</a:t>
            </a:r>
            <a:r>
              <a:rPr lang="fi-FI" dirty="0"/>
              <a:t> </a:t>
            </a:r>
            <a:r>
              <a:rPr lang="fi-FI" dirty="0" err="1"/>
              <a:t>pension</a:t>
            </a:r>
            <a:r>
              <a:rPr lang="fi-FI" dirty="0"/>
              <a:t> </a:t>
            </a:r>
            <a:r>
              <a:rPr lang="fi-FI" dirty="0" err="1"/>
              <a:t>och</a:t>
            </a:r>
            <a:r>
              <a:rPr lang="fi-FI" dirty="0"/>
              <a:t> </a:t>
            </a:r>
            <a:r>
              <a:rPr lang="fi-FI" dirty="0" err="1"/>
              <a:t>familjepension</a:t>
            </a:r>
            <a:r>
              <a:rPr lang="fi-FI" dirty="0"/>
              <a:t>. </a:t>
            </a:r>
          </a:p>
          <a:p>
            <a:endParaRPr lang="fi-FI" dirty="0"/>
          </a:p>
          <a:p>
            <a:pPr>
              <a:lnSpc>
                <a:spcPct val="20000"/>
              </a:lnSpc>
            </a:pPr>
            <a:endParaRPr lang="fi-FI" dirty="0"/>
          </a:p>
          <a:p>
            <a:r>
              <a:rPr lang="fi-FI" dirty="0" err="1"/>
              <a:t>Totalpensionen</a:t>
            </a:r>
            <a:r>
              <a:rPr lang="fi-FI" dirty="0"/>
              <a:t> </a:t>
            </a:r>
            <a:r>
              <a:rPr lang="fi-FI" dirty="0" err="1"/>
              <a:t>inbegriper</a:t>
            </a:r>
            <a:r>
              <a:rPr lang="fi-FI" dirty="0"/>
              <a:t> </a:t>
            </a:r>
            <a:r>
              <a:rPr lang="fi-FI" dirty="0" err="1"/>
              <a:t>arbetspension</a:t>
            </a:r>
            <a:r>
              <a:rPr lang="fi-FI" dirty="0"/>
              <a:t>, </a:t>
            </a:r>
            <a:r>
              <a:rPr lang="fi-FI" dirty="0" err="1"/>
              <a:t>folkpension</a:t>
            </a:r>
            <a:r>
              <a:rPr lang="fi-FI" dirty="0"/>
              <a:t>, </a:t>
            </a:r>
            <a:r>
              <a:rPr lang="fi-FI" dirty="0" err="1"/>
              <a:t>garantipension</a:t>
            </a:r>
            <a:r>
              <a:rPr lang="fi-FI" dirty="0"/>
              <a:t> </a:t>
            </a:r>
            <a:r>
              <a:rPr lang="fi-FI" dirty="0" err="1"/>
              <a:t>och</a:t>
            </a:r>
            <a:r>
              <a:rPr lang="fi-FI" dirty="0"/>
              <a:t> </a:t>
            </a:r>
            <a:r>
              <a:rPr lang="sv-SE" dirty="0">
                <a:solidFill>
                  <a:schemeClr val="dk1"/>
                </a:solidFill>
              </a:rPr>
              <a:t>pensioner för tryggheten med tanke på särskilda risker</a:t>
            </a:r>
            <a:r>
              <a:rPr lang="fi-FI" dirty="0"/>
              <a:t> (</a:t>
            </a:r>
            <a:r>
              <a:rPr lang="sv-SE" dirty="0"/>
              <a:t>l</a:t>
            </a:r>
            <a:r>
              <a:rPr lang="fi-FI" dirty="0" err="1"/>
              <a:t>ag</a:t>
            </a:r>
            <a:r>
              <a:rPr lang="fi-FI" dirty="0"/>
              <a:t> </a:t>
            </a:r>
            <a:r>
              <a:rPr lang="fi-FI" dirty="0" err="1"/>
              <a:t>om</a:t>
            </a:r>
            <a:r>
              <a:rPr lang="fi-FI" dirty="0"/>
              <a:t> </a:t>
            </a:r>
            <a:r>
              <a:rPr lang="fi-FI" dirty="0" err="1"/>
              <a:t>olycksfall</a:t>
            </a:r>
            <a:r>
              <a:rPr lang="fi-FI" dirty="0"/>
              <a:t> i </a:t>
            </a:r>
            <a:r>
              <a:rPr lang="fi-FI" dirty="0" err="1"/>
              <a:t>arbetet</a:t>
            </a:r>
            <a:r>
              <a:rPr lang="fi-FI" dirty="0"/>
              <a:t> </a:t>
            </a:r>
            <a:r>
              <a:rPr lang="fi-FI" dirty="0" err="1"/>
              <a:t>och</a:t>
            </a:r>
            <a:r>
              <a:rPr lang="fi-FI" dirty="0"/>
              <a:t> </a:t>
            </a:r>
            <a:r>
              <a:rPr lang="fi-FI" dirty="0" err="1"/>
              <a:t>om</a:t>
            </a:r>
            <a:r>
              <a:rPr lang="fi-FI" dirty="0"/>
              <a:t> </a:t>
            </a:r>
            <a:r>
              <a:rPr lang="fi-FI" dirty="0" err="1"/>
              <a:t>yrkessjukdomar</a:t>
            </a:r>
            <a:r>
              <a:rPr lang="fi-FI" dirty="0"/>
              <a:t>, </a:t>
            </a:r>
            <a:r>
              <a:rPr lang="fi-FI" dirty="0" err="1"/>
              <a:t>trafikförsäkringslag</a:t>
            </a:r>
            <a:r>
              <a:rPr lang="fi-FI" dirty="0"/>
              <a:t>, </a:t>
            </a:r>
            <a:r>
              <a:rPr lang="sv-SE" dirty="0"/>
              <a:t>lag om ersättning för olycksfall i militärtjänst och tjänstgöringsrelaterad sjukdom, lag om ersättning för olycksfall och tjänstgöringsrelaterad sjukdom i krishanteringsuppdrag och </a:t>
            </a:r>
            <a:r>
              <a:rPr lang="fi-FI" dirty="0"/>
              <a:t>lag </a:t>
            </a:r>
            <a:r>
              <a:rPr lang="fi-FI" dirty="0" err="1"/>
              <a:t>om</a:t>
            </a:r>
            <a:r>
              <a:rPr lang="fi-FI" dirty="0"/>
              <a:t> </a:t>
            </a:r>
            <a:r>
              <a:rPr lang="fi-FI" dirty="0" err="1"/>
              <a:t>skada</a:t>
            </a:r>
            <a:r>
              <a:rPr lang="fi-FI" dirty="0"/>
              <a:t>, </a:t>
            </a:r>
            <a:r>
              <a:rPr lang="fi-FI" dirty="0" err="1"/>
              <a:t>ådragen</a:t>
            </a:r>
            <a:r>
              <a:rPr lang="fi-FI" dirty="0"/>
              <a:t> i </a:t>
            </a:r>
            <a:r>
              <a:rPr lang="fi-FI" dirty="0" err="1"/>
              <a:t>militärtjänst</a:t>
            </a:r>
            <a:r>
              <a:rPr lang="fi-FI" dirty="0"/>
              <a:t>).</a:t>
            </a:r>
          </a:p>
          <a:p>
            <a:endParaRPr lang="fi-FI" dirty="0"/>
          </a:p>
          <a:p>
            <a:pPr>
              <a:lnSpc>
                <a:spcPct val="20000"/>
              </a:lnSpc>
            </a:pPr>
            <a:endParaRPr lang="fi-FI" dirty="0"/>
          </a:p>
          <a:p>
            <a:pPr>
              <a:lnSpc>
                <a:spcPct val="20000"/>
              </a:lnSpc>
            </a:pPr>
            <a:endParaRPr lang="fi-FI" dirty="0"/>
          </a:p>
          <a:p>
            <a:r>
              <a:rPr lang="fi-FI" dirty="0" err="1"/>
              <a:t>Medelinkomsten</a:t>
            </a:r>
            <a:r>
              <a:rPr lang="fi-FI" dirty="0"/>
              <a:t> </a:t>
            </a:r>
            <a:r>
              <a:rPr lang="fi-FI" dirty="0" err="1"/>
              <a:t>grundar</a:t>
            </a:r>
            <a:r>
              <a:rPr lang="fi-FI" dirty="0"/>
              <a:t> </a:t>
            </a:r>
            <a:r>
              <a:rPr lang="fi-FI" dirty="0" err="1"/>
              <a:t>sig</a:t>
            </a:r>
            <a:r>
              <a:rPr lang="fi-FI" dirty="0"/>
              <a:t> </a:t>
            </a:r>
            <a:r>
              <a:rPr lang="fi-FI" dirty="0" err="1"/>
              <a:t>på</a:t>
            </a:r>
            <a:r>
              <a:rPr lang="fi-FI" dirty="0"/>
              <a:t> </a:t>
            </a:r>
            <a:r>
              <a:rPr lang="fi-FI" dirty="0" err="1"/>
              <a:t>uppgifterna</a:t>
            </a:r>
            <a:r>
              <a:rPr lang="fi-FI" dirty="0"/>
              <a:t> </a:t>
            </a:r>
            <a:r>
              <a:rPr lang="fi-FI" dirty="0" err="1"/>
              <a:t>om</a:t>
            </a:r>
            <a:r>
              <a:rPr lang="fi-FI" dirty="0"/>
              <a:t> de </a:t>
            </a:r>
            <a:r>
              <a:rPr lang="fi-FI" dirty="0" err="1"/>
              <a:t>försäkrades</a:t>
            </a:r>
            <a:r>
              <a:rPr lang="fi-FI" dirty="0"/>
              <a:t> </a:t>
            </a:r>
            <a:r>
              <a:rPr lang="fi-FI" dirty="0" err="1"/>
              <a:t>arbetsinkomster</a:t>
            </a:r>
            <a:r>
              <a:rPr lang="fi-FI" dirty="0"/>
              <a:t> </a:t>
            </a:r>
            <a:r>
              <a:rPr lang="fi-FI" dirty="0" err="1"/>
              <a:t>och</a:t>
            </a:r>
            <a:r>
              <a:rPr lang="fi-FI" dirty="0"/>
              <a:t> </a:t>
            </a:r>
            <a:r>
              <a:rPr lang="fi-FI" dirty="0" err="1"/>
              <a:t>antalet</a:t>
            </a:r>
            <a:r>
              <a:rPr lang="fi-FI" dirty="0"/>
              <a:t> </a:t>
            </a:r>
            <a:r>
              <a:rPr lang="fi-FI" dirty="0" err="1"/>
              <a:t>försäkrade</a:t>
            </a:r>
            <a:r>
              <a:rPr lang="fi-FI" dirty="0"/>
              <a:t> i </a:t>
            </a:r>
            <a:r>
              <a:rPr lang="fi-FI" dirty="0" err="1"/>
              <a:t>arbetspensionssystemets</a:t>
            </a:r>
            <a:r>
              <a:rPr lang="fi-FI" dirty="0"/>
              <a:t> </a:t>
            </a:r>
            <a:r>
              <a:rPr lang="fi-FI" dirty="0" err="1"/>
              <a:t>intjäningsregister</a:t>
            </a:r>
            <a:r>
              <a:rPr lang="fi-FI" dirty="0"/>
              <a:t>. </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101687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1728446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Lantbrukets specialpensioner 27 mn €, deltidspensioner 1 mn €.</a:t>
            </a:r>
          </a:p>
          <a:p>
            <a:endParaRPr lang="fi-FI" dirty="0"/>
          </a:p>
          <a:p>
            <a:r>
              <a:rPr lang="fi-FI" dirty="0" err="1"/>
              <a:t>Statistikdatabas</a:t>
            </a:r>
            <a:r>
              <a:rPr lang="fi-FI" dirty="0"/>
              <a:t>:</a:t>
            </a:r>
          </a:p>
          <a:p>
            <a:r>
              <a:rPr lang="fi-FI" dirty="0">
                <a:hlinkClick r:id="rId3"/>
              </a:rPr>
              <a:t>https://tilastot.etk.fi/pxweb/sv/ETK/ETK__140elakemenot/emeno03_laji.px</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3300416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Totalpensionsuppgiften</a:t>
            </a:r>
            <a:r>
              <a:rPr lang="fi-FI" dirty="0"/>
              <a:t> </a:t>
            </a:r>
            <a:r>
              <a:rPr lang="fi-FI" dirty="0" err="1"/>
              <a:t>inkluderar</a:t>
            </a:r>
            <a:r>
              <a:rPr lang="fi-FI" dirty="0"/>
              <a:t> </a:t>
            </a:r>
            <a:r>
              <a:rPr lang="fi-FI" dirty="0" err="1"/>
              <a:t>ålderspensioner</a:t>
            </a:r>
            <a:r>
              <a:rPr lang="fi-FI"/>
              <a:t>, sjukpensioner, </a:t>
            </a:r>
            <a:r>
              <a:rPr lang="fi-FI" dirty="0" err="1"/>
              <a:t>familjepensioner</a:t>
            </a:r>
            <a:r>
              <a:rPr lang="fi-FI" dirty="0"/>
              <a:t>, </a:t>
            </a:r>
            <a:r>
              <a:rPr lang="fi-FI" dirty="0" err="1"/>
              <a:t>deltidspensioner</a:t>
            </a:r>
            <a:r>
              <a:rPr lang="fi-FI" dirty="0"/>
              <a:t> </a:t>
            </a:r>
            <a:r>
              <a:rPr lang="fi-FI" dirty="0" err="1"/>
              <a:t>och</a:t>
            </a:r>
            <a:r>
              <a:rPr lang="fi-FI" dirty="0"/>
              <a:t> </a:t>
            </a:r>
            <a:r>
              <a:rPr lang="fi-FI" dirty="0" err="1"/>
              <a:t>specialpensioner</a:t>
            </a:r>
            <a:r>
              <a:rPr lang="fi-FI" dirty="0"/>
              <a:t> för </a:t>
            </a:r>
            <a:r>
              <a:rPr lang="fi-FI" dirty="0" err="1"/>
              <a:t>lantbruksföretagare</a:t>
            </a:r>
            <a:r>
              <a:rPr lang="fi-FI" dirty="0"/>
              <a:t> </a:t>
            </a:r>
            <a:r>
              <a:rPr lang="fi-FI" dirty="0" err="1"/>
              <a:t>ur</a:t>
            </a:r>
            <a:r>
              <a:rPr lang="fi-FI" dirty="0"/>
              <a:t> </a:t>
            </a:r>
            <a:r>
              <a:rPr lang="fi-FI" dirty="0" err="1"/>
              <a:t>olika</a:t>
            </a:r>
            <a:r>
              <a:rPr lang="fi-FI" dirty="0"/>
              <a:t> </a:t>
            </a:r>
            <a:r>
              <a:rPr lang="fi-FI" dirty="0" err="1"/>
              <a:t>pensionssystem</a:t>
            </a:r>
            <a:r>
              <a:rPr lang="fi-FI" dirty="0"/>
              <a:t>. </a:t>
            </a:r>
          </a:p>
          <a:p>
            <a:pPr>
              <a:lnSpc>
                <a:spcPct val="20000"/>
              </a:lnSpc>
            </a:pPr>
            <a:endParaRPr lang="fi-FI" dirty="0"/>
          </a:p>
          <a:p>
            <a:r>
              <a:rPr lang="fi-FI" dirty="0" err="1"/>
              <a:t>FPA:s</a:t>
            </a:r>
            <a:r>
              <a:rPr lang="fi-FI" dirty="0"/>
              <a:t> </a:t>
            </a:r>
            <a:r>
              <a:rPr lang="fi-FI" dirty="0" err="1"/>
              <a:t>pensionsutgift</a:t>
            </a:r>
            <a:r>
              <a:rPr lang="fi-FI" dirty="0"/>
              <a:t> </a:t>
            </a:r>
            <a:r>
              <a:rPr lang="fi-FI" dirty="0" err="1"/>
              <a:t>inkluderar</a:t>
            </a:r>
            <a:r>
              <a:rPr lang="fi-FI" dirty="0"/>
              <a:t> </a:t>
            </a:r>
            <a:r>
              <a:rPr lang="fi-FI" dirty="0" err="1"/>
              <a:t>folkpensioner</a:t>
            </a:r>
            <a:r>
              <a:rPr lang="fi-FI" dirty="0"/>
              <a:t> </a:t>
            </a:r>
            <a:r>
              <a:rPr lang="fi-FI" dirty="0" err="1"/>
              <a:t>och</a:t>
            </a:r>
            <a:r>
              <a:rPr lang="fi-FI" dirty="0"/>
              <a:t> </a:t>
            </a:r>
            <a:r>
              <a:rPr lang="fi-FI" dirty="0" err="1"/>
              <a:t>dessutom</a:t>
            </a:r>
            <a:r>
              <a:rPr lang="fi-FI" dirty="0"/>
              <a:t> </a:t>
            </a:r>
            <a:r>
              <a:rPr lang="fi-FI" dirty="0" err="1"/>
              <a:t>garantipensioner</a:t>
            </a:r>
            <a:r>
              <a:rPr lang="fi-FI" dirty="0"/>
              <a:t>, </a:t>
            </a:r>
            <a:r>
              <a:rPr lang="fi-FI" dirty="0" err="1"/>
              <a:t>fronttillägg</a:t>
            </a:r>
            <a:r>
              <a:rPr lang="fi-FI" dirty="0"/>
              <a:t> </a:t>
            </a:r>
            <a:r>
              <a:rPr lang="fi-FI" dirty="0" err="1"/>
              <a:t>och</a:t>
            </a:r>
            <a:r>
              <a:rPr lang="fi-FI" dirty="0"/>
              <a:t> </a:t>
            </a:r>
            <a:r>
              <a:rPr lang="fi-FI" err="1"/>
              <a:t>barntillägg</a:t>
            </a:r>
            <a:r>
              <a:rPr lang="fi-FI"/>
              <a:t>.</a:t>
            </a:r>
            <a:endParaRPr lang="fi-FI" dirty="0"/>
          </a:p>
          <a:p>
            <a:endParaRPr lang="en-US" dirty="0"/>
          </a:p>
          <a:p>
            <a:r>
              <a:rPr lang="en-US" dirty="0" err="1"/>
              <a:t>Statistikdatabas</a:t>
            </a:r>
            <a:r>
              <a:rPr lang="en-US" dirty="0"/>
              <a:t>:</a:t>
            </a:r>
          </a:p>
          <a:p>
            <a:r>
              <a:rPr lang="en-US" dirty="0">
                <a:hlinkClick r:id="rId3"/>
              </a:rPr>
              <a:t>https://tilastot.etk.fi/pxweb/sv/ETK/ETK__140elakemenot/emeno01_koko.px</a:t>
            </a:r>
            <a:endParaRPr lang="en-US"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2599513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Långtidsprognosen</a:t>
            </a:r>
            <a:r>
              <a:rPr lang="fi-FI" dirty="0"/>
              <a:t> (</a:t>
            </a:r>
            <a:r>
              <a:rPr lang="fi-FI" dirty="0" err="1"/>
              <a:t>endast</a:t>
            </a:r>
            <a:r>
              <a:rPr lang="fi-FI" dirty="0"/>
              <a:t> </a:t>
            </a:r>
            <a:r>
              <a:rPr lang="fi-FI" dirty="0" err="1"/>
              <a:t>på</a:t>
            </a:r>
            <a:r>
              <a:rPr lang="fi-FI" dirty="0"/>
              <a:t> </a:t>
            </a:r>
            <a:r>
              <a:rPr lang="fi-FI" dirty="0" err="1"/>
              <a:t>finska</a:t>
            </a:r>
            <a:r>
              <a:rPr lang="fi-FI"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0" i="0" u="sng">
                <a:solidFill>
                  <a:srgbClr val="0356B5"/>
                </a:solidFill>
                <a:effectLst/>
                <a:latin typeface="Source Sans Pro" panose="020B0503030403020204" pitchFamily="34" charset="0"/>
                <a:hlinkClick r:id="rId3"/>
              </a:rPr>
              <a:t>Lakisääteiset eläkkeet: pitkän aikavälin laskelmat 2022</a:t>
            </a:r>
            <a:r>
              <a:rPr lang="fi-FI" b="0" i="0" u="sng">
                <a:solidFill>
                  <a:srgbClr val="0356B5"/>
                </a:solidFill>
                <a:effectLst/>
                <a:latin typeface="Source Sans Pro" panose="020B0503030403020204" pitchFamily="34" charset="0"/>
              </a:rPr>
              <a:t> (</a:t>
            </a:r>
            <a:r>
              <a:rPr lang="fi-FI" b="0" i="0">
                <a:solidFill>
                  <a:srgbClr val="141414"/>
                </a:solidFill>
                <a:effectLst/>
                <a:latin typeface="Source Sans Pro" panose="020B0503030403020204" pitchFamily="34" charset="0"/>
              </a:rPr>
              <a:t>13.10.2022 | Eläketurvakeskuksen raportteja 05/2022)</a:t>
            </a:r>
            <a:endParaRPr lang="fi-FI" b="0"/>
          </a:p>
          <a:p>
            <a:endParaRPr lang="fi-FI" dirty="0"/>
          </a:p>
          <a:p>
            <a:r>
              <a:rPr lang="fi-FI" dirty="0" err="1"/>
              <a:t>FPA:s</a:t>
            </a:r>
            <a:r>
              <a:rPr lang="fi-FI" dirty="0"/>
              <a:t> </a:t>
            </a:r>
            <a:r>
              <a:rPr lang="fi-FI" dirty="0" err="1"/>
              <a:t>pensionsutgift</a:t>
            </a:r>
            <a:r>
              <a:rPr lang="fi-FI" dirty="0"/>
              <a:t> </a:t>
            </a:r>
            <a:r>
              <a:rPr lang="fi-FI" dirty="0" err="1"/>
              <a:t>inkluderar</a:t>
            </a:r>
            <a:r>
              <a:rPr lang="fi-FI" dirty="0"/>
              <a:t> </a:t>
            </a:r>
            <a:r>
              <a:rPr lang="fi-FI" dirty="0" err="1"/>
              <a:t>folkpensioner</a:t>
            </a:r>
            <a:r>
              <a:rPr lang="fi-FI" dirty="0"/>
              <a:t> </a:t>
            </a:r>
            <a:r>
              <a:rPr lang="fi-FI" dirty="0" err="1"/>
              <a:t>och</a:t>
            </a:r>
            <a:r>
              <a:rPr lang="fi-FI" dirty="0"/>
              <a:t> </a:t>
            </a:r>
            <a:r>
              <a:rPr lang="fi-FI" dirty="0" err="1"/>
              <a:t>garantipensioner</a:t>
            </a:r>
            <a:r>
              <a:rPr lang="fi-FI" dirty="0"/>
              <a:t>.</a:t>
            </a:r>
          </a:p>
          <a:p>
            <a:r>
              <a:rPr lang="fi-FI"/>
              <a:t> </a:t>
            </a:r>
            <a:endParaRPr lang="fi-FI" dirty="0"/>
          </a:p>
          <a:p>
            <a:r>
              <a:rPr lang="sv-SE" dirty="0">
                <a:solidFill>
                  <a:schemeClr val="dk1"/>
                </a:solidFill>
              </a:rPr>
              <a:t>Pensioner för tryggheten med tanke på särskilda risker (särskilda lagar)</a:t>
            </a:r>
            <a:r>
              <a:rPr lang="fi-FI" dirty="0"/>
              <a:t> = </a:t>
            </a:r>
            <a:r>
              <a:rPr lang="sv-SE" dirty="0"/>
              <a:t>l</a:t>
            </a:r>
            <a:r>
              <a:rPr lang="fi-FI" dirty="0" err="1"/>
              <a:t>ag</a:t>
            </a:r>
            <a:r>
              <a:rPr lang="fi-FI" dirty="0"/>
              <a:t> </a:t>
            </a:r>
            <a:r>
              <a:rPr lang="fi-FI" dirty="0" err="1"/>
              <a:t>om</a:t>
            </a:r>
            <a:r>
              <a:rPr lang="fi-FI" dirty="0"/>
              <a:t> </a:t>
            </a:r>
            <a:r>
              <a:rPr lang="fi-FI" dirty="0" err="1"/>
              <a:t>olycksfall</a:t>
            </a:r>
            <a:r>
              <a:rPr lang="fi-FI" dirty="0"/>
              <a:t> i </a:t>
            </a:r>
            <a:r>
              <a:rPr lang="fi-FI" dirty="0" err="1"/>
              <a:t>arbetet</a:t>
            </a:r>
            <a:r>
              <a:rPr lang="fi-FI" dirty="0"/>
              <a:t> </a:t>
            </a:r>
            <a:r>
              <a:rPr lang="fi-FI" dirty="0" err="1"/>
              <a:t>och</a:t>
            </a:r>
            <a:r>
              <a:rPr lang="fi-FI" dirty="0"/>
              <a:t> </a:t>
            </a:r>
            <a:r>
              <a:rPr lang="fi-FI" dirty="0" err="1"/>
              <a:t>om</a:t>
            </a:r>
            <a:r>
              <a:rPr lang="fi-FI" dirty="0"/>
              <a:t> </a:t>
            </a:r>
            <a:r>
              <a:rPr lang="fi-FI" dirty="0" err="1"/>
              <a:t>yrkessjukdomar</a:t>
            </a:r>
            <a:r>
              <a:rPr lang="fi-FI" dirty="0"/>
              <a:t>, </a:t>
            </a:r>
            <a:r>
              <a:rPr lang="fi-FI" dirty="0" err="1"/>
              <a:t>trafikförsäkringslag</a:t>
            </a:r>
            <a:r>
              <a:rPr lang="fi-FI" dirty="0"/>
              <a:t>, </a:t>
            </a:r>
            <a:r>
              <a:rPr lang="sv-SE" dirty="0"/>
              <a:t>lag om ersättning för olycksfall i militärtjänst och tjänstgöringsrelaterad sjukdom, lag om ersättning för olycksfall och tjänstgöringsrelaterad sjukdom i krishanteringsuppdrag och </a:t>
            </a:r>
            <a:r>
              <a:rPr lang="fi-FI" dirty="0"/>
              <a:t>lag </a:t>
            </a:r>
            <a:r>
              <a:rPr lang="fi-FI" dirty="0" err="1"/>
              <a:t>om</a:t>
            </a:r>
            <a:r>
              <a:rPr lang="fi-FI" dirty="0"/>
              <a:t> </a:t>
            </a:r>
            <a:r>
              <a:rPr lang="fi-FI" dirty="0" err="1"/>
              <a:t>skada</a:t>
            </a:r>
            <a:r>
              <a:rPr lang="fi-FI" dirty="0"/>
              <a:t>, </a:t>
            </a:r>
            <a:r>
              <a:rPr lang="fi-FI" dirty="0" err="1"/>
              <a:t>ådragen</a:t>
            </a:r>
            <a:r>
              <a:rPr lang="fi-FI" dirty="0"/>
              <a:t> i </a:t>
            </a:r>
            <a:r>
              <a:rPr lang="fi-FI" dirty="0" err="1"/>
              <a:t>militärtjänst</a:t>
            </a:r>
            <a:r>
              <a:rPr lang="fi-FI" dirty="0"/>
              <a:t>.</a:t>
            </a:r>
            <a:endParaRPr lang="en-US" dirty="0">
              <a:ea typeface="Verdana" panose="020B0604030504040204" pitchFamily="34" charset="0"/>
              <a:cs typeface="Verdana" panose="020B0604030504040204" pitchFamily="34" charset="0"/>
            </a:endParaRPr>
          </a:p>
          <a:p>
            <a:pPr>
              <a:lnSpc>
                <a:spcPct val="20000"/>
              </a:lnSpc>
            </a:pPr>
            <a:endParaRPr lang="fi-FI" dirty="0"/>
          </a:p>
          <a:p>
            <a:r>
              <a:rPr lang="fi-FI" dirty="0" err="1"/>
              <a:t>StPEL</a:t>
            </a:r>
            <a:r>
              <a:rPr lang="fi-FI" dirty="0"/>
              <a:t>: </a:t>
            </a:r>
            <a:r>
              <a:rPr lang="fi-FI" dirty="0" err="1"/>
              <a:t>Lagen</a:t>
            </a:r>
            <a:r>
              <a:rPr lang="fi-FI" dirty="0"/>
              <a:t> </a:t>
            </a:r>
            <a:r>
              <a:rPr lang="fi-FI" dirty="0" err="1"/>
              <a:t>om</a:t>
            </a:r>
            <a:r>
              <a:rPr lang="fi-FI" dirty="0"/>
              <a:t> </a:t>
            </a:r>
            <a:r>
              <a:rPr lang="sv-SE" dirty="0"/>
              <a:t>pensionsersättning som skall betalas av statens medel för tiden för vård av barn under tre år eller för tiden för studier.</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3540829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Långtidsprognosen</a:t>
            </a:r>
            <a:r>
              <a:rPr lang="fi-FI" dirty="0"/>
              <a:t> (</a:t>
            </a:r>
            <a:r>
              <a:rPr lang="fi-FI" dirty="0" err="1"/>
              <a:t>endast</a:t>
            </a:r>
            <a:r>
              <a:rPr lang="fi-FI" dirty="0"/>
              <a:t> </a:t>
            </a:r>
            <a:r>
              <a:rPr lang="fi-FI" dirty="0" err="1"/>
              <a:t>på</a:t>
            </a:r>
            <a:r>
              <a:rPr lang="fi-FI" dirty="0"/>
              <a:t> </a:t>
            </a:r>
            <a:r>
              <a:rPr lang="fi-FI" dirty="0" err="1"/>
              <a:t>finska</a:t>
            </a:r>
            <a:r>
              <a:rPr lang="fi-FI"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0" i="0" u="sng">
                <a:solidFill>
                  <a:srgbClr val="0356B5"/>
                </a:solidFill>
                <a:effectLst/>
                <a:latin typeface="Source Sans Pro" panose="020B0503030403020204" pitchFamily="34" charset="0"/>
                <a:hlinkClick r:id="rId3"/>
              </a:rPr>
              <a:t>Lakisääteiset eläkkeet: pitkän aikavälin laskelmat 2022</a:t>
            </a:r>
            <a:r>
              <a:rPr lang="fi-FI" b="0" i="0" u="sng">
                <a:solidFill>
                  <a:srgbClr val="0356B5"/>
                </a:solidFill>
                <a:effectLst/>
                <a:latin typeface="Source Sans Pro" panose="020B0503030403020204" pitchFamily="34" charset="0"/>
              </a:rPr>
              <a:t> (</a:t>
            </a:r>
            <a:r>
              <a:rPr lang="fi-FI" b="0" i="0">
                <a:solidFill>
                  <a:srgbClr val="141414"/>
                </a:solidFill>
                <a:effectLst/>
                <a:latin typeface="Source Sans Pro" panose="020B0503030403020204" pitchFamily="34" charset="0"/>
              </a:rPr>
              <a:t>13.10.2022 | Eläketurvakeskuksen raportteja 05/2022)</a:t>
            </a:r>
            <a:endParaRPr lang="fi-FI" b="0"/>
          </a:p>
          <a:p>
            <a:endParaRPr lang="fi-FI" sz="1600" dirty="0"/>
          </a:p>
          <a:p>
            <a:r>
              <a:rPr lang="fi-FI" dirty="0" err="1"/>
              <a:t>Uppskattad</a:t>
            </a:r>
            <a:r>
              <a:rPr lang="fi-FI" dirty="0"/>
              <a:t> </a:t>
            </a:r>
            <a:r>
              <a:rPr lang="fi-FI" dirty="0" err="1"/>
              <a:t>och</a:t>
            </a:r>
            <a:r>
              <a:rPr lang="fi-FI" dirty="0"/>
              <a:t> </a:t>
            </a:r>
            <a:r>
              <a:rPr lang="fi-FI" dirty="0" err="1"/>
              <a:t>förverkligad</a:t>
            </a:r>
            <a:r>
              <a:rPr lang="fi-FI" dirty="0"/>
              <a:t> </a:t>
            </a:r>
            <a:r>
              <a:rPr lang="fi-FI" dirty="0" err="1"/>
              <a:t>utveckling</a:t>
            </a:r>
            <a:r>
              <a:rPr lang="fi-FI" dirty="0"/>
              <a:t> av </a:t>
            </a:r>
            <a:r>
              <a:rPr lang="fi-FI" dirty="0" err="1"/>
              <a:t>pensionsutgifter</a:t>
            </a:r>
            <a:r>
              <a:rPr lang="fi-FI" dirty="0"/>
              <a:t> </a:t>
            </a:r>
            <a:r>
              <a:rPr lang="fi-FI" dirty="0" err="1"/>
              <a:t>och</a:t>
            </a:r>
            <a:r>
              <a:rPr lang="fi-FI" dirty="0"/>
              <a:t> -</a:t>
            </a:r>
            <a:r>
              <a:rPr lang="fi-FI" dirty="0" err="1"/>
              <a:t>avgifter</a:t>
            </a:r>
            <a:r>
              <a:rPr lang="fi-FI" dirty="0"/>
              <a:t> för </a:t>
            </a:r>
            <a:r>
              <a:rPr lang="fi-FI" dirty="0" err="1"/>
              <a:t>löntagare</a:t>
            </a:r>
            <a:r>
              <a:rPr lang="fi-FI" dirty="0"/>
              <a:t> </a:t>
            </a:r>
            <a:r>
              <a:rPr lang="fi-FI" dirty="0" err="1"/>
              <a:t>inom</a:t>
            </a:r>
            <a:r>
              <a:rPr lang="fi-FI" dirty="0"/>
              <a:t> </a:t>
            </a:r>
            <a:r>
              <a:rPr lang="fi-FI" dirty="0" err="1"/>
              <a:t>den</a:t>
            </a:r>
            <a:r>
              <a:rPr lang="fi-FI" dirty="0"/>
              <a:t> </a:t>
            </a:r>
            <a:r>
              <a:rPr lang="fi-FI" dirty="0" err="1"/>
              <a:t>privata</a:t>
            </a:r>
            <a:r>
              <a:rPr lang="fi-FI" dirty="0"/>
              <a:t> </a:t>
            </a:r>
            <a:r>
              <a:rPr lang="fi-FI" dirty="0" err="1"/>
              <a:t>sektorn</a:t>
            </a:r>
            <a:r>
              <a:rPr lang="fi-FI" dirty="0"/>
              <a:t> i proportion </a:t>
            </a:r>
            <a:r>
              <a:rPr lang="fi-FI" dirty="0" err="1"/>
              <a:t>till</a:t>
            </a:r>
            <a:r>
              <a:rPr lang="fi-FI" dirty="0"/>
              <a:t> </a:t>
            </a:r>
            <a:r>
              <a:rPr lang="fi-FI" dirty="0" err="1"/>
              <a:t>motsvarande</a:t>
            </a:r>
            <a:r>
              <a:rPr lang="fi-FI" dirty="0"/>
              <a:t> </a:t>
            </a:r>
            <a:r>
              <a:rPr lang="fi-FI" dirty="0" err="1"/>
              <a:t>lönesumma</a:t>
            </a:r>
            <a:r>
              <a:rPr lang="fi-FI" dirty="0"/>
              <a:t>. </a:t>
            </a:r>
            <a:endParaRPr lang="en-US" dirty="0"/>
          </a:p>
          <a:p>
            <a:endParaRPr lang="fi-FI" sz="1600"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1124541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928191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Siffrorna</a:t>
            </a:r>
            <a:r>
              <a:rPr lang="fi-FI" dirty="0"/>
              <a:t> </a:t>
            </a:r>
            <a:r>
              <a:rPr lang="fi-FI" dirty="0" err="1"/>
              <a:t>beskriver</a:t>
            </a:r>
            <a:r>
              <a:rPr lang="fi-FI" dirty="0"/>
              <a:t> </a:t>
            </a:r>
            <a:r>
              <a:rPr lang="fi-FI" dirty="0" err="1"/>
              <a:t>situationen</a:t>
            </a:r>
            <a:r>
              <a:rPr lang="fi-FI" dirty="0"/>
              <a:t> för de </a:t>
            </a:r>
            <a:r>
              <a:rPr lang="fi-FI" dirty="0" err="1"/>
              <a:t>personer</a:t>
            </a:r>
            <a:r>
              <a:rPr lang="fi-FI" dirty="0"/>
              <a:t> </a:t>
            </a:r>
            <a:r>
              <a:rPr lang="fi-FI" dirty="0" err="1"/>
              <a:t>som</a:t>
            </a:r>
            <a:r>
              <a:rPr lang="fi-FI" dirty="0"/>
              <a:t> </a:t>
            </a:r>
            <a:r>
              <a:rPr lang="fi-FI" dirty="0" err="1"/>
              <a:t>omfattats</a:t>
            </a:r>
            <a:r>
              <a:rPr lang="fi-FI" dirty="0"/>
              <a:t> av </a:t>
            </a:r>
            <a:r>
              <a:rPr lang="fi-FI" dirty="0" err="1"/>
              <a:t>arbetspensionssystemet</a:t>
            </a:r>
            <a:r>
              <a:rPr lang="fi-FI" dirty="0"/>
              <a:t>  </a:t>
            </a:r>
            <a:r>
              <a:rPr lang="fi-FI" dirty="0" err="1"/>
              <a:t>vid</a:t>
            </a:r>
            <a:r>
              <a:rPr lang="fi-FI" dirty="0"/>
              <a:t> </a:t>
            </a:r>
            <a:r>
              <a:rPr lang="fi-FI" dirty="0" err="1"/>
              <a:t>tvärsnittstidpunkten</a:t>
            </a:r>
            <a:r>
              <a:rPr lang="fi-FI" dirty="0"/>
              <a:t> 31.12. </a:t>
            </a:r>
          </a:p>
          <a:p>
            <a:endParaRPr lang="fi-FI" dirty="0"/>
          </a:p>
          <a:p>
            <a:r>
              <a:rPr lang="fi-FI" dirty="0" err="1"/>
              <a:t>Statistikdatabas</a:t>
            </a:r>
            <a:r>
              <a:rPr lang="fi-FI" dirty="0"/>
              <a:t>:</a:t>
            </a:r>
          </a:p>
          <a:p>
            <a:r>
              <a:rPr lang="fi-FI" dirty="0">
                <a:hlinkClick r:id="rId3"/>
              </a:rPr>
              <a:t>https://tilastot.etk.fi/pxweb/sv/ETK/ETK__170vakuutetut__10tyoelakevakuutetut/vak01_piiri.px</a:t>
            </a:r>
            <a:endParaRPr lang="fi-FI" dirty="0"/>
          </a:p>
          <a:p>
            <a:endParaRPr lang="fi-FI" dirty="0"/>
          </a:p>
          <a:p>
            <a:r>
              <a:rPr lang="fi-FI" dirty="0" err="1"/>
              <a:t>Arbetspensionsförsäkrade</a:t>
            </a:r>
            <a:r>
              <a:rPr lang="fi-FI" dirty="0"/>
              <a:t> i Finland:</a:t>
            </a:r>
          </a:p>
          <a:p>
            <a:r>
              <a:rPr lang="fi-FI" dirty="0">
                <a:hlinkClick r:id="rId4"/>
              </a:rPr>
              <a:t>https://www.etk.fi/sv/forskning-statistik-prognoser/statistik/arbetspensionsforsakrade/</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2482300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Siffrorna</a:t>
            </a:r>
            <a:r>
              <a:rPr lang="fi-FI" dirty="0"/>
              <a:t> </a:t>
            </a:r>
            <a:r>
              <a:rPr lang="fi-FI" dirty="0" err="1"/>
              <a:t>avser</a:t>
            </a:r>
            <a:r>
              <a:rPr lang="fi-FI" dirty="0"/>
              <a:t> </a:t>
            </a:r>
            <a:r>
              <a:rPr lang="fi-FI" dirty="0" err="1"/>
              <a:t>personer</a:t>
            </a:r>
            <a:r>
              <a:rPr lang="fi-FI" dirty="0"/>
              <a:t> </a:t>
            </a:r>
            <a:r>
              <a:rPr lang="fi-FI" dirty="0" err="1"/>
              <a:t>som</a:t>
            </a:r>
            <a:r>
              <a:rPr lang="fi-FI" dirty="0"/>
              <a:t> </a:t>
            </a:r>
            <a:r>
              <a:rPr lang="fi-FI" dirty="0" err="1"/>
              <a:t>var</a:t>
            </a:r>
            <a:r>
              <a:rPr lang="fi-FI" dirty="0"/>
              <a:t> </a:t>
            </a:r>
            <a:r>
              <a:rPr lang="fi-FI" dirty="0" err="1"/>
              <a:t>anställda</a:t>
            </a:r>
            <a:r>
              <a:rPr lang="fi-FI" dirty="0"/>
              <a:t> </a:t>
            </a:r>
            <a:r>
              <a:rPr lang="fi-FI" dirty="0" err="1"/>
              <a:t>eller</a:t>
            </a:r>
            <a:r>
              <a:rPr lang="fi-FI" dirty="0"/>
              <a:t> </a:t>
            </a:r>
            <a:r>
              <a:rPr lang="fi-FI" dirty="0" err="1"/>
              <a:t>företagare</a:t>
            </a:r>
            <a:r>
              <a:rPr lang="fi-FI" dirty="0"/>
              <a:t> 31.12. </a:t>
            </a:r>
          </a:p>
          <a:p>
            <a:pPr>
              <a:lnSpc>
                <a:spcPct val="20000"/>
              </a:lnSpc>
            </a:pPr>
            <a:endParaRPr lang="fi-FI" dirty="0"/>
          </a:p>
          <a:p>
            <a:r>
              <a:rPr lang="fi-FI" dirty="0"/>
              <a:t>En person </a:t>
            </a:r>
            <a:r>
              <a:rPr lang="fi-FI" dirty="0" err="1"/>
              <a:t>kan</a:t>
            </a:r>
            <a:r>
              <a:rPr lang="fi-FI" dirty="0"/>
              <a:t> vara </a:t>
            </a:r>
            <a:r>
              <a:rPr lang="fi-FI" dirty="0" err="1"/>
              <a:t>försäkrad</a:t>
            </a:r>
            <a:r>
              <a:rPr lang="fi-FI" dirty="0"/>
              <a:t> </a:t>
            </a:r>
            <a:r>
              <a:rPr lang="fi-FI" dirty="0" err="1"/>
              <a:t>enligt</a:t>
            </a:r>
            <a:r>
              <a:rPr lang="fi-FI" dirty="0"/>
              <a:t> </a:t>
            </a:r>
            <a:r>
              <a:rPr lang="fi-FI" dirty="0" err="1"/>
              <a:t>flera</a:t>
            </a:r>
            <a:r>
              <a:rPr lang="fi-FI" dirty="0"/>
              <a:t> </a:t>
            </a:r>
            <a:r>
              <a:rPr lang="fi-FI" dirty="0" err="1"/>
              <a:t>olika</a:t>
            </a:r>
            <a:r>
              <a:rPr lang="fi-FI" dirty="0"/>
              <a:t> </a:t>
            </a:r>
            <a:r>
              <a:rPr lang="fi-FI" dirty="0" err="1"/>
              <a:t>arbetspensionslagar</a:t>
            </a:r>
            <a:r>
              <a:rPr lang="fi-FI" dirty="0"/>
              <a:t> </a:t>
            </a:r>
            <a:r>
              <a:rPr lang="fi-FI" dirty="0" err="1"/>
              <a:t>samtidigt</a:t>
            </a:r>
            <a:r>
              <a:rPr lang="fi-FI" dirty="0"/>
              <a:t>. I </a:t>
            </a:r>
            <a:r>
              <a:rPr lang="fi-FI" dirty="0" err="1"/>
              <a:t>Sammanlagt-siffran</a:t>
            </a:r>
            <a:r>
              <a:rPr lang="fi-FI" dirty="0"/>
              <a:t> </a:t>
            </a:r>
            <a:r>
              <a:rPr lang="fi-FI"/>
              <a:t>(2,5 </a:t>
            </a:r>
            <a:r>
              <a:rPr lang="fi-FI" dirty="0" err="1"/>
              <a:t>mn</a:t>
            </a:r>
            <a:r>
              <a:rPr lang="fi-FI" dirty="0"/>
              <a:t>) </a:t>
            </a:r>
            <a:r>
              <a:rPr lang="fi-FI" dirty="0" err="1"/>
              <a:t>har</a:t>
            </a:r>
            <a:r>
              <a:rPr lang="fi-FI" dirty="0"/>
              <a:t> </a:t>
            </a:r>
            <a:r>
              <a:rPr lang="fi-FI" dirty="0" err="1"/>
              <a:t>varje</a:t>
            </a:r>
            <a:r>
              <a:rPr lang="fi-FI" dirty="0"/>
              <a:t> person </a:t>
            </a:r>
            <a:r>
              <a:rPr lang="fi-FI" dirty="0" err="1"/>
              <a:t>räknats</a:t>
            </a:r>
            <a:r>
              <a:rPr lang="fi-FI" dirty="0"/>
              <a:t> </a:t>
            </a:r>
            <a:r>
              <a:rPr lang="fi-FI" dirty="0" err="1"/>
              <a:t>bara</a:t>
            </a:r>
            <a:r>
              <a:rPr lang="fi-FI" dirty="0"/>
              <a:t> en </a:t>
            </a:r>
            <a:r>
              <a:rPr lang="fi-FI" dirty="0" err="1"/>
              <a:t>gång</a:t>
            </a:r>
            <a:r>
              <a:rPr lang="fi-FI"/>
              <a:t>. </a:t>
            </a:r>
            <a:endParaRPr lang="fi-FI" dirty="0"/>
          </a:p>
          <a:p>
            <a:pPr>
              <a:lnSpc>
                <a:spcPct val="20000"/>
              </a:lnSpc>
            </a:pPr>
            <a:endParaRPr lang="fi-FI" dirty="0"/>
          </a:p>
          <a:p>
            <a:r>
              <a:rPr lang="fi-FI" dirty="0" err="1"/>
              <a:t>OffPL</a:t>
            </a:r>
            <a:r>
              <a:rPr lang="fi-FI" dirty="0"/>
              <a:t> (</a:t>
            </a:r>
            <a:r>
              <a:rPr lang="fi-FI" dirty="0" err="1"/>
              <a:t>kommun</a:t>
            </a:r>
            <a:r>
              <a:rPr lang="fi-FI" dirty="0"/>
              <a:t> </a:t>
            </a:r>
            <a:r>
              <a:rPr lang="fi-FI" dirty="0" err="1"/>
              <a:t>sector</a:t>
            </a:r>
            <a:r>
              <a:rPr lang="fi-FI" dirty="0"/>
              <a:t>) </a:t>
            </a:r>
            <a:r>
              <a:rPr lang="fi-FI" err="1"/>
              <a:t>inkluderar</a:t>
            </a:r>
            <a:r>
              <a:rPr lang="fi-FI"/>
              <a:t>  42 </a:t>
            </a:r>
            <a:r>
              <a:rPr lang="fi-FI" dirty="0"/>
              <a:t>000 </a:t>
            </a:r>
            <a:r>
              <a:rPr lang="fi-FI" dirty="0" err="1"/>
              <a:t>förtroendevalda</a:t>
            </a:r>
            <a:r>
              <a:rPr lang="fi-FI" dirty="0"/>
              <a:t>, </a:t>
            </a:r>
            <a:r>
              <a:rPr lang="fi-FI" dirty="0" err="1"/>
              <a:t>närståendevårdare</a:t>
            </a:r>
            <a:r>
              <a:rPr lang="fi-FI" dirty="0"/>
              <a:t>, </a:t>
            </a:r>
            <a:r>
              <a:rPr lang="fi-FI" dirty="0" err="1"/>
              <a:t>familjevårdare</a:t>
            </a:r>
            <a:r>
              <a:rPr lang="fi-FI" dirty="0"/>
              <a:t> mm. </a:t>
            </a:r>
            <a:r>
              <a:rPr lang="fi-FI" dirty="0" err="1"/>
              <a:t>som</a:t>
            </a:r>
            <a:r>
              <a:rPr lang="fi-FI" dirty="0"/>
              <a:t> </a:t>
            </a:r>
            <a:r>
              <a:rPr lang="fi-FI" dirty="0" err="1"/>
              <a:t>omfattas</a:t>
            </a:r>
            <a:r>
              <a:rPr lang="fi-FI" dirty="0"/>
              <a:t> av </a:t>
            </a:r>
            <a:r>
              <a:rPr lang="fi-FI" dirty="0" err="1"/>
              <a:t>OffPL</a:t>
            </a:r>
            <a:r>
              <a:rPr lang="fi-FI" dirty="0"/>
              <a:t>. </a:t>
            </a:r>
          </a:p>
          <a:p>
            <a:pPr>
              <a:lnSpc>
                <a:spcPct val="20000"/>
              </a:lnSpc>
            </a:pPr>
            <a:endParaRPr lang="fi-FI" dirty="0"/>
          </a:p>
          <a:p>
            <a:r>
              <a:rPr lang="fi-FI" dirty="0" err="1"/>
              <a:t>OffPL</a:t>
            </a:r>
            <a:r>
              <a:rPr lang="fi-FI" dirty="0"/>
              <a:t> (</a:t>
            </a:r>
            <a:r>
              <a:rPr lang="fi-FI" dirty="0" err="1"/>
              <a:t>staten</a:t>
            </a:r>
            <a:r>
              <a:rPr lang="fi-FI" dirty="0"/>
              <a:t>) </a:t>
            </a:r>
            <a:r>
              <a:rPr lang="fi-FI" err="1"/>
              <a:t>inkluderar</a:t>
            </a:r>
            <a:r>
              <a:rPr lang="fi-FI"/>
              <a:t> 8 </a:t>
            </a:r>
            <a:r>
              <a:rPr lang="fi-FI" dirty="0"/>
              <a:t>000 </a:t>
            </a:r>
            <a:r>
              <a:rPr lang="fi-FI" dirty="0" err="1"/>
              <a:t>förtroendevalda</a:t>
            </a:r>
            <a:r>
              <a:rPr lang="fi-FI" dirty="0"/>
              <a:t>, </a:t>
            </a:r>
            <a:r>
              <a:rPr lang="fi-FI" dirty="0" err="1"/>
              <a:t>konsulter</a:t>
            </a:r>
            <a:r>
              <a:rPr lang="fi-FI" dirty="0"/>
              <a:t> mm. </a:t>
            </a:r>
            <a:r>
              <a:rPr lang="fi-FI" dirty="0" err="1"/>
              <a:t>som</a:t>
            </a:r>
            <a:r>
              <a:rPr lang="fi-FI" dirty="0"/>
              <a:t> </a:t>
            </a:r>
            <a:r>
              <a:rPr lang="fi-FI" dirty="0" err="1"/>
              <a:t>omfattas</a:t>
            </a:r>
            <a:r>
              <a:rPr lang="fi-FI" dirty="0"/>
              <a:t> av </a:t>
            </a:r>
            <a:r>
              <a:rPr lang="fi-FI" dirty="0" err="1"/>
              <a:t>OffPL</a:t>
            </a:r>
            <a:r>
              <a:rPr lang="fi-FI" dirty="0"/>
              <a:t>.</a:t>
            </a:r>
          </a:p>
          <a:p>
            <a:pPr>
              <a:lnSpc>
                <a:spcPct val="30000"/>
              </a:lnSpc>
            </a:pPr>
            <a:endParaRPr lang="fi-FI" dirty="0"/>
          </a:p>
          <a:p>
            <a:r>
              <a:rPr lang="fi-FI" dirty="0" err="1"/>
              <a:t>ArPL</a:t>
            </a:r>
            <a:r>
              <a:rPr lang="fi-FI" dirty="0"/>
              <a:t> = </a:t>
            </a:r>
            <a:r>
              <a:rPr lang="fi-FI" dirty="0" err="1"/>
              <a:t>Lagen</a:t>
            </a:r>
            <a:r>
              <a:rPr lang="fi-FI" dirty="0"/>
              <a:t> </a:t>
            </a:r>
            <a:r>
              <a:rPr lang="fi-FI" dirty="0" err="1"/>
              <a:t>om</a:t>
            </a:r>
            <a:r>
              <a:rPr lang="fi-FI" dirty="0"/>
              <a:t> </a:t>
            </a:r>
            <a:r>
              <a:rPr lang="fi-FI" dirty="0" err="1"/>
              <a:t>pension</a:t>
            </a:r>
            <a:r>
              <a:rPr lang="fi-FI" dirty="0"/>
              <a:t> för </a:t>
            </a:r>
            <a:r>
              <a:rPr lang="fi-FI" dirty="0" err="1"/>
              <a:t>arbetstagare</a:t>
            </a:r>
            <a:endParaRPr lang="fi-FI" dirty="0"/>
          </a:p>
          <a:p>
            <a:r>
              <a:rPr lang="fi-FI" dirty="0" err="1"/>
              <a:t>SjPL</a:t>
            </a:r>
            <a:r>
              <a:rPr lang="fi-FI" dirty="0"/>
              <a:t> = </a:t>
            </a:r>
            <a:r>
              <a:rPr lang="fi-FI" dirty="0" err="1"/>
              <a:t>Lagen</a:t>
            </a:r>
            <a:r>
              <a:rPr lang="fi-FI" dirty="0"/>
              <a:t> </a:t>
            </a:r>
            <a:r>
              <a:rPr lang="fi-FI" dirty="0" err="1"/>
              <a:t>om</a:t>
            </a:r>
            <a:r>
              <a:rPr lang="fi-FI" dirty="0"/>
              <a:t> </a:t>
            </a:r>
            <a:r>
              <a:rPr lang="fi-FI" dirty="0" err="1"/>
              <a:t>sjömanspension</a:t>
            </a:r>
            <a:endParaRPr lang="fi-FI" dirty="0"/>
          </a:p>
          <a:p>
            <a:r>
              <a:rPr lang="fi-FI" dirty="0" err="1"/>
              <a:t>FöPL</a:t>
            </a:r>
            <a:r>
              <a:rPr lang="fi-FI" dirty="0"/>
              <a:t> = </a:t>
            </a:r>
            <a:r>
              <a:rPr lang="fi-FI" dirty="0" err="1"/>
              <a:t>Lagen</a:t>
            </a:r>
            <a:r>
              <a:rPr lang="fi-FI" dirty="0"/>
              <a:t> </a:t>
            </a:r>
            <a:r>
              <a:rPr lang="fi-FI" dirty="0" err="1"/>
              <a:t>om</a:t>
            </a:r>
            <a:r>
              <a:rPr lang="fi-FI" dirty="0"/>
              <a:t> </a:t>
            </a:r>
            <a:r>
              <a:rPr lang="fi-FI" dirty="0" err="1"/>
              <a:t>pension</a:t>
            </a:r>
            <a:r>
              <a:rPr lang="fi-FI" dirty="0"/>
              <a:t> för </a:t>
            </a:r>
            <a:r>
              <a:rPr lang="fi-FI" dirty="0" err="1"/>
              <a:t>företagare</a:t>
            </a:r>
            <a:endParaRPr lang="fi-FI" dirty="0"/>
          </a:p>
          <a:p>
            <a:r>
              <a:rPr lang="fi-FI" dirty="0" err="1"/>
              <a:t>LFöPL</a:t>
            </a:r>
            <a:r>
              <a:rPr lang="fi-FI" dirty="0"/>
              <a:t> = </a:t>
            </a:r>
            <a:r>
              <a:rPr lang="fi-FI" dirty="0" err="1"/>
              <a:t>Lagen</a:t>
            </a:r>
            <a:r>
              <a:rPr lang="fi-FI" dirty="0"/>
              <a:t> </a:t>
            </a:r>
            <a:r>
              <a:rPr lang="fi-FI" dirty="0" err="1"/>
              <a:t>om</a:t>
            </a:r>
            <a:r>
              <a:rPr lang="fi-FI" dirty="0"/>
              <a:t> </a:t>
            </a:r>
            <a:r>
              <a:rPr lang="fi-FI" dirty="0" err="1"/>
              <a:t>pension</a:t>
            </a:r>
            <a:r>
              <a:rPr lang="fi-FI" dirty="0"/>
              <a:t> för </a:t>
            </a:r>
            <a:r>
              <a:rPr lang="fi-FI" dirty="0" err="1"/>
              <a:t>lantbruksföretagare</a:t>
            </a:r>
            <a:endParaRPr lang="fi-FI" dirty="0"/>
          </a:p>
          <a:p>
            <a:pPr>
              <a:lnSpc>
                <a:spcPct val="30000"/>
              </a:lnSpc>
            </a:pPr>
            <a:endParaRPr lang="fi-FI" dirty="0"/>
          </a:p>
          <a:p>
            <a:r>
              <a:rPr lang="fi-FI" dirty="0" err="1"/>
              <a:t>OffPL</a:t>
            </a:r>
            <a:r>
              <a:rPr lang="fi-FI" dirty="0"/>
              <a:t> = </a:t>
            </a:r>
            <a:r>
              <a:rPr lang="fi-FI" dirty="0" err="1"/>
              <a:t>Pensionslagen</a:t>
            </a:r>
            <a:r>
              <a:rPr lang="fi-FI" dirty="0"/>
              <a:t> för </a:t>
            </a:r>
            <a:r>
              <a:rPr lang="fi-FI" dirty="0" err="1"/>
              <a:t>den</a:t>
            </a:r>
            <a:r>
              <a:rPr lang="fi-FI" dirty="0"/>
              <a:t> </a:t>
            </a:r>
            <a:r>
              <a:rPr lang="fi-FI" dirty="0" err="1"/>
              <a:t>officiella</a:t>
            </a:r>
            <a:r>
              <a:rPr lang="fi-FI" dirty="0"/>
              <a:t> </a:t>
            </a:r>
            <a:r>
              <a:rPr lang="fi-FI" dirty="0" err="1"/>
              <a:t>sektorn</a:t>
            </a:r>
            <a:r>
              <a:rPr lang="fi-FI" dirty="0"/>
              <a:t> (</a:t>
            </a:r>
            <a:r>
              <a:rPr lang="fi-FI" dirty="0" err="1"/>
              <a:t>kommun</a:t>
            </a:r>
            <a:r>
              <a:rPr lang="fi-FI" dirty="0"/>
              <a:t> </a:t>
            </a:r>
            <a:r>
              <a:rPr lang="fi-FI" dirty="0" err="1"/>
              <a:t>sector</a:t>
            </a:r>
            <a:r>
              <a:rPr lang="fi-FI" dirty="0"/>
              <a:t>, </a:t>
            </a:r>
            <a:r>
              <a:rPr lang="fi-FI" dirty="0" err="1"/>
              <a:t>staten</a:t>
            </a:r>
            <a:r>
              <a:rPr lang="fi-FI" dirty="0"/>
              <a:t>, </a:t>
            </a:r>
            <a:r>
              <a:rPr lang="fi-FI" dirty="0" err="1"/>
              <a:t>kyrkan</a:t>
            </a:r>
            <a:r>
              <a:rPr lang="fi-FI" dirty="0"/>
              <a:t>)</a:t>
            </a:r>
          </a:p>
          <a:p>
            <a:r>
              <a:rPr lang="fi-FI" dirty="0" err="1"/>
              <a:t>OrtKyl</a:t>
            </a:r>
            <a:r>
              <a:rPr lang="fi-FI" dirty="0"/>
              <a:t> = </a:t>
            </a:r>
            <a:r>
              <a:rPr lang="fi-FI" dirty="0" err="1"/>
              <a:t>Lagen</a:t>
            </a:r>
            <a:r>
              <a:rPr lang="fi-FI" dirty="0"/>
              <a:t> </a:t>
            </a:r>
            <a:r>
              <a:rPr lang="fi-FI" dirty="0" err="1"/>
              <a:t>om</a:t>
            </a:r>
            <a:r>
              <a:rPr lang="fi-FI" dirty="0"/>
              <a:t> </a:t>
            </a:r>
            <a:r>
              <a:rPr lang="fi-FI" dirty="0" err="1"/>
              <a:t>ortodoxa</a:t>
            </a:r>
            <a:r>
              <a:rPr lang="fi-FI" dirty="0"/>
              <a:t> </a:t>
            </a:r>
            <a:r>
              <a:rPr lang="fi-FI" dirty="0" err="1"/>
              <a:t>kyrkan</a:t>
            </a:r>
            <a:endParaRPr lang="fi-FI" dirty="0"/>
          </a:p>
          <a:p>
            <a:r>
              <a:rPr lang="fi-FI" dirty="0"/>
              <a:t>FB = </a:t>
            </a:r>
            <a:r>
              <a:rPr lang="fi-FI" dirty="0" err="1"/>
              <a:t>Finlands</a:t>
            </a:r>
            <a:r>
              <a:rPr lang="fi-FI" dirty="0"/>
              <a:t> Banks </a:t>
            </a:r>
            <a:r>
              <a:rPr lang="fi-FI" dirty="0" err="1"/>
              <a:t>pensionsstadga</a:t>
            </a:r>
            <a:endParaRPr lang="fi-FI" dirty="0"/>
          </a:p>
          <a:p>
            <a:r>
              <a:rPr lang="fi-FI" dirty="0" err="1"/>
              <a:t>Ålands</a:t>
            </a:r>
            <a:r>
              <a:rPr lang="fi-FI" dirty="0"/>
              <a:t> </a:t>
            </a:r>
            <a:r>
              <a:rPr lang="fi-FI" dirty="0" err="1"/>
              <a:t>landskapsregeringens</a:t>
            </a:r>
            <a:r>
              <a:rPr lang="fi-FI" dirty="0"/>
              <a:t> </a:t>
            </a:r>
            <a:r>
              <a:rPr lang="fi-FI" dirty="0" err="1"/>
              <a:t>pensionsstadga</a:t>
            </a:r>
            <a:endParaRPr lang="fi-FI" dirty="0"/>
          </a:p>
          <a:p>
            <a:pPr>
              <a:lnSpc>
                <a:spcPct val="30000"/>
              </a:lnSpc>
            </a:pPr>
            <a:endParaRPr lang="fi-FI" dirty="0"/>
          </a:p>
          <a:p>
            <a:r>
              <a:rPr lang="fi-FI" dirty="0" err="1"/>
              <a:t>Statistikdatabas</a:t>
            </a:r>
            <a:r>
              <a:rPr lang="fi-FI" dirty="0"/>
              <a:t>:</a:t>
            </a:r>
          </a:p>
          <a:p>
            <a:r>
              <a:rPr lang="fi-FI" dirty="0">
                <a:hlinkClick r:id="rId3"/>
              </a:rPr>
              <a:t>https://tilastot.etk.fi/pxweb/sv/ETK/ETK__170vakuutetut__10tyoelakevakuutetut/vak01_piiri.px</a:t>
            </a:r>
            <a:endParaRPr lang="fi-FI" dirty="0"/>
          </a:p>
          <a:p>
            <a:pPr>
              <a:lnSpc>
                <a:spcPct val="30000"/>
              </a:lnSpc>
            </a:pPr>
            <a:endParaRPr lang="fi-FI" dirty="0"/>
          </a:p>
          <a:p>
            <a:r>
              <a:rPr lang="fi-FI" dirty="0" err="1"/>
              <a:t>Arbetspensionsförsäkrade</a:t>
            </a:r>
            <a:r>
              <a:rPr lang="fi-FI" dirty="0"/>
              <a:t> i Finland:</a:t>
            </a:r>
          </a:p>
          <a:p>
            <a:r>
              <a:rPr lang="fi-FI" dirty="0">
                <a:hlinkClick r:id="rId4"/>
              </a:rPr>
              <a:t>https://www.etk.fi/sv/forskning-statistik-prognoser/statistik/arbetspensionsforsakrade/</a:t>
            </a:r>
            <a:endParaRPr lang="fi-FI" dirty="0"/>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154139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79359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Folkpensionens</a:t>
            </a:r>
            <a:r>
              <a:rPr lang="fi-FI" dirty="0"/>
              <a:t> </a:t>
            </a:r>
            <a:r>
              <a:rPr lang="fi-FI" dirty="0" err="1"/>
              <a:t>premienkomst</a:t>
            </a:r>
            <a:r>
              <a:rPr lang="fi-FI" dirty="0"/>
              <a:t> </a:t>
            </a:r>
            <a:r>
              <a:rPr lang="fi-FI" dirty="0" err="1"/>
              <a:t>innehåller</a:t>
            </a:r>
            <a:r>
              <a:rPr lang="fi-FI" dirty="0"/>
              <a:t> </a:t>
            </a:r>
            <a:r>
              <a:rPr lang="fi-FI" dirty="0" err="1"/>
              <a:t>bara</a:t>
            </a:r>
            <a:r>
              <a:rPr lang="fi-FI" dirty="0"/>
              <a:t> </a:t>
            </a:r>
            <a:r>
              <a:rPr lang="fi-FI" dirty="0" err="1"/>
              <a:t>pensioner</a:t>
            </a:r>
            <a:r>
              <a:rPr lang="fi-FI" dirty="0"/>
              <a:t> (</a:t>
            </a:r>
            <a:r>
              <a:rPr lang="fi-FI" dirty="0" err="1"/>
              <a:t>inte</a:t>
            </a:r>
            <a:r>
              <a:rPr lang="fi-FI" dirty="0"/>
              <a:t> </a:t>
            </a:r>
            <a:r>
              <a:rPr lang="fi-FI" dirty="0" err="1"/>
              <a:t>till</a:t>
            </a:r>
            <a:r>
              <a:rPr lang="fi-FI" dirty="0"/>
              <a:t> </a:t>
            </a:r>
            <a:r>
              <a:rPr lang="fi-FI" dirty="0" err="1"/>
              <a:t>exempel</a:t>
            </a:r>
            <a:r>
              <a:rPr lang="fi-FI" dirty="0"/>
              <a:t> </a:t>
            </a:r>
            <a:r>
              <a:rPr lang="fi-FI" dirty="0" err="1"/>
              <a:t>bostads</a:t>
            </a:r>
            <a:r>
              <a:rPr lang="fi-FI" dirty="0"/>
              <a:t>- </a:t>
            </a:r>
            <a:r>
              <a:rPr lang="fi-FI" dirty="0" err="1"/>
              <a:t>och</a:t>
            </a:r>
            <a:r>
              <a:rPr lang="fi-FI" dirty="0"/>
              <a:t> </a:t>
            </a:r>
            <a:r>
              <a:rPr lang="fi-FI" dirty="0" err="1"/>
              <a:t>handikappbidrag</a:t>
            </a:r>
            <a:r>
              <a:rPr lang="fi-FI" dirty="0"/>
              <a:t>). </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2659452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t>Deltidspension</a:t>
            </a:r>
            <a:r>
              <a:rPr lang="fi-FI"/>
              <a:t> 30, </a:t>
            </a:r>
            <a:r>
              <a:rPr lang="fi-FI" dirty="0" err="1"/>
              <a:t>specialpension</a:t>
            </a:r>
            <a:r>
              <a:rPr lang="fi-FI" dirty="0"/>
              <a:t> för </a:t>
            </a:r>
            <a:r>
              <a:rPr lang="fi-FI" dirty="0" err="1"/>
              <a:t>lantbruksföretagare</a:t>
            </a:r>
            <a:r>
              <a:rPr lang="fi-FI" dirty="0"/>
              <a:t> (</a:t>
            </a:r>
            <a:r>
              <a:rPr lang="fi-FI" dirty="0" err="1"/>
              <a:t>avträdelsepension</a:t>
            </a:r>
            <a:r>
              <a:rPr lang="fi-FI" dirty="0"/>
              <a:t> </a:t>
            </a:r>
            <a:r>
              <a:rPr lang="fi-FI" dirty="0" err="1"/>
              <a:t>och</a:t>
            </a:r>
            <a:r>
              <a:rPr lang="fi-FI" dirty="0"/>
              <a:t> </a:t>
            </a:r>
            <a:r>
              <a:rPr lang="fi-FI" dirty="0" err="1"/>
              <a:t>avträdelsestöd</a:t>
            </a:r>
            <a:r>
              <a:rPr lang="fi-FI"/>
              <a:t>) 6 000</a:t>
            </a:r>
            <a:r>
              <a:rPr lang="fi-FI" dirty="0"/>
              <a:t>, </a:t>
            </a:r>
            <a:r>
              <a:rPr lang="fi-FI" err="1"/>
              <a:t>barnpension</a:t>
            </a:r>
            <a:r>
              <a:rPr lang="fi-FI"/>
              <a:t> 16 </a:t>
            </a:r>
            <a:r>
              <a:rPr lang="fi-FI" dirty="0"/>
              <a:t>000.</a:t>
            </a:r>
          </a:p>
          <a:p>
            <a:endParaRPr lang="fi-FI" dirty="0"/>
          </a:p>
          <a:p>
            <a:pPr>
              <a:lnSpc>
                <a:spcPct val="20000"/>
              </a:lnSpc>
            </a:pPr>
            <a:endParaRPr lang="fi-FI" dirty="0"/>
          </a:p>
          <a:p>
            <a:r>
              <a:rPr lang="fi-FI" dirty="0" err="1"/>
              <a:t>Siffrorna</a:t>
            </a:r>
            <a:r>
              <a:rPr lang="fi-FI" dirty="0"/>
              <a:t> </a:t>
            </a:r>
            <a:r>
              <a:rPr lang="fi-FI" dirty="0" err="1"/>
              <a:t>inkluderar</a:t>
            </a:r>
            <a:r>
              <a:rPr lang="fi-FI" dirty="0"/>
              <a:t> alla </a:t>
            </a:r>
            <a:r>
              <a:rPr lang="fi-FI" dirty="0" err="1"/>
              <a:t>som</a:t>
            </a:r>
            <a:r>
              <a:rPr lang="fi-FI" dirty="0"/>
              <a:t> </a:t>
            </a:r>
            <a:r>
              <a:rPr lang="fi-FI" dirty="0" err="1"/>
              <a:t>har</a:t>
            </a:r>
            <a:r>
              <a:rPr lang="fi-FI" dirty="0"/>
              <a:t> </a:t>
            </a:r>
            <a:r>
              <a:rPr lang="fi-FI" dirty="0" err="1"/>
              <a:t>fått</a:t>
            </a:r>
            <a:r>
              <a:rPr lang="fi-FI" dirty="0"/>
              <a:t> </a:t>
            </a:r>
            <a:r>
              <a:rPr lang="fi-FI" dirty="0" err="1"/>
              <a:t>pension</a:t>
            </a:r>
            <a:r>
              <a:rPr lang="fi-FI" dirty="0"/>
              <a:t> </a:t>
            </a:r>
            <a:r>
              <a:rPr lang="fi-FI" dirty="0" err="1"/>
              <a:t>ur</a:t>
            </a:r>
            <a:r>
              <a:rPr lang="fi-FI" dirty="0"/>
              <a:t> </a:t>
            </a:r>
            <a:r>
              <a:rPr lang="fi-FI" b="1" dirty="0" err="1"/>
              <a:t>arbetspensions</a:t>
            </a:r>
            <a:r>
              <a:rPr lang="fi-FI" b="1" dirty="0"/>
              <a:t>- </a:t>
            </a:r>
            <a:r>
              <a:rPr lang="fi-FI" b="1" dirty="0" err="1"/>
              <a:t>eller</a:t>
            </a:r>
            <a:r>
              <a:rPr lang="fi-FI" b="1" dirty="0"/>
              <a:t> </a:t>
            </a:r>
            <a:r>
              <a:rPr lang="fi-FI" b="1" dirty="0" err="1"/>
              <a:t>folkpensions-systemet</a:t>
            </a:r>
            <a:r>
              <a:rPr lang="fi-FI" dirty="0"/>
              <a:t>. </a:t>
            </a:r>
          </a:p>
          <a:p>
            <a:endParaRPr lang="fi-FI" dirty="0"/>
          </a:p>
          <a:p>
            <a:pPr>
              <a:lnSpc>
                <a:spcPct val="20000"/>
              </a:lnSpc>
            </a:pPr>
            <a:endParaRPr lang="fi-FI" dirty="0"/>
          </a:p>
          <a:p>
            <a:r>
              <a:rPr lang="fi-FI" dirty="0" err="1"/>
              <a:t>Antalet</a:t>
            </a:r>
            <a:r>
              <a:rPr lang="fi-FI" dirty="0"/>
              <a:t> </a:t>
            </a:r>
            <a:r>
              <a:rPr lang="fi-FI" dirty="0" err="1"/>
              <a:t>pensionstagare</a:t>
            </a:r>
            <a:r>
              <a:rPr lang="fi-FI" dirty="0"/>
              <a:t> </a:t>
            </a:r>
            <a:r>
              <a:rPr lang="fi-FI" dirty="0" err="1"/>
              <a:t>bosatta</a:t>
            </a:r>
            <a:r>
              <a:rPr lang="fi-FI" dirty="0"/>
              <a:t> i Finland </a:t>
            </a:r>
            <a:r>
              <a:rPr lang="fi-FI" dirty="0" err="1"/>
              <a:t>var</a:t>
            </a:r>
            <a:r>
              <a:rPr lang="fi-FI" dirty="0"/>
              <a:t> </a:t>
            </a:r>
            <a:r>
              <a:rPr lang="fi-FI"/>
              <a:t>1 596 </a:t>
            </a:r>
            <a:r>
              <a:rPr lang="fi-FI" dirty="0"/>
              <a:t>000 </a:t>
            </a:r>
            <a:r>
              <a:rPr lang="fi-FI" dirty="0" err="1"/>
              <a:t>och</a:t>
            </a:r>
            <a:r>
              <a:rPr lang="fi-FI" dirty="0"/>
              <a:t> </a:t>
            </a:r>
            <a:r>
              <a:rPr lang="fi-FI" dirty="0" err="1"/>
              <a:t>antalet</a:t>
            </a:r>
            <a:r>
              <a:rPr lang="fi-FI" dirty="0"/>
              <a:t> </a:t>
            </a:r>
            <a:r>
              <a:rPr lang="fi-FI" dirty="0" err="1"/>
              <a:t>pensionstagare</a:t>
            </a:r>
            <a:r>
              <a:rPr lang="fi-FI" dirty="0"/>
              <a:t> </a:t>
            </a:r>
            <a:r>
              <a:rPr lang="fi-FI" dirty="0" err="1"/>
              <a:t>bosatta</a:t>
            </a:r>
            <a:r>
              <a:rPr lang="fi-FI" dirty="0"/>
              <a:t> </a:t>
            </a:r>
            <a:r>
              <a:rPr lang="fi-FI" dirty="0" err="1"/>
              <a:t>utomlands</a:t>
            </a:r>
            <a:r>
              <a:rPr lang="fi-FI" dirty="0"/>
              <a:t> </a:t>
            </a:r>
            <a:r>
              <a:rPr lang="fi-FI" err="1"/>
              <a:t>var</a:t>
            </a:r>
            <a:r>
              <a:rPr lang="fi-FI"/>
              <a:t> 52 </a:t>
            </a:r>
            <a:r>
              <a:rPr lang="fi-FI" dirty="0"/>
              <a:t>000.</a:t>
            </a:r>
          </a:p>
          <a:p>
            <a:endParaRPr lang="fi-FI" dirty="0"/>
          </a:p>
          <a:p>
            <a:r>
              <a:rPr lang="fi-FI" dirty="0" err="1"/>
              <a:t>Statistikdatabas</a:t>
            </a:r>
            <a:endParaRPr lang="fi-FI" dirty="0"/>
          </a:p>
          <a:p>
            <a:r>
              <a:rPr lang="fi-FI" dirty="0">
                <a:hlinkClick r:id="rId3"/>
              </a:rPr>
              <a:t>https://tilastot.etk.fi/pxweb/sv/ETK/ETK__110kaikki_elakkeensaajat__10elakkeensaajien_lkm/elsa_k02_laji.px</a:t>
            </a:r>
            <a:endParaRPr lang="fi-FI" dirty="0"/>
          </a:p>
          <a:p>
            <a:endParaRPr lang="fi-FI" dirty="0"/>
          </a:p>
          <a:p>
            <a:r>
              <a:rPr lang="fi-FI" dirty="0" err="1"/>
              <a:t>Statistik</a:t>
            </a:r>
            <a:r>
              <a:rPr lang="fi-FI" dirty="0"/>
              <a:t> </a:t>
            </a:r>
            <a:r>
              <a:rPr lang="fi-FI" dirty="0" err="1"/>
              <a:t>över</a:t>
            </a:r>
            <a:r>
              <a:rPr lang="fi-FI" dirty="0"/>
              <a:t> </a:t>
            </a:r>
            <a:r>
              <a:rPr lang="fi-FI" dirty="0" err="1"/>
              <a:t>pensionstagarna</a:t>
            </a:r>
            <a:r>
              <a:rPr lang="fi-FI" dirty="0"/>
              <a:t> i Finland:</a:t>
            </a:r>
          </a:p>
          <a:p>
            <a:r>
              <a:rPr lang="fi-FI" dirty="0">
                <a:hlinkClick r:id="rId4"/>
              </a:rPr>
              <a:t>https://www.etk.fi/sv/forskning-statistik-prognoser/statistik/pensionstagare/samtliga-pensionstagare</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31</a:t>
            </a:fld>
            <a:endParaRPr lang="fi-FI"/>
          </a:p>
        </p:txBody>
      </p:sp>
    </p:spTree>
    <p:extLst>
      <p:ext uri="{BB962C8B-B14F-4D97-AF65-F5344CB8AC3E}">
        <p14:creationId xmlns:p14="http://schemas.microsoft.com/office/powerpoint/2010/main" val="960835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Figuren</a:t>
            </a:r>
            <a:r>
              <a:rPr lang="fi-FI" dirty="0"/>
              <a:t> </a:t>
            </a:r>
            <a:r>
              <a:rPr lang="fi-FI" dirty="0" err="1"/>
              <a:t>innehåller</a:t>
            </a:r>
            <a:r>
              <a:rPr lang="fi-FI" dirty="0"/>
              <a:t> alla i Finland </a:t>
            </a:r>
            <a:r>
              <a:rPr lang="fi-FI" dirty="0" err="1"/>
              <a:t>bosatta</a:t>
            </a:r>
            <a:r>
              <a:rPr lang="fi-FI" dirty="0"/>
              <a:t> </a:t>
            </a:r>
            <a:r>
              <a:rPr lang="fi-FI" dirty="0" err="1"/>
              <a:t>pensionstagare</a:t>
            </a:r>
            <a:r>
              <a:rPr lang="fi-FI" dirty="0"/>
              <a:t>. </a:t>
            </a:r>
          </a:p>
          <a:p>
            <a:endParaRPr lang="fi-FI" dirty="0"/>
          </a:p>
          <a:p>
            <a:pPr>
              <a:lnSpc>
                <a:spcPct val="30000"/>
              </a:lnSpc>
            </a:pPr>
            <a:r>
              <a:rPr lang="fi-FI" dirty="0" err="1"/>
              <a:t>Statistikdatabas</a:t>
            </a:r>
            <a:endParaRPr lang="fi-FI" dirty="0"/>
          </a:p>
          <a:p>
            <a:pPr>
              <a:lnSpc>
                <a:spcPct val="30000"/>
              </a:lnSpc>
            </a:pPr>
            <a:endParaRPr lang="fi-FI" dirty="0"/>
          </a:p>
          <a:p>
            <a:r>
              <a:rPr lang="en-US" dirty="0">
                <a:hlinkClick r:id="rId3"/>
              </a:rPr>
              <a:t>https://tilastot.etk.fi/pxweb/sv/ETK/ETK__110kaikki_elakkeensaajat__10elakkeensaajien_lkm/elsa_k04_rak.px</a:t>
            </a:r>
            <a:endParaRPr lang="en-US" dirty="0"/>
          </a:p>
          <a:p>
            <a:endParaRPr lang="en-US" dirty="0"/>
          </a:p>
          <a:p>
            <a:r>
              <a:rPr lang="fi-FI" dirty="0" err="1"/>
              <a:t>Statistik</a:t>
            </a:r>
            <a:r>
              <a:rPr lang="fi-FI" dirty="0"/>
              <a:t> </a:t>
            </a:r>
            <a:r>
              <a:rPr lang="fi-FI" dirty="0" err="1"/>
              <a:t>över</a:t>
            </a:r>
            <a:r>
              <a:rPr lang="fi-FI" dirty="0"/>
              <a:t> </a:t>
            </a:r>
            <a:r>
              <a:rPr lang="fi-FI" dirty="0" err="1"/>
              <a:t>pensionstagarna</a:t>
            </a:r>
            <a:r>
              <a:rPr lang="fi-FI" dirty="0"/>
              <a:t> i Finland:</a:t>
            </a:r>
          </a:p>
          <a:p>
            <a:r>
              <a:rPr lang="fi-FI" dirty="0">
                <a:hlinkClick r:id="rId4"/>
              </a:rPr>
              <a:t>https://www.etk.fi/sv/forskning-statistik-prognoser/statistik/pensionstagare/samtliga-pensionstagare</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2059774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Pensionstagarna</a:t>
            </a:r>
            <a:r>
              <a:rPr lang="fi-FI" dirty="0"/>
              <a:t>: </a:t>
            </a:r>
            <a:r>
              <a:rPr lang="fi-FI" dirty="0" err="1"/>
              <a:t>Personer</a:t>
            </a:r>
            <a:r>
              <a:rPr lang="fi-FI" dirty="0"/>
              <a:t> </a:t>
            </a:r>
            <a:r>
              <a:rPr lang="fi-FI" dirty="0" err="1"/>
              <a:t>som</a:t>
            </a:r>
            <a:r>
              <a:rPr lang="fi-FI" dirty="0"/>
              <a:t> </a:t>
            </a:r>
            <a:r>
              <a:rPr lang="fi-FI" dirty="0" err="1"/>
              <a:t>bor</a:t>
            </a:r>
            <a:r>
              <a:rPr lang="fi-FI" dirty="0"/>
              <a:t> i Finland </a:t>
            </a:r>
            <a:r>
              <a:rPr lang="fi-FI" dirty="0" err="1"/>
              <a:t>och</a:t>
            </a:r>
            <a:r>
              <a:rPr lang="fi-FI" dirty="0"/>
              <a:t> </a:t>
            </a:r>
            <a:r>
              <a:rPr lang="fi-FI" dirty="0" err="1"/>
              <a:t>får</a:t>
            </a:r>
            <a:r>
              <a:rPr lang="fi-FI" dirty="0"/>
              <a:t> </a:t>
            </a:r>
            <a:r>
              <a:rPr lang="fi-FI" dirty="0" err="1"/>
              <a:t>ålderspension</a:t>
            </a:r>
            <a:r>
              <a:rPr lang="fi-FI" dirty="0"/>
              <a:t>, </a:t>
            </a:r>
            <a:r>
              <a:rPr lang="fi-FI" dirty="0" err="1"/>
              <a:t>sjukpension</a:t>
            </a:r>
            <a:r>
              <a:rPr lang="fi-FI" dirty="0"/>
              <a:t>, </a:t>
            </a:r>
            <a:r>
              <a:rPr lang="fi-FI" dirty="0" err="1"/>
              <a:t>deltidspension</a:t>
            </a:r>
            <a:r>
              <a:rPr lang="fi-FI" dirty="0"/>
              <a:t>, </a:t>
            </a:r>
            <a:r>
              <a:rPr lang="fi-FI" dirty="0" err="1"/>
              <a:t>specialpension</a:t>
            </a:r>
            <a:r>
              <a:rPr lang="fi-FI" dirty="0"/>
              <a:t> för </a:t>
            </a:r>
            <a:r>
              <a:rPr lang="fi-FI" dirty="0" err="1"/>
              <a:t>lantbruksföretagare</a:t>
            </a:r>
            <a:r>
              <a:rPr lang="fi-FI" dirty="0"/>
              <a:t> </a:t>
            </a:r>
            <a:r>
              <a:rPr lang="fi-FI" dirty="0" err="1"/>
              <a:t>eller</a:t>
            </a:r>
            <a:r>
              <a:rPr lang="fi-FI" dirty="0"/>
              <a:t> </a:t>
            </a:r>
            <a:r>
              <a:rPr lang="fi-FI" dirty="0" err="1"/>
              <a:t>familjepension</a:t>
            </a:r>
            <a:r>
              <a:rPr lang="fi-FI" dirty="0"/>
              <a:t> </a:t>
            </a:r>
            <a:r>
              <a:rPr lang="fi-FI" b="1" dirty="0" err="1"/>
              <a:t>ur</a:t>
            </a:r>
            <a:r>
              <a:rPr lang="fi-FI" b="1" dirty="0"/>
              <a:t> </a:t>
            </a:r>
            <a:r>
              <a:rPr lang="fi-FI" b="1" dirty="0" err="1"/>
              <a:t>arbetspensions</a:t>
            </a:r>
            <a:r>
              <a:rPr lang="fi-FI" b="1" dirty="0"/>
              <a:t>- </a:t>
            </a:r>
            <a:r>
              <a:rPr lang="fi-FI" b="1" dirty="0" err="1"/>
              <a:t>eller</a:t>
            </a:r>
            <a:r>
              <a:rPr lang="fi-FI" b="1" dirty="0"/>
              <a:t> </a:t>
            </a:r>
            <a:r>
              <a:rPr lang="fi-FI" b="1" dirty="0" err="1"/>
              <a:t>folkpensionssystemet</a:t>
            </a:r>
            <a:r>
              <a:rPr lang="fi-FI" dirty="0"/>
              <a:t>. </a:t>
            </a:r>
          </a:p>
          <a:p>
            <a:pPr>
              <a:lnSpc>
                <a:spcPct val="20000"/>
              </a:lnSpc>
            </a:pPr>
            <a:endParaRPr lang="fi-FI" dirty="0"/>
          </a:p>
          <a:p>
            <a:r>
              <a:rPr lang="fi-FI" dirty="0" err="1"/>
              <a:t>Befolkningen</a:t>
            </a:r>
            <a:r>
              <a:rPr lang="fi-FI" dirty="0"/>
              <a:t>: FPA-</a:t>
            </a:r>
            <a:r>
              <a:rPr lang="fi-FI" dirty="0" err="1"/>
              <a:t>försäkrad</a:t>
            </a:r>
            <a:r>
              <a:rPr lang="fi-FI" dirty="0"/>
              <a:t> </a:t>
            </a:r>
            <a:r>
              <a:rPr lang="fi-FI" dirty="0" err="1"/>
              <a:t>befolkning</a:t>
            </a:r>
            <a:endParaRPr lang="fi-FI" dirty="0"/>
          </a:p>
          <a:p>
            <a:endParaRPr lang="en-US" dirty="0"/>
          </a:p>
          <a:p>
            <a:r>
              <a:rPr lang="en-US" dirty="0" err="1"/>
              <a:t>Statistikdatabas</a:t>
            </a:r>
            <a:endParaRPr lang="en-US" dirty="0"/>
          </a:p>
          <a:p>
            <a:r>
              <a:rPr lang="en-US" dirty="0">
                <a:hlinkClick r:id="rId3"/>
              </a:rPr>
              <a:t>https://tilastot.etk.fi/pxweb/sv/ETK/ETK__110kaikki_elakkeensaajat__10elakkeensaajien_lkm/elsa_k02_laji.px</a:t>
            </a:r>
            <a:endParaRPr lang="en-US" dirty="0"/>
          </a:p>
          <a:p>
            <a:endParaRPr lang="en-US" dirty="0"/>
          </a:p>
          <a:p>
            <a:r>
              <a:rPr lang="fi-FI" dirty="0" err="1"/>
              <a:t>Statistik</a:t>
            </a:r>
            <a:r>
              <a:rPr lang="fi-FI" dirty="0"/>
              <a:t> </a:t>
            </a:r>
            <a:r>
              <a:rPr lang="fi-FI" dirty="0" err="1"/>
              <a:t>över</a:t>
            </a:r>
            <a:r>
              <a:rPr lang="fi-FI" dirty="0"/>
              <a:t> </a:t>
            </a:r>
            <a:r>
              <a:rPr lang="fi-FI" dirty="0" err="1"/>
              <a:t>pensionstagarna</a:t>
            </a:r>
            <a:r>
              <a:rPr lang="fi-FI" dirty="0"/>
              <a:t> i Finland:</a:t>
            </a:r>
          </a:p>
          <a:p>
            <a:r>
              <a:rPr lang="fi-FI" dirty="0">
                <a:hlinkClick r:id="rId4"/>
              </a:rPr>
              <a:t>https://www.etk.fi/sv/forskning-statistik-prognoser/statistik/pensionstagare/samtliga-pensionstagare</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3404019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err="1"/>
              <a:t>Siffrorna</a:t>
            </a:r>
            <a:r>
              <a:rPr lang="fi-FI" dirty="0"/>
              <a:t> </a:t>
            </a:r>
            <a:r>
              <a:rPr lang="fi-FI" dirty="0" err="1"/>
              <a:t>inkluderar</a:t>
            </a:r>
            <a:r>
              <a:rPr lang="fi-FI" dirty="0"/>
              <a:t> </a:t>
            </a:r>
            <a:r>
              <a:rPr lang="fi-FI" dirty="0" err="1"/>
              <a:t>personer</a:t>
            </a:r>
            <a:r>
              <a:rPr lang="fi-FI" dirty="0"/>
              <a:t> </a:t>
            </a:r>
            <a:r>
              <a:rPr lang="fi-FI" dirty="0" err="1"/>
              <a:t>som</a:t>
            </a:r>
            <a:r>
              <a:rPr lang="fi-FI" dirty="0"/>
              <a:t> </a:t>
            </a:r>
            <a:r>
              <a:rPr lang="fi-FI" dirty="0" err="1"/>
              <a:t>bor</a:t>
            </a:r>
            <a:r>
              <a:rPr lang="fi-FI" dirty="0"/>
              <a:t> i Finland </a:t>
            </a:r>
            <a:r>
              <a:rPr lang="fi-FI" dirty="0" err="1"/>
              <a:t>och</a:t>
            </a:r>
            <a:r>
              <a:rPr lang="fi-FI" dirty="0"/>
              <a:t> </a:t>
            </a:r>
            <a:r>
              <a:rPr lang="fi-FI" dirty="0" err="1"/>
              <a:t>har</a:t>
            </a:r>
            <a:r>
              <a:rPr lang="fi-FI" dirty="0"/>
              <a:t> </a:t>
            </a:r>
            <a:r>
              <a:rPr lang="fi-FI" dirty="0" err="1"/>
              <a:t>fått</a:t>
            </a:r>
            <a:r>
              <a:rPr lang="fi-FI" dirty="0"/>
              <a:t> </a:t>
            </a:r>
            <a:r>
              <a:rPr lang="fi-FI" dirty="0" err="1"/>
              <a:t>sjukpension</a:t>
            </a:r>
            <a:r>
              <a:rPr lang="fi-FI" dirty="0"/>
              <a:t> </a:t>
            </a:r>
            <a:r>
              <a:rPr lang="fi-FI" dirty="0" err="1"/>
              <a:t>ur</a:t>
            </a:r>
            <a:r>
              <a:rPr lang="fi-FI" dirty="0"/>
              <a:t> </a:t>
            </a:r>
            <a:r>
              <a:rPr lang="fi-FI" b="1" dirty="0" err="1"/>
              <a:t>arbetspensions</a:t>
            </a:r>
            <a:r>
              <a:rPr lang="fi-FI" b="1" dirty="0"/>
              <a:t>- </a:t>
            </a:r>
            <a:r>
              <a:rPr lang="fi-FI" b="1" dirty="0" err="1"/>
              <a:t>eller</a:t>
            </a:r>
            <a:r>
              <a:rPr lang="fi-FI" b="1" dirty="0"/>
              <a:t> </a:t>
            </a:r>
            <a:r>
              <a:rPr lang="fi-FI" b="1" dirty="0" err="1"/>
              <a:t>folkpensionssystemet</a:t>
            </a:r>
            <a:r>
              <a:rPr lang="fi-FI" dirty="0"/>
              <a:t>.  </a:t>
            </a:r>
          </a:p>
          <a:p>
            <a:endParaRPr lang="fi-FI" dirty="0"/>
          </a:p>
          <a:p>
            <a:r>
              <a:rPr lang="fi-FI" dirty="0" err="1"/>
              <a:t>Sjukpensionerna</a:t>
            </a:r>
            <a:r>
              <a:rPr lang="fi-FI" dirty="0"/>
              <a:t> </a:t>
            </a:r>
            <a:r>
              <a:rPr lang="fi-FI" dirty="0" err="1"/>
              <a:t>inkluderar</a:t>
            </a:r>
            <a:r>
              <a:rPr lang="fi-FI" dirty="0"/>
              <a:t> </a:t>
            </a:r>
            <a:r>
              <a:rPr lang="fi-FI" dirty="0" err="1"/>
              <a:t>egentliga</a:t>
            </a:r>
            <a:r>
              <a:rPr lang="fi-FI" dirty="0"/>
              <a:t> </a:t>
            </a:r>
            <a:r>
              <a:rPr lang="fi-FI" dirty="0" err="1"/>
              <a:t>sjukpensioner</a:t>
            </a:r>
            <a:r>
              <a:rPr lang="fi-FI" dirty="0"/>
              <a:t> , </a:t>
            </a:r>
            <a:r>
              <a:rPr lang="fi-FI" dirty="0" err="1"/>
              <a:t>individuella</a:t>
            </a:r>
            <a:r>
              <a:rPr lang="fi-FI" dirty="0"/>
              <a:t> </a:t>
            </a:r>
            <a:r>
              <a:rPr lang="fi-FI" dirty="0" err="1"/>
              <a:t>förtidspensioner</a:t>
            </a:r>
            <a:r>
              <a:rPr lang="fi-FI" dirty="0"/>
              <a:t> (2010) </a:t>
            </a:r>
            <a:r>
              <a:rPr lang="fi-FI" dirty="0" err="1"/>
              <a:t>och</a:t>
            </a:r>
            <a:r>
              <a:rPr lang="fi-FI" dirty="0"/>
              <a:t> </a:t>
            </a:r>
            <a:r>
              <a:rPr lang="fi-FI" dirty="0" err="1"/>
              <a:t>arbetslivspensioner</a:t>
            </a:r>
            <a:r>
              <a:rPr lang="fi-FI" dirty="0"/>
              <a:t> (</a:t>
            </a:r>
            <a:r>
              <a:rPr lang="fi-FI" dirty="0" err="1"/>
              <a:t>från</a:t>
            </a:r>
            <a:r>
              <a:rPr lang="fi-FI" dirty="0"/>
              <a:t> 2018).</a:t>
            </a:r>
          </a:p>
          <a:p>
            <a:pPr>
              <a:lnSpc>
                <a:spcPct val="30000"/>
              </a:lnSpc>
            </a:pPr>
            <a:endParaRPr lang="fi-FI" dirty="0"/>
          </a:p>
          <a:p>
            <a:r>
              <a:rPr lang="fi-FI" dirty="0" err="1"/>
              <a:t>Egentlig</a:t>
            </a:r>
            <a:r>
              <a:rPr lang="fi-FI" dirty="0"/>
              <a:t> </a:t>
            </a:r>
            <a:r>
              <a:rPr lang="fi-FI" dirty="0" err="1"/>
              <a:t>sjukpensionen</a:t>
            </a:r>
            <a:r>
              <a:rPr lang="fi-FI" dirty="0"/>
              <a:t>: Pension </a:t>
            </a:r>
            <a:r>
              <a:rPr lang="fi-FI" dirty="0" err="1"/>
              <a:t>som</a:t>
            </a:r>
            <a:r>
              <a:rPr lang="fi-FI" dirty="0"/>
              <a:t> </a:t>
            </a:r>
            <a:r>
              <a:rPr lang="fi-FI" dirty="0" err="1"/>
              <a:t>beviljats</a:t>
            </a:r>
            <a:r>
              <a:rPr lang="fi-FI" dirty="0"/>
              <a:t> </a:t>
            </a:r>
            <a:r>
              <a:rPr lang="fi-FI" dirty="0" err="1"/>
              <a:t>tills</a:t>
            </a:r>
            <a:r>
              <a:rPr lang="fi-FI" dirty="0"/>
              <a:t> </a:t>
            </a:r>
            <a:r>
              <a:rPr lang="fi-FI" dirty="0" err="1"/>
              <a:t>vidare</a:t>
            </a:r>
            <a:r>
              <a:rPr lang="fi-FI" dirty="0"/>
              <a:t> </a:t>
            </a:r>
            <a:r>
              <a:rPr lang="fi-FI" dirty="0" err="1"/>
              <a:t>och</a:t>
            </a:r>
            <a:r>
              <a:rPr lang="fi-FI" dirty="0"/>
              <a:t> </a:t>
            </a:r>
            <a:r>
              <a:rPr lang="fi-FI" dirty="0" err="1"/>
              <a:t>rehabiliteringsstöd</a:t>
            </a:r>
            <a:r>
              <a:rPr lang="fi-FI" dirty="0"/>
              <a:t> (</a:t>
            </a:r>
            <a:r>
              <a:rPr lang="fi-FI" dirty="0" err="1"/>
              <a:t>sjukpension</a:t>
            </a:r>
            <a:r>
              <a:rPr lang="fi-FI" dirty="0"/>
              <a:t> </a:t>
            </a:r>
            <a:r>
              <a:rPr lang="fi-FI" dirty="0" err="1"/>
              <a:t>som</a:t>
            </a:r>
            <a:r>
              <a:rPr lang="fi-FI" dirty="0"/>
              <a:t> </a:t>
            </a:r>
            <a:r>
              <a:rPr lang="fi-FI" dirty="0" err="1"/>
              <a:t>beviljats</a:t>
            </a:r>
            <a:r>
              <a:rPr lang="fi-FI" dirty="0"/>
              <a:t> </a:t>
            </a:r>
            <a:r>
              <a:rPr lang="fi-FI" dirty="0" err="1"/>
              <a:t>på</a:t>
            </a:r>
            <a:r>
              <a:rPr lang="fi-FI" dirty="0"/>
              <a:t> </a:t>
            </a:r>
            <a:r>
              <a:rPr lang="fi-FI" dirty="0" err="1"/>
              <a:t>viss</a:t>
            </a:r>
            <a:r>
              <a:rPr lang="fi-FI" dirty="0"/>
              <a:t> </a:t>
            </a:r>
            <a:r>
              <a:rPr lang="fi-FI" dirty="0" err="1"/>
              <a:t>tid</a:t>
            </a:r>
            <a:r>
              <a:rPr lang="fi-FI" dirty="0"/>
              <a:t>). </a:t>
            </a:r>
            <a:r>
              <a:rPr lang="fi-FI" dirty="0" err="1"/>
              <a:t>Båda</a:t>
            </a:r>
            <a:r>
              <a:rPr lang="fi-FI" dirty="0"/>
              <a:t> </a:t>
            </a:r>
            <a:r>
              <a:rPr lang="fi-FI" dirty="0" err="1"/>
              <a:t>kan</a:t>
            </a:r>
            <a:r>
              <a:rPr lang="fi-FI" dirty="0"/>
              <a:t> </a:t>
            </a:r>
            <a:r>
              <a:rPr lang="fi-FI" dirty="0" err="1"/>
              <a:t>också</a:t>
            </a:r>
            <a:r>
              <a:rPr lang="fi-FI" dirty="0"/>
              <a:t> </a:t>
            </a:r>
            <a:r>
              <a:rPr lang="fi-FI" dirty="0" err="1"/>
              <a:t>beviljas</a:t>
            </a:r>
            <a:r>
              <a:rPr lang="fi-FI" dirty="0"/>
              <a:t> </a:t>
            </a:r>
            <a:r>
              <a:rPr lang="fi-FI" dirty="0" err="1"/>
              <a:t>som</a:t>
            </a:r>
            <a:r>
              <a:rPr lang="fi-FI" dirty="0"/>
              <a:t> </a:t>
            </a:r>
            <a:r>
              <a:rPr lang="fi-FI" dirty="0" err="1"/>
              <a:t>delpensioner</a:t>
            </a:r>
            <a:r>
              <a:rPr lang="fi-FI" dirty="0"/>
              <a:t> </a:t>
            </a:r>
            <a:r>
              <a:rPr lang="fi-FI" dirty="0" err="1"/>
              <a:t>inom</a:t>
            </a:r>
            <a:r>
              <a:rPr lang="fi-FI" dirty="0"/>
              <a:t> </a:t>
            </a:r>
            <a:r>
              <a:rPr lang="fi-FI" dirty="0" err="1"/>
              <a:t>arbetspensionssystemet</a:t>
            </a:r>
            <a:r>
              <a:rPr lang="fi-FI" dirty="0"/>
              <a:t>. </a:t>
            </a:r>
          </a:p>
          <a:p>
            <a:endParaRPr lang="fi-FI" dirty="0"/>
          </a:p>
          <a:p>
            <a:r>
              <a:rPr lang="fi-FI" dirty="0" err="1"/>
              <a:t>Statistikdatabas</a:t>
            </a:r>
            <a:endParaRPr lang="fi-FI" dirty="0"/>
          </a:p>
          <a:p>
            <a:r>
              <a:rPr lang="fi-FI" dirty="0">
                <a:hlinkClick r:id="rId3"/>
              </a:rPr>
              <a:t>https://tilastot.etk.fi/pxweb/sv/ETK/ETK__110kaikki_elakkeensaajat__10elakkeensaajien_lkm/elsa_k10_tk_diag.px</a:t>
            </a:r>
            <a:endParaRPr lang="fi-FI" dirty="0"/>
          </a:p>
          <a:p>
            <a:endParaRPr lang="fi-FI" dirty="0"/>
          </a:p>
          <a:p>
            <a:r>
              <a:rPr lang="fi-FI" dirty="0" err="1"/>
              <a:t>Statistik</a:t>
            </a:r>
            <a:r>
              <a:rPr lang="fi-FI" dirty="0"/>
              <a:t> </a:t>
            </a:r>
            <a:r>
              <a:rPr lang="fi-FI" dirty="0" err="1"/>
              <a:t>över</a:t>
            </a:r>
            <a:r>
              <a:rPr lang="fi-FI" dirty="0"/>
              <a:t> </a:t>
            </a:r>
            <a:r>
              <a:rPr lang="fi-FI" dirty="0" err="1"/>
              <a:t>pensionstagarna</a:t>
            </a:r>
            <a:r>
              <a:rPr lang="fi-FI" dirty="0"/>
              <a:t> i Finland:</a:t>
            </a:r>
          </a:p>
          <a:p>
            <a:r>
              <a:rPr lang="fi-FI" dirty="0">
                <a:hlinkClick r:id="rId4"/>
              </a:rPr>
              <a:t>https://www.etk.fi/sv/forskning-statistik-prognoser/statistik/pensionstagare/samtliga-pensionstagare</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2102571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Siffrorna</a:t>
            </a:r>
            <a:r>
              <a:rPr lang="fi-FI" dirty="0"/>
              <a:t> i </a:t>
            </a:r>
            <a:r>
              <a:rPr lang="fi-FI" dirty="0" err="1"/>
              <a:t>figuren</a:t>
            </a:r>
            <a:r>
              <a:rPr lang="fi-FI" dirty="0"/>
              <a:t> </a:t>
            </a:r>
            <a:r>
              <a:rPr lang="fi-FI" dirty="0" err="1"/>
              <a:t>gäller</a:t>
            </a:r>
            <a:r>
              <a:rPr lang="fi-FI" dirty="0"/>
              <a:t> </a:t>
            </a:r>
            <a:r>
              <a:rPr lang="fi-FI" dirty="0" err="1"/>
              <a:t>nya</a:t>
            </a:r>
            <a:r>
              <a:rPr lang="fi-FI" dirty="0"/>
              <a:t> </a:t>
            </a:r>
            <a:r>
              <a:rPr lang="fi-FI" b="1" dirty="0" err="1"/>
              <a:t>arbetspensionstagare</a:t>
            </a:r>
            <a:r>
              <a:rPr lang="fi-FI" dirty="0"/>
              <a:t>.</a:t>
            </a:r>
          </a:p>
          <a:p>
            <a:endParaRPr lang="fi-FI" dirty="0"/>
          </a:p>
          <a:p>
            <a:pPr>
              <a:lnSpc>
                <a:spcPct val="20000"/>
              </a:lnSpc>
            </a:pPr>
            <a:endParaRPr lang="fi-FI" dirty="0"/>
          </a:p>
          <a:p>
            <a:r>
              <a:rPr lang="fi-FI" dirty="0"/>
              <a:t>I </a:t>
            </a:r>
            <a:r>
              <a:rPr lang="fi-FI" dirty="0" err="1"/>
              <a:t>nya</a:t>
            </a:r>
            <a:r>
              <a:rPr lang="fi-FI" dirty="0"/>
              <a:t> </a:t>
            </a:r>
            <a:r>
              <a:rPr lang="fi-FI" dirty="0" err="1"/>
              <a:t>ålderspensionstagare</a:t>
            </a:r>
            <a:r>
              <a:rPr lang="fi-FI" dirty="0"/>
              <a:t> </a:t>
            </a:r>
            <a:r>
              <a:rPr lang="fi-FI" dirty="0" err="1"/>
              <a:t>ingår</a:t>
            </a:r>
            <a:r>
              <a:rPr lang="fi-FI" dirty="0"/>
              <a:t> </a:t>
            </a:r>
            <a:r>
              <a:rPr lang="fi-FI" dirty="0" err="1"/>
              <a:t>endast</a:t>
            </a:r>
            <a:r>
              <a:rPr lang="fi-FI" dirty="0"/>
              <a:t> de </a:t>
            </a:r>
            <a:r>
              <a:rPr lang="fi-FI" dirty="0" err="1"/>
              <a:t>som</a:t>
            </a:r>
            <a:r>
              <a:rPr lang="fi-FI" dirty="0"/>
              <a:t> </a:t>
            </a:r>
            <a:r>
              <a:rPr lang="fi-FI" dirty="0" err="1"/>
              <a:t>har</a:t>
            </a:r>
            <a:r>
              <a:rPr lang="fi-FI" dirty="0"/>
              <a:t> </a:t>
            </a:r>
            <a:r>
              <a:rPr lang="fi-FI" dirty="0" err="1"/>
              <a:t>gått</a:t>
            </a:r>
            <a:r>
              <a:rPr lang="fi-FI" dirty="0"/>
              <a:t> i </a:t>
            </a:r>
            <a:r>
              <a:rPr lang="fi-FI" dirty="0" err="1"/>
              <a:t>ålderspension</a:t>
            </a:r>
            <a:r>
              <a:rPr lang="fi-FI" dirty="0"/>
              <a:t> </a:t>
            </a:r>
            <a:r>
              <a:rPr lang="fi-FI" dirty="0" err="1"/>
              <a:t>direkt</a:t>
            </a:r>
            <a:r>
              <a:rPr lang="fi-FI" dirty="0"/>
              <a:t> </a:t>
            </a:r>
            <a:r>
              <a:rPr lang="fi-FI" dirty="0" err="1"/>
              <a:t>eller</a:t>
            </a:r>
            <a:r>
              <a:rPr lang="fi-FI" dirty="0"/>
              <a:t> </a:t>
            </a:r>
            <a:r>
              <a:rPr lang="fi-FI" dirty="0" err="1"/>
              <a:t>efter</a:t>
            </a:r>
            <a:r>
              <a:rPr lang="fi-FI" dirty="0"/>
              <a:t> </a:t>
            </a:r>
            <a:r>
              <a:rPr lang="fi-FI" dirty="0" err="1"/>
              <a:t>deltidspension</a:t>
            </a:r>
            <a:r>
              <a:rPr lang="fi-FI" dirty="0"/>
              <a:t>. </a:t>
            </a:r>
          </a:p>
          <a:p>
            <a:endParaRPr lang="fi-FI" dirty="0"/>
          </a:p>
          <a:p>
            <a:r>
              <a:rPr lang="fi-FI" dirty="0"/>
              <a:t>De </a:t>
            </a:r>
            <a:r>
              <a:rPr lang="fi-FI" dirty="0" err="1"/>
              <a:t>som</a:t>
            </a:r>
            <a:r>
              <a:rPr lang="fi-FI" dirty="0"/>
              <a:t> </a:t>
            </a:r>
            <a:r>
              <a:rPr lang="fi-FI" dirty="0" err="1"/>
              <a:t>börjat</a:t>
            </a:r>
            <a:r>
              <a:rPr lang="fi-FI" dirty="0"/>
              <a:t> </a:t>
            </a:r>
            <a:r>
              <a:rPr lang="fi-FI" dirty="0" err="1"/>
              <a:t>ta</a:t>
            </a:r>
            <a:r>
              <a:rPr lang="fi-FI" dirty="0"/>
              <a:t> </a:t>
            </a:r>
            <a:r>
              <a:rPr lang="fi-FI" dirty="0" err="1"/>
              <a:t>ut</a:t>
            </a:r>
            <a:r>
              <a:rPr lang="fi-FI" dirty="0"/>
              <a:t> </a:t>
            </a:r>
            <a:r>
              <a:rPr lang="fi-FI" dirty="0" err="1"/>
              <a:t>partiell</a:t>
            </a:r>
            <a:r>
              <a:rPr lang="fi-FI" dirty="0"/>
              <a:t> </a:t>
            </a:r>
            <a:r>
              <a:rPr lang="fi-FI" dirty="0" err="1"/>
              <a:t>ålderspension</a:t>
            </a:r>
            <a:r>
              <a:rPr lang="fi-FI" dirty="0"/>
              <a:t> (</a:t>
            </a:r>
            <a:r>
              <a:rPr lang="fi-FI" dirty="0" err="1"/>
              <a:t>andel</a:t>
            </a:r>
            <a:r>
              <a:rPr lang="fi-FI" dirty="0"/>
              <a:t> </a:t>
            </a:r>
            <a:r>
              <a:rPr lang="fi-FI" dirty="0" err="1"/>
              <a:t>på</a:t>
            </a:r>
            <a:r>
              <a:rPr lang="fi-FI" dirty="0"/>
              <a:t> 25 </a:t>
            </a:r>
            <a:r>
              <a:rPr lang="fi-FI" dirty="0" err="1"/>
              <a:t>eller</a:t>
            </a:r>
            <a:r>
              <a:rPr lang="fi-FI" dirty="0"/>
              <a:t> 50 </a:t>
            </a:r>
            <a:r>
              <a:rPr lang="fi-FI" dirty="0" err="1"/>
              <a:t>procent</a:t>
            </a:r>
            <a:r>
              <a:rPr lang="fi-FI" dirty="0"/>
              <a:t>) </a:t>
            </a:r>
            <a:r>
              <a:rPr lang="fi-FI" dirty="0" err="1"/>
              <a:t>betraktas</a:t>
            </a:r>
            <a:r>
              <a:rPr lang="fi-FI" dirty="0"/>
              <a:t> </a:t>
            </a:r>
            <a:r>
              <a:rPr lang="fi-FI" dirty="0" err="1"/>
              <a:t>inte</a:t>
            </a:r>
            <a:r>
              <a:rPr lang="fi-FI" dirty="0"/>
              <a:t> </a:t>
            </a:r>
            <a:r>
              <a:rPr lang="fi-FI" dirty="0" err="1"/>
              <a:t>som</a:t>
            </a:r>
            <a:r>
              <a:rPr lang="fi-FI" dirty="0"/>
              <a:t> </a:t>
            </a:r>
            <a:r>
              <a:rPr lang="fi-FI" dirty="0" err="1"/>
              <a:t>pensionerade</a:t>
            </a:r>
            <a:r>
              <a:rPr lang="fi-FI" dirty="0"/>
              <a:t>, </a:t>
            </a:r>
            <a:r>
              <a:rPr lang="fi-FI" dirty="0" err="1"/>
              <a:t>utan</a:t>
            </a:r>
            <a:r>
              <a:rPr lang="fi-FI" dirty="0"/>
              <a:t> de </a:t>
            </a:r>
            <a:r>
              <a:rPr lang="fi-FI" dirty="0" err="1"/>
              <a:t>inkluderas</a:t>
            </a:r>
            <a:r>
              <a:rPr lang="fi-FI" dirty="0"/>
              <a:t> i </a:t>
            </a:r>
            <a:r>
              <a:rPr lang="fi-FI" dirty="0" err="1"/>
              <a:t>nypensionerade</a:t>
            </a:r>
            <a:r>
              <a:rPr lang="fi-FI" dirty="0"/>
              <a:t> </a:t>
            </a:r>
            <a:r>
              <a:rPr lang="fi-FI" dirty="0" err="1"/>
              <a:t>med</a:t>
            </a:r>
            <a:r>
              <a:rPr lang="fi-FI" dirty="0"/>
              <a:t> </a:t>
            </a:r>
            <a:r>
              <a:rPr lang="fi-FI" dirty="0" err="1"/>
              <a:t>ålderspension</a:t>
            </a:r>
            <a:r>
              <a:rPr lang="fi-FI" dirty="0"/>
              <a:t> </a:t>
            </a:r>
            <a:r>
              <a:rPr lang="fi-FI" dirty="0" err="1"/>
              <a:t>först</a:t>
            </a:r>
            <a:r>
              <a:rPr lang="fi-FI" dirty="0"/>
              <a:t> </a:t>
            </a:r>
            <a:r>
              <a:rPr lang="fi-FI" dirty="0" err="1"/>
              <a:t>då</a:t>
            </a:r>
            <a:r>
              <a:rPr lang="fi-FI" dirty="0"/>
              <a:t> de </a:t>
            </a:r>
            <a:r>
              <a:rPr lang="fi-FI" dirty="0" err="1"/>
              <a:t>går</a:t>
            </a:r>
            <a:r>
              <a:rPr lang="fi-FI" dirty="0"/>
              <a:t> </a:t>
            </a:r>
            <a:r>
              <a:rPr lang="fi-FI" dirty="0" err="1"/>
              <a:t>helt</a:t>
            </a:r>
            <a:r>
              <a:rPr lang="fi-FI" dirty="0"/>
              <a:t> </a:t>
            </a:r>
            <a:r>
              <a:rPr lang="fi-FI" dirty="0" err="1"/>
              <a:t>och</a:t>
            </a:r>
            <a:r>
              <a:rPr lang="fi-FI" dirty="0"/>
              <a:t> </a:t>
            </a:r>
            <a:r>
              <a:rPr lang="fi-FI" dirty="0" err="1"/>
              <a:t>hållet</a:t>
            </a:r>
            <a:r>
              <a:rPr lang="fi-FI" dirty="0"/>
              <a:t> i </a:t>
            </a:r>
            <a:r>
              <a:rPr lang="fi-FI" dirty="0" err="1"/>
              <a:t>ålderspension</a:t>
            </a:r>
            <a:r>
              <a:rPr lang="fi-FI" dirty="0"/>
              <a:t>.</a:t>
            </a:r>
          </a:p>
          <a:p>
            <a:endParaRPr lang="fi-FI" dirty="0"/>
          </a:p>
          <a:p>
            <a:r>
              <a:rPr lang="fi-FI" dirty="0" err="1"/>
              <a:t>Statistikdatabas</a:t>
            </a:r>
            <a:r>
              <a:rPr lang="fi-FI" dirty="0"/>
              <a:t>:</a:t>
            </a:r>
          </a:p>
          <a:p>
            <a:r>
              <a:rPr lang="fi-FI" dirty="0">
                <a:hlinkClick r:id="rId3"/>
              </a:rPr>
              <a:t>https://tilastot.etk.fi/pxweb/sv/ETK/ETK__120tyoelakkeensaajat__40tyoelakkeelle_siirtyneiden_lkm/elsi_t01_laji.px</a:t>
            </a:r>
            <a:endParaRPr lang="fi-FI" dirty="0"/>
          </a:p>
          <a:p>
            <a:endParaRPr lang="fi-FI" dirty="0"/>
          </a:p>
          <a:p>
            <a:r>
              <a:rPr lang="fi-FI" dirty="0" err="1"/>
              <a:t>Arbetspensionstagare</a:t>
            </a:r>
            <a:r>
              <a:rPr lang="fi-FI" dirty="0"/>
              <a:t> i Finland:</a:t>
            </a:r>
          </a:p>
          <a:p>
            <a:r>
              <a:rPr lang="fi-FI" dirty="0">
                <a:hlinkClick r:id="rId4"/>
              </a:rPr>
              <a:t>https://www.etk.fi/sv/forskning-statistik-prognoser/statistik/pensionstagare/arbetspensioner/</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2428995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err="1"/>
              <a:t>Siffrorna</a:t>
            </a:r>
            <a:r>
              <a:rPr lang="fi-FI" dirty="0"/>
              <a:t> i </a:t>
            </a:r>
            <a:r>
              <a:rPr lang="fi-FI" dirty="0" err="1"/>
              <a:t>figuren</a:t>
            </a:r>
            <a:r>
              <a:rPr lang="fi-FI" dirty="0"/>
              <a:t> </a:t>
            </a:r>
            <a:r>
              <a:rPr lang="fi-FI" dirty="0" err="1"/>
              <a:t>gäller</a:t>
            </a:r>
            <a:r>
              <a:rPr lang="fi-FI" dirty="0"/>
              <a:t> </a:t>
            </a:r>
            <a:r>
              <a:rPr lang="fi-FI" dirty="0" err="1"/>
              <a:t>nya</a:t>
            </a:r>
            <a:r>
              <a:rPr lang="fi-FI" dirty="0"/>
              <a:t> </a:t>
            </a:r>
            <a:r>
              <a:rPr lang="fi-FI" b="1" dirty="0" err="1"/>
              <a:t>arbetspensionstagare</a:t>
            </a:r>
            <a:r>
              <a:rPr lang="fi-FI" dirty="0"/>
              <a:t>.</a:t>
            </a:r>
          </a:p>
          <a:p>
            <a:pPr>
              <a:lnSpc>
                <a:spcPct val="20000"/>
              </a:lnSpc>
            </a:pPr>
            <a:endParaRPr lang="fi-FI" dirty="0"/>
          </a:p>
          <a:p>
            <a:r>
              <a:rPr lang="fi-FI" dirty="0" err="1"/>
              <a:t>Sjukpensioner</a:t>
            </a:r>
            <a:r>
              <a:rPr lang="fi-FI" dirty="0"/>
              <a:t> </a:t>
            </a:r>
            <a:r>
              <a:rPr lang="fi-FI" dirty="0" err="1"/>
              <a:t>inkluderar</a:t>
            </a:r>
            <a:r>
              <a:rPr lang="fi-FI" dirty="0"/>
              <a:t> </a:t>
            </a:r>
            <a:r>
              <a:rPr lang="fi-FI" dirty="0" err="1"/>
              <a:t>egentliga</a:t>
            </a:r>
            <a:r>
              <a:rPr lang="fi-FI" dirty="0"/>
              <a:t> </a:t>
            </a:r>
            <a:r>
              <a:rPr lang="fi-FI" dirty="0" err="1"/>
              <a:t>sjukpensioner</a:t>
            </a:r>
            <a:r>
              <a:rPr lang="fi-FI" dirty="0"/>
              <a:t> </a:t>
            </a:r>
            <a:r>
              <a:rPr lang="fi-FI" dirty="0" err="1"/>
              <a:t>och</a:t>
            </a:r>
            <a:r>
              <a:rPr lang="fi-FI" dirty="0"/>
              <a:t> </a:t>
            </a:r>
            <a:r>
              <a:rPr lang="fi-FI" dirty="0" err="1"/>
              <a:t>individuella</a:t>
            </a:r>
            <a:r>
              <a:rPr lang="fi-FI" dirty="0"/>
              <a:t> </a:t>
            </a:r>
            <a:r>
              <a:rPr lang="fi-FI" dirty="0" err="1"/>
              <a:t>förtidspensioner</a:t>
            </a:r>
            <a:r>
              <a:rPr lang="fi-FI" dirty="0"/>
              <a:t> (2000–2006).</a:t>
            </a:r>
          </a:p>
          <a:p>
            <a:pPr>
              <a:lnSpc>
                <a:spcPct val="20000"/>
              </a:lnSpc>
            </a:pPr>
            <a:endParaRPr lang="fi-FI" dirty="0"/>
          </a:p>
          <a:p>
            <a:r>
              <a:rPr lang="fi-FI" dirty="0" err="1"/>
              <a:t>Egentlig</a:t>
            </a:r>
            <a:r>
              <a:rPr lang="fi-FI" dirty="0"/>
              <a:t> </a:t>
            </a:r>
            <a:r>
              <a:rPr lang="fi-FI" dirty="0" err="1"/>
              <a:t>sjukpension</a:t>
            </a:r>
            <a:r>
              <a:rPr lang="fi-FI" dirty="0"/>
              <a:t>: Pension </a:t>
            </a:r>
            <a:r>
              <a:rPr lang="fi-FI" dirty="0" err="1"/>
              <a:t>som</a:t>
            </a:r>
            <a:r>
              <a:rPr lang="fi-FI" dirty="0"/>
              <a:t> </a:t>
            </a:r>
            <a:r>
              <a:rPr lang="fi-FI" dirty="0" err="1"/>
              <a:t>beviljas</a:t>
            </a:r>
            <a:r>
              <a:rPr lang="fi-FI" dirty="0"/>
              <a:t> </a:t>
            </a:r>
            <a:r>
              <a:rPr lang="fi-FI" dirty="0" err="1"/>
              <a:t>tills</a:t>
            </a:r>
            <a:r>
              <a:rPr lang="fi-FI" dirty="0"/>
              <a:t> </a:t>
            </a:r>
            <a:r>
              <a:rPr lang="fi-FI" dirty="0" err="1"/>
              <a:t>vidare</a:t>
            </a:r>
            <a:r>
              <a:rPr lang="fi-FI" dirty="0"/>
              <a:t> </a:t>
            </a:r>
            <a:r>
              <a:rPr lang="fi-FI" dirty="0" err="1"/>
              <a:t>och</a:t>
            </a:r>
            <a:r>
              <a:rPr lang="fi-FI" dirty="0"/>
              <a:t> </a:t>
            </a:r>
            <a:r>
              <a:rPr lang="fi-FI" dirty="0" err="1"/>
              <a:t>rehabiliteringsstöd</a:t>
            </a:r>
            <a:r>
              <a:rPr lang="fi-FI" dirty="0"/>
              <a:t> (</a:t>
            </a:r>
            <a:r>
              <a:rPr lang="fi-FI" dirty="0" err="1"/>
              <a:t>sjukpension</a:t>
            </a:r>
            <a:r>
              <a:rPr lang="fi-FI" dirty="0"/>
              <a:t> </a:t>
            </a:r>
            <a:r>
              <a:rPr lang="fi-FI" dirty="0" err="1"/>
              <a:t>som</a:t>
            </a:r>
            <a:r>
              <a:rPr lang="fi-FI" dirty="0"/>
              <a:t> </a:t>
            </a:r>
            <a:r>
              <a:rPr lang="fi-FI" dirty="0" err="1"/>
              <a:t>beviljas</a:t>
            </a:r>
            <a:r>
              <a:rPr lang="fi-FI" dirty="0"/>
              <a:t> </a:t>
            </a:r>
            <a:r>
              <a:rPr lang="fi-FI" dirty="0" err="1"/>
              <a:t>på</a:t>
            </a:r>
            <a:r>
              <a:rPr lang="fi-FI" dirty="0"/>
              <a:t> </a:t>
            </a:r>
            <a:r>
              <a:rPr lang="fi-FI" dirty="0" err="1"/>
              <a:t>viss</a:t>
            </a:r>
            <a:r>
              <a:rPr lang="fi-FI" dirty="0"/>
              <a:t> </a:t>
            </a:r>
            <a:r>
              <a:rPr lang="fi-FI" dirty="0" err="1"/>
              <a:t>tid</a:t>
            </a:r>
            <a:r>
              <a:rPr lang="fi-FI" dirty="0"/>
              <a:t>). </a:t>
            </a:r>
            <a:r>
              <a:rPr lang="fi-FI" dirty="0" err="1"/>
              <a:t>Båda</a:t>
            </a:r>
            <a:r>
              <a:rPr lang="fi-FI" dirty="0"/>
              <a:t> </a:t>
            </a:r>
            <a:r>
              <a:rPr lang="fi-FI" dirty="0" err="1"/>
              <a:t>kan</a:t>
            </a:r>
            <a:r>
              <a:rPr lang="fi-FI" dirty="0"/>
              <a:t> </a:t>
            </a:r>
            <a:r>
              <a:rPr lang="fi-FI" dirty="0" err="1"/>
              <a:t>också</a:t>
            </a:r>
            <a:r>
              <a:rPr lang="fi-FI" dirty="0"/>
              <a:t> </a:t>
            </a:r>
            <a:r>
              <a:rPr lang="fi-FI" dirty="0" err="1"/>
              <a:t>beviljas</a:t>
            </a:r>
            <a:r>
              <a:rPr lang="fi-FI" dirty="0"/>
              <a:t> </a:t>
            </a:r>
            <a:r>
              <a:rPr lang="fi-FI" dirty="0" err="1"/>
              <a:t>som</a:t>
            </a:r>
            <a:r>
              <a:rPr lang="fi-FI" dirty="0"/>
              <a:t> </a:t>
            </a:r>
            <a:r>
              <a:rPr lang="fi-FI" dirty="0" err="1"/>
              <a:t>delpension</a:t>
            </a:r>
            <a:r>
              <a:rPr lang="fi-FI" dirty="0"/>
              <a:t>.</a:t>
            </a:r>
          </a:p>
          <a:p>
            <a:endParaRPr lang="fi-FI" dirty="0"/>
          </a:p>
          <a:p>
            <a:r>
              <a:rPr lang="fi-FI" dirty="0" err="1"/>
              <a:t>Statistikdatabas</a:t>
            </a:r>
            <a:r>
              <a:rPr lang="fi-FI" dirty="0"/>
              <a:t>:</a:t>
            </a:r>
          </a:p>
          <a:p>
            <a:r>
              <a:rPr lang="fi-FI" dirty="0">
                <a:hlinkClick r:id="rId3"/>
              </a:rPr>
              <a:t>https://tilastot.etk.fi/pxweb/sv/ETK/ETK__120tyoelakkeensaajat__40tyoelakkeelle_siirtyneiden_lkm/elsi_t10_tk_diag.px</a:t>
            </a:r>
            <a:endParaRPr lang="fi-FI" dirty="0"/>
          </a:p>
          <a:p>
            <a:endParaRPr lang="fi-FI" dirty="0"/>
          </a:p>
          <a:p>
            <a:r>
              <a:rPr lang="fi-FI" dirty="0" err="1"/>
              <a:t>Arbetspensionstagare</a:t>
            </a:r>
            <a:r>
              <a:rPr lang="fi-FI" dirty="0"/>
              <a:t> i Finland:</a:t>
            </a:r>
          </a:p>
          <a:p>
            <a:r>
              <a:rPr lang="fi-FI" dirty="0">
                <a:hlinkClick r:id="rId4"/>
              </a:rPr>
              <a:t>https://www.etk.fi/sv/forskning-statistik-prognoser/statistik/pensionstagare/arbetspensioner/</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2218046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Siffrorna</a:t>
            </a:r>
            <a:r>
              <a:rPr lang="fi-FI" dirty="0"/>
              <a:t> </a:t>
            </a:r>
            <a:r>
              <a:rPr lang="fi-FI" dirty="0" err="1"/>
              <a:t>inkulderar</a:t>
            </a:r>
            <a:r>
              <a:rPr lang="fi-FI" dirty="0"/>
              <a:t> </a:t>
            </a:r>
            <a:r>
              <a:rPr lang="fi-FI" dirty="0" err="1"/>
              <a:t>nya</a:t>
            </a:r>
            <a:r>
              <a:rPr lang="fi-FI" dirty="0"/>
              <a:t> </a:t>
            </a:r>
            <a:r>
              <a:rPr lang="fi-FI" b="1" dirty="0" err="1"/>
              <a:t>arbetspensionstagare</a:t>
            </a:r>
            <a:r>
              <a:rPr lang="fi-FI" dirty="0"/>
              <a:t> </a:t>
            </a:r>
            <a:r>
              <a:rPr lang="fi-FI" dirty="0" err="1"/>
              <a:t>som</a:t>
            </a:r>
            <a:r>
              <a:rPr lang="fi-FI" dirty="0"/>
              <a:t> </a:t>
            </a:r>
            <a:r>
              <a:rPr lang="fi-FI" dirty="0" err="1"/>
              <a:t>gått</a:t>
            </a:r>
            <a:r>
              <a:rPr lang="fi-FI" dirty="0"/>
              <a:t> i </a:t>
            </a:r>
            <a:r>
              <a:rPr lang="fi-FI" dirty="0" err="1"/>
              <a:t>ålderspension</a:t>
            </a:r>
            <a:r>
              <a:rPr lang="fi-FI" dirty="0"/>
              <a:t> (</a:t>
            </a:r>
            <a:r>
              <a:rPr lang="fi-FI" dirty="0" err="1"/>
              <a:t>endast</a:t>
            </a:r>
            <a:r>
              <a:rPr lang="fi-FI" dirty="0"/>
              <a:t> de </a:t>
            </a:r>
            <a:r>
              <a:rPr lang="fi-FI" dirty="0" err="1"/>
              <a:t>som</a:t>
            </a:r>
            <a:r>
              <a:rPr lang="fi-FI" dirty="0"/>
              <a:t> </a:t>
            </a:r>
            <a:r>
              <a:rPr lang="fi-FI" dirty="0" err="1"/>
              <a:t>har</a:t>
            </a:r>
            <a:r>
              <a:rPr lang="fi-FI" dirty="0"/>
              <a:t> </a:t>
            </a:r>
            <a:r>
              <a:rPr lang="fi-FI" dirty="0" err="1"/>
              <a:t>gått</a:t>
            </a:r>
            <a:r>
              <a:rPr lang="fi-FI" dirty="0"/>
              <a:t> </a:t>
            </a:r>
            <a:r>
              <a:rPr lang="fi-FI" dirty="0" err="1"/>
              <a:t>direkt</a:t>
            </a:r>
            <a:r>
              <a:rPr lang="fi-FI" dirty="0"/>
              <a:t> </a:t>
            </a:r>
            <a:r>
              <a:rPr lang="fi-FI" dirty="0" err="1"/>
              <a:t>eller</a:t>
            </a:r>
            <a:r>
              <a:rPr lang="fi-FI" dirty="0"/>
              <a:t> </a:t>
            </a:r>
            <a:r>
              <a:rPr lang="fi-FI" dirty="0" err="1"/>
              <a:t>efter</a:t>
            </a:r>
            <a:r>
              <a:rPr lang="fi-FI" dirty="0"/>
              <a:t> </a:t>
            </a:r>
            <a:r>
              <a:rPr lang="fi-FI" dirty="0" err="1"/>
              <a:t>deltidspension</a:t>
            </a:r>
            <a:r>
              <a:rPr lang="fi-FI" dirty="0"/>
              <a:t>), </a:t>
            </a:r>
            <a:r>
              <a:rPr lang="fi-FI" dirty="0" err="1"/>
              <a:t>sjukpension</a:t>
            </a:r>
            <a:r>
              <a:rPr lang="fi-FI" dirty="0"/>
              <a:t>, </a:t>
            </a:r>
            <a:r>
              <a:rPr lang="fi-FI" dirty="0" err="1"/>
              <a:t>arbetslöshetspension</a:t>
            </a:r>
            <a:r>
              <a:rPr lang="fi-FI" dirty="0"/>
              <a:t> (2000–2011) </a:t>
            </a:r>
            <a:r>
              <a:rPr lang="fi-FI" dirty="0" err="1"/>
              <a:t>eller</a:t>
            </a:r>
            <a:r>
              <a:rPr lang="fi-FI" dirty="0"/>
              <a:t> </a:t>
            </a:r>
            <a:r>
              <a:rPr lang="fi-FI" dirty="0" err="1"/>
              <a:t>special</a:t>
            </a:r>
            <a:r>
              <a:rPr lang="fi-FI" dirty="0"/>
              <a:t> </a:t>
            </a:r>
            <a:r>
              <a:rPr lang="fi-FI" dirty="0" err="1"/>
              <a:t>pension</a:t>
            </a:r>
            <a:r>
              <a:rPr lang="fi-FI" dirty="0"/>
              <a:t> för </a:t>
            </a:r>
            <a:r>
              <a:rPr lang="fi-FI" dirty="0" err="1"/>
              <a:t>lantbruksföretagare</a:t>
            </a:r>
            <a:r>
              <a:rPr lang="fi-FI" dirty="0"/>
              <a:t>. </a:t>
            </a:r>
          </a:p>
          <a:p>
            <a:endParaRPr lang="fi-FI" dirty="0"/>
          </a:p>
          <a:p>
            <a:r>
              <a:rPr lang="fi-FI" dirty="0" err="1"/>
              <a:t>Deltidspensionstagare</a:t>
            </a:r>
            <a:r>
              <a:rPr lang="fi-FI" dirty="0"/>
              <a:t> </a:t>
            </a:r>
            <a:r>
              <a:rPr lang="fi-FI" dirty="0" err="1"/>
              <a:t>betraktas</a:t>
            </a:r>
            <a:r>
              <a:rPr lang="fi-FI" dirty="0"/>
              <a:t> </a:t>
            </a:r>
            <a:r>
              <a:rPr lang="fi-FI" dirty="0" err="1"/>
              <a:t>inte</a:t>
            </a:r>
            <a:r>
              <a:rPr lang="fi-FI" dirty="0"/>
              <a:t> </a:t>
            </a:r>
            <a:r>
              <a:rPr lang="fi-FI" dirty="0" err="1"/>
              <a:t>som</a:t>
            </a:r>
            <a:r>
              <a:rPr lang="fi-FI" dirty="0"/>
              <a:t> </a:t>
            </a:r>
            <a:r>
              <a:rPr lang="fi-FI" dirty="0" err="1"/>
              <a:t>pensionerade</a:t>
            </a:r>
            <a:r>
              <a:rPr lang="fi-FI" dirty="0"/>
              <a:t>, </a:t>
            </a:r>
            <a:r>
              <a:rPr lang="fi-FI" dirty="0" err="1"/>
              <a:t>eftersom</a:t>
            </a:r>
            <a:r>
              <a:rPr lang="fi-FI" dirty="0"/>
              <a:t> </a:t>
            </a:r>
            <a:r>
              <a:rPr lang="fi-FI" dirty="0" err="1"/>
              <a:t>det</a:t>
            </a:r>
            <a:r>
              <a:rPr lang="fi-FI" dirty="0"/>
              <a:t> </a:t>
            </a:r>
            <a:r>
              <a:rPr lang="fi-FI" dirty="0" err="1"/>
              <a:t>är</a:t>
            </a:r>
            <a:r>
              <a:rPr lang="fi-FI" dirty="0"/>
              <a:t> en </a:t>
            </a:r>
            <a:r>
              <a:rPr lang="fi-FI" dirty="0" err="1"/>
              <a:t>förutsättning</a:t>
            </a:r>
            <a:r>
              <a:rPr lang="fi-FI" dirty="0"/>
              <a:t> för </a:t>
            </a:r>
            <a:r>
              <a:rPr lang="fi-FI" dirty="0" err="1"/>
              <a:t>pensionen</a:t>
            </a:r>
            <a:r>
              <a:rPr lang="fi-FI" dirty="0"/>
              <a:t> </a:t>
            </a:r>
            <a:r>
              <a:rPr lang="fi-FI" dirty="0" err="1"/>
              <a:t>att</a:t>
            </a:r>
            <a:r>
              <a:rPr lang="fi-FI" dirty="0"/>
              <a:t> </a:t>
            </a:r>
            <a:r>
              <a:rPr lang="fi-FI" dirty="0" err="1"/>
              <a:t>personen</a:t>
            </a:r>
            <a:r>
              <a:rPr lang="fi-FI" dirty="0"/>
              <a:t> </a:t>
            </a:r>
            <a:r>
              <a:rPr lang="fi-FI" dirty="0" err="1"/>
              <a:t>arbetar</a:t>
            </a:r>
            <a:r>
              <a:rPr lang="fi-FI" dirty="0"/>
              <a:t>. </a:t>
            </a:r>
          </a:p>
          <a:p>
            <a:endParaRPr lang="fi-FI" dirty="0"/>
          </a:p>
          <a:p>
            <a:r>
              <a:rPr lang="fi-FI" dirty="0"/>
              <a:t>De </a:t>
            </a:r>
            <a:r>
              <a:rPr lang="fi-FI" dirty="0" err="1"/>
              <a:t>som</a:t>
            </a:r>
            <a:r>
              <a:rPr lang="fi-FI" dirty="0"/>
              <a:t> </a:t>
            </a:r>
            <a:r>
              <a:rPr lang="fi-FI" dirty="0" err="1"/>
              <a:t>börjat</a:t>
            </a:r>
            <a:r>
              <a:rPr lang="fi-FI" dirty="0"/>
              <a:t> </a:t>
            </a:r>
            <a:r>
              <a:rPr lang="fi-FI" dirty="0" err="1"/>
              <a:t>ta</a:t>
            </a:r>
            <a:r>
              <a:rPr lang="fi-FI" dirty="0"/>
              <a:t> </a:t>
            </a:r>
            <a:r>
              <a:rPr lang="fi-FI" dirty="0" err="1"/>
              <a:t>ut</a:t>
            </a:r>
            <a:r>
              <a:rPr lang="fi-FI" dirty="0"/>
              <a:t> </a:t>
            </a:r>
            <a:r>
              <a:rPr lang="fi-FI" dirty="0" err="1"/>
              <a:t>partiell</a:t>
            </a:r>
            <a:r>
              <a:rPr lang="fi-FI" dirty="0"/>
              <a:t> </a:t>
            </a:r>
            <a:r>
              <a:rPr lang="fi-FI" dirty="0" err="1"/>
              <a:t>förtida</a:t>
            </a:r>
            <a:r>
              <a:rPr lang="fi-FI" dirty="0"/>
              <a:t> </a:t>
            </a:r>
            <a:r>
              <a:rPr lang="fi-FI" dirty="0" err="1"/>
              <a:t>ålderspension</a:t>
            </a:r>
            <a:r>
              <a:rPr lang="fi-FI" dirty="0"/>
              <a:t> (</a:t>
            </a:r>
            <a:r>
              <a:rPr lang="fi-FI" dirty="0" err="1"/>
              <a:t>andel</a:t>
            </a:r>
            <a:r>
              <a:rPr lang="fi-FI" dirty="0"/>
              <a:t> </a:t>
            </a:r>
            <a:r>
              <a:rPr lang="fi-FI" dirty="0" err="1"/>
              <a:t>på</a:t>
            </a:r>
            <a:r>
              <a:rPr lang="fi-FI" dirty="0"/>
              <a:t> 25 </a:t>
            </a:r>
            <a:r>
              <a:rPr lang="fi-FI" dirty="0" err="1"/>
              <a:t>eller</a:t>
            </a:r>
            <a:r>
              <a:rPr lang="fi-FI" dirty="0"/>
              <a:t> 50 </a:t>
            </a:r>
            <a:r>
              <a:rPr lang="fi-FI" dirty="0" err="1"/>
              <a:t>procent</a:t>
            </a:r>
            <a:r>
              <a:rPr lang="fi-FI" dirty="0"/>
              <a:t>) </a:t>
            </a:r>
            <a:r>
              <a:rPr lang="fi-FI" dirty="0" err="1"/>
              <a:t>betraktas</a:t>
            </a:r>
            <a:r>
              <a:rPr lang="fi-FI" dirty="0"/>
              <a:t> </a:t>
            </a:r>
            <a:r>
              <a:rPr lang="fi-FI" dirty="0" err="1"/>
              <a:t>inte</a:t>
            </a:r>
            <a:r>
              <a:rPr lang="fi-FI" dirty="0"/>
              <a:t> </a:t>
            </a:r>
            <a:r>
              <a:rPr lang="fi-FI" dirty="0" err="1"/>
              <a:t>som</a:t>
            </a:r>
            <a:r>
              <a:rPr lang="fi-FI" dirty="0"/>
              <a:t> </a:t>
            </a:r>
            <a:r>
              <a:rPr lang="fi-FI" dirty="0" err="1"/>
              <a:t>pensionerade</a:t>
            </a:r>
            <a:r>
              <a:rPr lang="fi-FI" dirty="0"/>
              <a:t>, </a:t>
            </a:r>
            <a:r>
              <a:rPr lang="fi-FI" dirty="0" err="1"/>
              <a:t>utan</a:t>
            </a:r>
            <a:r>
              <a:rPr lang="fi-FI" dirty="0"/>
              <a:t> de </a:t>
            </a:r>
            <a:r>
              <a:rPr lang="fi-FI" dirty="0" err="1"/>
              <a:t>inkluderas</a:t>
            </a:r>
            <a:r>
              <a:rPr lang="fi-FI" dirty="0"/>
              <a:t> i </a:t>
            </a:r>
            <a:r>
              <a:rPr lang="fi-FI" dirty="0" err="1"/>
              <a:t>nypensionerade</a:t>
            </a:r>
            <a:r>
              <a:rPr lang="fi-FI" dirty="0"/>
              <a:t> </a:t>
            </a:r>
            <a:r>
              <a:rPr lang="fi-FI" dirty="0" err="1"/>
              <a:t>med</a:t>
            </a:r>
            <a:r>
              <a:rPr lang="fi-FI" dirty="0"/>
              <a:t> </a:t>
            </a:r>
            <a:r>
              <a:rPr lang="fi-FI" dirty="0" err="1"/>
              <a:t>ålderspension</a:t>
            </a:r>
            <a:r>
              <a:rPr lang="fi-FI" dirty="0"/>
              <a:t> </a:t>
            </a:r>
            <a:r>
              <a:rPr lang="fi-FI" dirty="0" err="1"/>
              <a:t>först</a:t>
            </a:r>
            <a:r>
              <a:rPr lang="fi-FI" dirty="0"/>
              <a:t> </a:t>
            </a:r>
            <a:r>
              <a:rPr lang="fi-FI" dirty="0" err="1"/>
              <a:t>då</a:t>
            </a:r>
            <a:r>
              <a:rPr lang="fi-FI" dirty="0"/>
              <a:t> de </a:t>
            </a:r>
            <a:r>
              <a:rPr lang="fi-FI" dirty="0" err="1"/>
              <a:t>går</a:t>
            </a:r>
            <a:r>
              <a:rPr lang="fi-FI" dirty="0"/>
              <a:t> </a:t>
            </a:r>
            <a:r>
              <a:rPr lang="fi-FI" dirty="0" err="1"/>
              <a:t>helt</a:t>
            </a:r>
            <a:r>
              <a:rPr lang="fi-FI" dirty="0"/>
              <a:t> </a:t>
            </a:r>
            <a:r>
              <a:rPr lang="fi-FI" dirty="0" err="1"/>
              <a:t>och</a:t>
            </a:r>
            <a:r>
              <a:rPr lang="fi-FI" dirty="0"/>
              <a:t> </a:t>
            </a:r>
            <a:r>
              <a:rPr lang="fi-FI" dirty="0" err="1"/>
              <a:t>hållet</a:t>
            </a:r>
            <a:r>
              <a:rPr lang="fi-FI" dirty="0"/>
              <a:t> i </a:t>
            </a:r>
            <a:r>
              <a:rPr lang="fi-FI" dirty="0" err="1"/>
              <a:t>ålderspension</a:t>
            </a:r>
            <a:r>
              <a:rPr lang="fi-FI" dirty="0"/>
              <a:t>.</a:t>
            </a:r>
          </a:p>
          <a:p>
            <a:endParaRPr lang="fi-FI" dirty="0"/>
          </a:p>
          <a:p>
            <a:r>
              <a:rPr lang="fi-FI" dirty="0" err="1"/>
              <a:t>Statistikdatabas</a:t>
            </a:r>
            <a:r>
              <a:rPr lang="fi-FI" dirty="0"/>
              <a:t>:</a:t>
            </a:r>
          </a:p>
          <a:p>
            <a:r>
              <a:rPr lang="fi-FI" dirty="0">
                <a:hlinkClick r:id="rId3"/>
              </a:rPr>
              <a:t>https://tilastot.etk.fi/pxweb/sv/ETK/ETK__120tyoelakkeensaajat__40tyoelakkeelle_siirtyneiden_lkm/elsi_t01_laji.px</a:t>
            </a:r>
            <a:endParaRPr lang="fi-FI" dirty="0"/>
          </a:p>
          <a:p>
            <a:endParaRPr lang="fi-FI" dirty="0"/>
          </a:p>
          <a:p>
            <a:r>
              <a:rPr lang="fi-FI" dirty="0" err="1"/>
              <a:t>Arbetspensionstagare</a:t>
            </a:r>
            <a:r>
              <a:rPr lang="fi-FI" dirty="0"/>
              <a:t> i Finland:</a:t>
            </a:r>
          </a:p>
          <a:p>
            <a:r>
              <a:rPr lang="fi-FI" dirty="0">
                <a:hlinkClick r:id="rId4"/>
              </a:rPr>
              <a:t>https://www.etk.fi/sv/forskning-statistik-prognoser/statistik/pensionstagare/arbetspensioner/</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2196294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715144" y="4139952"/>
            <a:ext cx="5486400" cy="3600450"/>
          </a:xfrm>
        </p:spPr>
        <p:txBody>
          <a:bodyPr/>
          <a:lstStyle/>
          <a:p>
            <a:r>
              <a:rPr lang="fi-FI" dirty="0"/>
              <a:t>De </a:t>
            </a:r>
            <a:r>
              <a:rPr lang="fi-FI" dirty="0" err="1"/>
              <a:t>som</a:t>
            </a:r>
            <a:r>
              <a:rPr lang="fi-FI" dirty="0"/>
              <a:t> </a:t>
            </a:r>
            <a:r>
              <a:rPr lang="fi-FI" dirty="0" err="1"/>
              <a:t>börjat</a:t>
            </a:r>
            <a:r>
              <a:rPr lang="fi-FI" dirty="0"/>
              <a:t> </a:t>
            </a:r>
            <a:r>
              <a:rPr lang="fi-FI" dirty="0" err="1"/>
              <a:t>ta</a:t>
            </a:r>
            <a:r>
              <a:rPr lang="fi-FI" dirty="0"/>
              <a:t> </a:t>
            </a:r>
            <a:r>
              <a:rPr lang="fi-FI" dirty="0" err="1"/>
              <a:t>ut</a:t>
            </a:r>
            <a:r>
              <a:rPr lang="fi-FI" dirty="0"/>
              <a:t> </a:t>
            </a:r>
            <a:r>
              <a:rPr lang="fi-FI" dirty="0" err="1"/>
              <a:t>partiell</a:t>
            </a:r>
            <a:r>
              <a:rPr lang="fi-FI" dirty="0"/>
              <a:t> </a:t>
            </a:r>
            <a:r>
              <a:rPr lang="fi-FI" dirty="0" err="1"/>
              <a:t>förtida</a:t>
            </a:r>
            <a:r>
              <a:rPr lang="fi-FI" dirty="0"/>
              <a:t> </a:t>
            </a:r>
            <a:r>
              <a:rPr lang="fi-FI" dirty="0" err="1"/>
              <a:t>ålderspension</a:t>
            </a:r>
            <a:r>
              <a:rPr lang="fi-FI" dirty="0"/>
              <a:t> (</a:t>
            </a:r>
            <a:r>
              <a:rPr lang="fi-FI" dirty="0" err="1"/>
              <a:t>andel</a:t>
            </a:r>
            <a:r>
              <a:rPr lang="fi-FI" dirty="0"/>
              <a:t> </a:t>
            </a:r>
            <a:r>
              <a:rPr lang="fi-FI" dirty="0" err="1"/>
              <a:t>på</a:t>
            </a:r>
            <a:r>
              <a:rPr lang="fi-FI" dirty="0"/>
              <a:t> 25 </a:t>
            </a:r>
            <a:r>
              <a:rPr lang="fi-FI" dirty="0" err="1"/>
              <a:t>eller</a:t>
            </a:r>
            <a:r>
              <a:rPr lang="fi-FI" dirty="0"/>
              <a:t> 50 </a:t>
            </a:r>
            <a:r>
              <a:rPr lang="fi-FI" dirty="0" err="1"/>
              <a:t>procent</a:t>
            </a:r>
            <a:r>
              <a:rPr lang="fi-FI" dirty="0"/>
              <a:t>) </a:t>
            </a:r>
            <a:r>
              <a:rPr lang="fi-FI" dirty="0" err="1"/>
              <a:t>betraktas</a:t>
            </a:r>
            <a:r>
              <a:rPr lang="fi-FI" dirty="0"/>
              <a:t> </a:t>
            </a:r>
            <a:r>
              <a:rPr lang="fi-FI" dirty="0" err="1"/>
              <a:t>inte</a:t>
            </a:r>
            <a:r>
              <a:rPr lang="fi-FI" dirty="0"/>
              <a:t> </a:t>
            </a:r>
            <a:r>
              <a:rPr lang="fi-FI" dirty="0" err="1"/>
              <a:t>som</a:t>
            </a:r>
            <a:r>
              <a:rPr lang="fi-FI" dirty="0"/>
              <a:t> </a:t>
            </a:r>
            <a:r>
              <a:rPr lang="fi-FI" dirty="0" err="1"/>
              <a:t>pensionerade</a:t>
            </a:r>
            <a:r>
              <a:rPr lang="fi-FI" dirty="0"/>
              <a:t>, </a:t>
            </a:r>
            <a:r>
              <a:rPr lang="fi-FI" dirty="0" err="1"/>
              <a:t>utan</a:t>
            </a:r>
            <a:r>
              <a:rPr lang="fi-FI" dirty="0"/>
              <a:t> de </a:t>
            </a:r>
            <a:r>
              <a:rPr lang="fi-FI" dirty="0" err="1"/>
              <a:t>inkluderas</a:t>
            </a:r>
            <a:r>
              <a:rPr lang="fi-FI" dirty="0"/>
              <a:t> i </a:t>
            </a:r>
            <a:r>
              <a:rPr lang="fi-FI" dirty="0" err="1"/>
              <a:t>nypensionerade</a:t>
            </a:r>
            <a:r>
              <a:rPr lang="fi-FI" dirty="0"/>
              <a:t> </a:t>
            </a:r>
            <a:r>
              <a:rPr lang="fi-FI" dirty="0" err="1"/>
              <a:t>med</a:t>
            </a:r>
            <a:r>
              <a:rPr lang="fi-FI" dirty="0"/>
              <a:t> </a:t>
            </a:r>
            <a:r>
              <a:rPr lang="fi-FI" dirty="0" err="1"/>
              <a:t>ålderspension</a:t>
            </a:r>
            <a:r>
              <a:rPr lang="fi-FI" dirty="0"/>
              <a:t> </a:t>
            </a:r>
            <a:r>
              <a:rPr lang="fi-FI" dirty="0" err="1"/>
              <a:t>först</a:t>
            </a:r>
            <a:r>
              <a:rPr lang="fi-FI" dirty="0"/>
              <a:t> </a:t>
            </a:r>
            <a:r>
              <a:rPr lang="fi-FI" dirty="0" err="1"/>
              <a:t>då</a:t>
            </a:r>
            <a:r>
              <a:rPr lang="fi-FI" dirty="0"/>
              <a:t> de </a:t>
            </a:r>
            <a:r>
              <a:rPr lang="fi-FI" dirty="0" err="1"/>
              <a:t>går</a:t>
            </a:r>
            <a:r>
              <a:rPr lang="fi-FI" dirty="0"/>
              <a:t> </a:t>
            </a:r>
            <a:r>
              <a:rPr lang="fi-FI" dirty="0" err="1"/>
              <a:t>helt</a:t>
            </a:r>
            <a:r>
              <a:rPr lang="fi-FI" dirty="0"/>
              <a:t> </a:t>
            </a:r>
            <a:r>
              <a:rPr lang="fi-FI" dirty="0" err="1"/>
              <a:t>och</a:t>
            </a:r>
            <a:r>
              <a:rPr lang="fi-FI" dirty="0"/>
              <a:t> </a:t>
            </a:r>
            <a:r>
              <a:rPr lang="fi-FI" dirty="0" err="1"/>
              <a:t>hållet</a:t>
            </a:r>
            <a:r>
              <a:rPr lang="fi-FI" dirty="0"/>
              <a:t> i </a:t>
            </a:r>
            <a:r>
              <a:rPr lang="fi-FI" dirty="0" err="1"/>
              <a:t>ålderspension</a:t>
            </a:r>
            <a:r>
              <a:rPr lang="fi-FI" dirty="0"/>
              <a:t>.</a:t>
            </a:r>
          </a:p>
          <a:p>
            <a:endParaRPr lang="fi-FI" dirty="0"/>
          </a:p>
          <a:p>
            <a:r>
              <a:rPr lang="fi-FI" dirty="0" err="1"/>
              <a:t>Statistikdatabas</a:t>
            </a:r>
            <a:r>
              <a:rPr lang="fi-FI" dirty="0"/>
              <a:t>:</a:t>
            </a:r>
          </a:p>
          <a:p>
            <a:r>
              <a:rPr lang="fi-FI" dirty="0">
                <a:hlinkClick r:id="rId3"/>
              </a:rPr>
              <a:t>https://tilastot.etk.fi/pxweb/sv/ETK/ETK__120tyoelakkeensaajat__40tyoelakkeelle_siirtyneiden_lkm/elsi_t01_laji.px</a:t>
            </a:r>
            <a:endParaRPr lang="fi-FI" dirty="0"/>
          </a:p>
          <a:p>
            <a:endParaRPr lang="fi-FI" dirty="0"/>
          </a:p>
          <a:p>
            <a:r>
              <a:rPr lang="fi-FI" dirty="0" err="1"/>
              <a:t>Pensioneringsåldern</a:t>
            </a:r>
            <a:r>
              <a:rPr lang="fi-FI" dirty="0"/>
              <a:t> </a:t>
            </a:r>
            <a:r>
              <a:rPr lang="fi-FI" dirty="0" err="1"/>
              <a:t>inom</a:t>
            </a:r>
            <a:r>
              <a:rPr lang="fi-FI" dirty="0"/>
              <a:t> </a:t>
            </a:r>
            <a:r>
              <a:rPr lang="fi-FI" dirty="0" err="1"/>
              <a:t>arbetspensionssystemet</a:t>
            </a:r>
            <a:r>
              <a:rPr lang="fi-FI" dirty="0"/>
              <a:t> i Finland:</a:t>
            </a:r>
          </a:p>
          <a:p>
            <a:r>
              <a:rPr lang="fi-FI" dirty="0">
                <a:hlinkClick r:id="rId4"/>
              </a:rPr>
              <a:t>https://www.etk.fi/sv/forskning-statistik-prognoser/statistik/faktisk-pensionsalder/</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2711588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685800" y="3923928"/>
            <a:ext cx="5486400" cy="4320480"/>
          </a:xfrm>
        </p:spPr>
        <p:txBody>
          <a:bodyPr/>
          <a:lstStyle/>
          <a:p>
            <a:r>
              <a:rPr lang="fi-FI" dirty="0" err="1"/>
              <a:t>Siffrorna</a:t>
            </a:r>
            <a:r>
              <a:rPr lang="fi-FI" dirty="0"/>
              <a:t> </a:t>
            </a:r>
            <a:r>
              <a:rPr lang="fi-FI" dirty="0" err="1"/>
              <a:t>inkulderar</a:t>
            </a:r>
            <a:r>
              <a:rPr lang="fi-FI" dirty="0"/>
              <a:t> </a:t>
            </a:r>
            <a:r>
              <a:rPr lang="fi-FI" dirty="0" err="1"/>
              <a:t>nya</a:t>
            </a:r>
            <a:r>
              <a:rPr lang="fi-FI" dirty="0"/>
              <a:t> </a:t>
            </a:r>
            <a:r>
              <a:rPr lang="fi-FI" b="1" dirty="0" err="1"/>
              <a:t>arbetspensionstagare</a:t>
            </a:r>
            <a:r>
              <a:rPr lang="fi-FI" dirty="0"/>
              <a:t> </a:t>
            </a:r>
            <a:r>
              <a:rPr lang="fi-FI" dirty="0" err="1"/>
              <a:t>som</a:t>
            </a:r>
            <a:r>
              <a:rPr lang="fi-FI" dirty="0"/>
              <a:t> </a:t>
            </a:r>
            <a:r>
              <a:rPr lang="fi-FI" dirty="0" err="1"/>
              <a:t>gått</a:t>
            </a:r>
            <a:r>
              <a:rPr lang="fi-FI" dirty="0"/>
              <a:t> i </a:t>
            </a:r>
            <a:r>
              <a:rPr lang="fi-FI" dirty="0" err="1"/>
              <a:t>ålderspension</a:t>
            </a:r>
            <a:r>
              <a:rPr lang="fi-FI" dirty="0"/>
              <a:t> (</a:t>
            </a:r>
            <a:r>
              <a:rPr lang="fi-FI" dirty="0" err="1"/>
              <a:t>endast</a:t>
            </a:r>
            <a:r>
              <a:rPr lang="fi-FI" dirty="0"/>
              <a:t> de </a:t>
            </a:r>
            <a:r>
              <a:rPr lang="fi-FI" dirty="0" err="1"/>
              <a:t>som</a:t>
            </a:r>
            <a:r>
              <a:rPr lang="fi-FI" dirty="0"/>
              <a:t> </a:t>
            </a:r>
            <a:r>
              <a:rPr lang="fi-FI" dirty="0" err="1"/>
              <a:t>har</a:t>
            </a:r>
            <a:r>
              <a:rPr lang="fi-FI" dirty="0"/>
              <a:t> </a:t>
            </a:r>
            <a:r>
              <a:rPr lang="fi-FI" dirty="0" err="1"/>
              <a:t>gått</a:t>
            </a:r>
            <a:r>
              <a:rPr lang="fi-FI" dirty="0"/>
              <a:t> </a:t>
            </a:r>
            <a:r>
              <a:rPr lang="fi-FI" dirty="0" err="1"/>
              <a:t>direkt</a:t>
            </a:r>
            <a:r>
              <a:rPr lang="fi-FI" dirty="0"/>
              <a:t> </a:t>
            </a:r>
            <a:r>
              <a:rPr lang="fi-FI" dirty="0" err="1"/>
              <a:t>eller</a:t>
            </a:r>
            <a:r>
              <a:rPr lang="fi-FI" dirty="0"/>
              <a:t> </a:t>
            </a:r>
            <a:r>
              <a:rPr lang="fi-FI" dirty="0" err="1"/>
              <a:t>efter</a:t>
            </a:r>
            <a:r>
              <a:rPr lang="fi-FI" dirty="0"/>
              <a:t> </a:t>
            </a:r>
            <a:r>
              <a:rPr lang="fi-FI" dirty="0" err="1"/>
              <a:t>deltidspension</a:t>
            </a:r>
            <a:r>
              <a:rPr lang="fi-FI" dirty="0"/>
              <a:t>), </a:t>
            </a:r>
            <a:r>
              <a:rPr lang="fi-FI" dirty="0" err="1"/>
              <a:t>sjukpension</a:t>
            </a:r>
            <a:r>
              <a:rPr lang="fi-FI" dirty="0"/>
              <a:t>, </a:t>
            </a:r>
            <a:r>
              <a:rPr lang="fi-FI" dirty="0" err="1"/>
              <a:t>arbetslöshetspension</a:t>
            </a:r>
            <a:r>
              <a:rPr lang="fi-FI" dirty="0"/>
              <a:t> (2000–2011) </a:t>
            </a:r>
            <a:r>
              <a:rPr lang="fi-FI" dirty="0" err="1"/>
              <a:t>eller</a:t>
            </a:r>
            <a:r>
              <a:rPr lang="fi-FI" dirty="0"/>
              <a:t> </a:t>
            </a:r>
            <a:r>
              <a:rPr lang="fi-FI" dirty="0" err="1"/>
              <a:t>specialpension</a:t>
            </a:r>
            <a:r>
              <a:rPr lang="fi-FI" dirty="0"/>
              <a:t> för </a:t>
            </a:r>
            <a:r>
              <a:rPr lang="fi-FI" dirty="0" err="1"/>
              <a:t>lantbruksföretagare</a:t>
            </a:r>
            <a:r>
              <a:rPr lang="fi-FI" dirty="0"/>
              <a:t>. </a:t>
            </a:r>
          </a:p>
          <a:p>
            <a:pPr>
              <a:lnSpc>
                <a:spcPct val="50000"/>
              </a:lnSpc>
            </a:pPr>
            <a:endParaRPr lang="fi-FI" dirty="0"/>
          </a:p>
          <a:p>
            <a:r>
              <a:rPr lang="fi-FI" dirty="0" err="1"/>
              <a:t>Nya</a:t>
            </a:r>
            <a:r>
              <a:rPr lang="fi-FI" dirty="0"/>
              <a:t> </a:t>
            </a:r>
            <a:r>
              <a:rPr lang="fi-FI" dirty="0" err="1"/>
              <a:t>deltidspensionstagare</a:t>
            </a:r>
            <a:r>
              <a:rPr lang="fi-FI" dirty="0"/>
              <a:t> </a:t>
            </a:r>
            <a:r>
              <a:rPr lang="fi-FI" dirty="0" err="1"/>
              <a:t>och</a:t>
            </a:r>
            <a:r>
              <a:rPr lang="fi-FI" dirty="0"/>
              <a:t> de </a:t>
            </a:r>
            <a:r>
              <a:rPr lang="fi-FI" dirty="0" err="1"/>
              <a:t>som</a:t>
            </a:r>
            <a:r>
              <a:rPr lang="fi-FI" dirty="0"/>
              <a:t> </a:t>
            </a:r>
            <a:r>
              <a:rPr lang="fi-FI" dirty="0" err="1"/>
              <a:t>gått</a:t>
            </a:r>
            <a:r>
              <a:rPr lang="fi-FI" dirty="0"/>
              <a:t> i </a:t>
            </a:r>
            <a:r>
              <a:rPr lang="fi-FI" dirty="0" err="1"/>
              <a:t>partiell</a:t>
            </a:r>
            <a:r>
              <a:rPr lang="fi-FI" dirty="0"/>
              <a:t> </a:t>
            </a:r>
            <a:r>
              <a:rPr lang="fi-FI" dirty="0" err="1"/>
              <a:t>förtida</a:t>
            </a:r>
            <a:r>
              <a:rPr lang="fi-FI" dirty="0"/>
              <a:t> </a:t>
            </a:r>
            <a:r>
              <a:rPr lang="fi-FI" dirty="0" err="1"/>
              <a:t>ålderspension</a:t>
            </a:r>
            <a:r>
              <a:rPr lang="fi-FI" dirty="0"/>
              <a:t> </a:t>
            </a:r>
            <a:r>
              <a:rPr lang="fi-FI" dirty="0" err="1"/>
              <a:t>ingår</a:t>
            </a:r>
            <a:r>
              <a:rPr lang="fi-FI" dirty="0"/>
              <a:t> </a:t>
            </a:r>
            <a:br>
              <a:rPr lang="fi-FI" dirty="0"/>
            </a:br>
            <a:r>
              <a:rPr lang="fi-FI" dirty="0" err="1"/>
              <a:t>inte</a:t>
            </a:r>
            <a:r>
              <a:rPr lang="fi-FI" dirty="0"/>
              <a:t> i </a:t>
            </a:r>
            <a:r>
              <a:rPr lang="fi-FI" dirty="0" err="1"/>
              <a:t>siffrorna</a:t>
            </a:r>
            <a:r>
              <a:rPr lang="fi-FI" dirty="0"/>
              <a:t> i </a:t>
            </a:r>
            <a:r>
              <a:rPr lang="fi-FI" dirty="0" err="1"/>
              <a:t>figuren</a:t>
            </a:r>
            <a:r>
              <a:rPr lang="fi-FI" dirty="0"/>
              <a:t>.</a:t>
            </a:r>
          </a:p>
          <a:p>
            <a:pPr>
              <a:lnSpc>
                <a:spcPct val="50000"/>
              </a:lnSpc>
            </a:pPr>
            <a:endParaRPr lang="fi-FI" b="1" dirty="0"/>
          </a:p>
          <a:p>
            <a:r>
              <a:rPr lang="fi-FI" b="1" dirty="0" err="1"/>
              <a:t>Medianåldern</a:t>
            </a:r>
            <a:r>
              <a:rPr lang="fi-FI" b="1" dirty="0"/>
              <a:t> </a:t>
            </a:r>
            <a:r>
              <a:rPr lang="fi-FI" dirty="0" err="1"/>
              <a:t>är</a:t>
            </a:r>
            <a:r>
              <a:rPr lang="fi-FI" dirty="0"/>
              <a:t> </a:t>
            </a:r>
            <a:r>
              <a:rPr lang="fi-FI" dirty="0" err="1"/>
              <a:t>den</a:t>
            </a:r>
            <a:r>
              <a:rPr lang="fi-FI" dirty="0"/>
              <a:t> </a:t>
            </a:r>
            <a:r>
              <a:rPr lang="fi-FI" dirty="0" err="1"/>
              <a:t>mittersta</a:t>
            </a:r>
            <a:r>
              <a:rPr lang="fi-FI" dirty="0"/>
              <a:t> </a:t>
            </a:r>
            <a:r>
              <a:rPr lang="fi-FI" dirty="0" err="1"/>
              <a:t>observationen</a:t>
            </a:r>
            <a:r>
              <a:rPr lang="fi-FI" dirty="0"/>
              <a:t> i </a:t>
            </a:r>
            <a:r>
              <a:rPr lang="fi-FI" dirty="0" err="1"/>
              <a:t>materialet</a:t>
            </a:r>
            <a:r>
              <a:rPr lang="fi-FI" dirty="0"/>
              <a:t>, </a:t>
            </a:r>
            <a:r>
              <a:rPr lang="fi-FI" dirty="0" err="1"/>
              <a:t>dvs</a:t>
            </a:r>
            <a:r>
              <a:rPr lang="fi-FI" dirty="0"/>
              <a:t>. </a:t>
            </a:r>
            <a:r>
              <a:rPr lang="fi-FI" dirty="0" err="1"/>
              <a:t>hälften</a:t>
            </a:r>
            <a:r>
              <a:rPr lang="fi-FI" dirty="0"/>
              <a:t> av de </a:t>
            </a:r>
            <a:r>
              <a:rPr lang="fi-FI" dirty="0" err="1"/>
              <a:t>nya</a:t>
            </a:r>
            <a:r>
              <a:rPr lang="fi-FI" dirty="0"/>
              <a:t> </a:t>
            </a:r>
            <a:r>
              <a:rPr lang="fi-FI" dirty="0" err="1"/>
              <a:t>pensionstagarna</a:t>
            </a:r>
            <a:r>
              <a:rPr lang="fi-FI" dirty="0"/>
              <a:t> </a:t>
            </a:r>
            <a:r>
              <a:rPr lang="fi-FI" dirty="0" err="1"/>
              <a:t>är</a:t>
            </a:r>
            <a:r>
              <a:rPr lang="fi-FI" dirty="0"/>
              <a:t> </a:t>
            </a:r>
            <a:r>
              <a:rPr lang="fi-FI" dirty="0" err="1"/>
              <a:t>yngre</a:t>
            </a:r>
            <a:r>
              <a:rPr lang="fi-FI" dirty="0"/>
              <a:t> </a:t>
            </a:r>
            <a:r>
              <a:rPr lang="fi-FI" dirty="0" err="1"/>
              <a:t>och</a:t>
            </a:r>
            <a:r>
              <a:rPr lang="fi-FI" dirty="0"/>
              <a:t> </a:t>
            </a:r>
            <a:r>
              <a:rPr lang="fi-FI" dirty="0" err="1"/>
              <a:t>hälften</a:t>
            </a:r>
            <a:r>
              <a:rPr lang="fi-FI" dirty="0"/>
              <a:t> </a:t>
            </a:r>
            <a:r>
              <a:rPr lang="fi-FI" dirty="0" err="1"/>
              <a:t>äldre</a:t>
            </a:r>
            <a:r>
              <a:rPr lang="fi-FI" dirty="0"/>
              <a:t> </a:t>
            </a:r>
            <a:r>
              <a:rPr lang="fi-FI" dirty="0" err="1"/>
              <a:t>än</a:t>
            </a:r>
            <a:r>
              <a:rPr lang="fi-FI" dirty="0"/>
              <a:t> </a:t>
            </a:r>
            <a:r>
              <a:rPr lang="fi-FI" dirty="0" err="1"/>
              <a:t>medianåldern</a:t>
            </a:r>
            <a:r>
              <a:rPr lang="fi-FI" dirty="0"/>
              <a:t>. </a:t>
            </a:r>
          </a:p>
          <a:p>
            <a:pPr>
              <a:lnSpc>
                <a:spcPct val="50000"/>
              </a:lnSpc>
            </a:pPr>
            <a:endParaRPr lang="fi-FI" dirty="0"/>
          </a:p>
          <a:p>
            <a:pPr>
              <a:lnSpc>
                <a:spcPct val="20000"/>
              </a:lnSpc>
            </a:pPr>
            <a:endParaRPr lang="fi-FI" b="1" dirty="0"/>
          </a:p>
          <a:p>
            <a:r>
              <a:rPr lang="fi-FI" b="1" dirty="0" err="1"/>
              <a:t>Medelåldern</a:t>
            </a:r>
            <a:r>
              <a:rPr lang="fi-FI" b="1" dirty="0"/>
              <a:t> </a:t>
            </a:r>
            <a:r>
              <a:rPr lang="fi-FI" dirty="0" err="1"/>
              <a:t>är</a:t>
            </a:r>
            <a:r>
              <a:rPr lang="fi-FI" dirty="0"/>
              <a:t> </a:t>
            </a:r>
            <a:r>
              <a:rPr lang="fi-FI" dirty="0" err="1"/>
              <a:t>det</a:t>
            </a:r>
            <a:r>
              <a:rPr lang="fi-FI" dirty="0"/>
              <a:t> </a:t>
            </a:r>
            <a:r>
              <a:rPr lang="fi-FI" dirty="0" err="1"/>
              <a:t>aritmetiska</a:t>
            </a:r>
            <a:r>
              <a:rPr lang="fi-FI" dirty="0"/>
              <a:t> </a:t>
            </a:r>
            <a:r>
              <a:rPr lang="fi-FI" dirty="0" err="1"/>
              <a:t>medelvärdet</a:t>
            </a:r>
            <a:r>
              <a:rPr lang="fi-FI" dirty="0"/>
              <a:t> av de </a:t>
            </a:r>
            <a:r>
              <a:rPr lang="fi-FI" dirty="0" err="1"/>
              <a:t>nya</a:t>
            </a:r>
            <a:r>
              <a:rPr lang="fi-FI" dirty="0"/>
              <a:t> </a:t>
            </a:r>
            <a:r>
              <a:rPr lang="fi-FI" dirty="0" err="1"/>
              <a:t>pensionstagarnas</a:t>
            </a:r>
            <a:r>
              <a:rPr lang="fi-FI" dirty="0"/>
              <a:t> </a:t>
            </a:r>
            <a:r>
              <a:rPr lang="fi-FI" dirty="0" err="1"/>
              <a:t>åldrar</a:t>
            </a:r>
            <a:r>
              <a:rPr lang="fi-FI" dirty="0"/>
              <a:t>. </a:t>
            </a:r>
          </a:p>
          <a:p>
            <a:pPr>
              <a:lnSpc>
                <a:spcPct val="50000"/>
              </a:lnSpc>
            </a:pPr>
            <a:endParaRPr lang="fi-FI" dirty="0"/>
          </a:p>
          <a:p>
            <a:pPr>
              <a:lnSpc>
                <a:spcPct val="20000"/>
              </a:lnSpc>
            </a:pPr>
            <a:endParaRPr lang="fi-FI" dirty="0"/>
          </a:p>
          <a:p>
            <a:r>
              <a:rPr lang="fi-FI" b="1" dirty="0" err="1"/>
              <a:t>Den</a:t>
            </a:r>
            <a:r>
              <a:rPr lang="fi-FI" b="1" dirty="0"/>
              <a:t> </a:t>
            </a:r>
            <a:r>
              <a:rPr lang="fi-FI" b="1" dirty="0" err="1"/>
              <a:t>förväntade</a:t>
            </a:r>
            <a:r>
              <a:rPr lang="fi-FI" b="1" dirty="0"/>
              <a:t> </a:t>
            </a:r>
            <a:r>
              <a:rPr lang="fi-FI" b="1" dirty="0" err="1"/>
              <a:t>pensioneringsåldern</a:t>
            </a:r>
            <a:r>
              <a:rPr lang="fi-FI" b="1" dirty="0"/>
              <a:t> </a:t>
            </a:r>
            <a:r>
              <a:rPr lang="fi-FI" dirty="0" err="1"/>
              <a:t>är</a:t>
            </a:r>
            <a:r>
              <a:rPr lang="fi-FI" dirty="0"/>
              <a:t> ett </a:t>
            </a:r>
            <a:r>
              <a:rPr lang="fi-FI" dirty="0" err="1"/>
              <a:t>mått</a:t>
            </a:r>
            <a:r>
              <a:rPr lang="fi-FI" dirty="0"/>
              <a:t> </a:t>
            </a:r>
            <a:r>
              <a:rPr lang="fi-FI" dirty="0" err="1"/>
              <a:t>som</a:t>
            </a:r>
            <a:r>
              <a:rPr lang="fi-FI" dirty="0"/>
              <a:t> </a:t>
            </a:r>
            <a:r>
              <a:rPr lang="fi-FI" dirty="0" err="1"/>
              <a:t>tagits</a:t>
            </a:r>
            <a:r>
              <a:rPr lang="fi-FI" dirty="0"/>
              <a:t> </a:t>
            </a:r>
            <a:r>
              <a:rPr lang="fi-FI" dirty="0" err="1"/>
              <a:t>fram</a:t>
            </a:r>
            <a:r>
              <a:rPr lang="fi-FI" dirty="0"/>
              <a:t> för </a:t>
            </a:r>
            <a:r>
              <a:rPr lang="fi-FI" dirty="0" err="1"/>
              <a:t>att</a:t>
            </a:r>
            <a:r>
              <a:rPr lang="fi-FI" dirty="0"/>
              <a:t> </a:t>
            </a:r>
            <a:r>
              <a:rPr lang="fi-FI" dirty="0" err="1"/>
              <a:t>användas</a:t>
            </a:r>
            <a:r>
              <a:rPr lang="fi-FI" dirty="0"/>
              <a:t> </a:t>
            </a:r>
            <a:r>
              <a:rPr lang="fi-FI" dirty="0" err="1"/>
              <a:t>vid</a:t>
            </a:r>
            <a:r>
              <a:rPr lang="fi-FI" dirty="0"/>
              <a:t> </a:t>
            </a:r>
            <a:r>
              <a:rPr lang="fi-FI" dirty="0" err="1"/>
              <a:t>sidan</a:t>
            </a:r>
            <a:r>
              <a:rPr lang="fi-FI" dirty="0"/>
              <a:t> av de </a:t>
            </a:r>
            <a:r>
              <a:rPr lang="fi-FI" dirty="0" err="1"/>
              <a:t>traditionella</a:t>
            </a:r>
            <a:r>
              <a:rPr lang="fi-FI" dirty="0"/>
              <a:t> </a:t>
            </a:r>
            <a:r>
              <a:rPr lang="fi-FI" dirty="0" err="1"/>
              <a:t>måtten</a:t>
            </a:r>
            <a:r>
              <a:rPr lang="fi-FI" dirty="0"/>
              <a:t> </a:t>
            </a:r>
            <a:r>
              <a:rPr lang="fi-FI" dirty="0" err="1"/>
              <a:t>medelåldern</a:t>
            </a:r>
            <a:r>
              <a:rPr lang="fi-FI" dirty="0"/>
              <a:t> </a:t>
            </a:r>
            <a:r>
              <a:rPr lang="fi-FI" dirty="0" err="1"/>
              <a:t>och</a:t>
            </a:r>
            <a:r>
              <a:rPr lang="fi-FI" dirty="0"/>
              <a:t> </a:t>
            </a:r>
            <a:r>
              <a:rPr lang="fi-FI" dirty="0" err="1"/>
              <a:t>medianen</a:t>
            </a:r>
            <a:r>
              <a:rPr lang="fi-FI" dirty="0"/>
              <a:t> </a:t>
            </a:r>
            <a:r>
              <a:rPr lang="fi-FI" dirty="0" err="1"/>
              <a:t>och</a:t>
            </a:r>
            <a:r>
              <a:rPr lang="fi-FI" dirty="0"/>
              <a:t> </a:t>
            </a:r>
            <a:r>
              <a:rPr lang="fi-FI" dirty="0" err="1"/>
              <a:t>som</a:t>
            </a:r>
            <a:r>
              <a:rPr lang="fi-FI" dirty="0"/>
              <a:t> </a:t>
            </a:r>
            <a:r>
              <a:rPr lang="fi-FI" dirty="0" err="1"/>
              <a:t>bättre</a:t>
            </a:r>
            <a:r>
              <a:rPr lang="fi-FI" dirty="0"/>
              <a:t> </a:t>
            </a:r>
            <a:r>
              <a:rPr lang="fi-FI" dirty="0" err="1"/>
              <a:t>lämpar</a:t>
            </a:r>
            <a:r>
              <a:rPr lang="fi-FI" dirty="0"/>
              <a:t> </a:t>
            </a:r>
            <a:r>
              <a:rPr lang="fi-FI" dirty="0" err="1"/>
              <a:t>sig</a:t>
            </a:r>
            <a:r>
              <a:rPr lang="fi-FI" dirty="0"/>
              <a:t> för </a:t>
            </a:r>
            <a:r>
              <a:rPr lang="fi-FI" dirty="0" err="1"/>
              <a:t>observation</a:t>
            </a:r>
            <a:r>
              <a:rPr lang="fi-FI" dirty="0"/>
              <a:t> av </a:t>
            </a:r>
            <a:r>
              <a:rPr lang="fi-FI" dirty="0" err="1"/>
              <a:t>förändringar</a:t>
            </a:r>
            <a:r>
              <a:rPr lang="fi-FI" dirty="0"/>
              <a:t> i </a:t>
            </a:r>
            <a:r>
              <a:rPr lang="fi-FI" dirty="0" err="1"/>
              <a:t>pensioneringsåldern</a:t>
            </a:r>
            <a:r>
              <a:rPr lang="fi-FI" dirty="0"/>
              <a:t>. </a:t>
            </a:r>
            <a:r>
              <a:rPr lang="fi-FI" dirty="0" err="1"/>
              <a:t>Den</a:t>
            </a:r>
            <a:r>
              <a:rPr lang="fi-FI" dirty="0"/>
              <a:t> </a:t>
            </a:r>
            <a:r>
              <a:rPr lang="fi-FI" dirty="0" err="1"/>
              <a:t>förväntade</a:t>
            </a:r>
            <a:r>
              <a:rPr lang="fi-FI" dirty="0"/>
              <a:t> </a:t>
            </a:r>
            <a:r>
              <a:rPr lang="fi-FI" dirty="0" err="1"/>
              <a:t>pensioneringsåldern</a:t>
            </a:r>
            <a:r>
              <a:rPr lang="fi-FI" dirty="0"/>
              <a:t> </a:t>
            </a:r>
            <a:r>
              <a:rPr lang="fi-FI" dirty="0" err="1"/>
              <a:t>är</a:t>
            </a:r>
            <a:r>
              <a:rPr lang="fi-FI" dirty="0"/>
              <a:t> </a:t>
            </a:r>
            <a:r>
              <a:rPr lang="fi-FI" dirty="0" err="1"/>
              <a:t>den</a:t>
            </a:r>
            <a:r>
              <a:rPr lang="fi-FI" dirty="0"/>
              <a:t> </a:t>
            </a:r>
            <a:r>
              <a:rPr lang="fi-FI" dirty="0" err="1"/>
              <a:t>genomsnittliga</a:t>
            </a:r>
            <a:r>
              <a:rPr lang="fi-FI" dirty="0"/>
              <a:t> </a:t>
            </a:r>
            <a:r>
              <a:rPr lang="fi-FI" dirty="0" err="1"/>
              <a:t>pensioneringsåldern</a:t>
            </a:r>
            <a:r>
              <a:rPr lang="fi-FI" dirty="0"/>
              <a:t> </a:t>
            </a:r>
            <a:r>
              <a:rPr lang="fi-FI" dirty="0" err="1"/>
              <a:t>bland</a:t>
            </a:r>
            <a:r>
              <a:rPr lang="fi-FI" dirty="0"/>
              <a:t> </a:t>
            </a:r>
            <a:r>
              <a:rPr lang="fi-FI" dirty="0" err="1"/>
              <a:t>försäkrade</a:t>
            </a:r>
            <a:r>
              <a:rPr lang="fi-FI" dirty="0"/>
              <a:t> i en </a:t>
            </a:r>
            <a:r>
              <a:rPr lang="fi-FI" dirty="0" err="1"/>
              <a:t>viss</a:t>
            </a:r>
            <a:r>
              <a:rPr lang="fi-FI" dirty="0"/>
              <a:t> </a:t>
            </a:r>
            <a:r>
              <a:rPr lang="fi-FI" dirty="0" err="1"/>
              <a:t>ålder</a:t>
            </a:r>
            <a:r>
              <a:rPr lang="fi-FI" dirty="0"/>
              <a:t>, </a:t>
            </a:r>
            <a:r>
              <a:rPr lang="fi-FI" dirty="0" err="1"/>
              <a:t>om</a:t>
            </a:r>
            <a:r>
              <a:rPr lang="fi-FI" dirty="0"/>
              <a:t> </a:t>
            </a:r>
            <a:r>
              <a:rPr lang="fi-FI" dirty="0" err="1"/>
              <a:t>pensioneringsfrekvenserna</a:t>
            </a:r>
            <a:r>
              <a:rPr lang="fi-FI" dirty="0"/>
              <a:t> </a:t>
            </a:r>
            <a:r>
              <a:rPr lang="fi-FI" dirty="0" err="1"/>
              <a:t>och</a:t>
            </a:r>
            <a:r>
              <a:rPr lang="fi-FI" dirty="0"/>
              <a:t> </a:t>
            </a:r>
            <a:r>
              <a:rPr lang="fi-FI" dirty="0" err="1"/>
              <a:t>dödlighetstalen</a:t>
            </a:r>
            <a:r>
              <a:rPr lang="fi-FI" dirty="0"/>
              <a:t> i </a:t>
            </a:r>
            <a:r>
              <a:rPr lang="fi-FI" dirty="0" err="1"/>
              <a:t>olika</a:t>
            </a:r>
            <a:r>
              <a:rPr lang="fi-FI" dirty="0"/>
              <a:t> </a:t>
            </a:r>
            <a:r>
              <a:rPr lang="fi-FI" dirty="0" err="1"/>
              <a:t>åldersgrupper</a:t>
            </a:r>
            <a:r>
              <a:rPr lang="fi-FI" dirty="0"/>
              <a:t> </a:t>
            </a:r>
            <a:r>
              <a:rPr lang="fi-FI" dirty="0" err="1"/>
              <a:t>hålls</a:t>
            </a:r>
            <a:r>
              <a:rPr lang="fi-FI" dirty="0"/>
              <a:t> </a:t>
            </a:r>
            <a:r>
              <a:rPr lang="fi-FI" dirty="0" err="1"/>
              <a:t>på</a:t>
            </a:r>
            <a:r>
              <a:rPr lang="fi-FI" dirty="0"/>
              <a:t> </a:t>
            </a:r>
            <a:r>
              <a:rPr lang="fi-FI" dirty="0" err="1"/>
              <a:t>granskningsårets</a:t>
            </a:r>
            <a:r>
              <a:rPr lang="fi-FI" dirty="0"/>
              <a:t> </a:t>
            </a:r>
            <a:r>
              <a:rPr lang="fi-FI" dirty="0" err="1"/>
              <a:t>nivå</a:t>
            </a:r>
            <a:r>
              <a:rPr lang="fi-FI" dirty="0"/>
              <a:t>. </a:t>
            </a:r>
            <a:r>
              <a:rPr lang="fi-FI" dirty="0" err="1"/>
              <a:t>Den</a:t>
            </a:r>
            <a:r>
              <a:rPr lang="fi-FI" dirty="0"/>
              <a:t> </a:t>
            </a:r>
            <a:r>
              <a:rPr lang="fi-FI" dirty="0" err="1"/>
              <a:t>förväntade</a:t>
            </a:r>
            <a:r>
              <a:rPr lang="fi-FI" dirty="0"/>
              <a:t> </a:t>
            </a:r>
            <a:r>
              <a:rPr lang="fi-FI" dirty="0" err="1"/>
              <a:t>pensioneringsålder</a:t>
            </a:r>
            <a:r>
              <a:rPr lang="fi-FI" dirty="0"/>
              <a:t> </a:t>
            </a:r>
            <a:r>
              <a:rPr lang="fi-FI" dirty="0" err="1"/>
              <a:t>är</a:t>
            </a:r>
            <a:r>
              <a:rPr lang="fi-FI" dirty="0"/>
              <a:t> </a:t>
            </a:r>
            <a:r>
              <a:rPr lang="fi-FI" dirty="0" err="1"/>
              <a:t>oberoende</a:t>
            </a:r>
            <a:r>
              <a:rPr lang="fi-FI" dirty="0"/>
              <a:t> av </a:t>
            </a:r>
            <a:r>
              <a:rPr lang="fi-FI" dirty="0" err="1"/>
              <a:t>åldersstrukturen</a:t>
            </a:r>
            <a:r>
              <a:rPr lang="fi-FI" dirty="0"/>
              <a:t>. I </a:t>
            </a:r>
            <a:r>
              <a:rPr lang="fi-FI" dirty="0" err="1"/>
              <a:t>figuren</a:t>
            </a:r>
            <a:r>
              <a:rPr lang="fi-FI" dirty="0"/>
              <a:t> </a:t>
            </a:r>
            <a:r>
              <a:rPr lang="fi-FI" dirty="0" err="1"/>
              <a:t>har</a:t>
            </a:r>
            <a:r>
              <a:rPr lang="fi-FI" dirty="0"/>
              <a:t> </a:t>
            </a:r>
            <a:r>
              <a:rPr lang="fi-FI" dirty="0" err="1"/>
              <a:t>den</a:t>
            </a:r>
            <a:r>
              <a:rPr lang="fi-FI" dirty="0"/>
              <a:t> </a:t>
            </a:r>
            <a:r>
              <a:rPr lang="fi-FI" dirty="0" err="1"/>
              <a:t>förväntade</a:t>
            </a:r>
            <a:r>
              <a:rPr lang="fi-FI" dirty="0"/>
              <a:t> </a:t>
            </a:r>
            <a:r>
              <a:rPr lang="fi-FI" dirty="0" err="1"/>
              <a:t>pensioneringsåldern</a:t>
            </a:r>
            <a:r>
              <a:rPr lang="fi-FI" dirty="0"/>
              <a:t> </a:t>
            </a:r>
            <a:r>
              <a:rPr lang="fi-FI" dirty="0" err="1"/>
              <a:t>beräknats</a:t>
            </a:r>
            <a:r>
              <a:rPr lang="fi-FI" dirty="0"/>
              <a:t> för 25-åringar </a:t>
            </a:r>
            <a:r>
              <a:rPr lang="fi-FI" dirty="0" err="1"/>
              <a:t>och</a:t>
            </a:r>
            <a:r>
              <a:rPr lang="fi-FI" dirty="0"/>
              <a:t> </a:t>
            </a:r>
            <a:r>
              <a:rPr lang="fi-FI" dirty="0" err="1"/>
              <a:t>den</a:t>
            </a:r>
            <a:r>
              <a:rPr lang="fi-FI" dirty="0"/>
              <a:t> </a:t>
            </a:r>
            <a:r>
              <a:rPr lang="fi-FI" dirty="0" err="1"/>
              <a:t>beskriver</a:t>
            </a:r>
            <a:r>
              <a:rPr lang="fi-FI" dirty="0"/>
              <a:t> </a:t>
            </a:r>
            <a:r>
              <a:rPr lang="fi-FI" dirty="0" err="1"/>
              <a:t>pensioneringsåldern</a:t>
            </a:r>
            <a:r>
              <a:rPr lang="fi-FI" dirty="0"/>
              <a:t> i hela </a:t>
            </a:r>
            <a:r>
              <a:rPr lang="fi-FI" dirty="0" err="1"/>
              <a:t>den</a:t>
            </a:r>
            <a:r>
              <a:rPr lang="fi-FI" dirty="0"/>
              <a:t> </a:t>
            </a:r>
            <a:r>
              <a:rPr lang="fi-FI" dirty="0" err="1"/>
              <a:t>arbetspensionsförsäkrade</a:t>
            </a:r>
            <a:r>
              <a:rPr lang="fi-FI" dirty="0"/>
              <a:t> </a:t>
            </a:r>
            <a:r>
              <a:rPr lang="fi-FI" dirty="0" err="1"/>
              <a:t>befolkningen</a:t>
            </a:r>
            <a:r>
              <a:rPr lang="fi-FI" dirty="0"/>
              <a:t>.</a:t>
            </a:r>
          </a:p>
          <a:p>
            <a:pPr>
              <a:lnSpc>
                <a:spcPct val="50000"/>
              </a:lnSpc>
            </a:pPr>
            <a:endParaRPr lang="fi-FI" dirty="0"/>
          </a:p>
          <a:p>
            <a:r>
              <a:rPr lang="fi-FI" dirty="0" err="1"/>
              <a:t>Statistikdatabas</a:t>
            </a:r>
            <a:r>
              <a:rPr lang="fi-FI" dirty="0"/>
              <a:t>:</a:t>
            </a:r>
          </a:p>
          <a:p>
            <a:r>
              <a:rPr lang="fi-FI" dirty="0">
                <a:hlinkClick r:id="rId3"/>
              </a:rPr>
              <a:t>https://tilastot.etk.fi/pxweb/sv/ETK/ETK__130elakkeellesiirtymisika/esiirtymisika01.px</a:t>
            </a:r>
            <a:endParaRPr lang="fi-FI" dirty="0"/>
          </a:p>
          <a:p>
            <a:endParaRPr lang="fi-FI" dirty="0"/>
          </a:p>
          <a:p>
            <a:r>
              <a:rPr lang="fi-FI" dirty="0" err="1"/>
              <a:t>Pensioneringsåldern</a:t>
            </a:r>
            <a:r>
              <a:rPr lang="fi-FI" dirty="0"/>
              <a:t> </a:t>
            </a:r>
            <a:r>
              <a:rPr lang="fi-FI" dirty="0" err="1"/>
              <a:t>inom</a:t>
            </a:r>
            <a:r>
              <a:rPr lang="fi-FI" dirty="0"/>
              <a:t> </a:t>
            </a:r>
            <a:r>
              <a:rPr lang="fi-FI" dirty="0" err="1"/>
              <a:t>arbetspensionssystemet</a:t>
            </a:r>
            <a:r>
              <a:rPr lang="fi-FI" dirty="0"/>
              <a:t> i Finland:</a:t>
            </a:r>
          </a:p>
          <a:p>
            <a:r>
              <a:rPr lang="fi-FI" dirty="0">
                <a:hlinkClick r:id="rId4"/>
              </a:rPr>
              <a:t>https://www.etk.fi/sv/forskning-statistik-prognoser/statistik/faktisk-pensionsalder/</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163257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Den</a:t>
            </a:r>
            <a:r>
              <a:rPr lang="fi-FI" dirty="0"/>
              <a:t> </a:t>
            </a:r>
            <a:r>
              <a:rPr lang="fi-FI" dirty="0" err="1"/>
              <a:t>förväntade</a:t>
            </a:r>
            <a:r>
              <a:rPr lang="fi-FI" dirty="0"/>
              <a:t> </a:t>
            </a:r>
            <a:r>
              <a:rPr lang="fi-FI" dirty="0" err="1"/>
              <a:t>pensioneringsåldern</a:t>
            </a:r>
            <a:r>
              <a:rPr lang="fi-FI" dirty="0"/>
              <a:t> </a:t>
            </a:r>
            <a:r>
              <a:rPr lang="fi-FI" dirty="0" err="1"/>
              <a:t>är</a:t>
            </a:r>
            <a:r>
              <a:rPr lang="fi-FI" dirty="0"/>
              <a:t> ett </a:t>
            </a:r>
            <a:r>
              <a:rPr lang="fi-FI" dirty="0" err="1"/>
              <a:t>mått</a:t>
            </a:r>
            <a:r>
              <a:rPr lang="fi-FI" dirty="0"/>
              <a:t> </a:t>
            </a:r>
            <a:r>
              <a:rPr lang="fi-FI" dirty="0" err="1"/>
              <a:t>som</a:t>
            </a:r>
            <a:r>
              <a:rPr lang="fi-FI" dirty="0"/>
              <a:t> </a:t>
            </a:r>
            <a:r>
              <a:rPr lang="fi-FI" dirty="0" err="1"/>
              <a:t>tagits</a:t>
            </a:r>
            <a:r>
              <a:rPr lang="fi-FI" dirty="0"/>
              <a:t> </a:t>
            </a:r>
            <a:r>
              <a:rPr lang="fi-FI" dirty="0" err="1"/>
              <a:t>fram</a:t>
            </a:r>
            <a:r>
              <a:rPr lang="fi-FI" dirty="0"/>
              <a:t> för </a:t>
            </a:r>
            <a:r>
              <a:rPr lang="fi-FI" dirty="0" err="1"/>
              <a:t>att</a:t>
            </a:r>
            <a:r>
              <a:rPr lang="fi-FI" dirty="0"/>
              <a:t> </a:t>
            </a:r>
            <a:r>
              <a:rPr lang="fi-FI" dirty="0" err="1"/>
              <a:t>användas</a:t>
            </a:r>
            <a:r>
              <a:rPr lang="fi-FI" dirty="0"/>
              <a:t> </a:t>
            </a:r>
            <a:r>
              <a:rPr lang="fi-FI" dirty="0" err="1"/>
              <a:t>vid</a:t>
            </a:r>
            <a:r>
              <a:rPr lang="fi-FI" dirty="0"/>
              <a:t> </a:t>
            </a:r>
            <a:r>
              <a:rPr lang="fi-FI" dirty="0" err="1"/>
              <a:t>sidan</a:t>
            </a:r>
            <a:r>
              <a:rPr lang="fi-FI" dirty="0"/>
              <a:t> av de </a:t>
            </a:r>
            <a:r>
              <a:rPr lang="fi-FI" dirty="0" err="1"/>
              <a:t>traditionella</a:t>
            </a:r>
            <a:r>
              <a:rPr lang="fi-FI" dirty="0"/>
              <a:t> </a:t>
            </a:r>
            <a:r>
              <a:rPr lang="fi-FI" dirty="0" err="1"/>
              <a:t>måtten</a:t>
            </a:r>
            <a:r>
              <a:rPr lang="fi-FI" dirty="0"/>
              <a:t> </a:t>
            </a:r>
            <a:r>
              <a:rPr lang="fi-FI" dirty="0" err="1"/>
              <a:t>medelvärdet</a:t>
            </a:r>
            <a:r>
              <a:rPr lang="fi-FI" dirty="0"/>
              <a:t> </a:t>
            </a:r>
            <a:r>
              <a:rPr lang="fi-FI" dirty="0" err="1"/>
              <a:t>och</a:t>
            </a:r>
            <a:r>
              <a:rPr lang="fi-FI" dirty="0"/>
              <a:t> </a:t>
            </a:r>
            <a:r>
              <a:rPr lang="fi-FI" dirty="0" err="1"/>
              <a:t>medianen</a:t>
            </a:r>
            <a:r>
              <a:rPr lang="fi-FI" dirty="0"/>
              <a:t> </a:t>
            </a:r>
            <a:r>
              <a:rPr lang="fi-FI" dirty="0" err="1"/>
              <a:t>och</a:t>
            </a:r>
            <a:r>
              <a:rPr lang="fi-FI" dirty="0"/>
              <a:t> </a:t>
            </a:r>
            <a:r>
              <a:rPr lang="fi-FI" dirty="0" err="1"/>
              <a:t>som</a:t>
            </a:r>
            <a:r>
              <a:rPr lang="fi-FI" dirty="0"/>
              <a:t> </a:t>
            </a:r>
            <a:r>
              <a:rPr lang="fi-FI" dirty="0" err="1"/>
              <a:t>bättre</a:t>
            </a:r>
            <a:r>
              <a:rPr lang="fi-FI" dirty="0"/>
              <a:t> </a:t>
            </a:r>
            <a:r>
              <a:rPr lang="fi-FI" dirty="0" err="1"/>
              <a:t>lämpar</a:t>
            </a:r>
            <a:r>
              <a:rPr lang="fi-FI" dirty="0"/>
              <a:t> </a:t>
            </a:r>
            <a:r>
              <a:rPr lang="fi-FI" dirty="0" err="1"/>
              <a:t>sig</a:t>
            </a:r>
            <a:r>
              <a:rPr lang="fi-FI" dirty="0"/>
              <a:t> för </a:t>
            </a:r>
            <a:r>
              <a:rPr lang="fi-FI" dirty="0" err="1"/>
              <a:t>observation</a:t>
            </a:r>
            <a:r>
              <a:rPr lang="fi-FI" dirty="0"/>
              <a:t> av </a:t>
            </a:r>
            <a:r>
              <a:rPr lang="fi-FI" dirty="0" err="1"/>
              <a:t>förändringar</a:t>
            </a:r>
            <a:r>
              <a:rPr lang="fi-FI" dirty="0"/>
              <a:t> i </a:t>
            </a:r>
            <a:r>
              <a:rPr lang="fi-FI" dirty="0" err="1"/>
              <a:t>pensioneringsåldern</a:t>
            </a:r>
            <a:r>
              <a:rPr lang="fi-FI" dirty="0"/>
              <a:t>. </a:t>
            </a:r>
          </a:p>
          <a:p>
            <a:endParaRPr lang="fi-FI" dirty="0"/>
          </a:p>
          <a:p>
            <a:pPr>
              <a:lnSpc>
                <a:spcPct val="20000"/>
              </a:lnSpc>
            </a:pPr>
            <a:endParaRPr lang="fi-FI" dirty="0"/>
          </a:p>
          <a:p>
            <a:r>
              <a:rPr lang="fi-FI" dirty="0" err="1"/>
              <a:t>Den</a:t>
            </a:r>
            <a:r>
              <a:rPr lang="fi-FI" dirty="0"/>
              <a:t> </a:t>
            </a:r>
            <a:r>
              <a:rPr lang="fi-FI" dirty="0" err="1"/>
              <a:t>förväntade</a:t>
            </a:r>
            <a:r>
              <a:rPr lang="fi-FI" dirty="0"/>
              <a:t> </a:t>
            </a:r>
            <a:r>
              <a:rPr lang="fi-FI" dirty="0" err="1"/>
              <a:t>pensioneringsåldern</a:t>
            </a:r>
            <a:r>
              <a:rPr lang="fi-FI" dirty="0"/>
              <a:t> </a:t>
            </a:r>
            <a:r>
              <a:rPr lang="fi-FI" dirty="0" err="1"/>
              <a:t>är</a:t>
            </a:r>
            <a:r>
              <a:rPr lang="fi-FI" dirty="0"/>
              <a:t> </a:t>
            </a:r>
            <a:r>
              <a:rPr lang="fi-FI" dirty="0" err="1"/>
              <a:t>den</a:t>
            </a:r>
            <a:r>
              <a:rPr lang="fi-FI" dirty="0"/>
              <a:t> </a:t>
            </a:r>
            <a:r>
              <a:rPr lang="fi-FI" dirty="0" err="1"/>
              <a:t>genomsnittliga</a:t>
            </a:r>
            <a:r>
              <a:rPr lang="fi-FI" dirty="0"/>
              <a:t> </a:t>
            </a:r>
            <a:r>
              <a:rPr lang="fi-FI" dirty="0" err="1"/>
              <a:t>pensioneringsåldern</a:t>
            </a:r>
            <a:r>
              <a:rPr lang="fi-FI" dirty="0"/>
              <a:t> </a:t>
            </a:r>
            <a:r>
              <a:rPr lang="fi-FI" dirty="0" err="1"/>
              <a:t>bland</a:t>
            </a:r>
            <a:r>
              <a:rPr lang="fi-FI" dirty="0"/>
              <a:t> </a:t>
            </a:r>
            <a:r>
              <a:rPr lang="fi-FI" dirty="0" err="1"/>
              <a:t>försäkrade</a:t>
            </a:r>
            <a:r>
              <a:rPr lang="fi-FI" dirty="0"/>
              <a:t> i en </a:t>
            </a:r>
            <a:r>
              <a:rPr lang="fi-FI" dirty="0" err="1"/>
              <a:t>viss</a:t>
            </a:r>
            <a:r>
              <a:rPr lang="fi-FI" dirty="0"/>
              <a:t> </a:t>
            </a:r>
            <a:r>
              <a:rPr lang="fi-FI" dirty="0" err="1"/>
              <a:t>ålder</a:t>
            </a:r>
            <a:r>
              <a:rPr lang="fi-FI" dirty="0"/>
              <a:t>, </a:t>
            </a:r>
            <a:r>
              <a:rPr lang="fi-FI" dirty="0" err="1"/>
              <a:t>om</a:t>
            </a:r>
            <a:r>
              <a:rPr lang="fi-FI" dirty="0"/>
              <a:t> </a:t>
            </a:r>
            <a:r>
              <a:rPr lang="fi-FI" dirty="0" err="1"/>
              <a:t>pensioneringsfrekvenserna</a:t>
            </a:r>
            <a:r>
              <a:rPr lang="fi-FI" dirty="0"/>
              <a:t> </a:t>
            </a:r>
            <a:r>
              <a:rPr lang="fi-FI" dirty="0" err="1"/>
              <a:t>och</a:t>
            </a:r>
            <a:r>
              <a:rPr lang="fi-FI" dirty="0"/>
              <a:t> </a:t>
            </a:r>
            <a:r>
              <a:rPr lang="fi-FI" dirty="0" err="1"/>
              <a:t>dödlighetstalen</a:t>
            </a:r>
            <a:r>
              <a:rPr lang="fi-FI" dirty="0"/>
              <a:t> i </a:t>
            </a:r>
            <a:r>
              <a:rPr lang="fi-FI" dirty="0" err="1"/>
              <a:t>olika</a:t>
            </a:r>
            <a:r>
              <a:rPr lang="fi-FI" dirty="0"/>
              <a:t> </a:t>
            </a:r>
            <a:r>
              <a:rPr lang="fi-FI" dirty="0" err="1"/>
              <a:t>åldersgrupper</a:t>
            </a:r>
            <a:r>
              <a:rPr lang="fi-FI" dirty="0"/>
              <a:t> </a:t>
            </a:r>
            <a:r>
              <a:rPr lang="fi-FI" dirty="0" err="1"/>
              <a:t>hålls</a:t>
            </a:r>
            <a:r>
              <a:rPr lang="fi-FI" dirty="0"/>
              <a:t> </a:t>
            </a:r>
            <a:r>
              <a:rPr lang="fi-FI" dirty="0" err="1"/>
              <a:t>på</a:t>
            </a:r>
            <a:r>
              <a:rPr lang="fi-FI" dirty="0"/>
              <a:t> </a:t>
            </a:r>
            <a:r>
              <a:rPr lang="fi-FI" dirty="0" err="1"/>
              <a:t>granskningsårets</a:t>
            </a:r>
            <a:r>
              <a:rPr lang="fi-FI" dirty="0"/>
              <a:t> </a:t>
            </a:r>
            <a:r>
              <a:rPr lang="fi-FI" dirty="0" err="1"/>
              <a:t>nivå</a:t>
            </a:r>
            <a:r>
              <a:rPr lang="fi-FI" dirty="0"/>
              <a:t>. </a:t>
            </a:r>
            <a:r>
              <a:rPr lang="fi-FI" dirty="0" err="1"/>
              <a:t>Den</a:t>
            </a:r>
            <a:r>
              <a:rPr lang="fi-FI" dirty="0"/>
              <a:t> </a:t>
            </a:r>
            <a:r>
              <a:rPr lang="fi-FI" dirty="0" err="1"/>
              <a:t>förväntade</a:t>
            </a:r>
            <a:r>
              <a:rPr lang="fi-FI" dirty="0"/>
              <a:t> </a:t>
            </a:r>
            <a:r>
              <a:rPr lang="fi-FI" dirty="0" err="1"/>
              <a:t>pensionerings-åldern</a:t>
            </a:r>
            <a:r>
              <a:rPr lang="fi-FI" dirty="0"/>
              <a:t> </a:t>
            </a:r>
            <a:r>
              <a:rPr lang="fi-FI" dirty="0" err="1"/>
              <a:t>är</a:t>
            </a:r>
            <a:r>
              <a:rPr lang="fi-FI" dirty="0"/>
              <a:t> </a:t>
            </a:r>
            <a:r>
              <a:rPr lang="fi-FI" dirty="0" err="1"/>
              <a:t>oberoende</a:t>
            </a:r>
            <a:r>
              <a:rPr lang="fi-FI" dirty="0"/>
              <a:t> av </a:t>
            </a:r>
            <a:r>
              <a:rPr lang="fi-FI" dirty="0" err="1"/>
              <a:t>åldersstrukturen</a:t>
            </a:r>
            <a:r>
              <a:rPr lang="fi-FI" dirty="0"/>
              <a:t>. </a:t>
            </a:r>
          </a:p>
          <a:p>
            <a:endParaRPr lang="fi-FI" dirty="0"/>
          </a:p>
          <a:p>
            <a:pPr>
              <a:lnSpc>
                <a:spcPct val="20000"/>
              </a:lnSpc>
            </a:pPr>
            <a:endParaRPr lang="fi-FI" dirty="0"/>
          </a:p>
          <a:p>
            <a:r>
              <a:rPr lang="fi-FI" dirty="0" err="1"/>
              <a:t>Den</a:t>
            </a:r>
            <a:r>
              <a:rPr lang="fi-FI" dirty="0"/>
              <a:t> </a:t>
            </a:r>
            <a:r>
              <a:rPr lang="fi-FI" dirty="0" err="1"/>
              <a:t>förväntade</a:t>
            </a:r>
            <a:r>
              <a:rPr lang="fi-FI" dirty="0"/>
              <a:t> </a:t>
            </a:r>
            <a:r>
              <a:rPr lang="fi-FI" dirty="0" err="1"/>
              <a:t>pensioneringsåldern</a:t>
            </a:r>
            <a:r>
              <a:rPr lang="fi-FI" dirty="0"/>
              <a:t> </a:t>
            </a:r>
            <a:r>
              <a:rPr lang="fi-FI" dirty="0" err="1"/>
              <a:t>har</a:t>
            </a:r>
            <a:r>
              <a:rPr lang="fi-FI" dirty="0"/>
              <a:t> </a:t>
            </a:r>
            <a:r>
              <a:rPr lang="fi-FI" dirty="0" err="1"/>
              <a:t>beräknats</a:t>
            </a:r>
            <a:r>
              <a:rPr lang="fi-FI" dirty="0"/>
              <a:t> för 25-åringar </a:t>
            </a:r>
            <a:r>
              <a:rPr lang="fi-FI" dirty="0" err="1"/>
              <a:t>och</a:t>
            </a:r>
            <a:r>
              <a:rPr lang="fi-FI" dirty="0"/>
              <a:t> 50-åringar.  </a:t>
            </a:r>
            <a:r>
              <a:rPr lang="fi-FI" b="1" dirty="0" err="1"/>
              <a:t>Siffran</a:t>
            </a:r>
            <a:r>
              <a:rPr lang="fi-FI" b="1" dirty="0"/>
              <a:t> för 25-åringar </a:t>
            </a:r>
            <a:r>
              <a:rPr lang="fi-FI" b="1" dirty="0" err="1"/>
              <a:t>beskriver</a:t>
            </a:r>
            <a:r>
              <a:rPr lang="fi-FI" b="1" dirty="0"/>
              <a:t> </a:t>
            </a:r>
            <a:r>
              <a:rPr lang="fi-FI" b="1" dirty="0" err="1"/>
              <a:t>pensioneringsåldern</a:t>
            </a:r>
            <a:r>
              <a:rPr lang="fi-FI" b="1" dirty="0"/>
              <a:t> i hela </a:t>
            </a:r>
            <a:r>
              <a:rPr lang="fi-FI" b="1" dirty="0" err="1"/>
              <a:t>den</a:t>
            </a:r>
            <a:r>
              <a:rPr lang="fi-FI" b="1" dirty="0"/>
              <a:t> </a:t>
            </a:r>
            <a:r>
              <a:rPr lang="fi-FI" b="1" dirty="0" err="1"/>
              <a:t>arbetspensions-försäkrade</a:t>
            </a:r>
            <a:r>
              <a:rPr lang="fi-FI" b="1" dirty="0"/>
              <a:t> </a:t>
            </a:r>
            <a:r>
              <a:rPr lang="fi-FI" b="1" dirty="0" err="1"/>
              <a:t>befolkningen</a:t>
            </a:r>
            <a:r>
              <a:rPr lang="fi-FI" dirty="0"/>
              <a:t>. </a:t>
            </a:r>
            <a:r>
              <a:rPr lang="fi-FI" dirty="0" err="1"/>
              <a:t>Siffran</a:t>
            </a:r>
            <a:r>
              <a:rPr lang="fi-FI" dirty="0"/>
              <a:t> för 50-åringar </a:t>
            </a:r>
            <a:r>
              <a:rPr lang="fi-FI" dirty="0" err="1"/>
              <a:t>har</a:t>
            </a:r>
            <a:r>
              <a:rPr lang="fi-FI" dirty="0"/>
              <a:t> </a:t>
            </a:r>
            <a:r>
              <a:rPr lang="fi-FI" dirty="0" err="1"/>
              <a:t>beräknats</a:t>
            </a:r>
            <a:r>
              <a:rPr lang="fi-FI" dirty="0"/>
              <a:t> </a:t>
            </a:r>
            <a:r>
              <a:rPr lang="fi-FI" dirty="0" err="1"/>
              <a:t>utgående</a:t>
            </a:r>
            <a:r>
              <a:rPr lang="fi-FI" dirty="0"/>
              <a:t> </a:t>
            </a:r>
            <a:r>
              <a:rPr lang="fi-FI" dirty="0" err="1"/>
              <a:t>från</a:t>
            </a:r>
            <a:r>
              <a:rPr lang="fi-FI" dirty="0"/>
              <a:t> de </a:t>
            </a:r>
            <a:r>
              <a:rPr lang="fi-FI" dirty="0" err="1"/>
              <a:t>försäkrade</a:t>
            </a:r>
            <a:r>
              <a:rPr lang="fi-FI" dirty="0"/>
              <a:t> </a:t>
            </a:r>
            <a:r>
              <a:rPr lang="fi-FI" dirty="0" err="1"/>
              <a:t>som</a:t>
            </a:r>
            <a:r>
              <a:rPr lang="fi-FI" dirty="0"/>
              <a:t> </a:t>
            </a:r>
            <a:r>
              <a:rPr lang="fi-FI" dirty="0" err="1"/>
              <a:t>fyllt</a:t>
            </a:r>
            <a:r>
              <a:rPr lang="fi-FI" dirty="0"/>
              <a:t> 50 </a:t>
            </a:r>
            <a:r>
              <a:rPr lang="fi-FI" dirty="0" err="1"/>
              <a:t>år</a:t>
            </a:r>
            <a:r>
              <a:rPr lang="fi-FI" dirty="0"/>
              <a:t>. </a:t>
            </a:r>
          </a:p>
          <a:p>
            <a:endParaRPr lang="fi-FI" dirty="0"/>
          </a:p>
          <a:p>
            <a:r>
              <a:rPr lang="fi-FI" dirty="0" err="1"/>
              <a:t>Statistikdatabas</a:t>
            </a:r>
            <a:endParaRPr lang="fi-FI" dirty="0"/>
          </a:p>
          <a:p>
            <a:r>
              <a:rPr lang="fi-FI" dirty="0">
                <a:hlinkClick r:id="rId3"/>
              </a:rPr>
              <a:t>https://tilastot.etk.fi/pxweb/sv/ETK/ETK__130elakkeellesiirtymisika/esiirtymisika01.px</a:t>
            </a:r>
            <a:endParaRPr lang="fi-FI" dirty="0"/>
          </a:p>
          <a:p>
            <a:endParaRPr lang="fi-FI" dirty="0"/>
          </a:p>
          <a:p>
            <a:r>
              <a:rPr lang="fi-FI" dirty="0" err="1"/>
              <a:t>Pensioneringsåldern</a:t>
            </a:r>
            <a:r>
              <a:rPr lang="fi-FI" dirty="0"/>
              <a:t> </a:t>
            </a:r>
            <a:r>
              <a:rPr lang="fi-FI" dirty="0" err="1"/>
              <a:t>inom</a:t>
            </a:r>
            <a:r>
              <a:rPr lang="fi-FI" dirty="0"/>
              <a:t> </a:t>
            </a:r>
            <a:r>
              <a:rPr lang="fi-FI" dirty="0" err="1"/>
              <a:t>arbetspensionssystemet</a:t>
            </a:r>
            <a:r>
              <a:rPr lang="fi-FI" dirty="0"/>
              <a:t> i Finland:</a:t>
            </a:r>
          </a:p>
          <a:p>
            <a:r>
              <a:rPr lang="fi-FI" dirty="0">
                <a:hlinkClick r:id="rId4"/>
              </a:rPr>
              <a:t>https://www.etk.fi/sv/forskning-statistik-prognoser/statistik/faktisk-pensionsalder</a:t>
            </a: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41</a:t>
            </a:fld>
            <a:endParaRPr lang="fi-FI"/>
          </a:p>
        </p:txBody>
      </p:sp>
    </p:spTree>
    <p:extLst>
      <p:ext uri="{BB962C8B-B14F-4D97-AF65-F5344CB8AC3E}">
        <p14:creationId xmlns:p14="http://schemas.microsoft.com/office/powerpoint/2010/main" val="266460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737331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a:hlinkClick r:id="rId3"/>
              </a:rPr>
              <a:t>Faktisk pensionsålder - Pensionsskyddscentralen (etk.fi)</a:t>
            </a:r>
            <a:endParaRPr lang="sv-SE"/>
          </a:p>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
        <p:nvSpPr>
          <p:cNvPr id="5" name="Tekstiruutu 4">
            <a:hlinkClick r:id="rId4"/>
            <a:extLst>
              <a:ext uri="{FF2B5EF4-FFF2-40B4-BE49-F238E27FC236}">
                <a16:creationId xmlns:a16="http://schemas.microsoft.com/office/drawing/2014/main" id="{C5BA6774-3CA7-45C7-B805-D5A4B7CEA44E}"/>
              </a:ext>
            </a:extLst>
          </p:cNvPr>
          <p:cNvSpPr txBox="1"/>
          <p:nvPr/>
        </p:nvSpPr>
        <p:spPr>
          <a:xfrm>
            <a:off x="685800" y="4716016"/>
            <a:ext cx="2122215" cy="276999"/>
          </a:xfrm>
          <a:prstGeom prst="rect">
            <a:avLst/>
          </a:prstGeom>
          <a:noFill/>
        </p:spPr>
        <p:txBody>
          <a:bodyPr wrap="square" rtlCol="0">
            <a:spAutoFit/>
          </a:bodyPr>
          <a:lstStyle/>
          <a:p>
            <a:r>
              <a:rPr lang="fi-FI" sz="1200" dirty="0">
                <a:latin typeface="+mn-lt"/>
                <a:hlinkClick r:id="rId5"/>
              </a:rPr>
              <a:t>Pension </a:t>
            </a:r>
            <a:r>
              <a:rPr lang="fi-FI" sz="1200" dirty="0" err="1">
                <a:latin typeface="+mn-lt"/>
                <a:hlinkClick r:id="rId5"/>
              </a:rPr>
              <a:t>Indicators</a:t>
            </a:r>
            <a:endParaRPr lang="en-US" sz="1200" dirty="0">
              <a:latin typeface="+mn-lt"/>
            </a:endParaRPr>
          </a:p>
        </p:txBody>
      </p:sp>
      <p:sp>
        <p:nvSpPr>
          <p:cNvPr id="6" name="Tekstiruutu 5">
            <a:extLst>
              <a:ext uri="{FF2B5EF4-FFF2-40B4-BE49-F238E27FC236}">
                <a16:creationId xmlns:a16="http://schemas.microsoft.com/office/drawing/2014/main" id="{65AFDA26-410C-4404-B940-4E20DDB7D647}"/>
              </a:ext>
            </a:extLst>
          </p:cNvPr>
          <p:cNvSpPr txBox="1"/>
          <p:nvPr/>
        </p:nvSpPr>
        <p:spPr>
          <a:xfrm>
            <a:off x="685800" y="5017999"/>
            <a:ext cx="1495346" cy="276999"/>
          </a:xfrm>
          <a:prstGeom prst="rect">
            <a:avLst/>
          </a:prstGeom>
          <a:noFill/>
        </p:spPr>
        <p:txBody>
          <a:bodyPr wrap="none" rtlCol="0">
            <a:spAutoFit/>
          </a:bodyPr>
          <a:lstStyle/>
          <a:p>
            <a:r>
              <a:rPr lang="fi-FI" sz="1200" dirty="0">
                <a:latin typeface="Calibri" panose="020F0502020204030204" pitchFamily="34" charset="0"/>
                <a:hlinkClick r:id="rId6"/>
              </a:rPr>
              <a:t>Työeläkeindikaattorit</a:t>
            </a:r>
            <a:endParaRPr lang="en-US" sz="1200" dirty="0">
              <a:latin typeface="Calibri" panose="020F0502020204030204" pitchFamily="34" charset="0"/>
            </a:endParaRPr>
          </a:p>
        </p:txBody>
      </p:sp>
    </p:spTree>
    <p:extLst>
      <p:ext uri="{BB962C8B-B14F-4D97-AF65-F5344CB8AC3E}">
        <p14:creationId xmlns:p14="http://schemas.microsoft.com/office/powerpoint/2010/main" val="3285566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43</a:t>
            </a:fld>
            <a:endParaRPr lang="fi-FI"/>
          </a:p>
        </p:txBody>
      </p:sp>
    </p:spTree>
    <p:extLst>
      <p:ext uri="{BB962C8B-B14F-4D97-AF65-F5344CB8AC3E}">
        <p14:creationId xmlns:p14="http://schemas.microsoft.com/office/powerpoint/2010/main" val="568515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solidFill>
                  <a:srgbClr val="000000"/>
                </a:solidFill>
              </a:rPr>
              <a:t>År</a:t>
            </a:r>
            <a:r>
              <a:rPr lang="fi-FI">
                <a:solidFill>
                  <a:srgbClr val="000000"/>
                </a:solidFill>
              </a:rPr>
              <a:t> 2021 </a:t>
            </a:r>
            <a:r>
              <a:rPr lang="fi-FI" dirty="0" err="1">
                <a:solidFill>
                  <a:srgbClr val="000000"/>
                </a:solidFill>
              </a:rPr>
              <a:t>var</a:t>
            </a:r>
            <a:r>
              <a:rPr lang="fi-FI" dirty="0">
                <a:solidFill>
                  <a:srgbClr val="000000"/>
                </a:solidFill>
              </a:rPr>
              <a:t> </a:t>
            </a:r>
            <a:r>
              <a:rPr lang="fi-FI" dirty="0" err="1">
                <a:solidFill>
                  <a:srgbClr val="000000"/>
                </a:solidFill>
              </a:rPr>
              <a:t>medelåldern</a:t>
            </a:r>
            <a:r>
              <a:rPr lang="fi-FI" dirty="0">
                <a:solidFill>
                  <a:srgbClr val="000000"/>
                </a:solidFill>
              </a:rPr>
              <a:t> </a:t>
            </a:r>
            <a:r>
              <a:rPr lang="fi-FI" dirty="0" err="1">
                <a:solidFill>
                  <a:srgbClr val="000000"/>
                </a:solidFill>
              </a:rPr>
              <a:t>bland</a:t>
            </a:r>
            <a:r>
              <a:rPr lang="fi-FI" dirty="0">
                <a:solidFill>
                  <a:srgbClr val="000000"/>
                </a:solidFill>
              </a:rPr>
              <a:t> </a:t>
            </a:r>
            <a:r>
              <a:rPr lang="fi-FI" dirty="0" err="1">
                <a:solidFill>
                  <a:srgbClr val="000000"/>
                </a:solidFill>
              </a:rPr>
              <a:t>rehabiliteringsklienterna</a:t>
            </a:r>
            <a:r>
              <a:rPr lang="fi-FI" dirty="0">
                <a:solidFill>
                  <a:srgbClr val="000000"/>
                </a:solidFill>
              </a:rPr>
              <a:t> 47 </a:t>
            </a:r>
            <a:r>
              <a:rPr lang="fi-FI" dirty="0" err="1">
                <a:solidFill>
                  <a:srgbClr val="000000"/>
                </a:solidFill>
              </a:rPr>
              <a:t>år</a:t>
            </a:r>
            <a:r>
              <a:rPr lang="fi-FI" dirty="0">
                <a:solidFill>
                  <a:srgbClr val="000000"/>
                </a:solidFill>
              </a:rPr>
              <a:t>. Av </a:t>
            </a:r>
            <a:r>
              <a:rPr lang="fi-FI" dirty="0" err="1">
                <a:solidFill>
                  <a:srgbClr val="000000"/>
                </a:solidFill>
              </a:rPr>
              <a:t>rehabiliterings-klienterna</a:t>
            </a:r>
            <a:r>
              <a:rPr lang="fi-FI" dirty="0">
                <a:solidFill>
                  <a:srgbClr val="000000"/>
                </a:solidFill>
              </a:rPr>
              <a:t> </a:t>
            </a:r>
            <a:r>
              <a:rPr lang="fi-FI" err="1">
                <a:solidFill>
                  <a:srgbClr val="000000"/>
                </a:solidFill>
              </a:rPr>
              <a:t>var</a:t>
            </a:r>
            <a:r>
              <a:rPr lang="fi-FI">
                <a:solidFill>
                  <a:srgbClr val="000000"/>
                </a:solidFill>
              </a:rPr>
              <a:t> 55 </a:t>
            </a:r>
            <a:r>
              <a:rPr lang="fi-FI" dirty="0">
                <a:solidFill>
                  <a:srgbClr val="000000"/>
                </a:solidFill>
              </a:rPr>
              <a:t>% </a:t>
            </a:r>
            <a:r>
              <a:rPr lang="fi-FI" dirty="0" err="1">
                <a:solidFill>
                  <a:srgbClr val="000000"/>
                </a:solidFill>
              </a:rPr>
              <a:t>kvinnor</a:t>
            </a:r>
            <a:r>
              <a:rPr lang="fi-FI" dirty="0">
                <a:solidFill>
                  <a:srgbClr val="000000"/>
                </a:solidFill>
              </a:rPr>
              <a:t>. </a:t>
            </a:r>
          </a:p>
          <a:p>
            <a:endParaRPr lang="fi-FI" dirty="0">
              <a:solidFill>
                <a:srgbClr val="000000"/>
              </a:solidFill>
            </a:endParaRPr>
          </a:p>
          <a:p>
            <a:r>
              <a:rPr lang="fi-FI" dirty="0" err="1"/>
              <a:t>Statistikdatabas</a:t>
            </a:r>
            <a:r>
              <a:rPr lang="fi-FI" dirty="0"/>
              <a:t>:</a:t>
            </a:r>
          </a:p>
          <a:p>
            <a:r>
              <a:rPr lang="fi-FI" dirty="0">
                <a:hlinkClick r:id="rId3"/>
              </a:rPr>
              <a:t>https://tilastot.etk.fi/pxweb/sv/ETK/ETK__160tyoelakekuntoutus/?tablelist=true&amp;rxid=e05b536d-ae62-4973-913b-c7ed47d0df72</a:t>
            </a:r>
            <a:endParaRPr lang="fi-FI" dirty="0"/>
          </a:p>
          <a:p>
            <a:endParaRPr lang="fi-FI" dirty="0"/>
          </a:p>
          <a:p>
            <a:r>
              <a:rPr lang="fi-FI" dirty="0" err="1"/>
              <a:t>Arbetspensionsrehabilitering</a:t>
            </a:r>
            <a:r>
              <a:rPr lang="fi-FI" dirty="0"/>
              <a:t>:</a:t>
            </a:r>
          </a:p>
          <a:p>
            <a:r>
              <a:rPr lang="fi-FI" dirty="0">
                <a:hlinkClick r:id="rId4"/>
              </a:rPr>
              <a:t>https://www.etk.fi/sv/forskning-statistik-prognoser/statistik/arbetspensionsrehabilitering/</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44</a:t>
            </a:fld>
            <a:endParaRPr lang="fi-FI"/>
          </a:p>
        </p:txBody>
      </p:sp>
    </p:spTree>
    <p:extLst>
      <p:ext uri="{BB962C8B-B14F-4D97-AF65-F5344CB8AC3E}">
        <p14:creationId xmlns:p14="http://schemas.microsoft.com/office/powerpoint/2010/main" val="2850907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De </a:t>
            </a:r>
            <a:r>
              <a:rPr lang="fi-FI" dirty="0" err="1"/>
              <a:t>totala</a:t>
            </a:r>
            <a:r>
              <a:rPr lang="fi-FI" dirty="0"/>
              <a:t> </a:t>
            </a:r>
            <a:r>
              <a:rPr lang="fi-FI" dirty="0" err="1"/>
              <a:t>kostnaderna</a:t>
            </a:r>
            <a:r>
              <a:rPr lang="fi-FI" dirty="0"/>
              <a:t> för </a:t>
            </a:r>
            <a:r>
              <a:rPr lang="fi-FI" dirty="0" err="1"/>
              <a:t>rehabiliteringen</a:t>
            </a:r>
            <a:r>
              <a:rPr lang="fi-FI" dirty="0"/>
              <a:t> </a:t>
            </a:r>
            <a:r>
              <a:rPr lang="fi-FI" dirty="0" err="1"/>
              <a:t>består</a:t>
            </a:r>
            <a:r>
              <a:rPr lang="fi-FI" dirty="0"/>
              <a:t> av </a:t>
            </a:r>
            <a:r>
              <a:rPr lang="fi-FI" dirty="0" err="1"/>
              <a:t>inkomstersättningen</a:t>
            </a:r>
            <a:r>
              <a:rPr lang="fi-FI" dirty="0"/>
              <a:t> </a:t>
            </a:r>
            <a:r>
              <a:rPr lang="fi-FI" dirty="0" err="1"/>
              <a:t>under</a:t>
            </a:r>
            <a:r>
              <a:rPr lang="fi-FI" dirty="0"/>
              <a:t> </a:t>
            </a:r>
            <a:r>
              <a:rPr lang="fi-FI" dirty="0" err="1"/>
              <a:t>rehabiliteringstiden</a:t>
            </a:r>
            <a:r>
              <a:rPr lang="fi-FI" dirty="0"/>
              <a:t> (</a:t>
            </a:r>
            <a:r>
              <a:rPr lang="fi-FI" dirty="0" err="1"/>
              <a:t>rehabiliteringsunderstöd</a:t>
            </a:r>
            <a:r>
              <a:rPr lang="fi-FI" dirty="0"/>
              <a:t>, </a:t>
            </a:r>
            <a:r>
              <a:rPr lang="fi-FI" dirty="0" err="1"/>
              <a:t>rehabiliteringspenning</a:t>
            </a:r>
            <a:r>
              <a:rPr lang="fi-FI" dirty="0"/>
              <a:t>/-</a:t>
            </a:r>
            <a:r>
              <a:rPr lang="fi-FI" dirty="0" err="1"/>
              <a:t>tillägg</a:t>
            </a:r>
            <a:r>
              <a:rPr lang="fi-FI" dirty="0"/>
              <a:t>) </a:t>
            </a:r>
            <a:r>
              <a:rPr lang="fi-FI" dirty="0" err="1"/>
              <a:t>och</a:t>
            </a:r>
            <a:r>
              <a:rPr lang="fi-FI" dirty="0"/>
              <a:t> </a:t>
            </a:r>
            <a:r>
              <a:rPr lang="fi-FI" dirty="0" err="1"/>
              <a:t>kostnaderna</a:t>
            </a:r>
            <a:r>
              <a:rPr lang="fi-FI" dirty="0"/>
              <a:t> för </a:t>
            </a:r>
            <a:r>
              <a:rPr lang="fi-FI" dirty="0" err="1"/>
              <a:t>rehabiliteringstjänsterna</a:t>
            </a:r>
            <a:r>
              <a:rPr lang="fi-FI" dirty="0"/>
              <a:t>. </a:t>
            </a:r>
            <a:r>
              <a:rPr lang="fi-FI" err="1"/>
              <a:t>År</a:t>
            </a:r>
            <a:r>
              <a:rPr lang="fi-FI"/>
              <a:t> 2021 </a:t>
            </a:r>
            <a:r>
              <a:rPr lang="fi-FI" dirty="0" err="1"/>
              <a:t>var</a:t>
            </a:r>
            <a:r>
              <a:rPr lang="fi-FI" dirty="0"/>
              <a:t> </a:t>
            </a:r>
            <a:r>
              <a:rPr lang="fi-FI" dirty="0" err="1"/>
              <a:t>den</a:t>
            </a:r>
            <a:r>
              <a:rPr lang="fi-FI" dirty="0"/>
              <a:t> </a:t>
            </a:r>
            <a:r>
              <a:rPr lang="fi-FI" dirty="0" err="1"/>
              <a:t>genomsnittliga</a:t>
            </a:r>
            <a:r>
              <a:rPr lang="fi-FI" dirty="0"/>
              <a:t> </a:t>
            </a:r>
            <a:r>
              <a:rPr lang="fi-FI" dirty="0" err="1"/>
              <a:t>inkomstersättningen</a:t>
            </a:r>
            <a:r>
              <a:rPr lang="fi-FI" dirty="0"/>
              <a:t> </a:t>
            </a:r>
            <a:r>
              <a:rPr lang="fi-FI"/>
              <a:t>2 896 </a:t>
            </a:r>
            <a:r>
              <a:rPr lang="fi-FI" dirty="0"/>
              <a:t>€/</a:t>
            </a:r>
            <a:r>
              <a:rPr lang="fi-FI" dirty="0" err="1"/>
              <a:t>mån</a:t>
            </a:r>
            <a:r>
              <a:rPr lang="fi-FI" dirty="0"/>
              <a:t>. </a:t>
            </a:r>
          </a:p>
          <a:p>
            <a:endParaRPr lang="fi-FI" dirty="0"/>
          </a:p>
          <a:p>
            <a:r>
              <a:rPr lang="fi-FI" dirty="0" err="1"/>
              <a:t>Statistikdatabas</a:t>
            </a:r>
            <a:r>
              <a:rPr lang="fi-FI" dirty="0"/>
              <a:t>:</a:t>
            </a:r>
          </a:p>
          <a:p>
            <a:r>
              <a:rPr lang="fi-FI" dirty="0">
                <a:hlinkClick r:id="rId3"/>
              </a:rPr>
              <a:t>https://tilastot.etk.fi/pxweb/sv/ETK/ETK__160tyoelakekuntoutus/?tablelist=true&amp;rxid=e05b536d-ae62-4973-913b-c7ed47d0df72</a:t>
            </a:r>
            <a:endParaRPr lang="fi-FI" dirty="0"/>
          </a:p>
          <a:p>
            <a:endParaRPr lang="fi-FI" dirty="0"/>
          </a:p>
          <a:p>
            <a:r>
              <a:rPr lang="fi-FI" dirty="0" err="1"/>
              <a:t>Arbetspensionsrehabilitering</a:t>
            </a:r>
            <a:r>
              <a:rPr lang="fi-FI" dirty="0"/>
              <a:t>:</a:t>
            </a:r>
          </a:p>
          <a:p>
            <a:r>
              <a:rPr lang="fi-FI" dirty="0">
                <a:hlinkClick r:id="rId4"/>
              </a:rPr>
              <a:t>https://www.etk.fi/sv/forskning-statistik-prognoser/statistik/arbetspensionsrehabilitering/</a:t>
            </a:r>
            <a:endParaRPr lang="fi-FI"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45</a:t>
            </a:fld>
            <a:endParaRPr lang="fi-FI"/>
          </a:p>
        </p:txBody>
      </p:sp>
    </p:spTree>
    <p:extLst>
      <p:ext uri="{BB962C8B-B14F-4D97-AF65-F5344CB8AC3E}">
        <p14:creationId xmlns:p14="http://schemas.microsoft.com/office/powerpoint/2010/main" val="1560070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46</a:t>
            </a:fld>
            <a:endParaRPr lang="fi-FI"/>
          </a:p>
        </p:txBody>
      </p:sp>
    </p:spTree>
    <p:extLst>
      <p:ext uri="{BB962C8B-B14F-4D97-AF65-F5344CB8AC3E}">
        <p14:creationId xmlns:p14="http://schemas.microsoft.com/office/powerpoint/2010/main" val="1365608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solidFill>
                  <a:srgbClr val="000000"/>
                </a:solidFill>
              </a:rPr>
              <a:t>I </a:t>
            </a:r>
            <a:r>
              <a:rPr lang="fi-FI" dirty="0" err="1">
                <a:solidFill>
                  <a:srgbClr val="000000"/>
                </a:solidFill>
              </a:rPr>
              <a:t>figuren</a:t>
            </a:r>
            <a:r>
              <a:rPr lang="fi-FI" dirty="0">
                <a:solidFill>
                  <a:srgbClr val="000000"/>
                </a:solidFill>
              </a:rPr>
              <a:t> </a:t>
            </a:r>
            <a:r>
              <a:rPr lang="fi-FI" dirty="0" err="1">
                <a:solidFill>
                  <a:srgbClr val="000000"/>
                </a:solidFill>
              </a:rPr>
              <a:t>studeras</a:t>
            </a:r>
            <a:r>
              <a:rPr lang="fi-FI" dirty="0">
                <a:solidFill>
                  <a:srgbClr val="000000"/>
                </a:solidFill>
              </a:rPr>
              <a:t> </a:t>
            </a:r>
            <a:r>
              <a:rPr lang="fi-FI" dirty="0" err="1">
                <a:solidFill>
                  <a:srgbClr val="000000"/>
                </a:solidFill>
              </a:rPr>
              <a:t>livssituationen</a:t>
            </a:r>
            <a:r>
              <a:rPr lang="fi-FI" dirty="0">
                <a:solidFill>
                  <a:srgbClr val="000000"/>
                </a:solidFill>
              </a:rPr>
              <a:t> för </a:t>
            </a:r>
            <a:r>
              <a:rPr lang="fi-FI" dirty="0" err="1">
                <a:solidFill>
                  <a:srgbClr val="000000"/>
                </a:solidFill>
              </a:rPr>
              <a:t>personer</a:t>
            </a:r>
            <a:r>
              <a:rPr lang="fi-FI" dirty="0">
                <a:solidFill>
                  <a:srgbClr val="000000"/>
                </a:solidFill>
              </a:rPr>
              <a:t> </a:t>
            </a:r>
            <a:r>
              <a:rPr lang="fi-FI" dirty="0" err="1">
                <a:solidFill>
                  <a:srgbClr val="000000"/>
                </a:solidFill>
              </a:rPr>
              <a:t>som</a:t>
            </a:r>
            <a:r>
              <a:rPr lang="fi-FI" dirty="0">
                <a:solidFill>
                  <a:srgbClr val="000000"/>
                </a:solidFill>
              </a:rPr>
              <a:t> </a:t>
            </a:r>
            <a:r>
              <a:rPr lang="fi-FI" dirty="0" err="1">
                <a:solidFill>
                  <a:srgbClr val="000000"/>
                </a:solidFill>
              </a:rPr>
              <a:t>har</a:t>
            </a:r>
            <a:r>
              <a:rPr lang="fi-FI" dirty="0">
                <a:solidFill>
                  <a:srgbClr val="000000"/>
                </a:solidFill>
              </a:rPr>
              <a:t> </a:t>
            </a:r>
            <a:r>
              <a:rPr lang="fi-FI" dirty="0" err="1">
                <a:solidFill>
                  <a:srgbClr val="000000"/>
                </a:solidFill>
              </a:rPr>
              <a:t>slutfört</a:t>
            </a:r>
            <a:r>
              <a:rPr lang="fi-FI" dirty="0">
                <a:solidFill>
                  <a:srgbClr val="000000"/>
                </a:solidFill>
              </a:rPr>
              <a:t> </a:t>
            </a:r>
            <a:r>
              <a:rPr lang="fi-FI" dirty="0" err="1">
                <a:solidFill>
                  <a:srgbClr val="000000"/>
                </a:solidFill>
              </a:rPr>
              <a:t>rehabilitering</a:t>
            </a:r>
            <a:r>
              <a:rPr lang="fi-FI" dirty="0">
                <a:solidFill>
                  <a:srgbClr val="000000"/>
                </a:solidFill>
              </a:rPr>
              <a:t> </a:t>
            </a:r>
            <a:r>
              <a:rPr lang="fi-FI" dirty="0" err="1">
                <a:solidFill>
                  <a:srgbClr val="000000"/>
                </a:solidFill>
              </a:rPr>
              <a:t>år</a:t>
            </a:r>
            <a:r>
              <a:rPr lang="fi-FI" dirty="0">
                <a:solidFill>
                  <a:srgbClr val="000000"/>
                </a:solidFill>
              </a:rPr>
              <a:t> 2017, </a:t>
            </a:r>
            <a:r>
              <a:rPr lang="fi-FI" dirty="0" err="1">
                <a:solidFill>
                  <a:srgbClr val="000000"/>
                </a:solidFill>
              </a:rPr>
              <a:t>närmast</a:t>
            </a:r>
            <a:r>
              <a:rPr lang="fi-FI" dirty="0">
                <a:solidFill>
                  <a:srgbClr val="000000"/>
                </a:solidFill>
              </a:rPr>
              <a:t> </a:t>
            </a:r>
            <a:r>
              <a:rPr lang="fi-FI" dirty="0" err="1">
                <a:solidFill>
                  <a:srgbClr val="000000"/>
                </a:solidFill>
              </a:rPr>
              <a:t>hur</a:t>
            </a:r>
            <a:r>
              <a:rPr lang="fi-FI" dirty="0">
                <a:solidFill>
                  <a:srgbClr val="000000"/>
                </a:solidFill>
              </a:rPr>
              <a:t> </a:t>
            </a:r>
            <a:r>
              <a:rPr lang="fi-FI" dirty="0" err="1">
                <a:solidFill>
                  <a:srgbClr val="000000"/>
                </a:solidFill>
              </a:rPr>
              <a:t>bestående</a:t>
            </a:r>
            <a:r>
              <a:rPr lang="fi-FI" dirty="0">
                <a:solidFill>
                  <a:srgbClr val="000000"/>
                </a:solidFill>
              </a:rPr>
              <a:t> </a:t>
            </a:r>
            <a:r>
              <a:rPr lang="fi-FI" dirty="0" err="1">
                <a:solidFill>
                  <a:srgbClr val="000000"/>
                </a:solidFill>
              </a:rPr>
              <a:t>situationen</a:t>
            </a:r>
            <a:r>
              <a:rPr lang="fi-FI" dirty="0">
                <a:solidFill>
                  <a:srgbClr val="000000"/>
                </a:solidFill>
              </a:rPr>
              <a:t> varit i </a:t>
            </a:r>
            <a:r>
              <a:rPr lang="fi-FI" dirty="0" err="1">
                <a:solidFill>
                  <a:srgbClr val="000000"/>
                </a:solidFill>
              </a:rPr>
              <a:t>fråga</a:t>
            </a:r>
            <a:r>
              <a:rPr lang="fi-FI" dirty="0">
                <a:solidFill>
                  <a:srgbClr val="000000"/>
                </a:solidFill>
              </a:rPr>
              <a:t> </a:t>
            </a:r>
            <a:r>
              <a:rPr lang="fi-FI" dirty="0" err="1">
                <a:solidFill>
                  <a:srgbClr val="000000"/>
                </a:solidFill>
              </a:rPr>
              <a:t>om</a:t>
            </a:r>
            <a:r>
              <a:rPr lang="fi-FI" dirty="0">
                <a:solidFill>
                  <a:srgbClr val="000000"/>
                </a:solidFill>
              </a:rPr>
              <a:t> </a:t>
            </a:r>
            <a:r>
              <a:rPr lang="fi-FI" dirty="0" err="1">
                <a:solidFill>
                  <a:srgbClr val="000000"/>
                </a:solidFill>
              </a:rPr>
              <a:t>arbete</a:t>
            </a:r>
            <a:r>
              <a:rPr lang="fi-FI" dirty="0">
                <a:solidFill>
                  <a:srgbClr val="000000"/>
                </a:solidFill>
              </a:rPr>
              <a:t> </a:t>
            </a:r>
            <a:r>
              <a:rPr lang="fi-FI" dirty="0" err="1">
                <a:solidFill>
                  <a:srgbClr val="000000"/>
                </a:solidFill>
              </a:rPr>
              <a:t>och</a:t>
            </a:r>
            <a:r>
              <a:rPr lang="fi-FI" dirty="0">
                <a:solidFill>
                  <a:srgbClr val="000000"/>
                </a:solidFill>
              </a:rPr>
              <a:t> </a:t>
            </a:r>
            <a:r>
              <a:rPr lang="fi-FI" dirty="0" err="1">
                <a:solidFill>
                  <a:srgbClr val="000000"/>
                </a:solidFill>
              </a:rPr>
              <a:t>pension</a:t>
            </a:r>
            <a:r>
              <a:rPr lang="fi-FI" dirty="0">
                <a:solidFill>
                  <a:srgbClr val="000000"/>
                </a:solidFill>
              </a:rPr>
              <a:t>. </a:t>
            </a:r>
            <a:r>
              <a:rPr lang="fi-FI" dirty="0" err="1">
                <a:solidFill>
                  <a:srgbClr val="000000"/>
                </a:solidFill>
              </a:rPr>
              <a:t>Uppgifterna</a:t>
            </a:r>
            <a:r>
              <a:rPr lang="fi-FI" dirty="0">
                <a:solidFill>
                  <a:srgbClr val="000000"/>
                </a:solidFill>
              </a:rPr>
              <a:t> </a:t>
            </a:r>
            <a:r>
              <a:rPr lang="fi-FI" dirty="0" err="1">
                <a:solidFill>
                  <a:srgbClr val="000000"/>
                </a:solidFill>
              </a:rPr>
              <a:t>bygger</a:t>
            </a:r>
            <a:r>
              <a:rPr lang="fi-FI" dirty="0">
                <a:solidFill>
                  <a:srgbClr val="000000"/>
                </a:solidFill>
              </a:rPr>
              <a:t> </a:t>
            </a:r>
            <a:r>
              <a:rPr lang="fi-FI" dirty="0" err="1">
                <a:solidFill>
                  <a:srgbClr val="000000"/>
                </a:solidFill>
              </a:rPr>
              <a:t>på</a:t>
            </a:r>
            <a:r>
              <a:rPr lang="fi-FI" dirty="0">
                <a:solidFill>
                  <a:srgbClr val="000000"/>
                </a:solidFill>
              </a:rPr>
              <a:t> </a:t>
            </a:r>
            <a:r>
              <a:rPr lang="fi-FI" dirty="0" err="1">
                <a:solidFill>
                  <a:srgbClr val="000000"/>
                </a:solidFill>
              </a:rPr>
              <a:t>Pensionsskyddscentralens</a:t>
            </a:r>
            <a:r>
              <a:rPr lang="fi-FI" dirty="0">
                <a:solidFill>
                  <a:srgbClr val="000000"/>
                </a:solidFill>
              </a:rPr>
              <a:t> </a:t>
            </a:r>
            <a:r>
              <a:rPr lang="fi-FI" dirty="0" err="1">
                <a:solidFill>
                  <a:srgbClr val="000000"/>
                </a:solidFill>
              </a:rPr>
              <a:t>register</a:t>
            </a:r>
            <a:r>
              <a:rPr lang="fi-FI" dirty="0">
                <a:solidFill>
                  <a:srgbClr val="000000"/>
                </a:solidFill>
              </a:rPr>
              <a:t>. </a:t>
            </a:r>
          </a:p>
          <a:p>
            <a:endParaRPr lang="fi-FI" dirty="0"/>
          </a:p>
          <a:p>
            <a:r>
              <a:rPr lang="fi-FI" b="1" dirty="0" err="1">
                <a:solidFill>
                  <a:srgbClr val="000000"/>
                </a:solidFill>
              </a:rPr>
              <a:t>Arbete</a:t>
            </a:r>
            <a:r>
              <a:rPr lang="fi-FI" dirty="0">
                <a:solidFill>
                  <a:srgbClr val="000000"/>
                </a:solidFill>
              </a:rPr>
              <a:t>:  </a:t>
            </a:r>
            <a:r>
              <a:rPr lang="fi-FI" dirty="0" err="1">
                <a:solidFill>
                  <a:srgbClr val="000000"/>
                </a:solidFill>
              </a:rPr>
              <a:t>Personen</a:t>
            </a:r>
            <a:r>
              <a:rPr lang="fi-FI" dirty="0">
                <a:solidFill>
                  <a:srgbClr val="000000"/>
                </a:solidFill>
              </a:rPr>
              <a:t> </a:t>
            </a:r>
            <a:r>
              <a:rPr lang="fi-FI" dirty="0" err="1">
                <a:solidFill>
                  <a:srgbClr val="000000"/>
                </a:solidFill>
              </a:rPr>
              <a:t>är</a:t>
            </a:r>
            <a:r>
              <a:rPr lang="fi-FI" dirty="0">
                <a:solidFill>
                  <a:srgbClr val="000000"/>
                </a:solidFill>
              </a:rPr>
              <a:t> </a:t>
            </a:r>
            <a:r>
              <a:rPr lang="fi-FI" dirty="0" err="1">
                <a:solidFill>
                  <a:srgbClr val="000000"/>
                </a:solidFill>
              </a:rPr>
              <a:t>helt</a:t>
            </a:r>
            <a:r>
              <a:rPr lang="fi-FI" dirty="0">
                <a:solidFill>
                  <a:srgbClr val="000000"/>
                </a:solidFill>
              </a:rPr>
              <a:t> i </a:t>
            </a:r>
            <a:r>
              <a:rPr lang="fi-FI" dirty="0" err="1">
                <a:solidFill>
                  <a:srgbClr val="000000"/>
                </a:solidFill>
              </a:rPr>
              <a:t>arbetslivet</a:t>
            </a:r>
            <a:r>
              <a:rPr lang="fi-FI" dirty="0">
                <a:solidFill>
                  <a:srgbClr val="000000"/>
                </a:solidFill>
              </a:rPr>
              <a:t>. </a:t>
            </a:r>
          </a:p>
          <a:p>
            <a:endParaRPr lang="fi-FI" dirty="0">
              <a:solidFill>
                <a:srgbClr val="000000"/>
              </a:solidFill>
            </a:endParaRPr>
          </a:p>
          <a:p>
            <a:pPr>
              <a:lnSpc>
                <a:spcPct val="20000"/>
              </a:lnSpc>
            </a:pPr>
            <a:endParaRPr lang="fi-FI" dirty="0"/>
          </a:p>
          <a:p>
            <a:r>
              <a:rPr lang="fi-FI" b="1" dirty="0" err="1">
                <a:solidFill>
                  <a:srgbClr val="000000"/>
                </a:solidFill>
              </a:rPr>
              <a:t>Arbete</a:t>
            </a:r>
            <a:r>
              <a:rPr lang="fi-FI" b="1" dirty="0">
                <a:solidFill>
                  <a:srgbClr val="000000"/>
                </a:solidFill>
              </a:rPr>
              <a:t> </a:t>
            </a:r>
            <a:r>
              <a:rPr lang="fi-FI" b="1" dirty="0" err="1">
                <a:solidFill>
                  <a:srgbClr val="000000"/>
                </a:solidFill>
              </a:rPr>
              <a:t>och</a:t>
            </a:r>
            <a:r>
              <a:rPr lang="fi-FI" b="1" dirty="0">
                <a:solidFill>
                  <a:srgbClr val="000000"/>
                </a:solidFill>
              </a:rPr>
              <a:t> </a:t>
            </a:r>
            <a:r>
              <a:rPr lang="fi-FI" b="1" dirty="0" err="1">
                <a:solidFill>
                  <a:srgbClr val="000000"/>
                </a:solidFill>
              </a:rPr>
              <a:t>pension</a:t>
            </a:r>
            <a:r>
              <a:rPr lang="fi-FI" dirty="0">
                <a:solidFill>
                  <a:srgbClr val="000000"/>
                </a:solidFill>
              </a:rPr>
              <a:t>: </a:t>
            </a:r>
            <a:r>
              <a:rPr lang="fi-FI" dirty="0" err="1">
                <a:solidFill>
                  <a:srgbClr val="000000"/>
                </a:solidFill>
              </a:rPr>
              <a:t>Personen</a:t>
            </a:r>
            <a:r>
              <a:rPr lang="fi-FI" dirty="0">
                <a:solidFill>
                  <a:srgbClr val="000000"/>
                </a:solidFill>
              </a:rPr>
              <a:t> </a:t>
            </a:r>
            <a:r>
              <a:rPr lang="fi-FI" dirty="0" err="1">
                <a:solidFill>
                  <a:srgbClr val="000000"/>
                </a:solidFill>
              </a:rPr>
              <a:t>arbetar</a:t>
            </a:r>
            <a:r>
              <a:rPr lang="fi-FI" dirty="0">
                <a:solidFill>
                  <a:srgbClr val="000000"/>
                </a:solidFill>
              </a:rPr>
              <a:t> </a:t>
            </a:r>
            <a:r>
              <a:rPr lang="fi-FI" dirty="0" err="1">
                <a:solidFill>
                  <a:srgbClr val="000000"/>
                </a:solidFill>
              </a:rPr>
              <a:t>vid</a:t>
            </a:r>
            <a:r>
              <a:rPr lang="fi-FI" dirty="0">
                <a:solidFill>
                  <a:srgbClr val="000000"/>
                </a:solidFill>
              </a:rPr>
              <a:t> </a:t>
            </a:r>
            <a:r>
              <a:rPr lang="fi-FI" dirty="0" err="1">
                <a:solidFill>
                  <a:srgbClr val="000000"/>
                </a:solidFill>
              </a:rPr>
              <a:t>sidan</a:t>
            </a:r>
            <a:r>
              <a:rPr lang="fi-FI" dirty="0">
                <a:solidFill>
                  <a:srgbClr val="000000"/>
                </a:solidFill>
              </a:rPr>
              <a:t> av </a:t>
            </a:r>
            <a:r>
              <a:rPr lang="fi-FI" dirty="0" err="1">
                <a:solidFill>
                  <a:srgbClr val="000000"/>
                </a:solidFill>
              </a:rPr>
              <a:t>pension</a:t>
            </a:r>
            <a:r>
              <a:rPr lang="fi-FI" dirty="0">
                <a:solidFill>
                  <a:srgbClr val="000000"/>
                </a:solidFill>
              </a:rPr>
              <a:t>. </a:t>
            </a:r>
            <a:r>
              <a:rPr lang="fi-FI" dirty="0" err="1">
                <a:solidFill>
                  <a:srgbClr val="000000"/>
                </a:solidFill>
              </a:rPr>
              <a:t>Pensionen</a:t>
            </a:r>
            <a:r>
              <a:rPr lang="fi-FI" dirty="0">
                <a:solidFill>
                  <a:srgbClr val="000000"/>
                </a:solidFill>
              </a:rPr>
              <a:t> </a:t>
            </a:r>
            <a:r>
              <a:rPr lang="fi-FI" dirty="0" err="1">
                <a:solidFill>
                  <a:srgbClr val="000000"/>
                </a:solidFill>
              </a:rPr>
              <a:t>kan</a:t>
            </a:r>
            <a:r>
              <a:rPr lang="fi-FI" dirty="0">
                <a:solidFill>
                  <a:srgbClr val="000000"/>
                </a:solidFill>
              </a:rPr>
              <a:t> vara </a:t>
            </a:r>
            <a:r>
              <a:rPr lang="fi-FI" dirty="0" err="1">
                <a:solidFill>
                  <a:srgbClr val="000000"/>
                </a:solidFill>
              </a:rPr>
              <a:t>partiell</a:t>
            </a:r>
            <a:r>
              <a:rPr lang="fi-FI" dirty="0">
                <a:solidFill>
                  <a:srgbClr val="000000"/>
                </a:solidFill>
              </a:rPr>
              <a:t> </a:t>
            </a:r>
            <a:r>
              <a:rPr lang="fi-FI" dirty="0" err="1">
                <a:solidFill>
                  <a:srgbClr val="000000"/>
                </a:solidFill>
              </a:rPr>
              <a:t>sjukpension</a:t>
            </a:r>
            <a:r>
              <a:rPr lang="fi-FI" dirty="0">
                <a:solidFill>
                  <a:srgbClr val="000000"/>
                </a:solidFill>
              </a:rPr>
              <a:t>, </a:t>
            </a:r>
            <a:r>
              <a:rPr lang="fi-FI" dirty="0" err="1">
                <a:solidFill>
                  <a:srgbClr val="000000"/>
                </a:solidFill>
              </a:rPr>
              <a:t>full</a:t>
            </a:r>
            <a:r>
              <a:rPr lang="fi-FI" dirty="0">
                <a:solidFill>
                  <a:srgbClr val="000000"/>
                </a:solidFill>
              </a:rPr>
              <a:t> </a:t>
            </a:r>
            <a:r>
              <a:rPr lang="fi-FI" dirty="0" err="1">
                <a:solidFill>
                  <a:srgbClr val="000000"/>
                </a:solidFill>
              </a:rPr>
              <a:t>sjukpension</a:t>
            </a:r>
            <a:r>
              <a:rPr lang="fi-FI" dirty="0">
                <a:solidFill>
                  <a:srgbClr val="000000"/>
                </a:solidFill>
              </a:rPr>
              <a:t> </a:t>
            </a:r>
            <a:r>
              <a:rPr lang="fi-FI" dirty="0" err="1">
                <a:solidFill>
                  <a:srgbClr val="000000"/>
                </a:solidFill>
              </a:rPr>
              <a:t>eller</a:t>
            </a:r>
            <a:r>
              <a:rPr lang="fi-FI" dirty="0">
                <a:solidFill>
                  <a:srgbClr val="000000"/>
                </a:solidFill>
              </a:rPr>
              <a:t> </a:t>
            </a:r>
            <a:r>
              <a:rPr lang="fi-FI" dirty="0" err="1">
                <a:solidFill>
                  <a:srgbClr val="000000"/>
                </a:solidFill>
              </a:rPr>
              <a:t>någon</a:t>
            </a:r>
            <a:r>
              <a:rPr lang="fi-FI" dirty="0">
                <a:solidFill>
                  <a:srgbClr val="000000"/>
                </a:solidFill>
              </a:rPr>
              <a:t> annan </a:t>
            </a:r>
            <a:r>
              <a:rPr lang="fi-FI" dirty="0" err="1">
                <a:solidFill>
                  <a:srgbClr val="000000"/>
                </a:solidFill>
              </a:rPr>
              <a:t>pension</a:t>
            </a:r>
            <a:r>
              <a:rPr lang="fi-FI" dirty="0">
                <a:solidFill>
                  <a:srgbClr val="000000"/>
                </a:solidFill>
              </a:rPr>
              <a:t>.  </a:t>
            </a:r>
          </a:p>
          <a:p>
            <a:endParaRPr lang="fi-FI" dirty="0">
              <a:solidFill>
                <a:srgbClr val="000000"/>
              </a:solidFill>
            </a:endParaRPr>
          </a:p>
          <a:p>
            <a:pPr>
              <a:lnSpc>
                <a:spcPct val="20000"/>
              </a:lnSpc>
            </a:pPr>
            <a:endParaRPr lang="fi-FI" dirty="0"/>
          </a:p>
          <a:p>
            <a:r>
              <a:rPr lang="fi-FI" b="1" dirty="0" err="1">
                <a:solidFill>
                  <a:srgbClr val="000000"/>
                </a:solidFill>
              </a:rPr>
              <a:t>Varken</a:t>
            </a:r>
            <a:r>
              <a:rPr lang="fi-FI" b="1" dirty="0">
                <a:solidFill>
                  <a:srgbClr val="000000"/>
                </a:solidFill>
              </a:rPr>
              <a:t> </a:t>
            </a:r>
            <a:r>
              <a:rPr lang="fi-FI" b="1" dirty="0" err="1">
                <a:solidFill>
                  <a:srgbClr val="000000"/>
                </a:solidFill>
              </a:rPr>
              <a:t>arbete</a:t>
            </a:r>
            <a:r>
              <a:rPr lang="fi-FI" b="1" dirty="0">
                <a:solidFill>
                  <a:srgbClr val="000000"/>
                </a:solidFill>
              </a:rPr>
              <a:t> </a:t>
            </a:r>
            <a:r>
              <a:rPr lang="fi-FI" b="1" dirty="0" err="1">
                <a:solidFill>
                  <a:srgbClr val="000000"/>
                </a:solidFill>
              </a:rPr>
              <a:t>eller</a:t>
            </a:r>
            <a:r>
              <a:rPr lang="fi-FI" b="1" dirty="0">
                <a:solidFill>
                  <a:srgbClr val="000000"/>
                </a:solidFill>
              </a:rPr>
              <a:t> </a:t>
            </a:r>
            <a:r>
              <a:rPr lang="fi-FI" b="1" dirty="0" err="1">
                <a:solidFill>
                  <a:srgbClr val="000000"/>
                </a:solidFill>
              </a:rPr>
              <a:t>pension</a:t>
            </a:r>
            <a:r>
              <a:rPr lang="fi-FI" dirty="0">
                <a:solidFill>
                  <a:srgbClr val="000000"/>
                </a:solidFill>
              </a:rPr>
              <a:t>: </a:t>
            </a:r>
            <a:r>
              <a:rPr lang="fi-FI" dirty="0" err="1">
                <a:solidFill>
                  <a:srgbClr val="000000"/>
                </a:solidFill>
              </a:rPr>
              <a:t>Personen</a:t>
            </a:r>
            <a:r>
              <a:rPr lang="fi-FI" dirty="0">
                <a:solidFill>
                  <a:srgbClr val="000000"/>
                </a:solidFill>
              </a:rPr>
              <a:t> </a:t>
            </a:r>
            <a:r>
              <a:rPr lang="fi-FI" dirty="0" err="1">
                <a:solidFill>
                  <a:srgbClr val="000000"/>
                </a:solidFill>
              </a:rPr>
              <a:t>är</a:t>
            </a:r>
            <a:r>
              <a:rPr lang="fi-FI" dirty="0">
                <a:solidFill>
                  <a:srgbClr val="000000"/>
                </a:solidFill>
              </a:rPr>
              <a:t> </a:t>
            </a:r>
            <a:r>
              <a:rPr lang="fi-FI" dirty="0" err="1">
                <a:solidFill>
                  <a:srgbClr val="000000"/>
                </a:solidFill>
              </a:rPr>
              <a:t>arbetslös</a:t>
            </a:r>
            <a:r>
              <a:rPr lang="fi-FI" dirty="0">
                <a:solidFill>
                  <a:srgbClr val="000000"/>
                </a:solidFill>
              </a:rPr>
              <a:t> </a:t>
            </a:r>
            <a:r>
              <a:rPr lang="fi-FI" dirty="0" err="1">
                <a:solidFill>
                  <a:srgbClr val="000000"/>
                </a:solidFill>
              </a:rPr>
              <a:t>eller</a:t>
            </a:r>
            <a:r>
              <a:rPr lang="fi-FI" dirty="0">
                <a:solidFill>
                  <a:srgbClr val="000000"/>
                </a:solidFill>
              </a:rPr>
              <a:t> </a:t>
            </a:r>
            <a:r>
              <a:rPr lang="fi-FI" dirty="0" err="1">
                <a:solidFill>
                  <a:srgbClr val="000000"/>
                </a:solidFill>
              </a:rPr>
              <a:t>studerar</a:t>
            </a:r>
            <a:r>
              <a:rPr lang="fi-FI" dirty="0">
                <a:solidFill>
                  <a:srgbClr val="000000"/>
                </a:solidFill>
              </a:rPr>
              <a:t>.</a:t>
            </a:r>
          </a:p>
          <a:p>
            <a:endParaRPr lang="fi-FI" dirty="0">
              <a:solidFill>
                <a:srgbClr val="000000"/>
              </a:solidFill>
            </a:endParaRPr>
          </a:p>
          <a:p>
            <a:pPr>
              <a:lnSpc>
                <a:spcPct val="20000"/>
              </a:lnSpc>
            </a:pPr>
            <a:endParaRPr lang="fi-FI" dirty="0"/>
          </a:p>
          <a:p>
            <a:r>
              <a:rPr lang="fi-FI" b="1" dirty="0" err="1">
                <a:solidFill>
                  <a:srgbClr val="000000"/>
                </a:solidFill>
              </a:rPr>
              <a:t>Partiell</a:t>
            </a:r>
            <a:r>
              <a:rPr lang="fi-FI" b="1" dirty="0">
                <a:solidFill>
                  <a:srgbClr val="000000"/>
                </a:solidFill>
              </a:rPr>
              <a:t> </a:t>
            </a:r>
            <a:r>
              <a:rPr lang="fi-FI" b="1" dirty="0" err="1">
                <a:solidFill>
                  <a:srgbClr val="000000"/>
                </a:solidFill>
              </a:rPr>
              <a:t>sjukpension</a:t>
            </a:r>
            <a:r>
              <a:rPr lang="fi-FI" b="1" dirty="0">
                <a:solidFill>
                  <a:srgbClr val="000000"/>
                </a:solidFill>
              </a:rPr>
              <a:t>, </a:t>
            </a:r>
            <a:r>
              <a:rPr lang="fi-FI" b="1" dirty="0" err="1">
                <a:solidFill>
                  <a:srgbClr val="000000"/>
                </a:solidFill>
              </a:rPr>
              <a:t>full</a:t>
            </a:r>
            <a:r>
              <a:rPr lang="fi-FI" b="1" dirty="0">
                <a:solidFill>
                  <a:srgbClr val="000000"/>
                </a:solidFill>
              </a:rPr>
              <a:t> </a:t>
            </a:r>
            <a:r>
              <a:rPr lang="fi-FI" b="1" dirty="0" err="1">
                <a:solidFill>
                  <a:srgbClr val="000000"/>
                </a:solidFill>
              </a:rPr>
              <a:t>sjukpension</a:t>
            </a:r>
            <a:r>
              <a:rPr lang="fi-FI" dirty="0">
                <a:solidFill>
                  <a:srgbClr val="000000"/>
                </a:solidFill>
              </a:rPr>
              <a:t>: </a:t>
            </a:r>
            <a:r>
              <a:rPr lang="fi-FI" dirty="0" err="1">
                <a:solidFill>
                  <a:srgbClr val="000000"/>
                </a:solidFill>
              </a:rPr>
              <a:t>Personen</a:t>
            </a:r>
            <a:r>
              <a:rPr lang="fi-FI" dirty="0">
                <a:solidFill>
                  <a:srgbClr val="000000"/>
                </a:solidFill>
              </a:rPr>
              <a:t> </a:t>
            </a:r>
            <a:r>
              <a:rPr lang="fi-FI" dirty="0" err="1">
                <a:solidFill>
                  <a:srgbClr val="000000"/>
                </a:solidFill>
              </a:rPr>
              <a:t>är</a:t>
            </a:r>
            <a:r>
              <a:rPr lang="fi-FI" dirty="0">
                <a:solidFill>
                  <a:srgbClr val="000000"/>
                </a:solidFill>
              </a:rPr>
              <a:t> </a:t>
            </a:r>
            <a:r>
              <a:rPr lang="fi-FI" dirty="0" err="1">
                <a:solidFill>
                  <a:srgbClr val="000000"/>
                </a:solidFill>
              </a:rPr>
              <a:t>endast</a:t>
            </a:r>
            <a:r>
              <a:rPr lang="fi-FI" dirty="0">
                <a:solidFill>
                  <a:srgbClr val="000000"/>
                </a:solidFill>
              </a:rPr>
              <a:t> </a:t>
            </a:r>
            <a:r>
              <a:rPr lang="fi-FI" dirty="0" err="1">
                <a:solidFill>
                  <a:srgbClr val="000000"/>
                </a:solidFill>
              </a:rPr>
              <a:t>pensionerad</a:t>
            </a:r>
            <a:r>
              <a:rPr lang="fi-FI" dirty="0">
                <a:solidFill>
                  <a:srgbClr val="000000"/>
                </a:solidFill>
              </a:rPr>
              <a:t>, </a:t>
            </a:r>
            <a:r>
              <a:rPr lang="fi-FI" dirty="0" err="1">
                <a:solidFill>
                  <a:srgbClr val="000000"/>
                </a:solidFill>
              </a:rPr>
              <a:t>arbetar</a:t>
            </a:r>
            <a:r>
              <a:rPr lang="fi-FI" dirty="0">
                <a:solidFill>
                  <a:srgbClr val="000000"/>
                </a:solidFill>
              </a:rPr>
              <a:t> </a:t>
            </a:r>
            <a:r>
              <a:rPr lang="fi-FI" dirty="0" err="1">
                <a:solidFill>
                  <a:srgbClr val="000000"/>
                </a:solidFill>
              </a:rPr>
              <a:t>inte</a:t>
            </a:r>
            <a:r>
              <a:rPr lang="fi-FI" dirty="0">
                <a:solidFill>
                  <a:srgbClr val="000000"/>
                </a:solidFill>
              </a:rPr>
              <a:t>.</a:t>
            </a:r>
          </a:p>
          <a:p>
            <a:endParaRPr lang="fi-FI" dirty="0">
              <a:solidFill>
                <a:srgbClr val="000000"/>
              </a:solidFill>
            </a:endParaRPr>
          </a:p>
          <a:p>
            <a:pPr>
              <a:lnSpc>
                <a:spcPct val="20000"/>
              </a:lnSpc>
            </a:pPr>
            <a:endParaRPr lang="fi-FI" dirty="0">
              <a:solidFill>
                <a:srgbClr val="000000"/>
              </a:solidFill>
            </a:endParaRPr>
          </a:p>
          <a:p>
            <a:r>
              <a:rPr lang="fi-FI" b="1" dirty="0">
                <a:solidFill>
                  <a:srgbClr val="000000"/>
                </a:solidFill>
              </a:rPr>
              <a:t>Annat</a:t>
            </a:r>
            <a:r>
              <a:rPr lang="fi-FI" dirty="0">
                <a:solidFill>
                  <a:srgbClr val="000000"/>
                </a:solidFill>
              </a:rPr>
              <a:t>: </a:t>
            </a:r>
            <a:r>
              <a:rPr lang="fi-FI" dirty="0" err="1">
                <a:solidFill>
                  <a:srgbClr val="000000"/>
                </a:solidFill>
              </a:rPr>
              <a:t>Personen</a:t>
            </a:r>
            <a:r>
              <a:rPr lang="fi-FI" dirty="0">
                <a:solidFill>
                  <a:srgbClr val="000000"/>
                </a:solidFill>
              </a:rPr>
              <a:t> </a:t>
            </a:r>
            <a:r>
              <a:rPr lang="fi-FI" dirty="0" err="1">
                <a:solidFill>
                  <a:srgbClr val="000000"/>
                </a:solidFill>
              </a:rPr>
              <a:t>har</a:t>
            </a:r>
            <a:r>
              <a:rPr lang="fi-FI" dirty="0">
                <a:solidFill>
                  <a:srgbClr val="000000"/>
                </a:solidFill>
              </a:rPr>
              <a:t> </a:t>
            </a:r>
            <a:r>
              <a:rPr lang="fi-FI" dirty="0" err="1">
                <a:solidFill>
                  <a:srgbClr val="000000"/>
                </a:solidFill>
              </a:rPr>
              <a:t>någon</a:t>
            </a:r>
            <a:r>
              <a:rPr lang="fi-FI" dirty="0">
                <a:solidFill>
                  <a:srgbClr val="000000"/>
                </a:solidFill>
              </a:rPr>
              <a:t> annan </a:t>
            </a:r>
            <a:r>
              <a:rPr lang="fi-FI" dirty="0" err="1">
                <a:solidFill>
                  <a:srgbClr val="000000"/>
                </a:solidFill>
              </a:rPr>
              <a:t>pension</a:t>
            </a:r>
            <a:r>
              <a:rPr lang="fi-FI" dirty="0">
                <a:solidFill>
                  <a:srgbClr val="000000"/>
                </a:solidFill>
              </a:rPr>
              <a:t> </a:t>
            </a:r>
            <a:r>
              <a:rPr lang="fi-FI" dirty="0" err="1">
                <a:solidFill>
                  <a:srgbClr val="000000"/>
                </a:solidFill>
              </a:rPr>
              <a:t>än</a:t>
            </a:r>
            <a:r>
              <a:rPr lang="fi-FI" dirty="0">
                <a:solidFill>
                  <a:srgbClr val="000000"/>
                </a:solidFill>
              </a:rPr>
              <a:t> </a:t>
            </a:r>
            <a:r>
              <a:rPr lang="fi-FI" dirty="0" err="1">
                <a:solidFill>
                  <a:srgbClr val="000000"/>
                </a:solidFill>
              </a:rPr>
              <a:t>sjukpension</a:t>
            </a:r>
            <a:r>
              <a:rPr lang="fi-FI" dirty="0">
                <a:solidFill>
                  <a:srgbClr val="000000"/>
                </a:solidFill>
              </a:rPr>
              <a:t> </a:t>
            </a:r>
            <a:r>
              <a:rPr lang="fi-FI" dirty="0" err="1">
                <a:solidFill>
                  <a:srgbClr val="000000"/>
                </a:solidFill>
              </a:rPr>
              <a:t>och</a:t>
            </a:r>
            <a:r>
              <a:rPr lang="fi-FI" dirty="0">
                <a:solidFill>
                  <a:srgbClr val="000000"/>
                </a:solidFill>
              </a:rPr>
              <a:t> </a:t>
            </a:r>
            <a:r>
              <a:rPr lang="fi-FI" dirty="0" err="1">
                <a:solidFill>
                  <a:srgbClr val="000000"/>
                </a:solidFill>
              </a:rPr>
              <a:t>arbetar</a:t>
            </a:r>
            <a:r>
              <a:rPr lang="fi-FI" dirty="0">
                <a:solidFill>
                  <a:srgbClr val="000000"/>
                </a:solidFill>
              </a:rPr>
              <a:t> </a:t>
            </a:r>
            <a:r>
              <a:rPr lang="fi-FI" dirty="0" err="1">
                <a:solidFill>
                  <a:srgbClr val="000000"/>
                </a:solidFill>
              </a:rPr>
              <a:t>inte</a:t>
            </a:r>
            <a:r>
              <a:rPr lang="fi-FI" dirty="0">
                <a:solidFill>
                  <a:srgbClr val="000000"/>
                </a:solidFill>
              </a:rPr>
              <a:t>, </a:t>
            </a:r>
            <a:r>
              <a:rPr lang="fi-FI" dirty="0" err="1">
                <a:solidFill>
                  <a:srgbClr val="000000"/>
                </a:solidFill>
              </a:rPr>
              <a:t>död</a:t>
            </a: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47</a:t>
            </a:fld>
            <a:endParaRPr lang="fi-FI"/>
          </a:p>
        </p:txBody>
      </p:sp>
    </p:spTree>
    <p:extLst>
      <p:ext uri="{BB962C8B-B14F-4D97-AF65-F5344CB8AC3E}">
        <p14:creationId xmlns:p14="http://schemas.microsoft.com/office/powerpoint/2010/main" val="3577655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Staten </a:t>
            </a:r>
            <a:r>
              <a:rPr lang="fi-FI" dirty="0" err="1"/>
              <a:t>bekostar</a:t>
            </a:r>
            <a:r>
              <a:rPr lang="fi-FI" dirty="0"/>
              <a:t> </a:t>
            </a:r>
            <a:r>
              <a:rPr lang="fi-FI" dirty="0" err="1"/>
              <a:t>också</a:t>
            </a:r>
            <a:r>
              <a:rPr lang="fi-FI" dirty="0"/>
              <a:t> </a:t>
            </a:r>
            <a:r>
              <a:rPr lang="fi-FI" dirty="0" err="1"/>
              <a:t>StPEL-förmåner</a:t>
            </a:r>
            <a:r>
              <a:rPr lang="fi-FI" dirty="0"/>
              <a:t>, </a:t>
            </a:r>
            <a:r>
              <a:rPr lang="fi-FI" dirty="0" err="1"/>
              <a:t>som</a:t>
            </a:r>
            <a:r>
              <a:rPr lang="fi-FI" dirty="0"/>
              <a:t> </a:t>
            </a:r>
            <a:r>
              <a:rPr lang="fi-FI" dirty="0" err="1"/>
              <a:t>tillväxer</a:t>
            </a:r>
            <a:r>
              <a:rPr lang="fi-FI" dirty="0"/>
              <a:t> </a:t>
            </a:r>
            <a:r>
              <a:rPr lang="fi-FI" dirty="0" err="1"/>
              <a:t>under</a:t>
            </a:r>
            <a:r>
              <a:rPr lang="fi-FI" dirty="0"/>
              <a:t> </a:t>
            </a:r>
            <a:r>
              <a:rPr lang="fi-FI" dirty="0" err="1"/>
              <a:t>tid</a:t>
            </a:r>
            <a:r>
              <a:rPr lang="fi-FI" dirty="0"/>
              <a:t> för </a:t>
            </a:r>
            <a:r>
              <a:rPr lang="fi-FI" dirty="0" err="1"/>
              <a:t>vård</a:t>
            </a:r>
            <a:r>
              <a:rPr lang="fi-FI" dirty="0"/>
              <a:t> av </a:t>
            </a:r>
            <a:r>
              <a:rPr lang="fi-FI" dirty="0" err="1"/>
              <a:t>barn</a:t>
            </a:r>
            <a:r>
              <a:rPr lang="fi-FI" dirty="0"/>
              <a:t> </a:t>
            </a:r>
            <a:r>
              <a:rPr lang="fi-FI" dirty="0" err="1"/>
              <a:t>under</a:t>
            </a:r>
            <a:r>
              <a:rPr lang="fi-FI" dirty="0"/>
              <a:t> </a:t>
            </a:r>
            <a:r>
              <a:rPr lang="fi-FI" dirty="0" err="1"/>
              <a:t>tre</a:t>
            </a:r>
            <a:r>
              <a:rPr lang="fi-FI" dirty="0"/>
              <a:t> </a:t>
            </a:r>
            <a:r>
              <a:rPr lang="fi-FI" dirty="0" err="1"/>
              <a:t>år</a:t>
            </a:r>
            <a:r>
              <a:rPr lang="fi-FI" dirty="0"/>
              <a:t> </a:t>
            </a:r>
            <a:r>
              <a:rPr lang="fi-FI" dirty="0" err="1"/>
              <a:t>eller</a:t>
            </a:r>
            <a:r>
              <a:rPr lang="fi-FI" dirty="0"/>
              <a:t> </a:t>
            </a:r>
            <a:r>
              <a:rPr lang="fi-FI" dirty="0" err="1"/>
              <a:t>studier</a:t>
            </a:r>
            <a:r>
              <a:rPr lang="fi-FI" dirty="0"/>
              <a:t>, </a:t>
            </a:r>
            <a:r>
              <a:rPr lang="fi-FI" dirty="0" err="1"/>
              <a:t>och</a:t>
            </a:r>
            <a:r>
              <a:rPr lang="fi-FI" dirty="0"/>
              <a:t> </a:t>
            </a:r>
            <a:r>
              <a:rPr lang="fi-FI" dirty="0" err="1"/>
              <a:t>omkostnader</a:t>
            </a:r>
            <a:r>
              <a:rPr lang="fi-FI" dirty="0"/>
              <a:t> </a:t>
            </a:r>
            <a:r>
              <a:rPr lang="fi-FI" dirty="0" err="1"/>
              <a:t>som</a:t>
            </a:r>
            <a:r>
              <a:rPr lang="fi-FI" dirty="0"/>
              <a:t> </a:t>
            </a:r>
            <a:r>
              <a:rPr lang="fi-FI" dirty="0" err="1"/>
              <a:t>hänför</a:t>
            </a:r>
            <a:r>
              <a:rPr lang="fi-FI" dirty="0"/>
              <a:t> </a:t>
            </a:r>
            <a:r>
              <a:rPr lang="fi-FI" dirty="0" err="1"/>
              <a:t>sig</a:t>
            </a:r>
            <a:r>
              <a:rPr lang="fi-FI" dirty="0"/>
              <a:t> </a:t>
            </a:r>
            <a:r>
              <a:rPr lang="fi-FI" dirty="0" err="1"/>
              <a:t>till</a:t>
            </a:r>
            <a:r>
              <a:rPr lang="fi-FI" dirty="0"/>
              <a:t> dem. </a:t>
            </a:r>
            <a:r>
              <a:rPr lang="fi-FI" dirty="0" err="1"/>
              <a:t>StPEL-förmånerna</a:t>
            </a:r>
            <a:r>
              <a:rPr lang="fi-FI" dirty="0"/>
              <a:t> </a:t>
            </a:r>
            <a:r>
              <a:rPr lang="fi-FI" dirty="0" err="1"/>
              <a:t>uppgick</a:t>
            </a:r>
            <a:r>
              <a:rPr lang="fi-FI" dirty="0"/>
              <a:t> </a:t>
            </a:r>
            <a:r>
              <a:rPr lang="fi-FI" dirty="0" err="1"/>
              <a:t>sammanlagt</a:t>
            </a:r>
            <a:r>
              <a:rPr lang="fi-FI" dirty="0"/>
              <a:t> </a:t>
            </a:r>
            <a:r>
              <a:rPr lang="fi-FI" dirty="0" err="1"/>
              <a:t>cirka</a:t>
            </a:r>
            <a:r>
              <a:rPr lang="fi-FI" dirty="0"/>
              <a:t> 7,9  </a:t>
            </a:r>
            <a:r>
              <a:rPr lang="fi-FI" dirty="0" err="1"/>
              <a:t>miljoner</a:t>
            </a:r>
            <a:r>
              <a:rPr lang="fi-FI" dirty="0"/>
              <a:t> euro </a:t>
            </a:r>
            <a:r>
              <a:rPr lang="fi-FI" dirty="0" err="1"/>
              <a:t>år</a:t>
            </a:r>
            <a:r>
              <a:rPr lang="fi-FI" dirty="0"/>
              <a:t> 2019. </a:t>
            </a:r>
            <a:endParaRPr lang="fi-FI" b="1" dirty="0"/>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48</a:t>
            </a:fld>
            <a:endParaRPr lang="fi-FI"/>
          </a:p>
        </p:txBody>
      </p:sp>
    </p:spTree>
    <p:extLst>
      <p:ext uri="{BB962C8B-B14F-4D97-AF65-F5344CB8AC3E}">
        <p14:creationId xmlns:p14="http://schemas.microsoft.com/office/powerpoint/2010/main" val="4261293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49</a:t>
            </a:fld>
            <a:endParaRPr lang="fi-FI"/>
          </a:p>
        </p:txBody>
      </p:sp>
    </p:spTree>
    <p:extLst>
      <p:ext uri="{BB962C8B-B14F-4D97-AF65-F5344CB8AC3E}">
        <p14:creationId xmlns:p14="http://schemas.microsoft.com/office/powerpoint/2010/main" val="1533488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Det lagstadgade arbetspensionsskyddet i Finland finansieras huvudsakligen med arbetspensionsavgifter som arbetsgivarna, företagarna, lantbruksföretagarna och arbetstagarna betalar samt med de insamlade pensionsfonderna och avkastningen på dem. </a:t>
            </a:r>
          </a:p>
          <a:p>
            <a:endParaRPr lang="sv-SE" dirty="0"/>
          </a:p>
          <a:p>
            <a:r>
              <a:rPr lang="sv-SE" dirty="0"/>
              <a:t>En del av pensionerna bekostas med statens andelar och Arbetspensionsförsäkrings-fondens (</a:t>
            </a:r>
            <a:r>
              <a:rPr lang="sv-SE" dirty="0" err="1"/>
              <a:t>fr.o.m</a:t>
            </a:r>
            <a:r>
              <a:rPr lang="sv-SE" dirty="0"/>
              <a:t> år 2019 Sysselsättningsfonden) inbetalningar till arbetspensionssystemet. </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50</a:t>
            </a:fld>
            <a:endParaRPr lang="fi-FI"/>
          </a:p>
        </p:txBody>
      </p:sp>
    </p:spTree>
    <p:extLst>
      <p:ext uri="{BB962C8B-B14F-4D97-AF65-F5344CB8AC3E}">
        <p14:creationId xmlns:p14="http://schemas.microsoft.com/office/powerpoint/2010/main" val="16145920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Social- och hälsovårdsministeriet fastställer procentsatserna för arbetspensionsavgifterna årligen. </a:t>
            </a:r>
          </a:p>
          <a:p>
            <a:endParaRPr lang="sv-SE" dirty="0"/>
          </a:p>
          <a:p>
            <a:r>
              <a:rPr lang="sv-SE" dirty="0"/>
              <a:t>Avgiften till </a:t>
            </a:r>
            <a:r>
              <a:rPr lang="sv-SE" dirty="0" err="1"/>
              <a:t>OffPL</a:t>
            </a:r>
            <a:r>
              <a:rPr lang="sv-SE" dirty="0"/>
              <a:t> (kommunsektorn) omfattar en lönebaserad och pensionsutgiftsbaserad del.</a:t>
            </a:r>
          </a:p>
          <a:p>
            <a:endParaRPr lang="sv-SE" dirty="0"/>
          </a:p>
          <a:p>
            <a:r>
              <a:rPr lang="sv-SE" dirty="0"/>
              <a:t>Utöver kyrkans avgift dessutom pensionsfondsavgift, som är 5 % av kyrkoskatten år 2022.</a:t>
            </a:r>
          </a:p>
          <a:p>
            <a:endParaRPr lang="sv-SE" dirty="0"/>
          </a:p>
          <a:p>
            <a:endParaRPr lang="sv-SE" dirty="0"/>
          </a:p>
          <a:p>
            <a:r>
              <a:rPr lang="sv-SE" dirty="0"/>
              <a:t>Procentsatserna för företagares och lantbruksföretagares avgifter är knutna till den genomsnittliga </a:t>
            </a:r>
            <a:r>
              <a:rPr lang="sv-SE" dirty="0" err="1"/>
              <a:t>ArPL</a:t>
            </a:r>
            <a:r>
              <a:rPr lang="sv-SE" dirty="0"/>
              <a:t>-avgiften. </a:t>
            </a:r>
          </a:p>
          <a:p>
            <a:endParaRPr lang="sv-SE" dirty="0"/>
          </a:p>
          <a:p>
            <a:r>
              <a:rPr lang="sv-SE" dirty="0"/>
              <a:t>Avgiftsprocenten för en företagare som fyllt 53 år träder i kraft från och med början av året som följer på det då  53 års ålder uppnåtts och fortsätter till slutet av den kalendermånad, som företagaren fyller 63 år.</a:t>
            </a:r>
          </a:p>
          <a:p>
            <a:endParaRPr lang="sv-SE" dirty="0"/>
          </a:p>
          <a:p>
            <a:endParaRPr lang="sv-SE" dirty="0"/>
          </a:p>
          <a:p>
            <a:r>
              <a:rPr lang="sv-SE" dirty="0"/>
              <a:t>Rabatten på </a:t>
            </a:r>
            <a:r>
              <a:rPr lang="sv-SE" dirty="0" err="1"/>
              <a:t>FöPL</a:t>
            </a:r>
            <a:r>
              <a:rPr lang="sv-SE" dirty="0"/>
              <a:t>-avgiften för nya företagare är 22 procent.</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51</a:t>
            </a:fld>
            <a:endParaRPr lang="fi-FI"/>
          </a:p>
        </p:txBody>
      </p:sp>
    </p:spTree>
    <p:extLst>
      <p:ext uri="{BB962C8B-B14F-4D97-AF65-F5344CB8AC3E}">
        <p14:creationId xmlns:p14="http://schemas.microsoft.com/office/powerpoint/2010/main" val="182899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dirty="0" err="1"/>
              <a:t>Ensamstående</a:t>
            </a:r>
            <a:r>
              <a:rPr lang="fi-FI" dirty="0"/>
              <a:t> </a:t>
            </a:r>
            <a:r>
              <a:rPr lang="fi-FI" dirty="0" err="1"/>
              <a:t>pensionstagare</a:t>
            </a:r>
            <a:r>
              <a:rPr lang="fi-FI" dirty="0"/>
              <a:t>,  </a:t>
            </a:r>
            <a:r>
              <a:rPr lang="fi-FI" dirty="0" err="1"/>
              <a:t>arbetspension</a:t>
            </a:r>
            <a:r>
              <a:rPr lang="fi-FI" dirty="0"/>
              <a:t>  </a:t>
            </a:r>
            <a:r>
              <a:rPr lang="fi-FI" dirty="0" err="1"/>
              <a:t>antas</a:t>
            </a:r>
            <a:r>
              <a:rPr lang="fi-FI" dirty="0"/>
              <a:t> vara 50 % av </a:t>
            </a:r>
            <a:r>
              <a:rPr lang="fi-FI" err="1"/>
              <a:t>lönen</a:t>
            </a:r>
            <a:r>
              <a:rPr lang="fi-FI"/>
              <a:t>.</a:t>
            </a:r>
            <a:endParaRPr lang="fi-FI" dirty="0"/>
          </a:p>
          <a:p>
            <a:pPr>
              <a:lnSpc>
                <a:spcPct val="20000"/>
              </a:lnSpc>
              <a:spcBef>
                <a:spcPct val="0"/>
              </a:spcBef>
            </a:pPr>
            <a:endParaRPr lang="fi-FI" dirty="0"/>
          </a:p>
          <a:p>
            <a:pPr>
              <a:spcBef>
                <a:spcPct val="0"/>
              </a:spcBef>
            </a:pPr>
            <a:r>
              <a:rPr lang="fi-FI" dirty="0" err="1"/>
              <a:t>Folkpension</a:t>
            </a:r>
            <a:r>
              <a:rPr lang="fi-FI" dirty="0"/>
              <a:t> </a:t>
            </a:r>
            <a:r>
              <a:rPr lang="fi-FI" dirty="0" err="1"/>
              <a:t>och</a:t>
            </a:r>
            <a:r>
              <a:rPr lang="fi-FI" dirty="0"/>
              <a:t> </a:t>
            </a:r>
            <a:r>
              <a:rPr lang="fi-FI" dirty="0" err="1"/>
              <a:t>garantipension</a:t>
            </a:r>
            <a:r>
              <a:rPr lang="fi-FI" dirty="0"/>
              <a:t> </a:t>
            </a:r>
            <a:r>
              <a:rPr lang="fi-FI" dirty="0" err="1"/>
              <a:t>börjar</a:t>
            </a:r>
            <a:r>
              <a:rPr lang="fi-FI" dirty="0"/>
              <a:t> </a:t>
            </a:r>
            <a:r>
              <a:rPr lang="fi-FI" dirty="0" err="1"/>
              <a:t>vid</a:t>
            </a:r>
            <a:r>
              <a:rPr lang="fi-FI" dirty="0"/>
              <a:t> 65 </a:t>
            </a:r>
            <a:r>
              <a:rPr lang="fi-FI" dirty="0" err="1"/>
              <a:t>års</a:t>
            </a:r>
            <a:r>
              <a:rPr lang="fi-FI" dirty="0"/>
              <a:t> </a:t>
            </a:r>
            <a:r>
              <a:rPr lang="fi-FI" dirty="0" err="1"/>
              <a:t>ålder</a:t>
            </a:r>
            <a:r>
              <a:rPr lang="fi-FI" dirty="0"/>
              <a:t>.</a:t>
            </a:r>
          </a:p>
          <a:p>
            <a:pPr>
              <a:spcBef>
                <a:spcPct val="0"/>
              </a:spcBef>
            </a:pPr>
            <a:endParaRPr lang="fi-FI" dirty="0"/>
          </a:p>
          <a:p>
            <a:pPr defTabSz="457200" fontAlgn="base">
              <a:spcBef>
                <a:spcPct val="0"/>
              </a:spcBef>
              <a:spcAft>
                <a:spcPct val="0"/>
              </a:spcAft>
              <a:defRPr/>
            </a:pPr>
            <a:r>
              <a:rPr lang="fi-FI" dirty="0" err="1"/>
              <a:t>Nettopension</a:t>
            </a:r>
            <a:r>
              <a:rPr lang="fi-FI" dirty="0"/>
              <a:t> </a:t>
            </a:r>
            <a:r>
              <a:rPr lang="fi-FI" dirty="0" err="1"/>
              <a:t>betyder</a:t>
            </a:r>
            <a:r>
              <a:rPr lang="fi-FI" dirty="0"/>
              <a:t> </a:t>
            </a:r>
            <a:r>
              <a:rPr lang="fi-FI" dirty="0" err="1"/>
              <a:t>den</a:t>
            </a:r>
            <a:r>
              <a:rPr lang="fi-FI" dirty="0"/>
              <a:t> </a:t>
            </a:r>
            <a:r>
              <a:rPr lang="fi-FI" dirty="0" err="1"/>
              <a:t>totalpension</a:t>
            </a:r>
            <a:r>
              <a:rPr lang="fi-FI" dirty="0"/>
              <a:t> </a:t>
            </a:r>
            <a:r>
              <a:rPr lang="fi-FI" dirty="0" err="1"/>
              <a:t>som</a:t>
            </a:r>
            <a:r>
              <a:rPr lang="fi-FI" dirty="0"/>
              <a:t> </a:t>
            </a:r>
            <a:r>
              <a:rPr lang="fi-FI" dirty="0" err="1"/>
              <a:t>blir</a:t>
            </a:r>
            <a:r>
              <a:rPr lang="fi-FI" dirty="0"/>
              <a:t> </a:t>
            </a:r>
            <a:r>
              <a:rPr lang="fi-FI" dirty="0" err="1"/>
              <a:t>kvar</a:t>
            </a:r>
            <a:r>
              <a:rPr lang="fi-FI" dirty="0"/>
              <a:t> </a:t>
            </a:r>
            <a:r>
              <a:rPr lang="fi-FI" dirty="0" err="1"/>
              <a:t>efter</a:t>
            </a:r>
            <a:r>
              <a:rPr lang="fi-FI" dirty="0"/>
              <a:t> </a:t>
            </a:r>
            <a:r>
              <a:rPr lang="fi-FI" dirty="0" err="1"/>
              <a:t>skatter</a:t>
            </a:r>
            <a:r>
              <a:rPr lang="fi-FI" dirty="0"/>
              <a:t>, </a:t>
            </a:r>
            <a:r>
              <a:rPr lang="fi-FI" dirty="0" err="1"/>
              <a:t>antagen</a:t>
            </a:r>
            <a:r>
              <a:rPr lang="fi-FI" dirty="0"/>
              <a:t> </a:t>
            </a:r>
            <a:r>
              <a:rPr lang="fi-FI" dirty="0" err="1"/>
              <a:t>att</a:t>
            </a:r>
            <a:r>
              <a:rPr lang="fi-FI" dirty="0"/>
              <a:t> </a:t>
            </a:r>
            <a:r>
              <a:rPr lang="fi-FI" dirty="0" err="1"/>
              <a:t>pensionstagaren</a:t>
            </a:r>
            <a:r>
              <a:rPr lang="fi-FI" dirty="0"/>
              <a:t> </a:t>
            </a:r>
            <a:r>
              <a:rPr lang="fi-FI" dirty="0" err="1"/>
              <a:t>har</a:t>
            </a:r>
            <a:r>
              <a:rPr lang="fi-FI" dirty="0"/>
              <a:t> </a:t>
            </a:r>
            <a:r>
              <a:rPr lang="fi-FI" dirty="0" err="1"/>
              <a:t>inga</a:t>
            </a:r>
            <a:r>
              <a:rPr lang="fi-FI" dirty="0"/>
              <a:t> </a:t>
            </a:r>
            <a:r>
              <a:rPr lang="fi-FI" dirty="0" err="1"/>
              <a:t>andra</a:t>
            </a:r>
            <a:r>
              <a:rPr lang="fi-FI" dirty="0"/>
              <a:t> </a:t>
            </a:r>
            <a:r>
              <a:rPr lang="fi-FI" dirty="0" err="1"/>
              <a:t>inkomster</a:t>
            </a:r>
            <a:r>
              <a:rPr lang="fi-FI" dirty="0"/>
              <a:t>.</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423735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52</a:t>
            </a:fld>
            <a:endParaRPr lang="fi-FI"/>
          </a:p>
        </p:txBody>
      </p:sp>
    </p:spTree>
    <p:extLst>
      <p:ext uri="{BB962C8B-B14F-4D97-AF65-F5344CB8AC3E}">
        <p14:creationId xmlns:p14="http://schemas.microsoft.com/office/powerpoint/2010/main" val="37415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Källor</a:t>
            </a:r>
            <a:r>
              <a:rPr lang="fi-FI" dirty="0"/>
              <a:t>:</a:t>
            </a:r>
          </a:p>
          <a:p>
            <a:r>
              <a:rPr lang="fi-FI" dirty="0" err="1"/>
              <a:t>Bruttonationalprodukt</a:t>
            </a:r>
            <a:r>
              <a:rPr lang="fi-FI" dirty="0"/>
              <a:t>: </a:t>
            </a:r>
            <a:r>
              <a:rPr lang="fi-FI" dirty="0" err="1"/>
              <a:t>Statistikcentralen</a:t>
            </a:r>
            <a:endParaRPr lang="fi-FI" dirty="0"/>
          </a:p>
          <a:p>
            <a:r>
              <a:rPr lang="fi-FI" dirty="0" err="1"/>
              <a:t>Pensionsfonderna</a:t>
            </a:r>
            <a:r>
              <a:rPr lang="fi-FI" dirty="0"/>
              <a:t>: </a:t>
            </a:r>
            <a:r>
              <a:rPr lang="fi-FI" dirty="0" err="1"/>
              <a:t>Arbetspensionsförsäkrarna</a:t>
            </a:r>
            <a:r>
              <a:rPr lang="fi-FI" dirty="0"/>
              <a:t> TELA</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54</a:t>
            </a:fld>
            <a:endParaRPr lang="fi-FI"/>
          </a:p>
        </p:txBody>
      </p:sp>
    </p:spTree>
    <p:extLst>
      <p:ext uri="{BB962C8B-B14F-4D97-AF65-F5344CB8AC3E}">
        <p14:creationId xmlns:p14="http://schemas.microsoft.com/office/powerpoint/2010/main" val="82598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Situationen</a:t>
            </a:r>
            <a:r>
              <a:rPr lang="fi-FI" dirty="0"/>
              <a:t> i </a:t>
            </a:r>
            <a:r>
              <a:rPr lang="fi-FI" dirty="0" err="1"/>
              <a:t>början</a:t>
            </a:r>
            <a:r>
              <a:rPr lang="fi-FI" dirty="0"/>
              <a:t> av </a:t>
            </a:r>
            <a:r>
              <a:rPr lang="fi-FI" err="1"/>
              <a:t>år</a:t>
            </a:r>
            <a:r>
              <a:rPr lang="fi-FI"/>
              <a:t> 2022.</a:t>
            </a:r>
            <a:endParaRPr lang="fi-FI" dirty="0"/>
          </a:p>
          <a:p>
            <a:endParaRPr lang="fi-FI" dirty="0"/>
          </a:p>
          <a:p>
            <a:pPr>
              <a:lnSpc>
                <a:spcPct val="20000"/>
              </a:lnSpc>
            </a:pPr>
            <a:endParaRPr lang="fi-FI" dirty="0"/>
          </a:p>
          <a:p>
            <a:r>
              <a:rPr lang="fi-FI" dirty="0" err="1"/>
              <a:t>Övriga</a:t>
            </a:r>
            <a:r>
              <a:rPr lang="fi-FI" dirty="0"/>
              <a:t> </a:t>
            </a:r>
            <a:r>
              <a:rPr lang="fi-FI" dirty="0" err="1"/>
              <a:t>aktörer</a:t>
            </a:r>
            <a:r>
              <a:rPr lang="fi-FI" dirty="0"/>
              <a:t> </a:t>
            </a:r>
            <a:r>
              <a:rPr lang="fi-FI" dirty="0" err="1"/>
              <a:t>inom</a:t>
            </a:r>
            <a:r>
              <a:rPr lang="fi-FI" dirty="0"/>
              <a:t> </a:t>
            </a:r>
            <a:r>
              <a:rPr lang="fi-FI" dirty="0" err="1"/>
              <a:t>den</a:t>
            </a:r>
            <a:r>
              <a:rPr lang="fi-FI" dirty="0"/>
              <a:t> </a:t>
            </a:r>
            <a:r>
              <a:rPr lang="fi-FI" dirty="0" err="1"/>
              <a:t>offentliga</a:t>
            </a:r>
            <a:r>
              <a:rPr lang="fi-FI" dirty="0"/>
              <a:t> </a:t>
            </a:r>
            <a:r>
              <a:rPr lang="fi-FI" dirty="0" err="1"/>
              <a:t>sektorn</a:t>
            </a:r>
            <a:r>
              <a:rPr lang="fi-FI" dirty="0"/>
              <a:t>: </a:t>
            </a:r>
            <a:r>
              <a:rPr lang="fi-FI" dirty="0" err="1"/>
              <a:t>ortodoxa</a:t>
            </a:r>
            <a:r>
              <a:rPr lang="fi-FI" dirty="0"/>
              <a:t> </a:t>
            </a:r>
            <a:r>
              <a:rPr lang="fi-FI" dirty="0" err="1"/>
              <a:t>kyrkan</a:t>
            </a:r>
            <a:r>
              <a:rPr lang="fi-FI" dirty="0"/>
              <a:t>, </a:t>
            </a:r>
            <a:r>
              <a:rPr lang="fi-FI" dirty="0" err="1"/>
              <a:t>Finlands</a:t>
            </a:r>
            <a:r>
              <a:rPr lang="fi-FI" dirty="0"/>
              <a:t> Bank, </a:t>
            </a:r>
            <a:r>
              <a:rPr lang="fi-FI" dirty="0" err="1"/>
              <a:t>Ålands</a:t>
            </a:r>
            <a:r>
              <a:rPr lang="fi-FI" dirty="0"/>
              <a:t> </a:t>
            </a:r>
            <a:r>
              <a:rPr lang="fi-FI" dirty="0" err="1"/>
              <a:t>landskapsregering</a:t>
            </a:r>
            <a:r>
              <a:rPr lang="fi-FI" dirty="0"/>
              <a:t>. </a:t>
            </a:r>
          </a:p>
          <a:p>
            <a:endParaRPr lang="fi-FI" dirty="0"/>
          </a:p>
          <a:p>
            <a:pPr>
              <a:lnSpc>
                <a:spcPct val="20000"/>
              </a:lnSpc>
            </a:pPr>
            <a:endParaRPr lang="fi-FI" dirty="0"/>
          </a:p>
          <a:p>
            <a:r>
              <a:rPr lang="fi-FI" dirty="0"/>
              <a:t>Keva </a:t>
            </a:r>
            <a:r>
              <a:rPr lang="fi-FI" dirty="0" err="1"/>
              <a:t>sköter</a:t>
            </a:r>
            <a:r>
              <a:rPr lang="fi-FI" dirty="0"/>
              <a:t> </a:t>
            </a:r>
            <a:r>
              <a:rPr lang="fi-FI" dirty="0" err="1"/>
              <a:t>FPA:s</a:t>
            </a:r>
            <a:r>
              <a:rPr lang="fi-FI" dirty="0"/>
              <a:t> </a:t>
            </a:r>
            <a:r>
              <a:rPr lang="fi-FI" dirty="0" err="1"/>
              <a:t>personalpensioner</a:t>
            </a:r>
            <a:r>
              <a:rPr lang="fi-FI" dirty="0"/>
              <a:t>. </a:t>
            </a:r>
          </a:p>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411705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94255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3144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544999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10" name="Picture 10" descr="Pensionsskyddscentralen logotyp">
            <a:extLst>
              <a:ext uri="{FF2B5EF4-FFF2-40B4-BE49-F238E27FC236}">
                <a16:creationId xmlns:a16="http://schemas.microsoft.com/office/drawing/2014/main" id="{48974886-8102-4507-B599-67506BD6A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4800"/>
            <a:ext cx="3410548" cy="468000"/>
          </a:xfrm>
          <a:prstGeom prst="rect">
            <a:avLst/>
          </a:prstGeom>
        </p:spPr>
      </p:pic>
    </p:spTree>
    <p:extLst>
      <p:ext uri="{BB962C8B-B14F-4D97-AF65-F5344CB8AC3E}">
        <p14:creationId xmlns:p14="http://schemas.microsoft.com/office/powerpoint/2010/main" val="2402293890"/>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162635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6" name="Picture 7" descr="Pensionsskyddscentralen logotyp">
            <a:extLst>
              <a:ext uri="{FF2B5EF4-FFF2-40B4-BE49-F238E27FC236}">
                <a16:creationId xmlns:a16="http://schemas.microsoft.com/office/drawing/2014/main" id="{21039395-D3A7-49BE-B2EA-889EE13E1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914591" y="2577764"/>
            <a:ext cx="10362818" cy="1422000"/>
          </a:xfrm>
          <a:prstGeom prst="rect">
            <a:avLst/>
          </a:prstGeom>
        </p:spPr>
      </p:pic>
    </p:spTree>
    <p:extLst>
      <p:ext uri="{BB962C8B-B14F-4D97-AF65-F5344CB8AC3E}">
        <p14:creationId xmlns:p14="http://schemas.microsoft.com/office/powerpoint/2010/main" val="308159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20.6.2023</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fi-FI"/>
              <a:t>Pensionsskyddscentralen   |</a:t>
            </a:r>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00667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20.6.2023</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fi-FI"/>
              <a:t>Pensionsskyddscentralen   |</a:t>
            </a:r>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426652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718266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dirty="0"/>
              <a:t>Napsauta </a:t>
            </a:r>
            <a:br>
              <a:rPr lang="fi-FI" dirty="0"/>
            </a:br>
            <a:r>
              <a:rPr lang="fi-FI" dirty="0"/>
              <a:t>Lisää &gt; Kuvakkeet</a:t>
            </a:r>
            <a:br>
              <a:rPr lang="fi-FI" dirty="0"/>
            </a:br>
            <a:r>
              <a:rPr lang="fi-FI" dirty="0"/>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1340998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346981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20.6.2023</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fi-FI"/>
              <a:t>Pensionsskyddscentralen   |</a:t>
            </a:r>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77319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20.6.2023</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Pensionsskyddscentralen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74156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2481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20.6.2023</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fi-FI"/>
              <a:t>Pensionsskyddscentralen   |</a:t>
            </a:r>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dirty="0">
                <a:solidFill>
                  <a:srgbClr val="0356B5"/>
                </a:solidFill>
              </a:rPr>
              <a:t>|</a:t>
            </a:r>
          </a:p>
        </p:txBody>
      </p:sp>
    </p:spTree>
    <p:extLst>
      <p:ext uri="{BB962C8B-B14F-4D97-AF65-F5344CB8AC3E}">
        <p14:creationId xmlns:p14="http://schemas.microsoft.com/office/powerpoint/2010/main" val="38862050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p:txBody>
          <a:bodyPr/>
          <a:lstStyle/>
          <a:p>
            <a:r>
              <a:rPr lang="fi-FI" dirty="0" err="1"/>
              <a:t>Arbetspensionssystemet</a:t>
            </a:r>
            <a:r>
              <a:rPr lang="fi-FI" dirty="0"/>
              <a:t> </a:t>
            </a:r>
            <a:br>
              <a:rPr lang="fi-FI" dirty="0"/>
            </a:br>
            <a:r>
              <a:rPr lang="fi-FI" dirty="0"/>
              <a:t>i </a:t>
            </a:r>
            <a:r>
              <a:rPr lang="fi-FI" dirty="0" err="1"/>
              <a:t>bilder</a:t>
            </a:r>
            <a:endParaRPr lang="fi-FI" dirty="0"/>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a:xfrm>
            <a:off x="911424" y="3410502"/>
            <a:ext cx="7452000" cy="2250746"/>
          </a:xfrm>
        </p:spPr>
        <p:txBody>
          <a:bodyPr/>
          <a:lstStyle/>
          <a:p>
            <a:r>
              <a:rPr lang="fi-FI" dirty="0" err="1"/>
              <a:t>Bildserie</a:t>
            </a:r>
            <a:r>
              <a:rPr lang="fi-FI" dirty="0"/>
              <a:t> </a:t>
            </a:r>
            <a:r>
              <a:rPr lang="fi-FI" dirty="0" err="1"/>
              <a:t>med</a:t>
            </a:r>
            <a:r>
              <a:rPr lang="fi-FI" dirty="0"/>
              <a:t> </a:t>
            </a:r>
            <a:r>
              <a:rPr lang="fi-FI" dirty="0" err="1"/>
              <a:t>centrala</a:t>
            </a:r>
            <a:r>
              <a:rPr lang="fi-FI" dirty="0"/>
              <a:t> </a:t>
            </a:r>
            <a:r>
              <a:rPr lang="fi-FI" dirty="0" err="1"/>
              <a:t>uppgifter</a:t>
            </a:r>
            <a:r>
              <a:rPr lang="fi-FI" dirty="0"/>
              <a:t> </a:t>
            </a:r>
            <a:r>
              <a:rPr lang="fi-FI" dirty="0" err="1"/>
              <a:t>om</a:t>
            </a:r>
            <a:r>
              <a:rPr lang="fi-FI" dirty="0"/>
              <a:t> </a:t>
            </a:r>
            <a:r>
              <a:rPr lang="fi-FI" dirty="0" err="1"/>
              <a:t>arbetspensionssystemet</a:t>
            </a:r>
            <a:r>
              <a:rPr lang="fi-FI" dirty="0"/>
              <a:t> </a:t>
            </a:r>
            <a:r>
              <a:rPr lang="fi-FI" dirty="0" err="1"/>
              <a:t>och</a:t>
            </a:r>
            <a:r>
              <a:rPr lang="fi-FI" dirty="0"/>
              <a:t> </a:t>
            </a:r>
            <a:r>
              <a:rPr lang="fi-FI" dirty="0" err="1"/>
              <a:t>dess</a:t>
            </a:r>
            <a:r>
              <a:rPr lang="fi-FI" dirty="0"/>
              <a:t> funktion</a:t>
            </a:r>
          </a:p>
          <a:p>
            <a:r>
              <a:rPr lang="sv-SE" dirty="0"/>
              <a:t>I anteckningarna till bilderna finns tilläggsuppgifter och länkar till källorna. </a:t>
            </a:r>
            <a:endParaRPr lang="fi-FI" dirty="0"/>
          </a:p>
          <a:p>
            <a:r>
              <a:rPr lang="fi-FI"/>
              <a:t>30.6.2023</a:t>
            </a:r>
            <a:endParaRPr lang="fi-FI" dirty="0"/>
          </a:p>
          <a:p>
            <a:endParaRPr lang="fi-FI" dirty="0"/>
          </a:p>
        </p:txBody>
      </p:sp>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12"/>
          </p:nvPr>
        </p:nvSpPr>
        <p:spPr/>
        <p:txBody>
          <a:bodyPr/>
          <a:lstStyle/>
          <a:p>
            <a:fld id="{BE2D8D75-17F6-474C-8CC8-AD93DCE1F39D}" type="slidenum">
              <a:rPr lang="fi-FI" smtClean="0"/>
              <a:t>1</a:t>
            </a:fld>
            <a:endParaRPr lang="fi-FI"/>
          </a:p>
        </p:txBody>
      </p:sp>
    </p:spTree>
    <p:extLst>
      <p:ext uri="{BB962C8B-B14F-4D97-AF65-F5344CB8AC3E}">
        <p14:creationId xmlns:p14="http://schemas.microsoft.com/office/powerpoint/2010/main" val="413225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10</a:t>
            </a:fld>
            <a:endParaRPr lang="fi-FI"/>
          </a:p>
        </p:txBody>
      </p:sp>
      <p:sp>
        <p:nvSpPr>
          <p:cNvPr id="6" name="Otsikko 6">
            <a:extLst>
              <a:ext uri="{FF2B5EF4-FFF2-40B4-BE49-F238E27FC236}">
                <a16:creationId xmlns:a16="http://schemas.microsoft.com/office/drawing/2014/main" id="{1E04C421-EAD0-4586-8274-22F69ABA9268}"/>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14" name="Ryhmä 13">
            <a:extLst>
              <a:ext uri="{FF2B5EF4-FFF2-40B4-BE49-F238E27FC236}">
                <a16:creationId xmlns:a16="http://schemas.microsoft.com/office/drawing/2014/main" id="{48FD77DF-7188-465C-93F4-0060E7B90472}"/>
              </a:ext>
              <a:ext uri="{C183D7F6-B498-43B3-948B-1728B52AA6E4}">
                <adec:decorative xmlns:adec="http://schemas.microsoft.com/office/drawing/2017/decorative" val="1"/>
              </a:ext>
            </a:extLst>
          </p:cNvPr>
          <p:cNvGrpSpPr/>
          <p:nvPr/>
        </p:nvGrpSpPr>
        <p:grpSpPr>
          <a:xfrm>
            <a:off x="571631" y="1772816"/>
            <a:ext cx="10641370" cy="2952328"/>
            <a:chOff x="551384" y="1952836"/>
            <a:chExt cx="10641370" cy="2952328"/>
          </a:xfrm>
        </p:grpSpPr>
        <p:sp>
          <p:nvSpPr>
            <p:cNvPr id="15" name="Rounded Rectangle 18">
              <a:extLst>
                <a:ext uri="{FF2B5EF4-FFF2-40B4-BE49-F238E27FC236}">
                  <a16:creationId xmlns:a16="http://schemas.microsoft.com/office/drawing/2014/main" id="{44F640D6-3BEB-4BF0-A4B4-54B97FBA47C0}"/>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6" name="Rounded Rectangle 21">
              <a:extLst>
                <a:ext uri="{FF2B5EF4-FFF2-40B4-BE49-F238E27FC236}">
                  <a16:creationId xmlns:a16="http://schemas.microsoft.com/office/drawing/2014/main" id="{742EABF6-96B0-43C7-AF28-2FF3B97C99F6}"/>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7" name="Cross 24">
              <a:extLst>
                <a:ext uri="{FF2B5EF4-FFF2-40B4-BE49-F238E27FC236}">
                  <a16:creationId xmlns:a16="http://schemas.microsoft.com/office/drawing/2014/main" id="{E075BBB2-CB81-40DE-9E99-5AF274625467}"/>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8" name="Rounded Rectangle 22">
              <a:extLst>
                <a:ext uri="{FF2B5EF4-FFF2-40B4-BE49-F238E27FC236}">
                  <a16:creationId xmlns:a16="http://schemas.microsoft.com/office/drawing/2014/main" id="{91AF8DE4-129A-484C-AB5F-44DC78C01A1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9" name="Oval 23">
              <a:extLst>
                <a:ext uri="{FF2B5EF4-FFF2-40B4-BE49-F238E27FC236}">
                  <a16:creationId xmlns:a16="http://schemas.microsoft.com/office/drawing/2014/main" id="{6507B7B2-7C19-4FF7-806F-BBC8D139A390}"/>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20" name="Equals 25">
              <a:extLst>
                <a:ext uri="{FF2B5EF4-FFF2-40B4-BE49-F238E27FC236}">
                  <a16:creationId xmlns:a16="http://schemas.microsoft.com/office/drawing/2014/main" id="{64CAF989-AD9A-4AA5-A6B9-D73C127AD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Tree>
    <p:extLst>
      <p:ext uri="{BB962C8B-B14F-4D97-AF65-F5344CB8AC3E}">
        <p14:creationId xmlns:p14="http://schemas.microsoft.com/office/powerpoint/2010/main" val="84885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11</a:t>
            </a:fld>
            <a:endParaRPr lang="fi-FI"/>
          </a:p>
        </p:txBody>
      </p:sp>
      <p:sp>
        <p:nvSpPr>
          <p:cNvPr id="6" name="Otsikko 6">
            <a:extLst>
              <a:ext uri="{FF2B5EF4-FFF2-40B4-BE49-F238E27FC236}">
                <a16:creationId xmlns:a16="http://schemas.microsoft.com/office/drawing/2014/main" id="{DECE867D-29A1-4E8D-9F62-D569E2120E67}"/>
              </a:ext>
            </a:extLst>
          </p:cNvPr>
          <p:cNvSpPr>
            <a:spLocks noGrp="1"/>
          </p:cNvSpPr>
          <p:nvPr>
            <p:ph type="title"/>
          </p:nvPr>
        </p:nvSpPr>
        <p:spPr>
          <a:xfrm>
            <a:off x="4440" y="370690"/>
            <a:ext cx="11856640" cy="933039"/>
          </a:xfrm>
        </p:spPr>
        <p:txBody>
          <a:bodyPr/>
          <a:lstStyle/>
          <a:p>
            <a:pPr algn="ctr"/>
            <a:r>
              <a:rPr lang="fi-FI" sz="3200" dirty="0" err="1"/>
              <a:t>Totalpensionen</a:t>
            </a:r>
            <a:r>
              <a:rPr lang="fi-FI" sz="3200" dirty="0"/>
              <a:t> </a:t>
            </a:r>
            <a:r>
              <a:rPr lang="fi-FI" sz="3200" err="1"/>
              <a:t>år</a:t>
            </a:r>
            <a:r>
              <a:rPr lang="fi-FI" sz="3200"/>
              <a:t> 2023</a:t>
            </a:r>
            <a:br>
              <a:rPr lang="fi-FI" sz="3200" dirty="0"/>
            </a:br>
            <a:endParaRPr lang="fi-FI" sz="3200" dirty="0"/>
          </a:p>
        </p:txBody>
      </p:sp>
      <p:pic>
        <p:nvPicPr>
          <p:cNvPr id="2" name="Kuva 1" descr="Totalpension år 2023&#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09109AE0-110A-585B-8EB1-1A8335A5099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67359" y="1412776"/>
            <a:ext cx="7930802" cy="4449862"/>
          </a:xfrm>
          <a:prstGeom prst="rect">
            <a:avLst/>
          </a:prstGeom>
        </p:spPr>
      </p:pic>
    </p:spTree>
    <p:extLst>
      <p:ext uri="{BB962C8B-B14F-4D97-AF65-F5344CB8AC3E}">
        <p14:creationId xmlns:p14="http://schemas.microsoft.com/office/powerpoint/2010/main" val="233025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620729"/>
          </a:xfrm>
        </p:spPr>
        <p:txBody>
          <a:bodyPr/>
          <a:lstStyle/>
          <a:p>
            <a:pPr algn="ctr"/>
            <a:r>
              <a:rPr lang="fi-FI" sz="3200" dirty="0" err="1"/>
              <a:t>Totalpensionen</a:t>
            </a:r>
            <a:r>
              <a:rPr lang="fi-FI" sz="3200" dirty="0"/>
              <a:t> </a:t>
            </a:r>
            <a:r>
              <a:rPr lang="fi-FI" sz="3200" err="1"/>
              <a:t>år</a:t>
            </a:r>
            <a:r>
              <a:rPr lang="fi-FI" sz="3200"/>
              <a:t> 2023, </a:t>
            </a:r>
            <a:r>
              <a:rPr lang="fi-FI" sz="3200" dirty="0" err="1"/>
              <a:t>inkl</a:t>
            </a:r>
            <a:r>
              <a:rPr lang="fi-FI" sz="3200" dirty="0"/>
              <a:t>. </a:t>
            </a:r>
            <a:r>
              <a:rPr lang="fi-FI" sz="3200" dirty="0" err="1"/>
              <a:t>bostadsbidrag</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6" name="Kuva 5" descr="Arbetspension, folkpension, garantipension och bostadsbidrag år 2023.&#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D821C2D0-8CCC-57AA-09B4-72D74314F36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63854" y="1508989"/>
            <a:ext cx="8628867" cy="4387180"/>
          </a:xfrm>
          <a:prstGeom prst="rect">
            <a:avLst/>
          </a:prstGeom>
        </p:spPr>
      </p:pic>
    </p:spTree>
    <p:extLst>
      <p:ext uri="{BB962C8B-B14F-4D97-AF65-F5344CB8AC3E}">
        <p14:creationId xmlns:p14="http://schemas.microsoft.com/office/powerpoint/2010/main" val="401303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695399" y="373634"/>
            <a:ext cx="9540000" cy="620729"/>
          </a:xfrm>
        </p:spPr>
        <p:txBody>
          <a:bodyPr/>
          <a:lstStyle/>
          <a:p>
            <a:pPr algn="l"/>
            <a:r>
              <a:rPr lang="fi-FI" sz="4000" dirty="0"/>
              <a:t>Pension </a:t>
            </a:r>
            <a:r>
              <a:rPr lang="fi-FI" sz="4000" dirty="0" err="1"/>
              <a:t>tjänas</a:t>
            </a:r>
            <a:r>
              <a:rPr lang="fi-FI" sz="4000" dirty="0"/>
              <a:t> in för </a:t>
            </a:r>
            <a:r>
              <a:rPr lang="fi-FI" sz="4000" dirty="0" err="1"/>
              <a:t>inkomster</a:t>
            </a:r>
            <a:br>
              <a:rPr lang="fi-FI" sz="4000" dirty="0"/>
            </a:br>
            <a:endParaRPr lang="fi-FI" sz="40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13</a:t>
            </a:fld>
            <a:endParaRPr lang="fi-FI"/>
          </a:p>
        </p:txBody>
      </p:sp>
      <p:sp>
        <p:nvSpPr>
          <p:cNvPr id="6" name="Content Placeholder 2">
            <a:extLst>
              <a:ext uri="{FF2B5EF4-FFF2-40B4-BE49-F238E27FC236}">
                <a16:creationId xmlns:a16="http://schemas.microsoft.com/office/drawing/2014/main" id="{5B6B95F1-00E8-4887-975F-933CFED3BCBA}"/>
              </a:ext>
            </a:extLst>
          </p:cNvPr>
          <p:cNvSpPr txBox="1">
            <a:spLocks/>
          </p:cNvSpPr>
          <p:nvPr/>
        </p:nvSpPr>
        <p:spPr>
          <a:xfrm>
            <a:off x="695399" y="1426393"/>
            <a:ext cx="8817513"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0356B5"/>
              </a:buClr>
              <a:buNone/>
            </a:pPr>
            <a:r>
              <a:rPr lang="sv-SE" sz="2600" b="1" dirty="0">
                <a:latin typeface="+mn-lt"/>
              </a:rPr>
              <a:t>Pensionsintjäning från och med år 2017</a:t>
            </a:r>
            <a:endParaRPr lang="en-US" sz="2600" b="1" dirty="0">
              <a:latin typeface="+mn-lt"/>
            </a:endParaRPr>
          </a:p>
        </p:txBody>
      </p:sp>
      <p:sp>
        <p:nvSpPr>
          <p:cNvPr id="7" name="Content Placeholder 2">
            <a:extLst>
              <a:ext uri="{FF2B5EF4-FFF2-40B4-BE49-F238E27FC236}">
                <a16:creationId xmlns:a16="http://schemas.microsoft.com/office/drawing/2014/main" id="{5C30D230-A0E7-4317-9006-020489021D59}"/>
              </a:ext>
              <a:ext uri="{C183D7F6-B498-43B3-948B-1728B52AA6E4}">
                <adec:decorative xmlns:adec="http://schemas.microsoft.com/office/drawing/2017/decorative" val="1"/>
              </a:ext>
            </a:extLst>
          </p:cNvPr>
          <p:cNvSpPr txBox="1">
            <a:spLocks/>
          </p:cNvSpPr>
          <p:nvPr/>
        </p:nvSpPr>
        <p:spPr>
          <a:xfrm>
            <a:off x="551384" y="3971286"/>
            <a:ext cx="9361040" cy="249293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rgbClr val="0356B5"/>
              </a:buClr>
            </a:pPr>
            <a:r>
              <a:rPr lang="sv-SE" sz="2400" dirty="0">
                <a:latin typeface="+mn-lt"/>
              </a:rPr>
              <a:t>Pension tjänas in med 1,5 % om året.</a:t>
            </a:r>
          </a:p>
          <a:p>
            <a:pPr>
              <a:buClr>
                <a:srgbClr val="0356B5"/>
              </a:buClr>
            </a:pPr>
            <a:r>
              <a:rPr lang="sv-SE" sz="2400" dirty="0">
                <a:latin typeface="+mn-lt"/>
              </a:rPr>
              <a:t>53–62-åringar tjänar in pension med 1,7 % t.o.m. slutet av </a:t>
            </a:r>
            <a:br>
              <a:rPr lang="sv-SE" sz="2400" dirty="0">
                <a:latin typeface="+mn-lt"/>
              </a:rPr>
            </a:br>
            <a:r>
              <a:rPr lang="sv-SE" sz="2400" dirty="0">
                <a:latin typeface="+mn-lt"/>
              </a:rPr>
              <a:t>år 2025 (pensionstillväxt för övergångsperioden).</a:t>
            </a:r>
          </a:p>
          <a:p>
            <a:pPr>
              <a:buClr>
                <a:srgbClr val="0356B5"/>
              </a:buClr>
            </a:pPr>
            <a:r>
              <a:rPr lang="sv-SE" sz="2400" dirty="0">
                <a:latin typeface="+mn-lt"/>
              </a:rPr>
              <a:t>En uppskovsförhöjning räknas på pensionen, 0,4 % /månad, om pensionen börjar efter den lägsta pensionsåldern. </a:t>
            </a:r>
          </a:p>
        </p:txBody>
      </p:sp>
      <p:grpSp>
        <p:nvGrpSpPr>
          <p:cNvPr id="8" name="Ryhmä 7">
            <a:extLst>
              <a:ext uri="{FF2B5EF4-FFF2-40B4-BE49-F238E27FC236}">
                <a16:creationId xmlns:a16="http://schemas.microsoft.com/office/drawing/2014/main" id="{A51B29CF-4C38-4322-B163-CA62998CF259}"/>
              </a:ext>
              <a:ext uri="{C183D7F6-B498-43B3-948B-1728B52AA6E4}">
                <adec:decorative xmlns:adec="http://schemas.microsoft.com/office/drawing/2017/decorative" val="1"/>
              </a:ext>
            </a:extLst>
          </p:cNvPr>
          <p:cNvGrpSpPr/>
          <p:nvPr/>
        </p:nvGrpSpPr>
        <p:grpSpPr>
          <a:xfrm>
            <a:off x="1133014" y="1978313"/>
            <a:ext cx="9377354" cy="1872208"/>
            <a:chOff x="648016" y="2056399"/>
            <a:chExt cx="9377354" cy="1872208"/>
          </a:xfrm>
        </p:grpSpPr>
        <p:sp>
          <p:nvSpPr>
            <p:cNvPr id="9" name="Oval 12">
              <a:extLst>
                <a:ext uri="{FF2B5EF4-FFF2-40B4-BE49-F238E27FC236}">
                  <a16:creationId xmlns:a16="http://schemas.microsoft.com/office/drawing/2014/main" id="{5FFF4FEB-1CF1-4D0B-A1B0-E66C412C4AB6}"/>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a:t>
              </a:r>
              <a:r>
                <a:rPr lang="fi-FI" sz="2000" b="1" dirty="0"/>
                <a:t>-</a:t>
              </a:r>
            </a:p>
            <a:p>
              <a:pPr algn="ctr"/>
              <a:r>
                <a:rPr lang="fi-FI" sz="2000" b="1" dirty="0" err="1"/>
                <a:t>inkomster</a:t>
              </a:r>
              <a:endParaRPr lang="en-FI" sz="2000" dirty="0"/>
            </a:p>
          </p:txBody>
        </p:sp>
        <p:sp>
          <p:nvSpPr>
            <p:cNvPr id="10" name="Multiply 7">
              <a:extLst>
                <a:ext uri="{FF2B5EF4-FFF2-40B4-BE49-F238E27FC236}">
                  <a16:creationId xmlns:a16="http://schemas.microsoft.com/office/drawing/2014/main" id="{01C2C6D8-7C04-41FB-9E57-2E0584B9C02B}"/>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Oval 14">
              <a:extLst>
                <a:ext uri="{FF2B5EF4-FFF2-40B4-BE49-F238E27FC236}">
                  <a16:creationId xmlns:a16="http://schemas.microsoft.com/office/drawing/2014/main" id="{545C1220-3D9F-4F62-9C64-C154CB1B17FE}"/>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Intjänings</a:t>
              </a:r>
              <a:r>
                <a:rPr lang="fi-FI" sz="2000" b="1" dirty="0"/>
                <a:t>-</a:t>
              </a:r>
            </a:p>
            <a:p>
              <a:pPr algn="ctr"/>
              <a:r>
                <a:rPr lang="fi-FI" sz="2000" b="1" dirty="0" err="1"/>
                <a:t>procent</a:t>
              </a:r>
              <a:endParaRPr lang="en-FI" sz="2000" dirty="0"/>
            </a:p>
          </p:txBody>
        </p:sp>
        <p:sp>
          <p:nvSpPr>
            <p:cNvPr id="12" name="Multiply 15">
              <a:extLst>
                <a:ext uri="{FF2B5EF4-FFF2-40B4-BE49-F238E27FC236}">
                  <a16:creationId xmlns:a16="http://schemas.microsoft.com/office/drawing/2014/main" id="{FB0DC661-9B64-4CA9-AF55-2084B6D955CB}"/>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3" name="Oval 11">
              <a:extLst>
                <a:ext uri="{FF2B5EF4-FFF2-40B4-BE49-F238E27FC236}">
                  <a16:creationId xmlns:a16="http://schemas.microsoft.com/office/drawing/2014/main" id="{F013447F-DAFF-4CF1-BAF0-B757B494965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Livländgs</a:t>
              </a:r>
              <a:r>
                <a:rPr lang="fi-FI" sz="2000" b="1" dirty="0"/>
                <a:t>-</a:t>
              </a:r>
            </a:p>
            <a:p>
              <a:pPr algn="ctr"/>
              <a:r>
                <a:rPr lang="fi-FI" sz="2000" b="1" dirty="0" err="1"/>
                <a:t>koefficient</a:t>
              </a:r>
              <a:endParaRPr lang="en-FI" sz="2000" b="1" dirty="0"/>
            </a:p>
          </p:txBody>
        </p:sp>
        <p:sp>
          <p:nvSpPr>
            <p:cNvPr id="14" name="Equals 16" descr="On yhtä kuin.">
              <a:extLst>
                <a:ext uri="{FF2B5EF4-FFF2-40B4-BE49-F238E27FC236}">
                  <a16:creationId xmlns:a16="http://schemas.microsoft.com/office/drawing/2014/main" id="{F7058662-8E5E-4166-AEC0-B534CD44449C}"/>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15" name="Oval 10">
              <a:extLst>
                <a:ext uri="{FF2B5EF4-FFF2-40B4-BE49-F238E27FC236}">
                  <a16:creationId xmlns:a16="http://schemas.microsoft.com/office/drawing/2014/main" id="{E2608561-4E5F-4936-B70F-8067169C01C9}"/>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Arbets-pension</a:t>
              </a:r>
              <a:endParaRPr lang="en-FI" sz="2000" dirty="0"/>
            </a:p>
          </p:txBody>
        </p:sp>
      </p:grpSp>
    </p:spTree>
    <p:extLst>
      <p:ext uri="{BB962C8B-B14F-4D97-AF65-F5344CB8AC3E}">
        <p14:creationId xmlns:p14="http://schemas.microsoft.com/office/powerpoint/2010/main" val="322325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4192" y="764704"/>
            <a:ext cx="11856640" cy="620729"/>
          </a:xfrm>
        </p:spPr>
        <p:txBody>
          <a:bodyPr/>
          <a:lstStyle/>
          <a:p>
            <a:pPr algn="ctr"/>
            <a:r>
              <a:rPr lang="fi-FI" sz="3200" dirty="0" err="1"/>
              <a:t>Pensionsåldern</a:t>
            </a:r>
            <a:r>
              <a:rPr lang="fi-FI" sz="3200" dirty="0"/>
              <a:t> </a:t>
            </a:r>
            <a:r>
              <a:rPr lang="fi-FI" sz="3200" dirty="0" err="1"/>
              <a:t>stiger</a:t>
            </a:r>
            <a:r>
              <a:rPr lang="fi-FI" sz="3200" dirty="0"/>
              <a:t> per </a:t>
            </a:r>
            <a:r>
              <a:rPr lang="fi-FI" sz="3200" dirty="0" err="1"/>
              <a:t>åldersklass</a:t>
            </a: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14</a:t>
            </a:fld>
            <a:endParaRPr lang="fi-FI"/>
          </a:p>
        </p:txBody>
      </p:sp>
      <p:graphicFrame>
        <p:nvGraphicFramePr>
          <p:cNvPr id="6" name="Content Placeholder 6">
            <a:extLst>
              <a:ext uri="{FF2B5EF4-FFF2-40B4-BE49-F238E27FC236}">
                <a16:creationId xmlns:a16="http://schemas.microsoft.com/office/drawing/2014/main" id="{8FA8EDBD-1730-4634-9CAA-9F46D481DD3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30913251"/>
              </p:ext>
            </p:extLst>
          </p:nvPr>
        </p:nvGraphicFramePr>
        <p:xfrm>
          <a:off x="2699171" y="1628800"/>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fi-FI" dirty="0" err="1"/>
                        <a:t>Födelseår</a:t>
                      </a:r>
                      <a:endParaRPr lang="en-FI" dirty="0"/>
                    </a:p>
                  </a:txBody>
                  <a:tcPr/>
                </a:tc>
                <a:tc>
                  <a:txBody>
                    <a:bodyPr/>
                    <a:lstStyle/>
                    <a:p>
                      <a:r>
                        <a:rPr lang="fi-FI" sz="1800" b="1" kern="1200" dirty="0" err="1">
                          <a:solidFill>
                            <a:schemeClr val="lt1"/>
                          </a:solidFill>
                          <a:effectLst/>
                          <a:latin typeface="+mn-lt"/>
                          <a:ea typeface="+mn-ea"/>
                          <a:cs typeface="+mn-cs"/>
                        </a:rPr>
                        <a:t>Åldersklassens</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lägsta</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pensionsålder</a:t>
                      </a:r>
                      <a:endParaRPr lang="fi-FI" sz="1800" b="1" kern="1200" dirty="0">
                        <a:solidFill>
                          <a:schemeClr val="lt1"/>
                        </a:solidFill>
                        <a:effectLst/>
                        <a:latin typeface="+mn-lt"/>
                        <a:ea typeface="+mn-ea"/>
                        <a:cs typeface="+mn-cs"/>
                      </a:endParaRPr>
                    </a:p>
                  </a:txBody>
                  <a:tcPr/>
                </a:tc>
                <a:tc>
                  <a:txBody>
                    <a:bodyPr/>
                    <a:lstStyle/>
                    <a:p>
                      <a:r>
                        <a:rPr lang="fi-FI" sz="1800" b="1" kern="1200" dirty="0" err="1">
                          <a:solidFill>
                            <a:schemeClr val="lt1"/>
                          </a:solidFill>
                          <a:effectLst/>
                          <a:latin typeface="+mn-lt"/>
                          <a:ea typeface="+mn-ea"/>
                          <a:cs typeface="+mn-cs"/>
                        </a:rPr>
                        <a:t>Den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övre</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gränsen</a:t>
                      </a:r>
                      <a:r>
                        <a:rPr lang="fi-FI" sz="1800" b="1" kern="1200" dirty="0">
                          <a:solidFill>
                            <a:schemeClr val="lt1"/>
                          </a:solidFill>
                          <a:effectLst/>
                          <a:latin typeface="+mn-lt"/>
                          <a:ea typeface="+mn-ea"/>
                          <a:cs typeface="+mn-cs"/>
                        </a:rPr>
                        <a:t> för </a:t>
                      </a:r>
                      <a:r>
                        <a:rPr lang="fi-FI" sz="1800" b="1" kern="1200" dirty="0" err="1">
                          <a:solidFill>
                            <a:schemeClr val="lt1"/>
                          </a:solidFill>
                          <a:effectLst/>
                          <a:latin typeface="+mn-lt"/>
                          <a:ea typeface="+mn-ea"/>
                          <a:cs typeface="+mn-cs"/>
                        </a:rPr>
                        <a:t>försäkringsskyldigheten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och</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intjäningen</a:t>
                      </a:r>
                      <a:r>
                        <a:rPr lang="fi-FI" sz="1800" b="1" kern="1200" dirty="0">
                          <a:solidFill>
                            <a:schemeClr val="lt1"/>
                          </a:solidFill>
                          <a:effectLst/>
                          <a:latin typeface="+mn-lt"/>
                          <a:ea typeface="+mn-ea"/>
                          <a:cs typeface="+mn-cs"/>
                        </a:rPr>
                        <a:t> av </a:t>
                      </a:r>
                      <a:r>
                        <a:rPr lang="fi-FI" sz="1800" b="1" kern="1200" dirty="0" err="1">
                          <a:solidFill>
                            <a:schemeClr val="lt1"/>
                          </a:solidFill>
                          <a:effectLst/>
                          <a:latin typeface="+mn-lt"/>
                          <a:ea typeface="+mn-ea"/>
                          <a:cs typeface="+mn-cs"/>
                        </a:rPr>
                        <a:t>pension</a:t>
                      </a:r>
                      <a:endParaRPr lang="en-FI" dirty="0"/>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a:t>
                      </a:r>
                      <a:r>
                        <a:rPr lang="fi-FI" dirty="0" err="1"/>
                        <a:t>år</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a:t>
                      </a:r>
                      <a:r>
                        <a:rPr lang="fi-FI" dirty="0" err="1"/>
                        <a:t>år</a:t>
                      </a:r>
                      <a:r>
                        <a:rPr lang="en-FI" dirty="0"/>
                        <a:t> 3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6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9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a:t>
                      </a:r>
                      <a:r>
                        <a:rPr lang="fi-FI" dirty="0" err="1"/>
                        <a:t>år</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a:t>
                      </a:r>
                      <a:r>
                        <a:rPr lang="fi-FI" dirty="0" err="1"/>
                        <a:t>år</a:t>
                      </a:r>
                      <a:r>
                        <a:rPr lang="en-FI" dirty="0"/>
                        <a:t> 3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6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9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a:t>
                      </a:r>
                      <a:r>
                        <a:rPr lang="fi-FI" dirty="0" err="1"/>
                        <a:t>år</a:t>
                      </a:r>
                      <a:endParaRPr lang="en-FI" dirty="0"/>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68438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77953"/>
            <a:ext cx="11856640" cy="548721"/>
          </a:xfrm>
        </p:spPr>
        <p:txBody>
          <a:bodyPr/>
          <a:lstStyle/>
          <a:p>
            <a:pPr algn="ctr"/>
            <a:r>
              <a:rPr lang="fi-FI" sz="3200" dirty="0" err="1"/>
              <a:t>Åldersgränserna</a:t>
            </a:r>
            <a:r>
              <a:rPr lang="fi-FI" sz="3200" dirty="0"/>
              <a:t> för </a:t>
            </a:r>
            <a:r>
              <a:rPr lang="fi-FI" sz="3200" dirty="0" err="1"/>
              <a:t>arbetspensionsförmånerna</a:t>
            </a: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15</a:t>
            </a:fld>
            <a:endParaRPr lang="fi-FI"/>
          </a:p>
        </p:txBody>
      </p:sp>
      <p:graphicFrame>
        <p:nvGraphicFramePr>
          <p:cNvPr id="6" name="Taulukko 5">
            <a:extLst>
              <a:ext uri="{FF2B5EF4-FFF2-40B4-BE49-F238E27FC236}">
                <a16:creationId xmlns:a16="http://schemas.microsoft.com/office/drawing/2014/main" id="{B2A4D503-8169-4DE8-A62B-AE94623F002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0160432"/>
              </p:ext>
            </p:extLst>
          </p:nvPr>
        </p:nvGraphicFramePr>
        <p:xfrm>
          <a:off x="1775520" y="844283"/>
          <a:ext cx="9078056" cy="5459517"/>
        </p:xfrm>
        <a:graphic>
          <a:graphicData uri="http://schemas.openxmlformats.org/drawingml/2006/table">
            <a:tbl>
              <a:tblPr firstRow="1" bandRow="1">
                <a:tableStyleId>{5C22544A-7EE6-4342-B048-85BDC9FD1C3A}</a:tableStyleId>
              </a:tblPr>
              <a:tblGrid>
                <a:gridCol w="3298000">
                  <a:extLst>
                    <a:ext uri="{9D8B030D-6E8A-4147-A177-3AD203B41FA5}">
                      <a16:colId xmlns:a16="http://schemas.microsoft.com/office/drawing/2014/main" val="20000"/>
                    </a:ext>
                  </a:extLst>
                </a:gridCol>
                <a:gridCol w="1276989">
                  <a:extLst>
                    <a:ext uri="{9D8B030D-6E8A-4147-A177-3AD203B41FA5}">
                      <a16:colId xmlns:a16="http://schemas.microsoft.com/office/drawing/2014/main" val="20001"/>
                    </a:ext>
                  </a:extLst>
                </a:gridCol>
                <a:gridCol w="4503067">
                  <a:extLst>
                    <a:ext uri="{9D8B030D-6E8A-4147-A177-3AD203B41FA5}">
                      <a16:colId xmlns:a16="http://schemas.microsoft.com/office/drawing/2014/main" val="20002"/>
                    </a:ext>
                  </a:extLst>
                </a:gridCol>
              </a:tblGrid>
              <a:tr h="336719">
                <a:tc>
                  <a:txBody>
                    <a:bodyPr/>
                    <a:lstStyle/>
                    <a:p>
                      <a:pPr algn="l"/>
                      <a:r>
                        <a:rPr lang="fi-FI" sz="1600" b="1" dirty="0" err="1">
                          <a:solidFill>
                            <a:schemeClr val="lt1"/>
                          </a:solidFill>
                          <a:latin typeface="+mn-lt"/>
                        </a:rPr>
                        <a:t>Förmånsslag</a:t>
                      </a:r>
                      <a:endParaRPr lang="fi-FI" sz="1600" b="1" dirty="0">
                        <a:solidFill>
                          <a:schemeClr val="bg1"/>
                        </a:solidFill>
                        <a:latin typeface="+mn-lt"/>
                      </a:endParaRPr>
                    </a:p>
                  </a:txBody>
                  <a:tcPr marL="112548" marR="112548" marT="56274" marB="56274" anchor="ct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US" sz="1600" dirty="0" err="1">
                          <a:effectLst/>
                          <a:latin typeface="+mn-lt"/>
                        </a:rPr>
                        <a:t>Födelseår</a:t>
                      </a:r>
                      <a:r>
                        <a:rPr lang="en-US" sz="1600" dirty="0">
                          <a:effectLst/>
                          <a:latin typeface="+mn-lt"/>
                        </a:rPr>
                        <a:t> </a:t>
                      </a:r>
                      <a:endParaRPr lang="fi-FI" sz="1600" b="1"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Pensionen möjlig i åldersintervallen</a:t>
                      </a:r>
                      <a:endParaRPr lang="sv-SE" sz="1600" b="1" noProof="0"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35690">
                <a:tc>
                  <a:txBody>
                    <a:bodyPr/>
                    <a:lstStyle/>
                    <a:p>
                      <a:pPr algn="l"/>
                      <a:r>
                        <a:rPr lang="fi-FI" sz="1600" dirty="0" err="1">
                          <a:latin typeface="+mn-lt"/>
                        </a:rPr>
                        <a:t>Ålderspension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l"/>
                      <a:endParaRPr lang="fi-FI" sz="1600" b="0" dirty="0">
                        <a:solidFill>
                          <a:schemeClr val="tx1"/>
                        </a:solidFill>
                        <a:latin typeface="+mn-lt"/>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Från och med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49595">
                <a:tc>
                  <a:txBody>
                    <a:bodyPr/>
                    <a:lstStyle/>
                    <a:p>
                      <a:pPr algn="l"/>
                      <a:r>
                        <a:rPr lang="en-US" sz="1600" dirty="0" err="1">
                          <a:latin typeface="+mn-lt"/>
                        </a:rPr>
                        <a:t>Partiell</a:t>
                      </a:r>
                      <a:r>
                        <a:rPr lang="en-US" sz="1600" dirty="0">
                          <a:latin typeface="+mn-lt"/>
                        </a:rPr>
                        <a:t> </a:t>
                      </a:r>
                      <a:r>
                        <a:rPr lang="en-US" sz="1600" dirty="0" err="1">
                          <a:latin typeface="+mn-lt"/>
                        </a:rPr>
                        <a:t>förtida</a:t>
                      </a:r>
                      <a:r>
                        <a:rPr lang="en-US" sz="1600" dirty="0">
                          <a:latin typeface="+mn-lt"/>
                        </a:rPr>
                        <a:t> </a:t>
                      </a:r>
                      <a:r>
                        <a:rPr lang="en-US" sz="1600" dirty="0" err="1">
                          <a:latin typeface="+mn-lt"/>
                        </a:rPr>
                        <a:t>ålderspension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1949–1963</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61–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16142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noProof="0" dirty="0">
                          <a:latin typeface="+mn-lt"/>
                        </a:rPr>
                        <a:t>62–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63155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1965– </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3 år innan den lägsta åldern för ålders-pension (ändras enligt den förväntade livslängden)</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316776">
                <a:tc>
                  <a:txBody>
                    <a:bodyPr/>
                    <a:lstStyle/>
                    <a:p>
                      <a:pPr algn="l"/>
                      <a:r>
                        <a:rPr lang="fi-FI" sz="1600" dirty="0" err="1">
                          <a:latin typeface="+mn-lt"/>
                        </a:rPr>
                        <a:t>Sjukpension</a:t>
                      </a:r>
                      <a:r>
                        <a:rPr lang="fi-FI" sz="1600" dirty="0">
                          <a:latin typeface="+mn-lt"/>
                        </a:rPr>
                        <a:t> (</a:t>
                      </a:r>
                      <a:r>
                        <a:rPr lang="fi-FI" sz="1600" dirty="0" err="1">
                          <a:latin typeface="+mn-lt"/>
                        </a:rPr>
                        <a:t>full</a:t>
                      </a:r>
                      <a:r>
                        <a:rPr lang="fi-FI" sz="1600" dirty="0">
                          <a:latin typeface="+mn-lt"/>
                        </a:rPr>
                        <a:t> </a:t>
                      </a:r>
                      <a:r>
                        <a:rPr lang="fi-FI" sz="1600" dirty="0" err="1">
                          <a:latin typeface="+mn-lt"/>
                        </a:rPr>
                        <a:t>eller</a:t>
                      </a:r>
                      <a:r>
                        <a:rPr lang="fi-FI" sz="1600" baseline="0" dirty="0">
                          <a:latin typeface="+mn-lt"/>
                        </a:rPr>
                        <a:t> </a:t>
                      </a:r>
                      <a:r>
                        <a:rPr lang="fi-FI" sz="1600" baseline="0" dirty="0" err="1">
                          <a:latin typeface="+mn-lt"/>
                        </a:rPr>
                        <a:t>partiell</a:t>
                      </a:r>
                      <a:r>
                        <a:rPr lang="fi-FI" sz="1600" dirty="0">
                          <a:latin typeface="+mn-lt"/>
                        </a:rPr>
                        <a:t>)</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372531">
                <a:tc>
                  <a:txBody>
                    <a:bodyPr/>
                    <a:lstStyle/>
                    <a:p>
                      <a:pPr algn="l"/>
                      <a:r>
                        <a:rPr lang="en-US" sz="1600" dirty="0" err="1">
                          <a:latin typeface="+mn-lt"/>
                        </a:rPr>
                        <a:t>Arbetslivspension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1955–1964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63–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777542">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1965–</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2 år innan den lägsta åldern för ålders-pension </a:t>
                      </a:r>
                      <a:r>
                        <a:rPr lang="sv-SE" sz="1600" noProof="0" dirty="0">
                          <a:latin typeface="+mn-lt"/>
                        </a:rPr>
                        <a:t>(ändras enligt den förväntade livslängden</a:t>
                      </a:r>
                      <a:r>
                        <a:rPr lang="sv-SE" sz="1600" baseline="0" noProof="0" dirty="0">
                          <a:latin typeface="+mn-lt"/>
                        </a:rPr>
                        <a:t>) t.o.m. åldersklassens lägsta pensionsålder</a:t>
                      </a:r>
                      <a:endParaRPr lang="sv-SE" sz="1600" noProof="0" dirty="0">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316776">
                <a:tc>
                  <a:txBody>
                    <a:bodyPr/>
                    <a:lstStyle/>
                    <a:p>
                      <a:pPr algn="l"/>
                      <a:r>
                        <a:rPr lang="fi-FI" sz="1600" dirty="0" err="1">
                          <a:latin typeface="+mn-lt"/>
                        </a:rPr>
                        <a:t>Familjepension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316776">
                <a:tc>
                  <a:txBody>
                    <a:bodyPr/>
                    <a:lstStyle/>
                    <a:p>
                      <a:pPr algn="l"/>
                      <a:r>
                        <a:rPr lang="fi-FI" sz="1600" dirty="0">
                          <a:latin typeface="+mn-lt"/>
                        </a:rPr>
                        <a:t>   - </a:t>
                      </a:r>
                      <a:r>
                        <a:rPr lang="fi-FI" sz="1600" dirty="0" err="1">
                          <a:latin typeface="+mn-lt"/>
                        </a:rPr>
                        <a:t>Barn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0–18</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547159">
                <a:tc>
                  <a:txBody>
                    <a:bodyPr/>
                    <a:lstStyle/>
                    <a:p>
                      <a:r>
                        <a:rPr lang="fi-FI" sz="1600" dirty="0">
                          <a:latin typeface="+mn-lt"/>
                        </a:rPr>
                        <a:t>   - </a:t>
                      </a:r>
                      <a:r>
                        <a:rPr lang="fi-FI" sz="1600" b="0" dirty="0" err="1">
                          <a:solidFill>
                            <a:schemeClr val="tx1"/>
                          </a:solidFill>
                          <a:latin typeface="+mn-lt"/>
                        </a:rPr>
                        <a:t>Efterlevande</a:t>
                      </a:r>
                      <a:r>
                        <a:rPr lang="fi-FI" sz="1600" b="0" dirty="0">
                          <a:solidFill>
                            <a:schemeClr val="tx1"/>
                          </a:solidFill>
                          <a:latin typeface="+mn-lt"/>
                        </a:rPr>
                        <a:t> </a:t>
                      </a:r>
                      <a:r>
                        <a:rPr lang="fi-FI" sz="1600" b="0" dirty="0" err="1">
                          <a:solidFill>
                            <a:schemeClr val="tx1"/>
                          </a:solidFill>
                          <a:latin typeface="+mn-lt"/>
                        </a:rPr>
                        <a:t>make</a:t>
                      </a:r>
                      <a:r>
                        <a:rPr lang="fi-FI" sz="1600" b="0" dirty="0">
                          <a:solidFill>
                            <a:schemeClr val="tx1"/>
                          </a:solidFill>
                          <a:latin typeface="+mn-lt"/>
                        </a:rPr>
                        <a:t> </a:t>
                      </a:r>
                      <a:r>
                        <a:rPr lang="fi-FI" sz="1600" b="0" dirty="0" err="1">
                          <a:solidFill>
                            <a:schemeClr val="tx1"/>
                          </a:solidFill>
                          <a:latin typeface="+mn-lt"/>
                        </a:rPr>
                        <a:t>med</a:t>
                      </a:r>
                      <a:r>
                        <a:rPr lang="fi-FI" sz="1600" b="0" dirty="0">
                          <a:solidFill>
                            <a:schemeClr val="tx1"/>
                          </a:solidFill>
                          <a:latin typeface="+mn-lt"/>
                        </a:rPr>
                        <a:t>    </a:t>
                      </a:r>
                      <a:br>
                        <a:rPr lang="fi-FI" sz="1600" b="0" dirty="0">
                          <a:solidFill>
                            <a:schemeClr val="tx1"/>
                          </a:solidFill>
                          <a:latin typeface="+mn-lt"/>
                        </a:rPr>
                      </a:br>
                      <a:r>
                        <a:rPr lang="fi-FI" sz="1600" b="0" dirty="0">
                          <a:solidFill>
                            <a:schemeClr val="tx1"/>
                          </a:solidFill>
                          <a:latin typeface="+mn-lt"/>
                        </a:rPr>
                        <a:t>     </a:t>
                      </a:r>
                      <a:r>
                        <a:rPr lang="fi-FI" sz="1600" b="0" dirty="0" err="1">
                          <a:solidFill>
                            <a:schemeClr val="tx1"/>
                          </a:solidFill>
                          <a:latin typeface="+mn-lt"/>
                        </a:rPr>
                        <a:t>gemensamma</a:t>
                      </a:r>
                      <a:r>
                        <a:rPr lang="fi-FI" sz="1600" b="0" baseline="0" dirty="0">
                          <a:solidFill>
                            <a:schemeClr val="tx1"/>
                          </a:solidFill>
                          <a:latin typeface="+mn-lt"/>
                        </a:rPr>
                        <a:t> </a:t>
                      </a:r>
                      <a:r>
                        <a:rPr lang="fi-FI" sz="1600" b="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ingen åldersgräns</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321075">
                <a:tc>
                  <a:txBody>
                    <a:bodyPr/>
                    <a:lstStyle/>
                    <a:p>
                      <a:pPr marL="0" indent="0">
                        <a:buFontTx/>
                        <a:buNone/>
                      </a:pPr>
                      <a:r>
                        <a:rPr lang="fi-FI" sz="1600" baseline="0" dirty="0">
                          <a:latin typeface="+mn-lt"/>
                        </a:rPr>
                        <a:t>   - </a:t>
                      </a:r>
                      <a:r>
                        <a:rPr lang="fi-FI" sz="1600" b="0" baseline="0" dirty="0" err="1">
                          <a:solidFill>
                            <a:schemeClr val="tx1"/>
                          </a:solidFill>
                          <a:latin typeface="+mn-lt"/>
                        </a:rPr>
                        <a:t>Efterlevande</a:t>
                      </a:r>
                      <a:r>
                        <a:rPr lang="fi-FI" sz="1600" b="0" baseline="0" dirty="0">
                          <a:solidFill>
                            <a:schemeClr val="tx1"/>
                          </a:solidFill>
                          <a:latin typeface="+mn-lt"/>
                        </a:rPr>
                        <a:t> </a:t>
                      </a:r>
                      <a:r>
                        <a:rPr lang="fi-FI" sz="1600" b="0" baseline="0" dirty="0" err="1">
                          <a:solidFill>
                            <a:schemeClr val="tx1"/>
                          </a:solidFill>
                          <a:latin typeface="+mn-lt"/>
                        </a:rPr>
                        <a:t>make</a:t>
                      </a:r>
                      <a:r>
                        <a:rPr lang="fi-FI" sz="1600" b="0" baseline="0" dirty="0">
                          <a:solidFill>
                            <a:schemeClr val="tx1"/>
                          </a:solidFill>
                          <a:latin typeface="+mn-lt"/>
                        </a:rPr>
                        <a:t>, </a:t>
                      </a:r>
                      <a:r>
                        <a:rPr lang="fi-FI" sz="1600" b="0" baseline="0" dirty="0" err="1">
                          <a:solidFill>
                            <a:schemeClr val="tx1"/>
                          </a:solidFill>
                          <a:latin typeface="+mn-lt"/>
                        </a:rPr>
                        <a:t>inga</a:t>
                      </a:r>
                      <a:r>
                        <a:rPr lang="fi-FI" sz="1600" b="0" baseline="0" dirty="0">
                          <a:solidFill>
                            <a:schemeClr val="tx1"/>
                          </a:solidFill>
                          <a:latin typeface="+mn-lt"/>
                        </a:rPr>
                        <a:t> </a:t>
                      </a:r>
                      <a:r>
                        <a:rPr lang="fi-FI" sz="1600" b="0" baseline="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50–</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202657">
                <a:tc>
                  <a:txBody>
                    <a:bodyPr/>
                    <a:lstStyle/>
                    <a:p>
                      <a:r>
                        <a:rPr lang="fi-FI" sz="1600" b="0" dirty="0" err="1">
                          <a:solidFill>
                            <a:schemeClr val="tx1"/>
                          </a:solidFill>
                          <a:latin typeface="+mn-lt"/>
                        </a:rPr>
                        <a:t>Yrkesinriktad</a:t>
                      </a:r>
                      <a:r>
                        <a:rPr lang="fi-FI" sz="1600" b="0" baseline="0" dirty="0">
                          <a:solidFill>
                            <a:schemeClr val="tx1"/>
                          </a:solidFill>
                          <a:latin typeface="+mn-lt"/>
                        </a:rPr>
                        <a:t> </a:t>
                      </a:r>
                      <a:r>
                        <a:rPr lang="fi-FI" sz="1600" b="0" baseline="0" dirty="0" err="1">
                          <a:solidFill>
                            <a:schemeClr val="tx1"/>
                          </a:solidFill>
                          <a:latin typeface="+mn-lt"/>
                        </a:rPr>
                        <a:t>rehabilitering</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7202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955703" y="441716"/>
            <a:ext cx="9540000" cy="764745"/>
          </a:xfrm>
        </p:spPr>
        <p:txBody>
          <a:bodyPr/>
          <a:lstStyle/>
          <a:p>
            <a:pPr algn="l"/>
            <a:r>
              <a:rPr lang="fi-FI" sz="4000" dirty="0" err="1"/>
              <a:t>Indexjusteringarna</a:t>
            </a:r>
            <a:r>
              <a:rPr lang="fi-FI" sz="4000" dirty="0"/>
              <a:t> </a:t>
            </a:r>
            <a:r>
              <a:rPr lang="fi-FI" sz="4000" dirty="0" err="1"/>
              <a:t>tryggar</a:t>
            </a:r>
            <a:r>
              <a:rPr lang="fi-FI" sz="4000" dirty="0"/>
              <a:t> </a:t>
            </a:r>
            <a:r>
              <a:rPr lang="fi-FI" sz="4000" dirty="0" err="1"/>
              <a:t>pensionens</a:t>
            </a:r>
            <a:r>
              <a:rPr lang="fi-FI" sz="4000" dirty="0"/>
              <a:t> </a:t>
            </a:r>
            <a:r>
              <a:rPr lang="fi-FI" sz="4000" dirty="0" err="1"/>
              <a:t>nivå</a:t>
            </a:r>
            <a:endParaRPr lang="fi-FI" sz="40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16</a:t>
            </a:fld>
            <a:endParaRPr lang="fi-FI"/>
          </a:p>
        </p:txBody>
      </p:sp>
      <p:sp>
        <p:nvSpPr>
          <p:cNvPr id="6" name="Suorakulmio 5">
            <a:extLst>
              <a:ext uri="{FF2B5EF4-FFF2-40B4-BE49-F238E27FC236}">
                <a16:creationId xmlns:a16="http://schemas.microsoft.com/office/drawing/2014/main" id="{7C4F1B0E-3E28-4561-A533-F754A27735FD}"/>
              </a:ext>
            </a:extLst>
          </p:cNvPr>
          <p:cNvSpPr/>
          <p:nvPr/>
        </p:nvSpPr>
        <p:spPr>
          <a:xfrm>
            <a:off x="955703" y="1359010"/>
            <a:ext cx="9412297" cy="2700996"/>
          </a:xfrm>
          <a:prstGeom prst="rect">
            <a:avLst/>
          </a:prstGeom>
        </p:spPr>
        <p:txBody>
          <a:bodyPr wrap="square">
            <a:spAutoFit/>
          </a:bodyPr>
          <a:lstStyle/>
          <a:p>
            <a:pPr marL="457200" indent="-457200">
              <a:lnSpc>
                <a:spcPct val="120000"/>
              </a:lnSpc>
              <a:buClr>
                <a:srgbClr val="0356B5"/>
              </a:buClr>
              <a:buSzPct val="100000"/>
              <a:buFont typeface="Arial" panose="020B0604020202020204" pitchFamily="34" charset="0"/>
              <a:buChar char="•"/>
              <a:defRPr/>
            </a:pPr>
            <a:r>
              <a:rPr lang="fi-FI" sz="2600" dirty="0" err="1"/>
              <a:t>Arbetsinkomsten</a:t>
            </a:r>
            <a:r>
              <a:rPr lang="fi-FI" sz="2600" dirty="0"/>
              <a:t> </a:t>
            </a:r>
            <a:r>
              <a:rPr lang="fi-FI" sz="2600" dirty="0" err="1"/>
              <a:t>justeras</a:t>
            </a:r>
            <a:r>
              <a:rPr lang="fi-FI" sz="2600" dirty="0"/>
              <a:t> </a:t>
            </a:r>
            <a:r>
              <a:rPr lang="fi-FI" sz="2600" dirty="0" err="1"/>
              <a:t>till</a:t>
            </a:r>
            <a:r>
              <a:rPr lang="fi-FI" sz="2600" dirty="0"/>
              <a:t> </a:t>
            </a:r>
            <a:r>
              <a:rPr lang="fi-FI" sz="2600" dirty="0" err="1"/>
              <a:t>pensioneringstidpunktens</a:t>
            </a:r>
            <a:r>
              <a:rPr lang="fi-FI" sz="2600" dirty="0"/>
              <a:t> </a:t>
            </a:r>
            <a:r>
              <a:rPr lang="fi-FI" sz="2600" dirty="0" err="1"/>
              <a:t>nivå</a:t>
            </a:r>
            <a:r>
              <a:rPr lang="fi-FI" sz="2600" dirty="0"/>
              <a:t> </a:t>
            </a:r>
            <a:r>
              <a:rPr lang="fi-FI" sz="2600" dirty="0" err="1"/>
              <a:t>med</a:t>
            </a:r>
            <a:r>
              <a:rPr lang="fi-FI" sz="2600" dirty="0"/>
              <a:t> </a:t>
            </a:r>
            <a:r>
              <a:rPr lang="fi-FI" sz="2600" dirty="0" err="1"/>
              <a:t>lönekoefficienten</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err="1"/>
              <a:t>Löpande</a:t>
            </a:r>
            <a:r>
              <a:rPr lang="fi-FI" sz="2600" dirty="0"/>
              <a:t> </a:t>
            </a:r>
            <a:r>
              <a:rPr lang="fi-FI" sz="2600" dirty="0" err="1"/>
              <a:t>pensioner</a:t>
            </a:r>
            <a:r>
              <a:rPr lang="fi-FI" sz="2600" dirty="0"/>
              <a:t> </a:t>
            </a:r>
            <a:r>
              <a:rPr lang="fi-FI" sz="2600" dirty="0" err="1"/>
              <a:t>justeras</a:t>
            </a:r>
            <a:r>
              <a:rPr lang="fi-FI" sz="2600" dirty="0"/>
              <a:t> </a:t>
            </a:r>
            <a:r>
              <a:rPr lang="fi-FI" sz="2600" dirty="0" err="1"/>
              <a:t>årligen</a:t>
            </a:r>
            <a:r>
              <a:rPr lang="fi-FI" sz="2600" dirty="0"/>
              <a:t> </a:t>
            </a:r>
            <a:r>
              <a:rPr lang="fi-FI" sz="2600" dirty="0" err="1"/>
              <a:t>med</a:t>
            </a:r>
            <a:r>
              <a:rPr lang="fi-FI" sz="2600" dirty="0"/>
              <a:t> </a:t>
            </a:r>
            <a:r>
              <a:rPr lang="fi-FI" sz="2600" dirty="0" err="1"/>
              <a:t>arbetspensionsindex</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a:t>FPA </a:t>
            </a:r>
            <a:r>
              <a:rPr lang="fi-FI" sz="2600" dirty="0" err="1"/>
              <a:t>justerar</a:t>
            </a:r>
            <a:r>
              <a:rPr lang="fi-FI" sz="2600" dirty="0"/>
              <a:t> </a:t>
            </a:r>
            <a:r>
              <a:rPr lang="fi-FI" sz="2600" dirty="0" err="1"/>
              <a:t>löpande</a:t>
            </a:r>
            <a:r>
              <a:rPr lang="fi-FI" sz="2600" dirty="0"/>
              <a:t> </a:t>
            </a:r>
            <a:r>
              <a:rPr lang="fi-FI" sz="2600" dirty="0" err="1"/>
              <a:t>folkpensioner</a:t>
            </a:r>
            <a:r>
              <a:rPr lang="fi-FI" sz="2600" dirty="0"/>
              <a:t> </a:t>
            </a:r>
            <a:r>
              <a:rPr lang="fi-FI" sz="2600" dirty="0" err="1"/>
              <a:t>årligen</a:t>
            </a:r>
            <a:r>
              <a:rPr lang="fi-FI" sz="2600" dirty="0"/>
              <a:t> </a:t>
            </a:r>
            <a:r>
              <a:rPr lang="fi-FI" sz="2600" dirty="0" err="1"/>
              <a:t>med</a:t>
            </a:r>
            <a:r>
              <a:rPr lang="fi-FI" sz="2600" dirty="0"/>
              <a:t> </a:t>
            </a:r>
            <a:r>
              <a:rPr lang="fi-FI" sz="2600" dirty="0" err="1"/>
              <a:t>folkpensionsindex</a:t>
            </a:r>
            <a:r>
              <a:rPr lang="fi-FI" sz="2600" dirty="0"/>
              <a:t>.</a:t>
            </a:r>
          </a:p>
        </p:txBody>
      </p:sp>
      <p:graphicFrame>
        <p:nvGraphicFramePr>
          <p:cNvPr id="7" name="Taulukko 6">
            <a:extLst>
              <a:ext uri="{FF2B5EF4-FFF2-40B4-BE49-F238E27FC236}">
                <a16:creationId xmlns:a16="http://schemas.microsoft.com/office/drawing/2014/main" id="{CF52750E-6C5D-BCC4-C9A2-F5C1E6A4E528}"/>
              </a:ext>
            </a:extLst>
          </p:cNvPr>
          <p:cNvGraphicFramePr>
            <a:graphicFrameLocks noGrp="1"/>
          </p:cNvGraphicFramePr>
          <p:nvPr>
            <p:extLst>
              <p:ext uri="{D42A27DB-BD31-4B8C-83A1-F6EECF244321}">
                <p14:modId xmlns:p14="http://schemas.microsoft.com/office/powerpoint/2010/main" val="3823582630"/>
              </p:ext>
            </p:extLst>
          </p:nvPr>
        </p:nvGraphicFramePr>
        <p:xfrm>
          <a:off x="1415480" y="4365104"/>
          <a:ext cx="7920882" cy="1483360"/>
        </p:xfrm>
        <a:graphic>
          <a:graphicData uri="http://schemas.openxmlformats.org/drawingml/2006/table">
            <a:tbl>
              <a:tblPr firstRow="1" bandRow="1">
                <a:tableStyleId>{5C22544A-7EE6-4342-B048-85BDC9FD1C3A}</a:tableStyleId>
              </a:tblPr>
              <a:tblGrid>
                <a:gridCol w="2137037">
                  <a:extLst>
                    <a:ext uri="{9D8B030D-6E8A-4147-A177-3AD203B41FA5}">
                      <a16:colId xmlns:a16="http://schemas.microsoft.com/office/drawing/2014/main" val="20000"/>
                    </a:ext>
                  </a:extLst>
                </a:gridCol>
                <a:gridCol w="1156769">
                  <a:extLst>
                    <a:ext uri="{9D8B030D-6E8A-4147-A177-3AD203B41FA5}">
                      <a16:colId xmlns:a16="http://schemas.microsoft.com/office/drawing/2014/main" val="1324164066"/>
                    </a:ext>
                  </a:extLst>
                </a:gridCol>
                <a:gridCol w="1156769">
                  <a:extLst>
                    <a:ext uri="{9D8B030D-6E8A-4147-A177-3AD203B41FA5}">
                      <a16:colId xmlns:a16="http://schemas.microsoft.com/office/drawing/2014/main" val="3485759309"/>
                    </a:ext>
                  </a:extLst>
                </a:gridCol>
                <a:gridCol w="1156769">
                  <a:extLst>
                    <a:ext uri="{9D8B030D-6E8A-4147-A177-3AD203B41FA5}">
                      <a16:colId xmlns:a16="http://schemas.microsoft.com/office/drawing/2014/main" val="1459862463"/>
                    </a:ext>
                  </a:extLst>
                </a:gridCol>
                <a:gridCol w="1156769">
                  <a:extLst>
                    <a:ext uri="{9D8B030D-6E8A-4147-A177-3AD203B41FA5}">
                      <a16:colId xmlns:a16="http://schemas.microsoft.com/office/drawing/2014/main" val="815316076"/>
                    </a:ext>
                  </a:extLst>
                </a:gridCol>
                <a:gridCol w="1156769">
                  <a:extLst>
                    <a:ext uri="{9D8B030D-6E8A-4147-A177-3AD203B41FA5}">
                      <a16:colId xmlns:a16="http://schemas.microsoft.com/office/drawing/2014/main" val="81861835"/>
                    </a:ext>
                  </a:extLst>
                </a:gridCol>
              </a:tblGrid>
              <a:tr h="370840">
                <a:tc>
                  <a:txBody>
                    <a:bodyPr/>
                    <a:lstStyle/>
                    <a:p>
                      <a:r>
                        <a:rPr lang="fi-FI" sz="1800" dirty="0">
                          <a:latin typeface="+mn-lt"/>
                        </a:rPr>
                        <a:t>Index</a:t>
                      </a:r>
                      <a:endParaRPr lang="en-US" sz="1800" dirty="0">
                        <a:latin typeface="+mn-lt"/>
                      </a:endParaRP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US" sz="1800" dirty="0">
                          <a:latin typeface="+mn-lt"/>
                        </a:rPr>
                        <a:t>2019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US" sz="1800" dirty="0">
                          <a:latin typeface="+mn-lt"/>
                        </a:rPr>
                        <a:t>2020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US" sz="1800" dirty="0">
                          <a:latin typeface="+mn-lt"/>
                        </a:rPr>
                        <a:t>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US" sz="1800" dirty="0">
                          <a:latin typeface="+mn-lt"/>
                        </a:rPr>
                        <a:t>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US" sz="1800">
                          <a:latin typeface="+mn-lt"/>
                        </a:rPr>
                        <a:t>2023</a:t>
                      </a:r>
                      <a:endParaRPr lang="en-US" sz="1800" dirty="0">
                        <a:latin typeface="+mn-lt"/>
                      </a:endParaRP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dirty="0" err="1">
                          <a:latin typeface="+mn-lt"/>
                        </a:rPr>
                        <a:t>Lönekoefficient</a:t>
                      </a:r>
                      <a:endParaRPr lang="en-US"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dirty="0">
                          <a:latin typeface="+mn-lt"/>
                        </a:rPr>
                        <a:t>1,9 %</a:t>
                      </a:r>
                    </a:p>
                  </a:txBody>
                  <a:tcPr marR="32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dirty="0">
                          <a:latin typeface="+mn-lt"/>
                        </a:rPr>
                        <a:t>2,0 %</a:t>
                      </a:r>
                    </a:p>
                  </a:txBody>
                  <a:tcPr marR="32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dirty="0">
                          <a:latin typeface="+mn-lt"/>
                        </a:rPr>
                        <a:t>1,3 %</a:t>
                      </a:r>
                    </a:p>
                  </a:txBody>
                  <a:tcPr marR="32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dirty="0">
                          <a:latin typeface="+mn-lt"/>
                        </a:rPr>
                        <a:t>2,5 %</a:t>
                      </a:r>
                    </a:p>
                  </a:txBody>
                  <a:tcPr marR="32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a:latin typeface="+mn-lt"/>
                        </a:rPr>
                        <a:t>3,8 %</a:t>
                      </a:r>
                      <a:endParaRPr lang="en-US" sz="1800" dirty="0">
                        <a:latin typeface="+mn-lt"/>
                      </a:endParaRPr>
                    </a:p>
                  </a:txBody>
                  <a:tcPr marR="324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800" dirty="0" err="1">
                          <a:latin typeface="+mn-lt"/>
                        </a:rPr>
                        <a:t>Arbetspensionsindex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dirty="0">
                          <a:latin typeface="+mn-lt"/>
                        </a:rPr>
                        <a:t>1,5 %</a:t>
                      </a:r>
                    </a:p>
                  </a:txBody>
                  <a:tcPr marR="32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dirty="0">
                          <a:latin typeface="+mn-lt"/>
                        </a:rPr>
                        <a:t>1,2 %</a:t>
                      </a:r>
                    </a:p>
                  </a:txBody>
                  <a:tcPr marR="32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dirty="0">
                          <a:latin typeface="+mn-lt"/>
                        </a:rPr>
                        <a:t>0,5 %</a:t>
                      </a:r>
                    </a:p>
                  </a:txBody>
                  <a:tcPr marR="32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dirty="0">
                          <a:latin typeface="+mn-lt"/>
                        </a:rPr>
                        <a:t>2,3 %</a:t>
                      </a:r>
                    </a:p>
                  </a:txBody>
                  <a:tcPr marR="32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US" sz="1800">
                          <a:latin typeface="+mn-lt"/>
                        </a:rPr>
                        <a:t>6,8 %</a:t>
                      </a:r>
                      <a:endParaRPr lang="en-US" sz="1800" dirty="0">
                        <a:latin typeface="+mn-lt"/>
                      </a:endParaRPr>
                    </a:p>
                  </a:txBody>
                  <a:tcPr marR="324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dirty="0" err="1">
                          <a:latin typeface="+mn-lt"/>
                        </a:rPr>
                        <a:t>Folkpensionsindex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en-US" sz="1800" dirty="0">
                          <a:latin typeface="+mn-lt"/>
                        </a:rPr>
                        <a:t>0,0 %</a:t>
                      </a:r>
                    </a:p>
                  </a:txBody>
                  <a:tcPr marR="32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en-US" sz="1800" dirty="0">
                          <a:latin typeface="+mn-lt"/>
                        </a:rPr>
                        <a:t>1,0 %</a:t>
                      </a:r>
                    </a:p>
                  </a:txBody>
                  <a:tcPr marR="32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en-US" sz="1800" dirty="0">
                          <a:latin typeface="+mn-lt"/>
                        </a:rPr>
                        <a:t>0,4 %</a:t>
                      </a:r>
                    </a:p>
                  </a:txBody>
                  <a:tcPr marR="32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en-US" sz="1800" dirty="0">
                          <a:latin typeface="+mn-lt"/>
                        </a:rPr>
                        <a:t>2,1 %</a:t>
                      </a:r>
                    </a:p>
                  </a:txBody>
                  <a:tcPr marR="32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en-US" sz="1800">
                          <a:latin typeface="+mn-lt"/>
                        </a:rPr>
                        <a:t>7,8 %</a:t>
                      </a:r>
                      <a:endParaRPr lang="en-US" sz="1800" dirty="0">
                        <a:latin typeface="+mn-lt"/>
                      </a:endParaRPr>
                    </a:p>
                  </a:txBody>
                  <a:tcPr marR="324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6200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75BE9D0-B3C9-4272-B749-4E0687AC5876}"/>
              </a:ext>
            </a:extLst>
          </p:cNvPr>
          <p:cNvSpPr>
            <a:spLocks noGrp="1"/>
          </p:cNvSpPr>
          <p:nvPr>
            <p:ph type="ctrTitle"/>
          </p:nvPr>
        </p:nvSpPr>
        <p:spPr/>
        <p:txBody>
          <a:bodyPr/>
          <a:lstStyle/>
          <a:p>
            <a:r>
              <a:rPr lang="fi-FI" dirty="0" err="1"/>
              <a:t>Pensionsnivån</a:t>
            </a:r>
            <a:endParaRPr lang="fi-FI" dirty="0"/>
          </a:p>
        </p:txBody>
      </p:sp>
      <p:sp>
        <p:nvSpPr>
          <p:cNvPr id="7" name="Tekstin paikkamerkki 6">
            <a:extLst>
              <a:ext uri="{FF2B5EF4-FFF2-40B4-BE49-F238E27FC236}">
                <a16:creationId xmlns:a16="http://schemas.microsoft.com/office/drawing/2014/main" id="{8A889E0F-92C6-40A7-B100-8C268C3EF53C}"/>
              </a:ext>
            </a:extLst>
          </p:cNvPr>
          <p:cNvSpPr>
            <a:spLocks noGrp="1"/>
          </p:cNvSpPr>
          <p:nvPr>
            <p:ph type="body" sz="quarter" idx="13"/>
          </p:nvPr>
        </p:nvSpPr>
        <p:spPr/>
        <p:txBody>
          <a:bodyPr/>
          <a:lstStyle/>
          <a:p>
            <a:r>
              <a:rPr lang="fi-FI" dirty="0"/>
              <a:t>3</a:t>
            </a:r>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9363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167680" y="638751"/>
            <a:ext cx="11856640" cy="764745"/>
          </a:xfrm>
        </p:spPr>
        <p:txBody>
          <a:bodyPr/>
          <a:lstStyle/>
          <a:p>
            <a:pPr algn="ctr"/>
            <a:r>
              <a:rPr lang="sv-FI" sz="3200" dirty="0"/>
              <a:t>Genomsnittlig</a:t>
            </a:r>
            <a:r>
              <a:rPr lang="fi-FI" sz="3200" dirty="0"/>
              <a:t> </a:t>
            </a:r>
            <a:r>
              <a:rPr lang="fi-FI" sz="3200" err="1"/>
              <a:t>totalpension</a:t>
            </a:r>
            <a:r>
              <a:rPr lang="fi-FI" sz="3200"/>
              <a:t> 31.12.2022</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18</a:t>
            </a:fld>
            <a:endParaRPr lang="fi-FI"/>
          </a:p>
        </p:txBody>
      </p:sp>
      <p:graphicFrame>
        <p:nvGraphicFramePr>
          <p:cNvPr id="6" name="Taulukko 5">
            <a:extLst>
              <a:ext uri="{FF2B5EF4-FFF2-40B4-BE49-F238E27FC236}">
                <a16:creationId xmlns:a16="http://schemas.microsoft.com/office/drawing/2014/main" id="{86F7CDBE-C404-B9BC-1CC5-C4815B83A897}"/>
              </a:ext>
            </a:extLst>
          </p:cNvPr>
          <p:cNvGraphicFramePr>
            <a:graphicFrameLocks noGrp="1"/>
          </p:cNvGraphicFramePr>
          <p:nvPr>
            <p:extLst>
              <p:ext uri="{D42A27DB-BD31-4B8C-83A1-F6EECF244321}">
                <p14:modId xmlns:p14="http://schemas.microsoft.com/office/powerpoint/2010/main" val="1293906363"/>
              </p:ext>
            </p:extLst>
          </p:nvPr>
        </p:nvGraphicFramePr>
        <p:xfrm>
          <a:off x="2134865" y="1363808"/>
          <a:ext cx="7731906" cy="2746685"/>
        </p:xfrm>
        <a:graphic>
          <a:graphicData uri="http://schemas.openxmlformats.org/drawingml/2006/table">
            <a:tbl>
              <a:tblPr firstRow="1" bandRow="1">
                <a:tableStyleId>{5C22544A-7EE6-4342-B048-85BDC9FD1C3A}</a:tableStyleId>
              </a:tblPr>
              <a:tblGrid>
                <a:gridCol w="3824994">
                  <a:extLst>
                    <a:ext uri="{9D8B030D-6E8A-4147-A177-3AD203B41FA5}">
                      <a16:colId xmlns:a16="http://schemas.microsoft.com/office/drawing/2014/main" val="20000"/>
                    </a:ext>
                  </a:extLst>
                </a:gridCol>
                <a:gridCol w="1302304">
                  <a:extLst>
                    <a:ext uri="{9D8B030D-6E8A-4147-A177-3AD203B41FA5}">
                      <a16:colId xmlns:a16="http://schemas.microsoft.com/office/drawing/2014/main" val="20001"/>
                    </a:ext>
                  </a:extLst>
                </a:gridCol>
                <a:gridCol w="1302304">
                  <a:extLst>
                    <a:ext uri="{9D8B030D-6E8A-4147-A177-3AD203B41FA5}">
                      <a16:colId xmlns:a16="http://schemas.microsoft.com/office/drawing/2014/main" val="20002"/>
                    </a:ext>
                  </a:extLst>
                </a:gridCol>
                <a:gridCol w="1302304">
                  <a:extLst>
                    <a:ext uri="{9D8B030D-6E8A-4147-A177-3AD203B41FA5}">
                      <a16:colId xmlns:a16="http://schemas.microsoft.com/office/drawing/2014/main" val="20003"/>
                    </a:ext>
                  </a:extLst>
                </a:gridCol>
              </a:tblGrid>
              <a:tr h="370840">
                <a:tc>
                  <a:txBody>
                    <a:bodyPr/>
                    <a:lstStyle/>
                    <a:p>
                      <a:endParaRPr lang="fi-FI" sz="1800" dirty="0"/>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Män</a:t>
                      </a:r>
                      <a:endParaRPr lang="fi-FI" sz="1800" dirty="0"/>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Kvinnor</a:t>
                      </a:r>
                      <a:r>
                        <a:rPr lang="fi-FI" sz="1800" dirty="0"/>
                        <a:t> </a:t>
                      </a:r>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Samtliga</a:t>
                      </a:r>
                      <a:endParaRPr lang="fi-FI" sz="1800" dirty="0"/>
                    </a:p>
                  </a:txBody>
                  <a:tcPr marL="91451" marR="91451" marT="45732" marB="45732">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extLst>
                  <a:ext uri="{0D108BD9-81ED-4DB2-BD59-A6C34878D82A}">
                    <a16:rowId xmlns:a16="http://schemas.microsoft.com/office/drawing/2014/main" val="10000"/>
                  </a:ext>
                </a:extLst>
              </a:tr>
              <a:tr h="370840">
                <a:tc>
                  <a:txBody>
                    <a:bodyPr/>
                    <a:lstStyle/>
                    <a:p>
                      <a:r>
                        <a:rPr lang="fi-FI" sz="1800" dirty="0" err="1"/>
                        <a:t>Genomsnittlig</a:t>
                      </a:r>
                      <a:r>
                        <a:rPr lang="fi-FI" sz="1800" dirty="0"/>
                        <a:t> </a:t>
                      </a:r>
                      <a:r>
                        <a:rPr lang="fi-FI" sz="1800" dirty="0" err="1"/>
                        <a:t>totalpension</a:t>
                      </a:r>
                      <a:r>
                        <a:rPr lang="fi-FI" sz="1800" dirty="0"/>
                        <a:t> </a:t>
                      </a:r>
                      <a:r>
                        <a:rPr lang="fi-FI" sz="1800" baseline="0" dirty="0" err="1"/>
                        <a:t>€/mån</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2 070</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1 658</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1 845</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extLst>
                  <a:ext uri="{0D108BD9-81ED-4DB2-BD59-A6C34878D82A}">
                    <a16:rowId xmlns:a16="http://schemas.microsoft.com/office/drawing/2014/main" val="10001"/>
                  </a:ext>
                </a:extLst>
              </a:tr>
              <a:tr h="370840">
                <a:tc>
                  <a:txBody>
                    <a:bodyPr/>
                    <a:lstStyle/>
                    <a:p>
                      <a:r>
                        <a:rPr lang="fi-FI" sz="1800" baseline="0" dirty="0"/>
                        <a:t> - </a:t>
                      </a:r>
                      <a:r>
                        <a:rPr lang="fi-FI" sz="1800" baseline="0" dirty="0" err="1"/>
                        <a:t>Arbetspensionens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1 933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1 502</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1 698</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370840">
                <a:tc>
                  <a:txBody>
                    <a:bodyPr/>
                    <a:lstStyle/>
                    <a:p>
                      <a:r>
                        <a:rPr lang="fi-FI" sz="1800" baseline="0" dirty="0"/>
                        <a:t> - </a:t>
                      </a:r>
                      <a:r>
                        <a:rPr lang="fi-FI" sz="1800" baseline="0" dirty="0" err="1"/>
                        <a:t>FPA-pensionens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117</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143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132</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700080">
                <a:tc>
                  <a:txBody>
                    <a:bodyPr/>
                    <a:lstStyle/>
                    <a:p>
                      <a:r>
                        <a:rPr lang="fi-FI" sz="1800" baseline="0" dirty="0"/>
                        <a:t> - </a:t>
                      </a:r>
                      <a:r>
                        <a:rPr lang="sv-SE" sz="1800" b="0" i="0" u="none" strike="noStrike" kern="1200" baseline="0" dirty="0">
                          <a:solidFill>
                            <a:schemeClr val="dk1"/>
                          </a:solidFill>
                          <a:latin typeface="+mn-lt"/>
                          <a:ea typeface="+mn-ea"/>
                          <a:cs typeface="+mn-cs"/>
                        </a:rPr>
                        <a:t>Pensioner för tryggheten med </a:t>
                      </a:r>
                      <a:br>
                        <a:rPr lang="sv-SE" sz="1800" b="0" i="0" u="none" strike="noStrike" kern="1200" baseline="0" dirty="0">
                          <a:solidFill>
                            <a:schemeClr val="dk1"/>
                          </a:solidFill>
                          <a:latin typeface="+mn-lt"/>
                          <a:ea typeface="+mn-ea"/>
                          <a:cs typeface="+mn-cs"/>
                        </a:rPr>
                      </a:br>
                      <a:r>
                        <a:rPr lang="sv-SE" sz="1800" b="0" i="0" u="none" strike="noStrike" kern="1200" baseline="0" dirty="0">
                          <a:solidFill>
                            <a:schemeClr val="dk1"/>
                          </a:solidFill>
                          <a:latin typeface="+mn-lt"/>
                          <a:ea typeface="+mn-ea"/>
                          <a:cs typeface="+mn-cs"/>
                        </a:rPr>
                        <a:t>   tanke på särskilda risker* 	</a:t>
                      </a:r>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dirty="0">
                          <a:solidFill>
                            <a:schemeClr val="tx1"/>
                          </a:solidFill>
                          <a:effectLst/>
                          <a:latin typeface="+mn-lt"/>
                        </a:rPr>
                        <a:t>20</a:t>
                      </a: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12</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dirty="0">
                          <a:solidFill>
                            <a:schemeClr val="tx1"/>
                          </a:solidFill>
                          <a:effectLst/>
                          <a:latin typeface="+mn-lt"/>
                        </a:rPr>
                        <a:t>16</a:t>
                      </a: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370840">
                <a:tc>
                  <a:txBody>
                    <a:bodyPr/>
                    <a:lstStyle/>
                    <a:p>
                      <a:pPr>
                        <a:lnSpc>
                          <a:spcPct val="200000"/>
                        </a:lnSpc>
                      </a:pPr>
                      <a:r>
                        <a:rPr lang="fi-FI" sz="1800" dirty="0" err="1"/>
                        <a:t>Antalet</a:t>
                      </a:r>
                      <a:r>
                        <a:rPr lang="fi-FI" sz="1800" dirty="0"/>
                        <a:t> </a:t>
                      </a:r>
                      <a:r>
                        <a:rPr lang="fi-FI" sz="1800" dirty="0" err="1"/>
                        <a:t>pensionstagare</a:t>
                      </a:r>
                      <a:endParaRPr lang="fi-FI" sz="1800" dirty="0"/>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687</a:t>
                      </a:r>
                      <a:r>
                        <a:rPr lang="fi-FI" sz="1800" baseline="0"/>
                        <a:t>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baseline="0"/>
                        <a:t>828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1 515</a:t>
                      </a:r>
                      <a:r>
                        <a:rPr lang="fi-FI" sz="1800" baseline="0"/>
                        <a:t> </a:t>
                      </a:r>
                      <a:r>
                        <a:rPr lang="fi-FI" sz="1800" baseline="0" dirty="0"/>
                        <a:t>000</a:t>
                      </a:r>
                      <a:endParaRPr lang="fi-FI" sz="1800" dirty="0"/>
                    </a:p>
                  </a:txBody>
                  <a:tcPr marL="36000" marR="180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kstiruutu 7">
            <a:extLst>
              <a:ext uri="{FF2B5EF4-FFF2-40B4-BE49-F238E27FC236}">
                <a16:creationId xmlns:a16="http://schemas.microsoft.com/office/drawing/2014/main" id="{EAD6E4E6-414F-3293-E4B9-018B767E0FCA}"/>
              </a:ext>
            </a:extLst>
          </p:cNvPr>
          <p:cNvSpPr txBox="1"/>
          <p:nvPr/>
        </p:nvSpPr>
        <p:spPr>
          <a:xfrm>
            <a:off x="2063551" y="4151982"/>
            <a:ext cx="7874533" cy="1077218"/>
          </a:xfrm>
          <a:prstGeom prst="rect">
            <a:avLst/>
          </a:prstGeom>
          <a:noFill/>
        </p:spPr>
        <p:txBody>
          <a:bodyPr wrap="square" rtlCol="0">
            <a:spAutoFit/>
          </a:bodyPr>
          <a:lstStyle/>
          <a:p>
            <a:r>
              <a:rPr lang="fi-FI" sz="1600" dirty="0">
                <a:ea typeface="Verdana" panose="020B0604030504040204" pitchFamily="34" charset="0"/>
                <a:cs typeface="Verdana" panose="020B0604030504040204" pitchFamily="34" charset="0"/>
              </a:rPr>
              <a:t>*Lag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olycksfall</a:t>
            </a:r>
            <a:r>
              <a:rPr lang="fi-FI" sz="1600" dirty="0">
                <a:ea typeface="Verdana" panose="020B0604030504040204" pitchFamily="34" charset="0"/>
                <a:cs typeface="Verdana" panose="020B0604030504040204" pitchFamily="34" charset="0"/>
              </a:rPr>
              <a:t> i </a:t>
            </a:r>
            <a:r>
              <a:rPr lang="fi-FI" sz="1600" dirty="0" err="1">
                <a:ea typeface="Verdana" panose="020B0604030504040204" pitchFamily="34" charset="0"/>
                <a:cs typeface="Verdana" panose="020B0604030504040204" pitchFamily="34" charset="0"/>
              </a:rPr>
              <a:t>arbetet</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och</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yrkessjukdomar</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trafikförsäkringslag</a:t>
            </a:r>
            <a:r>
              <a:rPr lang="fi-FI" sz="1600" dirty="0">
                <a:ea typeface="Verdana" panose="020B0604030504040204" pitchFamily="34" charset="0"/>
                <a:cs typeface="Verdana" panose="020B0604030504040204" pitchFamily="34" charset="0"/>
              </a:rPr>
              <a:t>,</a:t>
            </a:r>
            <a:r>
              <a:rPr lang="sv-SE" sz="1600" dirty="0"/>
              <a:t> lag om ersättning för olycksfall i militärtjänst och tjänstgöringsrelaterad sjukdom, lag om ersättning för olycksfall och tjänstgöringsrelaterad sjukdom i krishanteringsuppdrag och </a:t>
            </a:r>
            <a:r>
              <a:rPr lang="fi-FI" sz="1600" dirty="0"/>
              <a:t>lag </a:t>
            </a:r>
            <a:r>
              <a:rPr lang="fi-FI" sz="1600" dirty="0" err="1"/>
              <a:t>om</a:t>
            </a:r>
            <a:r>
              <a:rPr lang="fi-FI" sz="1600" dirty="0"/>
              <a:t> </a:t>
            </a:r>
            <a:r>
              <a:rPr lang="fi-FI" sz="1600" dirty="0" err="1"/>
              <a:t>skada</a:t>
            </a:r>
            <a:r>
              <a:rPr lang="fi-FI" sz="1600" dirty="0"/>
              <a:t>, </a:t>
            </a:r>
            <a:r>
              <a:rPr lang="fi-FI" sz="1600" dirty="0" err="1"/>
              <a:t>ådragen</a:t>
            </a:r>
            <a:r>
              <a:rPr lang="fi-FI" sz="1600" dirty="0"/>
              <a:t> i </a:t>
            </a:r>
            <a:r>
              <a:rPr lang="fi-FI" sz="1600" dirty="0" err="1"/>
              <a:t>militärtjänst</a:t>
            </a:r>
            <a:r>
              <a:rPr lang="fi-FI" sz="1600" dirty="0">
                <a:ea typeface="Verdana" panose="020B0604030504040204" pitchFamily="34" charset="0"/>
                <a:cs typeface="Verdana" panose="020B0604030504040204" pitchFamily="34" charset="0"/>
              </a:rPr>
              <a:t>.</a:t>
            </a:r>
            <a:endParaRPr lang="en-US" sz="16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947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9525" y="107360"/>
            <a:ext cx="11856640" cy="1019435"/>
          </a:xfrm>
        </p:spPr>
        <p:txBody>
          <a:bodyPr/>
          <a:lstStyle/>
          <a:p>
            <a:pPr algn="ctr"/>
            <a:r>
              <a:rPr lang="sv-SE" sz="3200"/>
              <a:t>Fördelningen av totalpensionen för egenpensionstagare</a:t>
            </a:r>
            <a:br>
              <a:rPr lang="sv-SE" sz="3200"/>
            </a:br>
            <a:r>
              <a:rPr lang="sv-SE" sz="3200"/>
              <a:t>bosatta i Finland 31.12.2022</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19</a:t>
            </a:fld>
            <a:endParaRPr lang="fi-FI"/>
          </a:p>
        </p:txBody>
      </p:sp>
      <p:sp>
        <p:nvSpPr>
          <p:cNvPr id="15" name="Tekstiruutu 14">
            <a:extLst>
              <a:ext uri="{FF2B5EF4-FFF2-40B4-BE49-F238E27FC236}">
                <a16:creationId xmlns:a16="http://schemas.microsoft.com/office/drawing/2014/main" id="{FA272E3D-2B3A-4149-A95D-943EFA93E87B}"/>
              </a:ext>
            </a:extLst>
          </p:cNvPr>
          <p:cNvSpPr txBox="1"/>
          <p:nvPr/>
        </p:nvSpPr>
        <p:spPr>
          <a:xfrm>
            <a:off x="2516581" y="6077778"/>
            <a:ext cx="6804427" cy="307777"/>
          </a:xfrm>
          <a:prstGeom prst="rect">
            <a:avLst/>
          </a:prstGeom>
          <a:noFill/>
        </p:spPr>
        <p:txBody>
          <a:bodyPr wrap="none" rtlCol="0">
            <a:spAutoFit/>
          </a:bodyPr>
          <a:lstStyle/>
          <a:p>
            <a:pPr lvl="0">
              <a:defRPr/>
            </a:pPr>
            <a:r>
              <a:rPr lang="sv-SE" sz="1400">
                <a:solidFill>
                  <a:prstClr val="black"/>
                </a:solidFill>
                <a:ea typeface="Verdana" panose="020B0604030504040204" pitchFamily="34" charset="0"/>
                <a:cs typeface="Verdana" panose="020B0604030504040204" pitchFamily="34" charset="0"/>
              </a:rPr>
              <a:t>Figuren inkluderar inte personer som får partiell förtida ålderspension eller deltidspension.</a:t>
            </a:r>
            <a:endParaRPr lang="en-US" sz="1400">
              <a:solidFill>
                <a:prstClr val="black"/>
              </a:solidFill>
              <a:ea typeface="Verdana" panose="020B0604030504040204" pitchFamily="34" charset="0"/>
              <a:cs typeface="Verdana" panose="020B0604030504040204" pitchFamily="34" charset="0"/>
            </a:endParaRPr>
          </a:p>
        </p:txBody>
      </p:sp>
      <p:pic>
        <p:nvPicPr>
          <p:cNvPr id="6" name="Kuva 5" descr="Figuren visar fördelningen av pensionstagarnas totalpension efter kön. Klassintervallen är 250 euro. Kvinnornas fördelning är snedare än männens och med betoning på fördelningens nedre del.">
            <a:extLst>
              <a:ext uri="{FF2B5EF4-FFF2-40B4-BE49-F238E27FC236}">
                <a16:creationId xmlns:a16="http://schemas.microsoft.com/office/drawing/2014/main" id="{E19ECB98-5B4B-71E1-B2E1-082EF5B4E35E}"/>
              </a:ext>
            </a:extLst>
          </p:cNvPr>
          <p:cNvPicPr>
            <a:picLocks noChangeAspect="1"/>
          </p:cNvPicPr>
          <p:nvPr/>
        </p:nvPicPr>
        <p:blipFill>
          <a:blip r:embed="rId3"/>
          <a:stretch>
            <a:fillRect/>
          </a:stretch>
        </p:blipFill>
        <p:spPr>
          <a:xfrm>
            <a:off x="2135560" y="1185142"/>
            <a:ext cx="7822800" cy="4892636"/>
          </a:xfrm>
          <a:prstGeom prst="rect">
            <a:avLst/>
          </a:prstGeom>
        </p:spPr>
      </p:pic>
    </p:spTree>
    <p:extLst>
      <p:ext uri="{BB962C8B-B14F-4D97-AF65-F5344CB8AC3E}">
        <p14:creationId xmlns:p14="http://schemas.microsoft.com/office/powerpoint/2010/main" val="168412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CD5F485F-4683-4E9A-A9BA-3AC03CA9624D}"/>
              </a:ext>
            </a:extLst>
          </p:cNvPr>
          <p:cNvSpPr>
            <a:spLocks noGrp="1"/>
          </p:cNvSpPr>
          <p:nvPr>
            <p:ph type="ctrTitle"/>
          </p:nvPr>
        </p:nvSpPr>
        <p:spPr/>
        <p:txBody>
          <a:bodyPr/>
          <a:lstStyle/>
          <a:p>
            <a:r>
              <a:rPr lang="fi-FI" dirty="0" err="1"/>
              <a:t>Pensionssystemet</a:t>
            </a:r>
            <a:r>
              <a:rPr lang="fi-FI" dirty="0"/>
              <a:t> </a:t>
            </a:r>
            <a:r>
              <a:rPr lang="fi-FI" dirty="0" err="1"/>
              <a:t>och</a:t>
            </a:r>
            <a:r>
              <a:rPr lang="fi-FI" dirty="0"/>
              <a:t> </a:t>
            </a:r>
            <a:br>
              <a:rPr lang="fi-FI" dirty="0"/>
            </a:br>
            <a:r>
              <a:rPr lang="fi-FI" dirty="0" err="1"/>
              <a:t>dess</a:t>
            </a:r>
            <a:r>
              <a:rPr lang="fi-FI" dirty="0"/>
              <a:t> </a:t>
            </a:r>
            <a:r>
              <a:rPr lang="fi-FI" dirty="0" err="1"/>
              <a:t>förvaltning</a:t>
            </a:r>
            <a:br>
              <a:rPr lang="fi-FI" dirty="0"/>
            </a:br>
            <a:endParaRPr lang="fi-FI" dirty="0"/>
          </a:p>
        </p:txBody>
      </p:sp>
      <p:sp>
        <p:nvSpPr>
          <p:cNvPr id="9" name="Tekstin paikkamerkki 8">
            <a:extLst>
              <a:ext uri="{FF2B5EF4-FFF2-40B4-BE49-F238E27FC236}">
                <a16:creationId xmlns:a16="http://schemas.microsoft.com/office/drawing/2014/main" id="{C749F813-640E-46A6-ACF1-CA809A4923F0}"/>
              </a:ext>
            </a:extLst>
          </p:cNvPr>
          <p:cNvSpPr>
            <a:spLocks noGrp="1"/>
          </p:cNvSpPr>
          <p:nvPr>
            <p:ph type="body" sz="quarter" idx="13"/>
          </p:nvPr>
        </p:nvSpPr>
        <p:spPr/>
        <p:txBody>
          <a:bodyPr/>
          <a:lstStyle/>
          <a:p>
            <a:r>
              <a:rPr lang="fi-FI" dirty="0"/>
              <a:t>1</a:t>
            </a:r>
          </a:p>
          <a:p>
            <a:r>
              <a:rPr lang="fi-FI" dirty="0"/>
              <a:t>1</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34490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980769"/>
          </a:xfrm>
        </p:spPr>
        <p:txBody>
          <a:bodyPr/>
          <a:lstStyle/>
          <a:p>
            <a:pPr algn="ctr"/>
            <a:r>
              <a:rPr lang="fi-FI" sz="3200" dirty="0" err="1"/>
              <a:t>Genomsnittlig</a:t>
            </a:r>
            <a:r>
              <a:rPr lang="fi-FI" sz="3200" dirty="0"/>
              <a:t> </a:t>
            </a:r>
            <a:r>
              <a:rPr lang="fi-FI" sz="3200" dirty="0" err="1"/>
              <a:t>totalpension</a:t>
            </a:r>
            <a:r>
              <a:rPr lang="fi-FI" sz="3200" dirty="0"/>
              <a:t> </a:t>
            </a:r>
            <a:r>
              <a:rPr lang="fi-FI" sz="3200" dirty="0" err="1"/>
              <a:t>och</a:t>
            </a:r>
            <a:r>
              <a:rPr lang="fi-FI" sz="3200" dirty="0"/>
              <a:t> </a:t>
            </a:r>
            <a:r>
              <a:rPr lang="fi-FI" sz="3200" dirty="0" err="1"/>
              <a:t>dess</a:t>
            </a:r>
            <a:r>
              <a:rPr lang="fi-FI" sz="3200" dirty="0"/>
              <a:t> </a:t>
            </a:r>
            <a:r>
              <a:rPr lang="fi-FI" sz="3200" dirty="0" err="1"/>
              <a:t>förhållande</a:t>
            </a:r>
            <a:r>
              <a:rPr lang="fi-FI" sz="3200" dirty="0"/>
              <a:t> </a:t>
            </a:r>
            <a:r>
              <a:rPr lang="fi-FI" sz="3200" dirty="0" err="1"/>
              <a:t>till</a:t>
            </a:r>
            <a:r>
              <a:rPr lang="fi-FI" sz="3200" dirty="0"/>
              <a:t> medelförtjänsten </a:t>
            </a:r>
            <a:r>
              <a:rPr lang="fi-FI" sz="3200" dirty="0" err="1"/>
              <a:t>åren</a:t>
            </a:r>
            <a:r>
              <a:rPr lang="fi-FI" sz="3200" dirty="0"/>
              <a:t> 2000–2022</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4" name="Kuva 3" descr="Ålderspensionstagarnas genomsnittliga totalpension har under granskningsperioden 2000–2022 stigit från cirka 1 400 euro till 1 900 euro. Sjukpensionstagarnas medelpension har sjunkit från 1 350 euro till cirka 1 200 euro. Den genomsnittliga ålderspensionens förhållande till medelförtjänsten år 2022 var 52 procent och sjukpensionens förhållande var 33 procent.">
            <a:extLst>
              <a:ext uri="{FF2B5EF4-FFF2-40B4-BE49-F238E27FC236}">
                <a16:creationId xmlns:a16="http://schemas.microsoft.com/office/drawing/2014/main" id="{95789A07-6116-C313-5526-C0D2B0961B10}"/>
              </a:ext>
            </a:extLst>
          </p:cNvPr>
          <p:cNvPicPr>
            <a:picLocks noChangeAspect="1"/>
          </p:cNvPicPr>
          <p:nvPr/>
        </p:nvPicPr>
        <p:blipFill>
          <a:blip r:embed="rId3"/>
          <a:stretch>
            <a:fillRect/>
          </a:stretch>
        </p:blipFill>
        <p:spPr>
          <a:xfrm>
            <a:off x="1342032" y="1711110"/>
            <a:ext cx="9172575" cy="4362450"/>
          </a:xfrm>
          <a:prstGeom prst="rect">
            <a:avLst/>
          </a:prstGeom>
        </p:spPr>
      </p:pic>
    </p:spTree>
    <p:extLst>
      <p:ext uri="{BB962C8B-B14F-4D97-AF65-F5344CB8AC3E}">
        <p14:creationId xmlns:p14="http://schemas.microsoft.com/office/powerpoint/2010/main" val="165675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332000"/>
          </a:xfrm>
        </p:spPr>
        <p:txBody>
          <a:bodyPr/>
          <a:lstStyle/>
          <a:p>
            <a:pPr algn="ctr"/>
            <a:r>
              <a:rPr lang="fi-FI" sz="3200" dirty="0" err="1"/>
              <a:t>Genomsnittlig</a:t>
            </a:r>
            <a:r>
              <a:rPr lang="fi-FI" sz="3200" dirty="0"/>
              <a:t> </a:t>
            </a:r>
            <a:r>
              <a:rPr lang="fi-FI" sz="3200" dirty="0" err="1"/>
              <a:t>totalpension</a:t>
            </a:r>
            <a:r>
              <a:rPr lang="fi-FI" sz="3200" dirty="0"/>
              <a:t> </a:t>
            </a:r>
            <a:r>
              <a:rPr lang="fi-FI" sz="3200" dirty="0" err="1"/>
              <a:t>och</a:t>
            </a:r>
            <a:r>
              <a:rPr lang="fi-FI" sz="3200" dirty="0"/>
              <a:t> </a:t>
            </a:r>
            <a:r>
              <a:rPr lang="fi-FI" sz="3200" dirty="0" err="1"/>
              <a:t>dess</a:t>
            </a:r>
            <a:r>
              <a:rPr lang="fi-FI" sz="3200" dirty="0"/>
              <a:t> </a:t>
            </a:r>
            <a:r>
              <a:rPr lang="fi-FI" sz="3200" dirty="0" err="1"/>
              <a:t>förhållande</a:t>
            </a:r>
            <a:r>
              <a:rPr lang="fi-FI" sz="3200" dirty="0"/>
              <a:t> </a:t>
            </a:r>
            <a:br>
              <a:rPr lang="fi-FI" sz="3200" dirty="0"/>
            </a:br>
            <a:r>
              <a:rPr lang="fi-FI" sz="3200" dirty="0" err="1"/>
              <a:t>till</a:t>
            </a:r>
            <a:r>
              <a:rPr lang="fi-FI" sz="3200" dirty="0"/>
              <a:t> </a:t>
            </a:r>
            <a:r>
              <a:rPr lang="fi-FI" sz="3200" dirty="0" err="1"/>
              <a:t>medelförtjänsten</a:t>
            </a:r>
            <a:r>
              <a:rPr lang="fi-FI" sz="3200" dirty="0"/>
              <a:t> </a:t>
            </a:r>
            <a:r>
              <a:rPr lang="fi-FI" sz="3200" dirty="0" err="1"/>
              <a:t>åren</a:t>
            </a:r>
            <a:r>
              <a:rPr lang="fi-FI" sz="3200" dirty="0"/>
              <a:t> 2015–2085</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21</a:t>
            </a:fld>
            <a:endParaRPr lang="fi-FI"/>
          </a:p>
        </p:txBody>
      </p:sp>
      <p:pic>
        <p:nvPicPr>
          <p:cNvPr id="7" name="Kuva 6" descr="Figuren visar medelpensionernas förhållande till medelförtjänsten under åren 2015–2085.">
            <a:extLst>
              <a:ext uri="{FF2B5EF4-FFF2-40B4-BE49-F238E27FC236}">
                <a16:creationId xmlns:a16="http://schemas.microsoft.com/office/drawing/2014/main" id="{80CB148E-3F27-4D8B-8B31-9448426DD744}"/>
              </a:ext>
            </a:extLst>
          </p:cNvPr>
          <p:cNvPicPr>
            <a:picLocks noChangeAspect="1"/>
          </p:cNvPicPr>
          <p:nvPr/>
        </p:nvPicPr>
        <p:blipFill>
          <a:blip r:embed="rId3"/>
          <a:stretch>
            <a:fillRect/>
          </a:stretch>
        </p:blipFill>
        <p:spPr>
          <a:xfrm>
            <a:off x="2639616" y="1962448"/>
            <a:ext cx="6624072" cy="4305647"/>
          </a:xfrm>
          <a:prstGeom prst="rect">
            <a:avLst/>
          </a:prstGeom>
        </p:spPr>
      </p:pic>
    </p:spTree>
    <p:extLst>
      <p:ext uri="{BB962C8B-B14F-4D97-AF65-F5344CB8AC3E}">
        <p14:creationId xmlns:p14="http://schemas.microsoft.com/office/powerpoint/2010/main" val="386133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428AA37-FA4F-4C98-ACD0-C4A458DA0ED2}"/>
              </a:ext>
            </a:extLst>
          </p:cNvPr>
          <p:cNvSpPr>
            <a:spLocks noGrp="1"/>
          </p:cNvSpPr>
          <p:nvPr>
            <p:ph type="ctrTitle"/>
          </p:nvPr>
        </p:nvSpPr>
        <p:spPr/>
        <p:txBody>
          <a:bodyPr/>
          <a:lstStyle/>
          <a:p>
            <a:r>
              <a:rPr lang="fi-FI" dirty="0" err="1"/>
              <a:t>Pensionsutgiften</a:t>
            </a:r>
            <a:endParaRPr lang="fi-FI" dirty="0"/>
          </a:p>
        </p:txBody>
      </p:sp>
      <p:sp>
        <p:nvSpPr>
          <p:cNvPr id="7" name="Tekstin paikkamerkki 6">
            <a:extLst>
              <a:ext uri="{FF2B5EF4-FFF2-40B4-BE49-F238E27FC236}">
                <a16:creationId xmlns:a16="http://schemas.microsoft.com/office/drawing/2014/main" id="{E95F4382-2082-4657-B95A-3F23A5888E58}"/>
              </a:ext>
            </a:extLst>
          </p:cNvPr>
          <p:cNvSpPr>
            <a:spLocks noGrp="1"/>
          </p:cNvSpPr>
          <p:nvPr>
            <p:ph type="body" sz="quarter" idx="13"/>
          </p:nvPr>
        </p:nvSpPr>
        <p:spPr/>
        <p:txBody>
          <a:bodyPr/>
          <a:lstStyle/>
          <a:p>
            <a:r>
              <a:rPr lang="fi-FI" dirty="0"/>
              <a:t>4</a:t>
            </a:r>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269984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124785"/>
          </a:xfrm>
        </p:spPr>
        <p:txBody>
          <a:bodyPr/>
          <a:lstStyle/>
          <a:p>
            <a:pPr algn="ctr"/>
            <a:r>
              <a:rPr lang="fi-FI" sz="3200" dirty="0" err="1"/>
              <a:t>Arbetspensionsutgiften</a:t>
            </a:r>
            <a:r>
              <a:rPr lang="fi-FI" sz="3200" dirty="0"/>
              <a:t> </a:t>
            </a:r>
            <a:r>
              <a:rPr lang="fi-FI" sz="3200" dirty="0" err="1"/>
              <a:t>och</a:t>
            </a:r>
            <a:r>
              <a:rPr lang="fi-FI" sz="3200" dirty="0"/>
              <a:t> FPA-</a:t>
            </a:r>
            <a:r>
              <a:rPr lang="fi-FI" sz="3200" dirty="0" err="1"/>
              <a:t>pensions</a:t>
            </a:r>
            <a:r>
              <a:rPr lang="fi-FI" sz="3200" dirty="0"/>
              <a:t>-</a:t>
            </a:r>
            <a:br>
              <a:rPr lang="fi-FI" sz="3200" dirty="0"/>
            </a:br>
            <a:r>
              <a:rPr lang="fi-FI" sz="3200" dirty="0" err="1"/>
              <a:t>utgiften</a:t>
            </a:r>
            <a:r>
              <a:rPr lang="fi-FI" sz="3200" dirty="0"/>
              <a:t> </a:t>
            </a:r>
            <a:r>
              <a:rPr lang="fi-FI" sz="3200" err="1"/>
              <a:t>år</a:t>
            </a:r>
            <a:r>
              <a:rPr lang="fi-FI" sz="3200"/>
              <a:t> 2022</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23</a:t>
            </a:fld>
            <a:endParaRPr lang="fi-FI"/>
          </a:p>
        </p:txBody>
      </p:sp>
      <p:sp>
        <p:nvSpPr>
          <p:cNvPr id="19" name="Tekstiruutu 18">
            <a:extLst>
              <a:ext uri="{FF2B5EF4-FFF2-40B4-BE49-F238E27FC236}">
                <a16:creationId xmlns:a16="http://schemas.microsoft.com/office/drawing/2014/main" id="{F43D0731-76B5-4139-86EA-20ED7DA47BD9}"/>
              </a:ext>
            </a:extLst>
          </p:cNvPr>
          <p:cNvSpPr txBox="1"/>
          <p:nvPr/>
        </p:nvSpPr>
        <p:spPr>
          <a:xfrm flipH="1">
            <a:off x="3105093" y="5671837"/>
            <a:ext cx="5602693" cy="523220"/>
          </a:xfrm>
          <a:prstGeom prst="rect">
            <a:avLst/>
          </a:prstGeom>
          <a:noFill/>
        </p:spPr>
        <p:txBody>
          <a:bodyPr wrap="square" rtlCol="0">
            <a:spAutoFit/>
          </a:bodyPr>
          <a:lstStyle/>
          <a:p>
            <a:r>
              <a:rPr lang="fi-FI" sz="1400" dirty="0"/>
              <a:t>*</a:t>
            </a:r>
            <a:r>
              <a:rPr lang="fi-FI" sz="1400" dirty="0" err="1"/>
              <a:t>Inkluderar</a:t>
            </a:r>
            <a:r>
              <a:rPr lang="fi-FI" sz="1400" dirty="0"/>
              <a:t> </a:t>
            </a:r>
            <a:r>
              <a:rPr lang="fi-FI" sz="1400" dirty="0" err="1"/>
              <a:t>garantipensioner</a:t>
            </a:r>
            <a:r>
              <a:rPr lang="fi-FI" sz="1400" dirty="0"/>
              <a:t> </a:t>
            </a:r>
            <a:r>
              <a:rPr lang="fi-FI" sz="1400"/>
              <a:t>(273 </a:t>
            </a:r>
            <a:r>
              <a:rPr lang="fi-FI" sz="1400" dirty="0" err="1"/>
              <a:t>mn</a:t>
            </a:r>
            <a:r>
              <a:rPr lang="fi-FI" sz="1400" dirty="0"/>
              <a:t> €) </a:t>
            </a:r>
            <a:r>
              <a:rPr lang="fi-FI" sz="1400" dirty="0" err="1"/>
              <a:t>och</a:t>
            </a:r>
            <a:r>
              <a:rPr lang="fi-FI" sz="1400" dirty="0"/>
              <a:t> </a:t>
            </a:r>
            <a:r>
              <a:rPr lang="fi-FI" sz="1400" dirty="0" err="1"/>
              <a:t>fronttillägg</a:t>
            </a:r>
            <a:r>
              <a:rPr lang="fi-FI" sz="1400" dirty="0"/>
              <a:t> </a:t>
            </a:r>
            <a:r>
              <a:rPr lang="fi-FI" sz="1400" dirty="0" err="1"/>
              <a:t>och</a:t>
            </a:r>
            <a:r>
              <a:rPr lang="fi-FI" sz="1400" dirty="0"/>
              <a:t> </a:t>
            </a:r>
            <a:r>
              <a:rPr lang="fi-FI" sz="1400" dirty="0" err="1"/>
              <a:t>barntillägg</a:t>
            </a:r>
            <a:r>
              <a:rPr lang="fi-FI" sz="1400" dirty="0"/>
              <a:t> </a:t>
            </a:r>
            <a:r>
              <a:rPr lang="fi-FI" sz="1400"/>
              <a:t>(11 mn </a:t>
            </a:r>
            <a:r>
              <a:rPr lang="fi-FI" sz="1400" dirty="0"/>
              <a:t>€) </a:t>
            </a:r>
            <a:r>
              <a:rPr lang="fi-FI" sz="1400" dirty="0" err="1"/>
              <a:t>som</a:t>
            </a:r>
            <a:r>
              <a:rPr lang="fi-FI" sz="1400" dirty="0"/>
              <a:t> FPA </a:t>
            </a:r>
            <a:r>
              <a:rPr lang="fi-FI" sz="1400" dirty="0" err="1"/>
              <a:t>betalar</a:t>
            </a:r>
            <a:r>
              <a:rPr lang="fi-FI" sz="1400" dirty="0"/>
              <a:t>. </a:t>
            </a:r>
          </a:p>
        </p:txBody>
      </p:sp>
      <p:pic>
        <p:nvPicPr>
          <p:cNvPr id="4" name="Kuva 3" descr="Arbetspensionsutgiften och FPA-pensionsutgiften år 2022 var 33,9 md euro. I ålderspensioner betalades 29,3 md euro, i sjukpensioner 2,4 md euro och i familjepensioner 1,8 md euro.">
            <a:extLst>
              <a:ext uri="{FF2B5EF4-FFF2-40B4-BE49-F238E27FC236}">
                <a16:creationId xmlns:a16="http://schemas.microsoft.com/office/drawing/2014/main" id="{7C25452B-8EA1-7BEE-99AB-C20934F5F6DA}"/>
              </a:ext>
            </a:extLst>
          </p:cNvPr>
          <p:cNvPicPr>
            <a:picLocks noChangeAspect="1"/>
          </p:cNvPicPr>
          <p:nvPr/>
        </p:nvPicPr>
        <p:blipFill>
          <a:blip r:embed="rId3"/>
          <a:stretch>
            <a:fillRect/>
          </a:stretch>
        </p:blipFill>
        <p:spPr>
          <a:xfrm>
            <a:off x="2928937" y="1484784"/>
            <a:ext cx="6334125" cy="4124325"/>
          </a:xfrm>
          <a:prstGeom prst="rect">
            <a:avLst/>
          </a:prstGeom>
        </p:spPr>
      </p:pic>
    </p:spTree>
    <p:extLst>
      <p:ext uri="{BB962C8B-B14F-4D97-AF65-F5344CB8AC3E}">
        <p14:creationId xmlns:p14="http://schemas.microsoft.com/office/powerpoint/2010/main" val="1828838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 uri="{C183D7F6-B498-43B3-948B-1728B52AA6E4}">
                <adec:decorative xmlns:adec="http://schemas.microsoft.com/office/drawing/2017/decorative" val="1"/>
              </a:ext>
            </a:extLst>
          </p:cNvPr>
          <p:cNvSpPr>
            <a:spLocks noGrp="1"/>
          </p:cNvSpPr>
          <p:nvPr>
            <p:ph type="title"/>
          </p:nvPr>
        </p:nvSpPr>
        <p:spPr>
          <a:xfrm>
            <a:off x="19397" y="548680"/>
            <a:ext cx="11856640" cy="648072"/>
          </a:xfrm>
        </p:spPr>
        <p:txBody>
          <a:bodyPr/>
          <a:lstStyle/>
          <a:p>
            <a:pPr algn="ctr"/>
            <a:r>
              <a:rPr lang="fi-FI" sz="3200" dirty="0" err="1"/>
              <a:t>Lagstadgad</a:t>
            </a:r>
            <a:r>
              <a:rPr lang="fi-FI" sz="3200" dirty="0"/>
              <a:t> </a:t>
            </a:r>
            <a:r>
              <a:rPr lang="fi-FI" sz="3200" dirty="0" err="1"/>
              <a:t>totalpensionsutgift</a:t>
            </a:r>
            <a:r>
              <a:rPr lang="fi-FI" sz="3200" dirty="0"/>
              <a:t> </a:t>
            </a:r>
            <a:r>
              <a:rPr lang="fi-FI" sz="3200" err="1"/>
              <a:t>åren</a:t>
            </a:r>
            <a:r>
              <a:rPr lang="fi-FI" sz="3200"/>
              <a:t> 2015–2022, mn </a:t>
            </a:r>
            <a:r>
              <a:rPr lang="fi-FI" sz="3200" dirty="0"/>
              <a:t>euro</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24</a:t>
            </a:fld>
            <a:endParaRPr lang="fi-FI"/>
          </a:p>
        </p:txBody>
      </p:sp>
      <p:graphicFrame>
        <p:nvGraphicFramePr>
          <p:cNvPr id="6" name="Taulukko 5">
            <a:extLst>
              <a:ext uri="{FF2B5EF4-FFF2-40B4-BE49-F238E27FC236}">
                <a16:creationId xmlns:a16="http://schemas.microsoft.com/office/drawing/2014/main" id="{3FB261CA-9F8A-43F2-A805-5728EDF795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82554588"/>
              </p:ext>
            </p:extLst>
          </p:nvPr>
        </p:nvGraphicFramePr>
        <p:xfrm>
          <a:off x="767408" y="1660082"/>
          <a:ext cx="10369147" cy="2979285"/>
        </p:xfrm>
        <a:graphic>
          <a:graphicData uri="http://schemas.openxmlformats.org/drawingml/2006/table">
            <a:tbl>
              <a:tblPr firstRow="1" bandRow="1">
                <a:tableStyleId>{5C22544A-7EE6-4342-B048-85BDC9FD1C3A}</a:tableStyleId>
              </a:tblPr>
              <a:tblGrid>
                <a:gridCol w="2969763">
                  <a:extLst>
                    <a:ext uri="{9D8B030D-6E8A-4147-A177-3AD203B41FA5}">
                      <a16:colId xmlns:a16="http://schemas.microsoft.com/office/drawing/2014/main" val="20000"/>
                    </a:ext>
                  </a:extLst>
                </a:gridCol>
                <a:gridCol w="924923">
                  <a:extLst>
                    <a:ext uri="{9D8B030D-6E8A-4147-A177-3AD203B41FA5}">
                      <a16:colId xmlns:a16="http://schemas.microsoft.com/office/drawing/2014/main" val="20002"/>
                    </a:ext>
                  </a:extLst>
                </a:gridCol>
                <a:gridCol w="924923">
                  <a:extLst>
                    <a:ext uri="{9D8B030D-6E8A-4147-A177-3AD203B41FA5}">
                      <a16:colId xmlns:a16="http://schemas.microsoft.com/office/drawing/2014/main" val="20003"/>
                    </a:ext>
                  </a:extLst>
                </a:gridCol>
                <a:gridCol w="924923">
                  <a:extLst>
                    <a:ext uri="{9D8B030D-6E8A-4147-A177-3AD203B41FA5}">
                      <a16:colId xmlns:a16="http://schemas.microsoft.com/office/drawing/2014/main" val="20004"/>
                    </a:ext>
                  </a:extLst>
                </a:gridCol>
                <a:gridCol w="924923">
                  <a:extLst>
                    <a:ext uri="{9D8B030D-6E8A-4147-A177-3AD203B41FA5}">
                      <a16:colId xmlns:a16="http://schemas.microsoft.com/office/drawing/2014/main" val="20005"/>
                    </a:ext>
                  </a:extLst>
                </a:gridCol>
                <a:gridCol w="924923">
                  <a:extLst>
                    <a:ext uri="{9D8B030D-6E8A-4147-A177-3AD203B41FA5}">
                      <a16:colId xmlns:a16="http://schemas.microsoft.com/office/drawing/2014/main" val="20006"/>
                    </a:ext>
                  </a:extLst>
                </a:gridCol>
                <a:gridCol w="924923">
                  <a:extLst>
                    <a:ext uri="{9D8B030D-6E8A-4147-A177-3AD203B41FA5}">
                      <a16:colId xmlns:a16="http://schemas.microsoft.com/office/drawing/2014/main" val="3741028353"/>
                    </a:ext>
                  </a:extLst>
                </a:gridCol>
                <a:gridCol w="924923">
                  <a:extLst>
                    <a:ext uri="{9D8B030D-6E8A-4147-A177-3AD203B41FA5}">
                      <a16:colId xmlns:a16="http://schemas.microsoft.com/office/drawing/2014/main" val="1051556900"/>
                    </a:ext>
                  </a:extLst>
                </a:gridCol>
                <a:gridCol w="924923">
                  <a:extLst>
                    <a:ext uri="{9D8B030D-6E8A-4147-A177-3AD203B41FA5}">
                      <a16:colId xmlns:a16="http://schemas.microsoft.com/office/drawing/2014/main" val="1492087206"/>
                    </a:ext>
                  </a:extLst>
                </a:gridCol>
              </a:tblGrid>
              <a:tr h="370424">
                <a:tc>
                  <a:txBody>
                    <a:bodyPr/>
                    <a:lstStyle/>
                    <a:p>
                      <a:endParaRPr lang="fi-FI" sz="1800" dirty="0"/>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dirty="0"/>
                        <a:t>2015</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dirty="0"/>
                        <a:t>2016</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dirty="0"/>
                        <a:t>2017</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dirty="0"/>
                        <a:t>2018</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dirty="0"/>
                        <a:t>2019</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dirty="0"/>
                        <a:t>2020</a:t>
                      </a:r>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a:t>2021</a:t>
                      </a:r>
                      <a:endParaRPr lang="fi-FI" sz="1800" dirty="0"/>
                    </a:p>
                  </a:txBody>
                  <a:tcPr marL="91441" marR="9144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sz="1800"/>
                        <a:t>2022*</a:t>
                      </a:r>
                      <a:endParaRPr lang="fi-FI" sz="1800" dirty="0"/>
                    </a:p>
                  </a:txBody>
                  <a:tcPr marL="91441" marR="91441" marT="45726" marB="45726"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424">
                <a:tc>
                  <a:txBody>
                    <a:bodyPr/>
                    <a:lstStyle/>
                    <a:p>
                      <a:r>
                        <a:rPr lang="fi-FI" sz="1800" dirty="0" err="1"/>
                        <a:t>Arbetspensioner</a:t>
                      </a:r>
                      <a:endParaRPr lang="fi-FI" sz="1800" dirty="0"/>
                    </a:p>
                  </a:txBody>
                  <a:tcPr marL="108000" marR="36000" marT="45726" marB="45726"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25 265</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26 035</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27 034</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27 865</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28 858</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29 671</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30 309</a:t>
                      </a:r>
                      <a:endParaRPr lang="fi-FI" sz="1800" dirty="0"/>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31 400</a:t>
                      </a:r>
                      <a:endParaRPr lang="fi-FI" sz="1800" dirty="0"/>
                    </a:p>
                  </a:txBody>
                  <a:tcPr marL="36000" marR="144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BD1E5"/>
                    </a:solidFill>
                  </a:tcPr>
                </a:tc>
                <a:extLst>
                  <a:ext uri="{0D108BD9-81ED-4DB2-BD59-A6C34878D82A}">
                    <a16:rowId xmlns:a16="http://schemas.microsoft.com/office/drawing/2014/main" val="10001"/>
                  </a:ext>
                </a:extLst>
              </a:tr>
              <a:tr h="370424">
                <a:tc>
                  <a:txBody>
                    <a:bodyPr/>
                    <a:lstStyle/>
                    <a:p>
                      <a:r>
                        <a:rPr lang="fi-FI" sz="1800" baseline="0" dirty="0"/>
                        <a:t> - </a:t>
                      </a:r>
                      <a:r>
                        <a:rPr lang="fi-FI" sz="1800" baseline="0" dirty="0" err="1"/>
                        <a:t>Privata</a:t>
                      </a:r>
                      <a:r>
                        <a:rPr lang="fi-FI" sz="1800" baseline="0" dirty="0"/>
                        <a:t> </a:t>
                      </a:r>
                      <a:r>
                        <a:rPr lang="fi-FI" sz="1800" baseline="0" dirty="0" err="1"/>
                        <a:t>sektorn</a:t>
                      </a:r>
                      <a:endParaRPr lang="fi-FI" sz="1800" dirty="0"/>
                    </a:p>
                  </a:txBody>
                  <a:tcPr marL="108000" marR="36000" marT="45726" marB="45726"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15 944</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16 442</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17 086</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17 619</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18 246</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18 751</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19 142</a:t>
                      </a:r>
                      <a:endParaRPr lang="fi-FI" sz="1800" dirty="0"/>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19 830</a:t>
                      </a:r>
                      <a:endParaRPr lang="fi-FI" sz="1800" dirty="0"/>
                    </a:p>
                  </a:txBody>
                  <a:tcPr marL="36000" marR="144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extLst>
                  <a:ext uri="{0D108BD9-81ED-4DB2-BD59-A6C34878D82A}">
                    <a16:rowId xmlns:a16="http://schemas.microsoft.com/office/drawing/2014/main" val="10002"/>
                  </a:ext>
                </a:extLst>
              </a:tr>
              <a:tr h="370424">
                <a:tc>
                  <a:txBody>
                    <a:bodyPr/>
                    <a:lstStyle/>
                    <a:p>
                      <a:r>
                        <a:rPr lang="fi-FI" sz="1800" baseline="0" dirty="0"/>
                        <a:t> - </a:t>
                      </a:r>
                      <a:r>
                        <a:rPr lang="fi-FI" sz="1800" baseline="0" dirty="0" err="1"/>
                        <a:t>Offentliga</a:t>
                      </a:r>
                      <a:r>
                        <a:rPr lang="fi-FI" sz="1800" baseline="0" dirty="0"/>
                        <a:t> </a:t>
                      </a:r>
                      <a:r>
                        <a:rPr lang="fi-FI" sz="1800" baseline="0" dirty="0" err="1"/>
                        <a:t>sektorn</a:t>
                      </a:r>
                      <a:endParaRPr lang="fi-FI" sz="1800" dirty="0"/>
                    </a:p>
                  </a:txBody>
                  <a:tcPr marL="108000" marR="36000" marT="45726" marB="45726"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9 321</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9 593</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9 947</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10</a:t>
                      </a:r>
                      <a:r>
                        <a:rPr lang="fi-FI" sz="1800" baseline="0" dirty="0"/>
                        <a:t> 246</a:t>
                      </a:r>
                      <a:endParaRPr lang="fi-FI" sz="1800" dirty="0"/>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10</a:t>
                      </a:r>
                      <a:r>
                        <a:rPr lang="fi-FI" sz="1800" baseline="0" dirty="0"/>
                        <a:t> 612</a:t>
                      </a:r>
                      <a:endParaRPr lang="fi-FI" sz="1800" dirty="0"/>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dirty="0"/>
                        <a:t>10 920</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11 167</a:t>
                      </a:r>
                      <a:endParaRPr lang="fi-FI" sz="1800" dirty="0"/>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tc>
                  <a:txBody>
                    <a:bodyPr/>
                    <a:lstStyle/>
                    <a:p>
                      <a:pPr algn="r"/>
                      <a:r>
                        <a:rPr lang="fi-FI" sz="1800"/>
                        <a:t>11 570</a:t>
                      </a:r>
                      <a:endParaRPr lang="fi-FI" sz="1800" dirty="0"/>
                    </a:p>
                  </a:txBody>
                  <a:tcPr marL="36000" marR="144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E5"/>
                    </a:solidFill>
                  </a:tcPr>
                </a:tc>
                <a:extLst>
                  <a:ext uri="{0D108BD9-81ED-4DB2-BD59-A6C34878D82A}">
                    <a16:rowId xmlns:a16="http://schemas.microsoft.com/office/drawing/2014/main" val="10003"/>
                  </a:ext>
                </a:extLst>
              </a:tr>
              <a:tr h="370424">
                <a:tc>
                  <a:txBody>
                    <a:bodyPr/>
                    <a:lstStyle/>
                    <a:p>
                      <a:r>
                        <a:rPr lang="fi-FI" sz="1800" dirty="0" err="1"/>
                        <a:t>FPA-pensioner</a:t>
                      </a:r>
                      <a:endParaRPr lang="fi-FI" sz="1800" dirty="0"/>
                    </a:p>
                  </a:txBody>
                  <a:tcPr marL="108000" marR="36000" marT="45726" marB="45726"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3"/>
                    </a:solidFill>
                  </a:tcPr>
                </a:tc>
                <a:tc>
                  <a:txBody>
                    <a:bodyPr/>
                    <a:lstStyle/>
                    <a:p>
                      <a:pPr algn="r"/>
                      <a:r>
                        <a:rPr lang="fi-FI" sz="1800" dirty="0"/>
                        <a:t>2 503</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3"/>
                    </a:solidFill>
                  </a:tcPr>
                </a:tc>
                <a:tc>
                  <a:txBody>
                    <a:bodyPr/>
                    <a:lstStyle/>
                    <a:p>
                      <a:pPr algn="r"/>
                      <a:r>
                        <a:rPr lang="fi-FI" sz="1800" dirty="0"/>
                        <a:t>2 470</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3"/>
                    </a:solidFill>
                  </a:tcPr>
                </a:tc>
                <a:tc>
                  <a:txBody>
                    <a:bodyPr/>
                    <a:lstStyle/>
                    <a:p>
                      <a:pPr algn="r"/>
                      <a:r>
                        <a:rPr lang="fi-FI" sz="1800" dirty="0"/>
                        <a:t>2 391</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3"/>
                    </a:solidFill>
                  </a:tcPr>
                </a:tc>
                <a:tc>
                  <a:txBody>
                    <a:bodyPr/>
                    <a:lstStyle/>
                    <a:p>
                      <a:pPr algn="r"/>
                      <a:r>
                        <a:rPr lang="fi-FI" sz="1800" dirty="0"/>
                        <a:t>2 357</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3"/>
                    </a:solidFill>
                  </a:tcPr>
                </a:tc>
                <a:tc>
                  <a:txBody>
                    <a:bodyPr/>
                    <a:lstStyle/>
                    <a:p>
                      <a:pPr algn="r"/>
                      <a:r>
                        <a:rPr lang="fi-FI" sz="1800" dirty="0"/>
                        <a:t>2 324</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3"/>
                    </a:solidFill>
                  </a:tcPr>
                </a:tc>
                <a:tc>
                  <a:txBody>
                    <a:bodyPr/>
                    <a:lstStyle/>
                    <a:p>
                      <a:pPr algn="r"/>
                      <a:r>
                        <a:rPr lang="fi-FI" sz="1800" dirty="0"/>
                        <a:t>2 515</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3"/>
                    </a:solidFill>
                  </a:tcPr>
                </a:tc>
                <a:tc>
                  <a:txBody>
                    <a:bodyPr/>
                    <a:lstStyle/>
                    <a:p>
                      <a:pPr algn="r"/>
                      <a:r>
                        <a:rPr lang="fi-FI" sz="1800"/>
                        <a:t>2 461</a:t>
                      </a:r>
                      <a:endParaRPr lang="fi-FI" sz="1800" dirty="0"/>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3"/>
                    </a:solidFill>
                  </a:tcPr>
                </a:tc>
                <a:tc>
                  <a:txBody>
                    <a:bodyPr/>
                    <a:lstStyle/>
                    <a:p>
                      <a:pPr algn="r"/>
                      <a:r>
                        <a:rPr lang="fi-FI" sz="1800"/>
                        <a:t>2 477</a:t>
                      </a:r>
                      <a:endParaRPr lang="fi-FI" sz="1800" dirty="0"/>
                    </a:p>
                  </a:txBody>
                  <a:tcPr marL="36000" marR="144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3"/>
                    </a:solidFill>
                  </a:tcPr>
                </a:tc>
                <a:extLst>
                  <a:ext uri="{0D108BD9-81ED-4DB2-BD59-A6C34878D82A}">
                    <a16:rowId xmlns:a16="http://schemas.microsoft.com/office/drawing/2014/main" val="10004"/>
                  </a:ext>
                </a:extLst>
              </a:tr>
              <a:tr h="636878">
                <a:tc>
                  <a:txBody>
                    <a:bodyPr/>
                    <a:lstStyle/>
                    <a:p>
                      <a:r>
                        <a:rPr lang="sv-SE" sz="1800" b="0" i="0" u="none" strike="noStrike" kern="1200" baseline="0" dirty="0">
                          <a:solidFill>
                            <a:schemeClr val="dk1"/>
                          </a:solidFill>
                          <a:latin typeface="+mn-lt"/>
                          <a:ea typeface="+mn-ea"/>
                          <a:cs typeface="+mn-cs"/>
                        </a:rPr>
                        <a:t>Pensioner för tryggheten med tanke på särskilda </a:t>
                      </a:r>
                      <a:r>
                        <a:rPr lang="sv-SE" sz="1800" b="0" i="0" u="none" strike="noStrike" kern="1200" baseline="0">
                          <a:solidFill>
                            <a:schemeClr val="dk1"/>
                          </a:solidFill>
                          <a:latin typeface="+mn-lt"/>
                          <a:ea typeface="+mn-ea"/>
                          <a:cs typeface="+mn-cs"/>
                        </a:rPr>
                        <a:t>risker** </a:t>
                      </a:r>
                      <a:endParaRPr lang="fi-FI" sz="1800" dirty="0"/>
                    </a:p>
                  </a:txBody>
                  <a:tcPr marL="108000" marR="36000" marT="45726" marB="45726"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fi-FI" sz="1800" dirty="0"/>
                        <a:t>501</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fi-FI" sz="1800" dirty="0"/>
                        <a:t>494</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fi-FI" sz="1800" dirty="0"/>
                        <a:t>472</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fi-FI" sz="1800" dirty="0"/>
                        <a:t>455</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fi-FI" sz="1800" dirty="0"/>
                        <a:t>450</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fi-FI" sz="1800" dirty="0"/>
                        <a:t>448</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fi-FI" sz="1800"/>
                        <a:t>437</a:t>
                      </a:r>
                      <a:endParaRPr lang="fi-FI" sz="1800" dirty="0"/>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fi-FI" sz="1800"/>
                        <a:t>..</a:t>
                      </a:r>
                      <a:endParaRPr lang="fi-FI" sz="1800" dirty="0"/>
                    </a:p>
                  </a:txBody>
                  <a:tcPr marL="36000" marR="144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487073">
                <a:tc>
                  <a:txBody>
                    <a:bodyPr/>
                    <a:lstStyle/>
                    <a:p>
                      <a:r>
                        <a:rPr lang="fi-FI" sz="1800" dirty="0" err="1"/>
                        <a:t>Totalpensionsutgift</a:t>
                      </a:r>
                      <a:endParaRPr lang="fi-FI" sz="1800" dirty="0"/>
                    </a:p>
                  </a:txBody>
                  <a:tcPr marL="108000" marR="36000" marT="45726" marB="45726"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a:r>
                        <a:rPr lang="fi-FI" sz="1800" dirty="0"/>
                        <a:t>28 269</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a:r>
                        <a:rPr lang="fi-FI" sz="1800" dirty="0"/>
                        <a:t>28</a:t>
                      </a:r>
                      <a:r>
                        <a:rPr lang="fi-FI" sz="1800" baseline="0" dirty="0"/>
                        <a:t> 999</a:t>
                      </a:r>
                      <a:endParaRPr lang="fi-FI" sz="1800" dirty="0"/>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a:r>
                        <a:rPr lang="fi-FI" sz="1800" dirty="0"/>
                        <a:t>29 897</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a:r>
                        <a:rPr lang="fi-FI" sz="1800" dirty="0"/>
                        <a:t>30</a:t>
                      </a:r>
                      <a:r>
                        <a:rPr lang="fi-FI" sz="1800" baseline="0" dirty="0"/>
                        <a:t> 684</a:t>
                      </a:r>
                      <a:endParaRPr lang="fi-FI" sz="1800" dirty="0"/>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a:r>
                        <a:rPr lang="fi-FI" sz="1800" dirty="0"/>
                        <a:t>31 637</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a:r>
                        <a:rPr lang="fi-FI" sz="1800" dirty="0"/>
                        <a:t>32 634</a:t>
                      </a:r>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a:r>
                        <a:rPr lang="fi-FI" sz="1800"/>
                        <a:t>33 207</a:t>
                      </a:r>
                      <a:endParaRPr lang="fi-FI" sz="1800" dirty="0"/>
                    </a:p>
                  </a:txBody>
                  <a:tcPr marL="36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a:r>
                        <a:rPr lang="fi-FI" sz="1800"/>
                        <a:t>34 933</a:t>
                      </a:r>
                      <a:endParaRPr lang="fi-FI" sz="1800" dirty="0"/>
                    </a:p>
                  </a:txBody>
                  <a:tcPr marL="36000" marR="14400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kstiruutu 6">
            <a:extLst>
              <a:ext uri="{FF2B5EF4-FFF2-40B4-BE49-F238E27FC236}">
                <a16:creationId xmlns:a16="http://schemas.microsoft.com/office/drawing/2014/main" id="{979A9CFB-5453-4EF9-9C05-C05EE3E84A55}"/>
              </a:ext>
              <a:ext uri="{C183D7F6-B498-43B3-948B-1728B52AA6E4}">
                <adec:decorative xmlns:adec="http://schemas.microsoft.com/office/drawing/2017/decorative" val="1"/>
              </a:ext>
            </a:extLst>
          </p:cNvPr>
          <p:cNvSpPr txBox="1"/>
          <p:nvPr/>
        </p:nvSpPr>
        <p:spPr>
          <a:xfrm>
            <a:off x="1559496" y="5013176"/>
            <a:ext cx="8423798" cy="1077218"/>
          </a:xfrm>
          <a:prstGeom prst="rect">
            <a:avLst/>
          </a:prstGeom>
          <a:noFill/>
        </p:spPr>
        <p:txBody>
          <a:bodyPr wrap="square" rtlCol="0">
            <a:spAutoFit/>
          </a:bodyPr>
          <a:lstStyle/>
          <a:p>
            <a:r>
              <a:rPr lang="fi-FI" sz="1600">
                <a:ea typeface="Verdana" panose="020B0604030504040204" pitchFamily="34" charset="0"/>
                <a:cs typeface="Verdana" panose="020B0604030504040204" pitchFamily="34" charset="0"/>
              </a:rPr>
              <a:t>*   F</a:t>
            </a:r>
            <a:r>
              <a:rPr lang="fi-FI" sz="1600"/>
              <a:t>örhandsuppgifter</a:t>
            </a:r>
            <a:endParaRPr lang="fi-FI" sz="1600">
              <a:ea typeface="Verdana" panose="020B0604030504040204" pitchFamily="34" charset="0"/>
              <a:cs typeface="Verdana" panose="020B0604030504040204" pitchFamily="34" charset="0"/>
            </a:endParaRPr>
          </a:p>
          <a:p>
            <a:r>
              <a:rPr lang="fi-FI" sz="1600">
                <a:ea typeface="Verdana" panose="020B0604030504040204" pitchFamily="34" charset="0"/>
                <a:cs typeface="Verdana" panose="020B0604030504040204" pitchFamily="34" charset="0"/>
              </a:rPr>
              <a:t>** </a:t>
            </a:r>
            <a:r>
              <a:rPr lang="sv-SE" sz="1600"/>
              <a:t>L</a:t>
            </a:r>
            <a:r>
              <a:rPr lang="fi-FI" sz="1600" dirty="0" err="1"/>
              <a:t>ag</a:t>
            </a:r>
            <a:r>
              <a:rPr lang="fi-FI" sz="1600" dirty="0"/>
              <a:t> </a:t>
            </a:r>
            <a:r>
              <a:rPr lang="fi-FI" sz="1600" dirty="0" err="1"/>
              <a:t>om</a:t>
            </a:r>
            <a:r>
              <a:rPr lang="fi-FI" sz="1600" dirty="0"/>
              <a:t> </a:t>
            </a:r>
            <a:r>
              <a:rPr lang="fi-FI" sz="1600" dirty="0" err="1"/>
              <a:t>olycksfall</a:t>
            </a:r>
            <a:r>
              <a:rPr lang="fi-FI" sz="1600" dirty="0"/>
              <a:t> i </a:t>
            </a:r>
            <a:r>
              <a:rPr lang="fi-FI" sz="1600" dirty="0" err="1"/>
              <a:t>arbetet</a:t>
            </a:r>
            <a:r>
              <a:rPr lang="fi-FI" sz="1600" dirty="0"/>
              <a:t> </a:t>
            </a:r>
            <a:r>
              <a:rPr lang="fi-FI" sz="1600" dirty="0" err="1"/>
              <a:t>och</a:t>
            </a:r>
            <a:r>
              <a:rPr lang="fi-FI" sz="1600" dirty="0"/>
              <a:t> </a:t>
            </a:r>
            <a:r>
              <a:rPr lang="fi-FI" sz="1600" dirty="0" err="1"/>
              <a:t>om</a:t>
            </a:r>
            <a:r>
              <a:rPr lang="fi-FI" sz="1600" dirty="0"/>
              <a:t> </a:t>
            </a:r>
            <a:r>
              <a:rPr lang="fi-FI" sz="1600" dirty="0" err="1"/>
              <a:t>yrkessjukdomar</a:t>
            </a:r>
            <a:r>
              <a:rPr lang="fi-FI" sz="1600" dirty="0"/>
              <a:t>, </a:t>
            </a:r>
            <a:r>
              <a:rPr lang="fi-FI" sz="1600" dirty="0" err="1"/>
              <a:t>trafikförsäkringslag</a:t>
            </a:r>
            <a:r>
              <a:rPr lang="fi-FI" sz="1600" dirty="0"/>
              <a:t>, </a:t>
            </a:r>
            <a:r>
              <a:rPr lang="sv-SE" sz="1600" dirty="0"/>
              <a:t>lag om ersättning för olycksfall i militärtjänst och tjänstgöringsrelaterad sjukdom, lag om ersättning för olycksfall och tjänstgöringsrelaterad sjukdom i krishanteringsuppdrag och</a:t>
            </a:r>
            <a:r>
              <a:rPr lang="sv-SE" sz="1600" b="1" dirty="0"/>
              <a:t> </a:t>
            </a:r>
            <a:r>
              <a:rPr lang="fi-FI" sz="1600" dirty="0"/>
              <a:t>lag </a:t>
            </a:r>
            <a:r>
              <a:rPr lang="fi-FI" sz="1600" dirty="0" err="1"/>
              <a:t>om</a:t>
            </a:r>
            <a:r>
              <a:rPr lang="fi-FI" sz="1600" dirty="0"/>
              <a:t> </a:t>
            </a:r>
            <a:r>
              <a:rPr lang="fi-FI" sz="1600" dirty="0" err="1"/>
              <a:t>skada</a:t>
            </a:r>
            <a:r>
              <a:rPr lang="fi-FI" sz="1600" dirty="0"/>
              <a:t>, </a:t>
            </a:r>
            <a:r>
              <a:rPr lang="fi-FI" sz="1600" dirty="0" err="1"/>
              <a:t>ådragen</a:t>
            </a:r>
            <a:r>
              <a:rPr lang="fi-FI" sz="1600" dirty="0"/>
              <a:t> i </a:t>
            </a:r>
            <a:r>
              <a:rPr lang="fi-FI" sz="1600" dirty="0" err="1"/>
              <a:t>militärtjänst</a:t>
            </a:r>
            <a:r>
              <a:rPr lang="sv-SE" sz="1600" dirty="0"/>
              <a:t>.</a:t>
            </a:r>
            <a:endParaRPr lang="fi-FI" sz="1600" dirty="0"/>
          </a:p>
        </p:txBody>
      </p:sp>
    </p:spTree>
    <p:extLst>
      <p:ext uri="{BB962C8B-B14F-4D97-AF65-F5344CB8AC3E}">
        <p14:creationId xmlns:p14="http://schemas.microsoft.com/office/powerpoint/2010/main" val="6542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784632" cy="1052777"/>
          </a:xfrm>
        </p:spPr>
        <p:txBody>
          <a:bodyPr/>
          <a:lstStyle/>
          <a:p>
            <a:pPr algn="ctr"/>
            <a:r>
              <a:rPr lang="fi-FI" sz="3200" dirty="0" err="1"/>
              <a:t>Pensionsutgifterna</a:t>
            </a:r>
            <a:r>
              <a:rPr lang="fi-FI" sz="3200" dirty="0"/>
              <a:t> i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br>
              <a:rPr lang="fi-FI" sz="3200" dirty="0"/>
            </a:br>
            <a:r>
              <a:rPr lang="fi-FI" sz="3200" err="1"/>
              <a:t>åren</a:t>
            </a:r>
            <a:r>
              <a:rPr lang="fi-FI" sz="3200"/>
              <a:t> 2010–2090, %</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25</a:t>
            </a:fld>
            <a:endParaRPr lang="fi-FI"/>
          </a:p>
        </p:txBody>
      </p:sp>
      <p:pic>
        <p:nvPicPr>
          <p:cNvPr id="7" name="Kuva 6" descr="I figuren visas en långsiktsprognos av pensionsutgifterna i förhållande till bruttonationalprodukten. Pensionsutgiften har fördelats i privata sektorns, offentliga sektorns och FPA:s pensioner samt pensioner som betalas enligt StPEL och särskilda lagar.">
            <a:extLst>
              <a:ext uri="{FF2B5EF4-FFF2-40B4-BE49-F238E27FC236}">
                <a16:creationId xmlns:a16="http://schemas.microsoft.com/office/drawing/2014/main" id="{E7973E36-A43B-49BA-B862-EAE5080F8DF1}"/>
              </a:ext>
            </a:extLst>
          </p:cNvPr>
          <p:cNvPicPr>
            <a:picLocks noChangeAspect="1"/>
          </p:cNvPicPr>
          <p:nvPr/>
        </p:nvPicPr>
        <p:blipFill>
          <a:blip r:embed="rId3"/>
          <a:stretch>
            <a:fillRect/>
          </a:stretch>
        </p:blipFill>
        <p:spPr>
          <a:xfrm>
            <a:off x="1343472" y="1632814"/>
            <a:ext cx="9382125" cy="4591050"/>
          </a:xfrm>
          <a:prstGeom prst="rect">
            <a:avLst/>
          </a:prstGeom>
        </p:spPr>
      </p:pic>
    </p:spTree>
    <p:extLst>
      <p:ext uri="{BB962C8B-B14F-4D97-AF65-F5344CB8AC3E}">
        <p14:creationId xmlns:p14="http://schemas.microsoft.com/office/powerpoint/2010/main" val="1548556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Utgifts</a:t>
            </a:r>
            <a:r>
              <a:rPr lang="fi-FI" sz="3200" dirty="0"/>
              <a:t>- </a:t>
            </a:r>
            <a:r>
              <a:rPr lang="fi-FI" sz="3200" dirty="0" err="1"/>
              <a:t>och</a:t>
            </a:r>
            <a:r>
              <a:rPr lang="fi-FI" sz="3200" dirty="0"/>
              <a:t> </a:t>
            </a:r>
            <a:r>
              <a:rPr lang="fi-FI" sz="3200" dirty="0" err="1"/>
              <a:t>avgiftsprocent</a:t>
            </a:r>
            <a:r>
              <a:rPr lang="fi-FI" sz="3200" dirty="0"/>
              <a:t> </a:t>
            </a:r>
            <a:r>
              <a:rPr lang="fi-FI" sz="3200" dirty="0" err="1"/>
              <a:t>enligt</a:t>
            </a:r>
            <a:r>
              <a:rPr lang="fi-FI" sz="3200" dirty="0"/>
              <a:t> </a:t>
            </a:r>
            <a:r>
              <a:rPr lang="fi-FI" sz="3200" dirty="0" err="1"/>
              <a:t>ArPL</a:t>
            </a:r>
            <a:r>
              <a:rPr lang="fi-FI" sz="3200" dirty="0"/>
              <a:t> i proportion </a:t>
            </a:r>
            <a:br>
              <a:rPr lang="fi-FI" sz="3200" dirty="0"/>
            </a:br>
            <a:r>
              <a:rPr lang="fi-FI" sz="3200" dirty="0" err="1"/>
              <a:t>till</a:t>
            </a:r>
            <a:r>
              <a:rPr lang="fi-FI" sz="3200" dirty="0"/>
              <a:t> </a:t>
            </a:r>
            <a:r>
              <a:rPr lang="fi-FI" sz="3200" dirty="0" err="1"/>
              <a:t>lönesumman</a:t>
            </a:r>
            <a:r>
              <a:rPr lang="fi-FI" sz="3200" dirty="0"/>
              <a:t> </a:t>
            </a:r>
            <a:r>
              <a:rPr lang="fi-FI" sz="3200" err="1"/>
              <a:t>åren</a:t>
            </a:r>
            <a:r>
              <a:rPr lang="fi-FI" sz="3200"/>
              <a:t> 1962–2090</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26</a:t>
            </a:fld>
            <a:endParaRPr lang="fi-FI"/>
          </a:p>
        </p:txBody>
      </p:sp>
      <p:pic>
        <p:nvPicPr>
          <p:cNvPr id="7" name="Kuva 6" descr="I figuren visas långsiktsprognoserna av utvecklingen av utgifts- och avgiftsprocent enligt ArPL.">
            <a:extLst>
              <a:ext uri="{FF2B5EF4-FFF2-40B4-BE49-F238E27FC236}">
                <a16:creationId xmlns:a16="http://schemas.microsoft.com/office/drawing/2014/main" id="{4D31F312-841E-4F17-B13C-2D3995AAF3C5}"/>
              </a:ext>
            </a:extLst>
          </p:cNvPr>
          <p:cNvPicPr>
            <a:picLocks noChangeAspect="1"/>
          </p:cNvPicPr>
          <p:nvPr/>
        </p:nvPicPr>
        <p:blipFill>
          <a:blip r:embed="rId3"/>
          <a:stretch>
            <a:fillRect/>
          </a:stretch>
        </p:blipFill>
        <p:spPr>
          <a:xfrm>
            <a:off x="1847528" y="1627893"/>
            <a:ext cx="7966992" cy="4491196"/>
          </a:xfrm>
          <a:prstGeom prst="rect">
            <a:avLst/>
          </a:prstGeom>
        </p:spPr>
      </p:pic>
    </p:spTree>
    <p:extLst>
      <p:ext uri="{BB962C8B-B14F-4D97-AF65-F5344CB8AC3E}">
        <p14:creationId xmlns:p14="http://schemas.microsoft.com/office/powerpoint/2010/main" val="3183885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06CF8F9-AD22-406C-8110-45421E6B83AD}"/>
              </a:ext>
            </a:extLst>
          </p:cNvPr>
          <p:cNvSpPr>
            <a:spLocks noGrp="1"/>
          </p:cNvSpPr>
          <p:nvPr>
            <p:ph type="ctrTitle"/>
          </p:nvPr>
        </p:nvSpPr>
        <p:spPr/>
        <p:txBody>
          <a:bodyPr/>
          <a:lstStyle/>
          <a:p>
            <a:r>
              <a:rPr lang="fi-FI" dirty="0"/>
              <a:t>De </a:t>
            </a:r>
            <a:r>
              <a:rPr lang="fi-FI" dirty="0" err="1"/>
              <a:t>arbetspensionsförsäkrade</a:t>
            </a:r>
            <a:endParaRPr lang="fi-FI" dirty="0"/>
          </a:p>
        </p:txBody>
      </p:sp>
      <p:sp>
        <p:nvSpPr>
          <p:cNvPr id="7" name="Tekstin paikkamerkki 6">
            <a:extLst>
              <a:ext uri="{FF2B5EF4-FFF2-40B4-BE49-F238E27FC236}">
                <a16:creationId xmlns:a16="http://schemas.microsoft.com/office/drawing/2014/main" id="{EE80F64B-42D3-44C4-9B84-B4996609C201}"/>
              </a:ext>
            </a:extLst>
          </p:cNvPr>
          <p:cNvSpPr>
            <a:spLocks noGrp="1"/>
          </p:cNvSpPr>
          <p:nvPr>
            <p:ph type="body" sz="quarter" idx="13"/>
          </p:nvPr>
        </p:nvSpPr>
        <p:spPr/>
        <p:txBody>
          <a:bodyPr/>
          <a:lstStyle/>
          <a:p>
            <a:r>
              <a:rPr lang="fi-FI" dirty="0"/>
              <a:t>5</a:t>
            </a:r>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27</a:t>
            </a:fld>
            <a:endParaRPr lang="fi-FI"/>
          </a:p>
        </p:txBody>
      </p:sp>
    </p:spTree>
    <p:extLst>
      <p:ext uri="{BB962C8B-B14F-4D97-AF65-F5344CB8AC3E}">
        <p14:creationId xmlns:p14="http://schemas.microsoft.com/office/powerpoint/2010/main" val="1935583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332000"/>
          </a:xfrm>
        </p:spPr>
        <p:txBody>
          <a:bodyPr/>
          <a:lstStyle/>
          <a:p>
            <a:pPr algn="ctr"/>
            <a:r>
              <a:rPr lang="sv-SE" sz="3200"/>
              <a:t>Fördelningen av befolkningen i förhållande</a:t>
            </a:r>
            <a:br>
              <a:rPr lang="sv-SE" sz="3200"/>
            </a:br>
            <a:r>
              <a:rPr lang="sv-SE" sz="3200"/>
              <a:t>till arbete och arbetspension 31.12.2021</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28</a:t>
            </a:fld>
            <a:endParaRPr lang="fi-FI"/>
          </a:p>
        </p:txBody>
      </p:sp>
      <p:pic>
        <p:nvPicPr>
          <p:cNvPr id="8" name="Kuva 7" descr="Figuren innehåller en ålderspyramid av hela befolkningen efter kön i åldersklasser med 5 års intervall fördelad efter 17–68-åringar i arbete, pensionstagare och övrig befolkning 31.12.2021. Av männen var 1,24 miljoner i arbete och 626000 personer var i pension i slutet av år 2021. Av kvinnorna var 1,21 miljoner i arbete och 766000 personer i pension i slutet av år 2021. 882000 män och 830000 kvinnor var inte i arbete eller pension.">
            <a:extLst>
              <a:ext uri="{FF2B5EF4-FFF2-40B4-BE49-F238E27FC236}">
                <a16:creationId xmlns:a16="http://schemas.microsoft.com/office/drawing/2014/main" id="{14AD9384-629A-4B6C-9A1E-1DDDC629BF1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87488" y="1423160"/>
            <a:ext cx="8629401" cy="5020742"/>
          </a:xfrm>
          <a:prstGeom prst="rect">
            <a:avLst/>
          </a:prstGeom>
        </p:spPr>
      </p:pic>
    </p:spTree>
    <p:extLst>
      <p:ext uri="{BB962C8B-B14F-4D97-AF65-F5344CB8AC3E}">
        <p14:creationId xmlns:p14="http://schemas.microsoft.com/office/powerpoint/2010/main" val="2322887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67698"/>
          </a:xfrm>
        </p:spPr>
        <p:txBody>
          <a:bodyPr/>
          <a:lstStyle/>
          <a:p>
            <a:pPr algn="ctr"/>
            <a:r>
              <a:rPr lang="fi-FI" sz="3200" dirty="0" err="1"/>
              <a:t>Arbetspensionsförsäkrade</a:t>
            </a:r>
            <a:r>
              <a:rPr lang="fi-FI" sz="3200" dirty="0"/>
              <a:t> </a:t>
            </a:r>
            <a:r>
              <a:rPr lang="fi-FI" sz="3200" dirty="0" err="1"/>
              <a:t>som</a:t>
            </a:r>
            <a:r>
              <a:rPr lang="fi-FI" sz="3200" dirty="0"/>
              <a:t> </a:t>
            </a:r>
            <a:r>
              <a:rPr lang="fi-FI" sz="3200" dirty="0" err="1"/>
              <a:t>arbetade</a:t>
            </a:r>
            <a:r>
              <a:rPr lang="fi-FI" sz="3200" dirty="0"/>
              <a:t> </a:t>
            </a:r>
            <a:r>
              <a:rPr lang="fi-FI" sz="3200" dirty="0" err="1"/>
              <a:t>som</a:t>
            </a:r>
            <a:r>
              <a:rPr lang="fi-FI" sz="3200" dirty="0"/>
              <a:t> </a:t>
            </a:r>
            <a:r>
              <a:rPr lang="fi-FI" sz="3200" dirty="0" err="1"/>
              <a:t>anställda</a:t>
            </a:r>
            <a:r>
              <a:rPr lang="fi-FI" sz="3200" dirty="0"/>
              <a:t> </a:t>
            </a:r>
            <a:r>
              <a:rPr lang="fi-FI" sz="3200" dirty="0" err="1"/>
              <a:t>eller</a:t>
            </a:r>
            <a:r>
              <a:rPr lang="fi-FI" sz="3200" dirty="0"/>
              <a:t> </a:t>
            </a:r>
            <a:r>
              <a:rPr lang="fi-FI" sz="3200" err="1"/>
              <a:t>företagare</a:t>
            </a:r>
            <a:r>
              <a:rPr lang="fi-FI" sz="3200"/>
              <a:t> 31.12.2021 </a:t>
            </a:r>
            <a:r>
              <a:rPr lang="fi-FI" sz="3200" dirty="0" err="1"/>
              <a:t>efter</a:t>
            </a:r>
            <a:r>
              <a:rPr lang="fi-FI" sz="3200" dirty="0"/>
              <a:t> </a:t>
            </a:r>
            <a:r>
              <a:rPr lang="fi-FI" sz="3200" dirty="0" err="1"/>
              <a:t>pensionslag</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29</a:t>
            </a:fld>
            <a:endParaRPr lang="fi-FI"/>
          </a:p>
        </p:txBody>
      </p:sp>
      <p:sp>
        <p:nvSpPr>
          <p:cNvPr id="25" name="Tekstiruutu 24">
            <a:extLst>
              <a:ext uri="{FF2B5EF4-FFF2-40B4-BE49-F238E27FC236}">
                <a16:creationId xmlns:a16="http://schemas.microsoft.com/office/drawing/2014/main" id="{8AC1B198-02CD-418E-B4E3-BF5EF8DBA4C1}"/>
              </a:ext>
            </a:extLst>
          </p:cNvPr>
          <p:cNvSpPr txBox="1"/>
          <p:nvPr/>
        </p:nvSpPr>
        <p:spPr>
          <a:xfrm>
            <a:off x="3305958" y="5641037"/>
            <a:ext cx="5400600" cy="307777"/>
          </a:xfrm>
          <a:prstGeom prst="rect">
            <a:avLst/>
          </a:prstGeom>
          <a:noFill/>
        </p:spPr>
        <p:txBody>
          <a:bodyPr wrap="square" rtlCol="0">
            <a:spAutoFit/>
          </a:bodyPr>
          <a:lstStyle/>
          <a:p>
            <a:r>
              <a:rPr lang="fi-FI" sz="1400" dirty="0"/>
              <a:t>En person </a:t>
            </a:r>
            <a:r>
              <a:rPr lang="fi-FI" sz="1400" dirty="0" err="1"/>
              <a:t>kan</a:t>
            </a:r>
            <a:r>
              <a:rPr lang="fi-FI" sz="1400" dirty="0"/>
              <a:t> vara </a:t>
            </a:r>
            <a:r>
              <a:rPr lang="fi-FI" sz="1400" dirty="0" err="1"/>
              <a:t>försäkrad</a:t>
            </a:r>
            <a:r>
              <a:rPr lang="fi-FI" sz="1400" dirty="0"/>
              <a:t> </a:t>
            </a:r>
            <a:r>
              <a:rPr lang="fi-FI" sz="1400" dirty="0" err="1"/>
              <a:t>enligt</a:t>
            </a:r>
            <a:r>
              <a:rPr lang="fi-FI" sz="1400" dirty="0"/>
              <a:t> </a:t>
            </a:r>
            <a:r>
              <a:rPr lang="fi-FI" sz="1400" dirty="0" err="1"/>
              <a:t>flera</a:t>
            </a:r>
            <a:r>
              <a:rPr lang="fi-FI" sz="1400" dirty="0"/>
              <a:t> </a:t>
            </a:r>
            <a:r>
              <a:rPr lang="fi-FI" sz="1400" dirty="0" err="1"/>
              <a:t>arbetspensionslagar</a:t>
            </a:r>
            <a:r>
              <a:rPr lang="fi-FI" sz="1400" dirty="0"/>
              <a:t> </a:t>
            </a:r>
            <a:r>
              <a:rPr lang="fi-FI" sz="1400" dirty="0" err="1"/>
              <a:t>samtidigt</a:t>
            </a:r>
            <a:r>
              <a:rPr lang="fi-FI" sz="1400" dirty="0"/>
              <a:t>.</a:t>
            </a:r>
            <a:endParaRPr lang="fi-FI" sz="1400" dirty="0">
              <a:latin typeface="Verdana" panose="020B0604030504040204" pitchFamily="34" charset="0"/>
              <a:ea typeface="Verdana" panose="020B0604030504040204" pitchFamily="34" charset="0"/>
              <a:cs typeface="Verdana" panose="020B0604030504040204" pitchFamily="34" charset="0"/>
            </a:endParaRPr>
          </a:p>
        </p:txBody>
      </p:sp>
      <p:pic>
        <p:nvPicPr>
          <p:cNvPr id="8" name="Kuva 7" descr="Sammanlagt 2,5 miljoner personer arbetade som anställda eller företagare 31.12.2021. Största andelen arbetade inom ArPL, 1,6 miljoner personer. Inom OffPL på kommunsektorn arbetade 568000 personer.">
            <a:extLst>
              <a:ext uri="{FF2B5EF4-FFF2-40B4-BE49-F238E27FC236}">
                <a16:creationId xmlns:a16="http://schemas.microsoft.com/office/drawing/2014/main" id="{2ABB68B5-D718-46DA-BE55-22408A5E7E3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783632" y="1548529"/>
            <a:ext cx="6123843" cy="4187783"/>
          </a:xfrm>
          <a:prstGeom prst="rect">
            <a:avLst/>
          </a:prstGeom>
        </p:spPr>
      </p:pic>
    </p:spTree>
    <p:extLst>
      <p:ext uri="{BB962C8B-B14F-4D97-AF65-F5344CB8AC3E}">
        <p14:creationId xmlns:p14="http://schemas.microsoft.com/office/powerpoint/2010/main" val="2987070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idx="4294967295"/>
          </p:nvPr>
        </p:nvSpPr>
        <p:spPr>
          <a:xfrm>
            <a:off x="0" y="359526"/>
            <a:ext cx="11816507" cy="1331912"/>
          </a:xfrm>
        </p:spPr>
        <p:txBody>
          <a:bodyPr/>
          <a:lstStyle/>
          <a:p>
            <a:pPr algn="ctr"/>
            <a:r>
              <a:rPr lang="fi-FI" sz="3200" dirty="0" err="1"/>
              <a:t>Socialförsäkringen</a:t>
            </a:r>
            <a:r>
              <a:rPr lang="fi-FI" sz="3200" dirty="0"/>
              <a:t> </a:t>
            </a:r>
            <a:r>
              <a:rPr lang="fi-FI" sz="3200" dirty="0" err="1"/>
              <a:t>år</a:t>
            </a:r>
            <a:r>
              <a:rPr lang="fi-FI" sz="3200" dirty="0"/>
              <a:t> 2021</a:t>
            </a:r>
            <a:br>
              <a:rPr lang="fi-FI" sz="3200" dirty="0"/>
            </a:br>
            <a:r>
              <a:rPr lang="fi-FI" sz="3200" dirty="0"/>
              <a:t>43 md €</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3</a:t>
            </a:fld>
            <a:endParaRPr lang="fi-FI"/>
          </a:p>
        </p:txBody>
      </p:sp>
      <p:sp>
        <p:nvSpPr>
          <p:cNvPr id="9" name="Oikea hakasulje 8">
            <a:extLst>
              <a:ext uri="{FF2B5EF4-FFF2-40B4-BE49-F238E27FC236}">
                <a16:creationId xmlns:a16="http://schemas.microsoft.com/office/drawing/2014/main" id="{176101E5-8D9A-4BA9-9D9B-76C8329BCC1C}"/>
              </a:ext>
              <a:ext uri="{C183D7F6-B498-43B3-948B-1728B52AA6E4}">
                <adec:decorative xmlns:adec="http://schemas.microsoft.com/office/drawing/2017/decorative" val="1"/>
              </a:ext>
            </a:extLst>
          </p:cNvPr>
          <p:cNvSpPr/>
          <p:nvPr/>
        </p:nvSpPr>
        <p:spPr>
          <a:xfrm rot="16200000">
            <a:off x="5595185" y="1767151"/>
            <a:ext cx="476242" cy="5255783"/>
          </a:xfrm>
          <a:prstGeom prst="rightBracket">
            <a:avLst/>
          </a:prstGeom>
          <a:ln w="15875">
            <a:solidFill>
              <a:srgbClr val="0356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2" name="Pyöristetty suorakulmio 22">
            <a:extLst>
              <a:ext uri="{FF2B5EF4-FFF2-40B4-BE49-F238E27FC236}">
                <a16:creationId xmlns:a16="http://schemas.microsoft.com/office/drawing/2014/main" id="{AB9ED5BE-626A-4EFE-9898-0150CD397C4D}"/>
              </a:ext>
            </a:extLst>
          </p:cNvPr>
          <p:cNvSpPr/>
          <p:nvPr/>
        </p:nvSpPr>
        <p:spPr>
          <a:xfrm>
            <a:off x="4643304" y="3024440"/>
            <a:ext cx="2415654" cy="9144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bg1"/>
                </a:solidFill>
                <a:cs typeface="Arial" charset="0"/>
              </a:rPr>
              <a:t>Pensionsförsäkring</a:t>
            </a:r>
            <a:endParaRPr lang="fi-FI" dirty="0">
              <a:solidFill>
                <a:schemeClr val="bg1"/>
              </a:solidFill>
              <a:cs typeface="Arial" charset="0"/>
            </a:endParaRPr>
          </a:p>
          <a:p>
            <a:pPr algn="ctr" defTabSz="457200">
              <a:lnSpc>
                <a:spcPct val="30000"/>
              </a:lnSpc>
            </a:pPr>
            <a:r>
              <a:rPr lang="fi-FI" dirty="0">
                <a:solidFill>
                  <a:schemeClr val="bg1"/>
                </a:solidFill>
                <a:cs typeface="Arial" charset="0"/>
              </a:rPr>
              <a:t> </a:t>
            </a:r>
          </a:p>
          <a:p>
            <a:pPr algn="ctr" defTabSz="457200">
              <a:lnSpc>
                <a:spcPct val="85000"/>
              </a:lnSpc>
            </a:pPr>
            <a:r>
              <a:rPr lang="fi-FI" dirty="0">
                <a:solidFill>
                  <a:schemeClr val="bg1"/>
                </a:solidFill>
                <a:cs typeface="Arial" charset="0"/>
              </a:rPr>
              <a:t>33,8 md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Pyöristetty suorakulmio 20">
            <a:extLst>
              <a:ext uri="{FF2B5EF4-FFF2-40B4-BE49-F238E27FC236}">
                <a16:creationId xmlns:a16="http://schemas.microsoft.com/office/drawing/2014/main" id="{E7390714-2207-4C57-9923-5F28EAEF1173}"/>
              </a:ext>
            </a:extLst>
          </p:cNvPr>
          <p:cNvSpPr/>
          <p:nvPr/>
        </p:nvSpPr>
        <p:spPr>
          <a:xfrm>
            <a:off x="2063552"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Olycksfallsförsäkring</a:t>
            </a:r>
            <a:endParaRPr lang="fi-FI" dirty="0">
              <a:solidFill>
                <a:schemeClr val="tx1"/>
              </a:solidFill>
              <a:cs typeface="Arial" charset="0"/>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cs typeface="Arial" charset="0"/>
              </a:rPr>
              <a:t> 0,5 md €</a:t>
            </a:r>
          </a:p>
        </p:txBody>
      </p:sp>
      <p:sp>
        <p:nvSpPr>
          <p:cNvPr id="11" name="Pyöristetty suorakulmio 21">
            <a:extLst>
              <a:ext uri="{FF2B5EF4-FFF2-40B4-BE49-F238E27FC236}">
                <a16:creationId xmlns:a16="http://schemas.microsoft.com/office/drawing/2014/main" id="{E903DB27-9724-4F09-9EEA-25E816A0D780}"/>
              </a:ext>
            </a:extLst>
          </p:cNvPr>
          <p:cNvSpPr/>
          <p:nvPr/>
        </p:nvSpPr>
        <p:spPr>
          <a:xfrm>
            <a:off x="6075276"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Arbetstagares</a:t>
            </a:r>
            <a:r>
              <a:rPr lang="fi-FI" dirty="0">
                <a:solidFill>
                  <a:schemeClr val="tx1"/>
                </a:solidFill>
                <a:cs typeface="Arial" charset="0"/>
              </a:rPr>
              <a:t> </a:t>
            </a:r>
          </a:p>
          <a:p>
            <a:pPr algn="ctr" defTabSz="457200"/>
            <a:r>
              <a:rPr lang="fi-FI" dirty="0" err="1">
                <a:solidFill>
                  <a:schemeClr val="tx1"/>
                </a:solidFill>
                <a:cs typeface="Arial" charset="0"/>
              </a:rPr>
              <a:t>grupplivförsäkring</a:t>
            </a:r>
            <a:r>
              <a:rPr lang="fi-FI" dirty="0">
                <a:solidFill>
                  <a:schemeClr val="tx1"/>
                </a:solidFill>
                <a:cs typeface="Arial" charset="0"/>
              </a:rPr>
              <a:t> </a:t>
            </a:r>
          </a:p>
          <a:p>
            <a:pPr algn="ctr" defTabSz="457200"/>
            <a:r>
              <a:rPr lang="fi-FI" dirty="0">
                <a:solidFill>
                  <a:schemeClr val="tx1"/>
                </a:solidFill>
                <a:cs typeface="Arial" charset="0"/>
              </a:rPr>
              <a:t>0,04 md €</a:t>
            </a:r>
          </a:p>
        </p:txBody>
      </p:sp>
      <p:sp>
        <p:nvSpPr>
          <p:cNvPr id="13" name="Pyöristetty suorakulmio 23">
            <a:extLst>
              <a:ext uri="{FF2B5EF4-FFF2-40B4-BE49-F238E27FC236}">
                <a16:creationId xmlns:a16="http://schemas.microsoft.com/office/drawing/2014/main" id="{0C13663A-273D-42BD-B503-04EBBE99AC0B}"/>
              </a:ext>
            </a:extLst>
          </p:cNvPr>
          <p:cNvSpPr/>
          <p:nvPr/>
        </p:nvSpPr>
        <p:spPr>
          <a:xfrm>
            <a:off x="7283103"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Arbetslöshets-försäkring</a:t>
            </a:r>
            <a:endParaRPr lang="fi-FI" dirty="0">
              <a:solidFill>
                <a:schemeClr val="tx1"/>
              </a:solidFill>
            </a:endParaRPr>
          </a:p>
          <a:p>
            <a:pPr algn="ctr" defTabSz="457200"/>
            <a:r>
              <a:rPr lang="fi-FI" dirty="0">
                <a:solidFill>
                  <a:schemeClr val="tx1"/>
                </a:solidFill>
                <a:cs typeface="Arial" charset="0"/>
              </a:rPr>
              <a:t>4,6 md</a:t>
            </a:r>
            <a:r>
              <a:rPr lang="fi-FI" dirty="0">
                <a:solidFill>
                  <a:schemeClr val="tx1"/>
                </a:solidFill>
              </a:rPr>
              <a:t> €</a:t>
            </a:r>
            <a:endParaRPr lang="fi-FI" dirty="0">
              <a:solidFill>
                <a:schemeClr val="tx1"/>
              </a:solidFill>
              <a:cs typeface="Arial" charset="0"/>
            </a:endParaRPr>
          </a:p>
        </p:txBody>
      </p:sp>
      <p:sp>
        <p:nvSpPr>
          <p:cNvPr id="14" name="Pyöristetty suorakulmio 24">
            <a:extLst>
              <a:ext uri="{FF2B5EF4-FFF2-40B4-BE49-F238E27FC236}">
                <a16:creationId xmlns:a16="http://schemas.microsoft.com/office/drawing/2014/main" id="{3CCD908A-A9C5-4F01-BD51-7EF56686DB57}"/>
              </a:ext>
            </a:extLst>
          </p:cNvPr>
          <p:cNvSpPr/>
          <p:nvPr/>
        </p:nvSpPr>
        <p:spPr>
          <a:xfrm>
            <a:off x="3318879"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rPr>
              <a:t>Sjukförsäkring</a:t>
            </a:r>
            <a:endParaRPr lang="fi-FI" dirty="0">
              <a:solidFill>
                <a:schemeClr val="tx1"/>
              </a:solidFill>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rPr>
              <a:t> 4,1 md €</a:t>
            </a:r>
          </a:p>
        </p:txBody>
      </p:sp>
      <p:cxnSp>
        <p:nvCxnSpPr>
          <p:cNvPr id="15" name="Suora yhdysviiva 14">
            <a:extLst>
              <a:ext uri="{FF2B5EF4-FFF2-40B4-BE49-F238E27FC236}">
                <a16:creationId xmlns:a16="http://schemas.microsoft.com/office/drawing/2014/main" id="{A77F5DD7-BC18-45E8-8749-7B5FB3B34910}"/>
              </a:ext>
              <a:ext uri="{C183D7F6-B498-43B3-948B-1728B52AA6E4}">
                <adec:decorative xmlns:adec="http://schemas.microsoft.com/office/drawing/2017/decorative" val="1"/>
              </a:ext>
            </a:extLst>
          </p:cNvPr>
          <p:cNvCxnSpPr/>
          <p:nvPr/>
        </p:nvCxnSpPr>
        <p:spPr>
          <a:xfrm>
            <a:off x="5851132" y="3938840"/>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6" name="Pyöristetty suorakulmio 26">
            <a:extLst>
              <a:ext uri="{FF2B5EF4-FFF2-40B4-BE49-F238E27FC236}">
                <a16:creationId xmlns:a16="http://schemas.microsoft.com/office/drawing/2014/main" id="{C5D73D1D-5D8E-456E-B827-79609A5A14D0}"/>
              </a:ext>
            </a:extLst>
          </p:cNvPr>
          <p:cNvSpPr/>
          <p:nvPr/>
        </p:nvSpPr>
        <p:spPr>
          <a:xfrm>
            <a:off x="4655180" y="45830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Arbetspension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30,3 md €</a:t>
            </a:r>
          </a:p>
        </p:txBody>
      </p:sp>
      <p:sp>
        <p:nvSpPr>
          <p:cNvPr id="17" name="Pyöristetty suorakulmio 27">
            <a:extLst>
              <a:ext uri="{FF2B5EF4-FFF2-40B4-BE49-F238E27FC236}">
                <a16:creationId xmlns:a16="http://schemas.microsoft.com/office/drawing/2014/main" id="{12481E54-3B5E-439A-84AC-6208D30E2FE0}"/>
              </a:ext>
            </a:extLst>
          </p:cNvPr>
          <p:cNvSpPr/>
          <p:nvPr/>
        </p:nvSpPr>
        <p:spPr>
          <a:xfrm>
            <a:off x="2063552" y="46028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Folkpension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2,5 md €</a:t>
            </a:r>
          </a:p>
        </p:txBody>
      </p:sp>
      <p:sp>
        <p:nvSpPr>
          <p:cNvPr id="18" name="Pyöristetty suorakulmio 28">
            <a:extLst>
              <a:ext uri="{FF2B5EF4-FFF2-40B4-BE49-F238E27FC236}">
                <a16:creationId xmlns:a16="http://schemas.microsoft.com/office/drawing/2014/main" id="{3BF87EA5-DC8E-4E77-A93D-C5DA2ED16FB5}"/>
              </a:ext>
            </a:extLst>
          </p:cNvPr>
          <p:cNvSpPr/>
          <p:nvPr/>
        </p:nvSpPr>
        <p:spPr>
          <a:xfrm>
            <a:off x="7259353" y="4590992"/>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Övriga</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1,0 md €</a:t>
            </a:r>
          </a:p>
        </p:txBody>
      </p:sp>
    </p:spTree>
    <p:extLst>
      <p:ext uri="{BB962C8B-B14F-4D97-AF65-F5344CB8AC3E}">
        <p14:creationId xmlns:p14="http://schemas.microsoft.com/office/powerpoint/2010/main" val="112214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B6AF9D8-1C59-4840-87FF-9FE90B6B9A52}"/>
              </a:ext>
            </a:extLst>
          </p:cNvPr>
          <p:cNvSpPr>
            <a:spLocks noGrp="1"/>
          </p:cNvSpPr>
          <p:nvPr>
            <p:ph type="ctrTitle"/>
          </p:nvPr>
        </p:nvSpPr>
        <p:spPr/>
        <p:txBody>
          <a:bodyPr/>
          <a:lstStyle/>
          <a:p>
            <a:r>
              <a:rPr lang="fi-FI" dirty="0" err="1"/>
              <a:t>Pensionstagarna</a:t>
            </a:r>
            <a:endParaRPr lang="fi-FI" dirty="0"/>
          </a:p>
        </p:txBody>
      </p:sp>
      <p:sp>
        <p:nvSpPr>
          <p:cNvPr id="7" name="Tekstin paikkamerkki 6">
            <a:extLst>
              <a:ext uri="{FF2B5EF4-FFF2-40B4-BE49-F238E27FC236}">
                <a16:creationId xmlns:a16="http://schemas.microsoft.com/office/drawing/2014/main" id="{7CF41ACB-CE33-4BD1-AE26-3A05BE516E44}"/>
              </a:ext>
            </a:extLst>
          </p:cNvPr>
          <p:cNvSpPr>
            <a:spLocks noGrp="1"/>
          </p:cNvSpPr>
          <p:nvPr>
            <p:ph type="body" sz="quarter" idx="13"/>
          </p:nvPr>
        </p:nvSpPr>
        <p:spPr/>
        <p:txBody>
          <a:bodyPr/>
          <a:lstStyle/>
          <a:p>
            <a:r>
              <a:rPr lang="fi-FI" dirty="0"/>
              <a:t>6</a:t>
            </a:r>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30</a:t>
            </a:fld>
            <a:endParaRPr lang="fi-FI"/>
          </a:p>
        </p:txBody>
      </p:sp>
    </p:spTree>
    <p:extLst>
      <p:ext uri="{BB962C8B-B14F-4D97-AF65-F5344CB8AC3E}">
        <p14:creationId xmlns:p14="http://schemas.microsoft.com/office/powerpoint/2010/main" val="4234434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692737"/>
          </a:xfrm>
        </p:spPr>
        <p:txBody>
          <a:bodyPr/>
          <a:lstStyle/>
          <a:p>
            <a:pPr algn="ctr"/>
            <a:r>
              <a:rPr lang="fi-FI" sz="3200" dirty="0" err="1"/>
              <a:t>Samtliga</a:t>
            </a:r>
            <a:r>
              <a:rPr lang="fi-FI" sz="3200" dirty="0"/>
              <a:t> </a:t>
            </a:r>
            <a:r>
              <a:rPr lang="fi-FI" sz="3200" err="1"/>
              <a:t>pensionstagare</a:t>
            </a:r>
            <a:r>
              <a:rPr lang="fi-FI" sz="3200"/>
              <a:t> 31.12.2022</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31</a:t>
            </a:fld>
            <a:endParaRPr lang="fi-FI"/>
          </a:p>
        </p:txBody>
      </p:sp>
      <p:pic>
        <p:nvPicPr>
          <p:cNvPr id="10" name="Kuva 9" descr="Vid utgången av år 2022 fick sammanlagt 1 648 000 personer pension. Antalet ålderspensionstagare var 1 439 000, sjukpensionstagarna 183 000 och efterlevandepensionstagarna 214 000. Deltidspension eller lantbrukets specialpension betalades till 6 000 personer och barnpension till 16 000 personer. En person kan samtidigt få flera pensionsslag.">
            <a:extLst>
              <a:ext uri="{FF2B5EF4-FFF2-40B4-BE49-F238E27FC236}">
                <a16:creationId xmlns:a16="http://schemas.microsoft.com/office/drawing/2014/main" id="{011B5F01-2DD1-C65C-B863-CED5108DF0A0}"/>
              </a:ext>
            </a:extLst>
          </p:cNvPr>
          <p:cNvPicPr>
            <a:picLocks noChangeAspect="1"/>
          </p:cNvPicPr>
          <p:nvPr/>
        </p:nvPicPr>
        <p:blipFill>
          <a:blip r:embed="rId3"/>
          <a:stretch>
            <a:fillRect/>
          </a:stretch>
        </p:blipFill>
        <p:spPr>
          <a:xfrm>
            <a:off x="3143672" y="1333500"/>
            <a:ext cx="5721825" cy="4471764"/>
          </a:xfrm>
          <a:prstGeom prst="rect">
            <a:avLst/>
          </a:prstGeom>
        </p:spPr>
      </p:pic>
    </p:spTree>
    <p:extLst>
      <p:ext uri="{BB962C8B-B14F-4D97-AF65-F5344CB8AC3E}">
        <p14:creationId xmlns:p14="http://schemas.microsoft.com/office/powerpoint/2010/main" val="145282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548721"/>
          </a:xfrm>
        </p:spPr>
        <p:txBody>
          <a:bodyPr/>
          <a:lstStyle/>
          <a:p>
            <a:pPr algn="ctr"/>
            <a:r>
              <a:rPr lang="fi-FI" sz="3200" dirty="0" err="1"/>
              <a:t>Pensionstagarna</a:t>
            </a:r>
            <a:r>
              <a:rPr lang="fi-FI" sz="3200" dirty="0"/>
              <a:t> </a:t>
            </a:r>
            <a:r>
              <a:rPr lang="fi-FI" sz="3200" dirty="0" err="1"/>
              <a:t>efter</a:t>
            </a:r>
            <a:r>
              <a:rPr lang="fi-FI" sz="3200" dirty="0"/>
              <a:t> </a:t>
            </a:r>
            <a:r>
              <a:rPr lang="fi-FI" sz="3200" dirty="0" err="1"/>
              <a:t>pensionens</a:t>
            </a:r>
            <a:r>
              <a:rPr lang="fi-FI" sz="3200" dirty="0"/>
              <a:t> </a:t>
            </a:r>
            <a:r>
              <a:rPr lang="fi-FI" sz="3200" dirty="0" err="1"/>
              <a:t>struktur</a:t>
            </a:r>
            <a:r>
              <a:rPr lang="fi-FI" sz="3200" dirty="0"/>
              <a:t> </a:t>
            </a:r>
            <a:r>
              <a:rPr lang="fi-FI" sz="3200" err="1"/>
              <a:t>åren</a:t>
            </a:r>
            <a:r>
              <a:rPr lang="fi-FI" sz="3200"/>
              <a:t> 2001–2022</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7" name="Kuva 6" descr="I figuren har pensionstagarna indelats i dem som får endast arbetspension, dem som får både arbets- och FPA-pension och dem som får endast FPA-pension. Under granskningsperioden 2001–2022 har anta-let som får endast arbetspension ökat, och andelen som får både arbets- och FPA-pension minskat. Anta-let som får endast FPA-pension har förblivit nära oförändrat.">
            <a:extLst>
              <a:ext uri="{FF2B5EF4-FFF2-40B4-BE49-F238E27FC236}">
                <a16:creationId xmlns:a16="http://schemas.microsoft.com/office/drawing/2014/main" id="{9CAAE9B2-88EF-F9A7-DA87-CD17BF48EF6F}"/>
              </a:ext>
            </a:extLst>
          </p:cNvPr>
          <p:cNvPicPr>
            <a:picLocks noChangeAspect="1"/>
          </p:cNvPicPr>
          <p:nvPr/>
        </p:nvPicPr>
        <p:blipFill>
          <a:blip r:embed="rId3"/>
          <a:stretch>
            <a:fillRect/>
          </a:stretch>
        </p:blipFill>
        <p:spPr>
          <a:xfrm>
            <a:off x="1775520" y="1484784"/>
            <a:ext cx="9073844" cy="4346963"/>
          </a:xfrm>
          <a:prstGeom prst="rect">
            <a:avLst/>
          </a:prstGeom>
        </p:spPr>
      </p:pic>
    </p:spTree>
    <p:extLst>
      <p:ext uri="{BB962C8B-B14F-4D97-AF65-F5344CB8AC3E}">
        <p14:creationId xmlns:p14="http://schemas.microsoft.com/office/powerpoint/2010/main" val="3988636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94708"/>
            <a:ext cx="11856640" cy="984341"/>
          </a:xfrm>
        </p:spPr>
        <p:txBody>
          <a:bodyPr/>
          <a:lstStyle/>
          <a:p>
            <a:pPr algn="ctr"/>
            <a:r>
              <a:rPr lang="fi-FI" sz="3200" dirty="0"/>
              <a:t>Hela </a:t>
            </a:r>
            <a:r>
              <a:rPr lang="fi-FI" sz="3200" dirty="0" err="1"/>
              <a:t>befolkningen</a:t>
            </a:r>
            <a:r>
              <a:rPr lang="fi-FI" sz="3200" dirty="0"/>
              <a:t> </a:t>
            </a:r>
            <a:r>
              <a:rPr lang="fi-FI" sz="3200" dirty="0" err="1"/>
              <a:t>och</a:t>
            </a:r>
            <a:r>
              <a:rPr lang="fi-FI" sz="3200" dirty="0"/>
              <a:t> </a:t>
            </a:r>
            <a:r>
              <a:rPr lang="fi-FI" sz="3200" dirty="0" err="1"/>
              <a:t>pensionstagarna</a:t>
            </a:r>
            <a:r>
              <a:rPr lang="fi-FI" sz="3200" dirty="0"/>
              <a:t> </a:t>
            </a:r>
            <a:br>
              <a:rPr lang="fi-FI" sz="3200"/>
            </a:br>
            <a:r>
              <a:rPr lang="fi-FI" sz="3200"/>
              <a:t>31.12.2022</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4" name="Kuva 3" descr="Figuren innehåller en ålderspyramid av hela befolkningen efter kön i åldersklasser med 5 års intervall fördelad efter pensionstagare och övrig befolkning.">
            <a:extLst>
              <a:ext uri="{FF2B5EF4-FFF2-40B4-BE49-F238E27FC236}">
                <a16:creationId xmlns:a16="http://schemas.microsoft.com/office/drawing/2014/main" id="{1200775C-F8FF-C1BE-5095-3E5D556826EE}"/>
              </a:ext>
            </a:extLst>
          </p:cNvPr>
          <p:cNvPicPr>
            <a:picLocks noChangeAspect="1"/>
          </p:cNvPicPr>
          <p:nvPr/>
        </p:nvPicPr>
        <p:blipFill>
          <a:blip r:embed="rId3"/>
          <a:stretch>
            <a:fillRect/>
          </a:stretch>
        </p:blipFill>
        <p:spPr>
          <a:xfrm>
            <a:off x="2279576" y="1419775"/>
            <a:ext cx="8527677" cy="5024127"/>
          </a:xfrm>
          <a:prstGeom prst="rect">
            <a:avLst/>
          </a:prstGeom>
        </p:spPr>
      </p:pic>
    </p:spTree>
    <p:extLst>
      <p:ext uri="{BB962C8B-B14F-4D97-AF65-F5344CB8AC3E}">
        <p14:creationId xmlns:p14="http://schemas.microsoft.com/office/powerpoint/2010/main" val="1638903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260648"/>
            <a:ext cx="11856640" cy="1124785"/>
          </a:xfrm>
        </p:spPr>
        <p:txBody>
          <a:bodyPr/>
          <a:lstStyle/>
          <a:p>
            <a:pPr algn="ctr"/>
            <a:r>
              <a:rPr lang="fi-FI" sz="3200" dirty="0" err="1"/>
              <a:t>Sjukpensionstagare</a:t>
            </a:r>
            <a:r>
              <a:rPr lang="fi-FI" sz="3200" dirty="0"/>
              <a:t> </a:t>
            </a:r>
            <a:r>
              <a:rPr lang="fi-FI" sz="3200" dirty="0" err="1"/>
              <a:t>efter</a:t>
            </a:r>
            <a:r>
              <a:rPr lang="fi-FI" sz="3200" dirty="0"/>
              <a:t> </a:t>
            </a:r>
            <a:r>
              <a:rPr lang="fi-FI" sz="3200" dirty="0" err="1"/>
              <a:t>sjukdomshuvudgrupp</a:t>
            </a:r>
            <a:r>
              <a:rPr lang="fi-FI" sz="3200" dirty="0"/>
              <a:t> </a:t>
            </a:r>
            <a:br>
              <a:rPr lang="fi-FI" sz="3200" dirty="0"/>
            </a:br>
            <a:r>
              <a:rPr lang="fi-FI" sz="3200" err="1"/>
              <a:t>åren</a:t>
            </a:r>
            <a:r>
              <a:rPr lang="fi-FI" sz="3200"/>
              <a:t> 2012–2022</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7" name="Kuva 6" descr="Under granskningsperioden 2012–2022 har andelen som får sjukpension på grund av psykiska sjukdomar och beteendestörningar av alla sjukpensionstagare ökat från 46 procent till 54 procent. Andelen för sjukdomar i rörelseorganen har minskat från 24 procent till 18 procent. I andelarna för de andra sjuk-domshuvudgrupperna har det inte skett stora förändringar.">
            <a:extLst>
              <a:ext uri="{FF2B5EF4-FFF2-40B4-BE49-F238E27FC236}">
                <a16:creationId xmlns:a16="http://schemas.microsoft.com/office/drawing/2014/main" id="{7356F100-8C91-9173-E375-D7B31A726778}"/>
              </a:ext>
            </a:extLst>
          </p:cNvPr>
          <p:cNvPicPr>
            <a:picLocks noChangeAspect="1"/>
          </p:cNvPicPr>
          <p:nvPr/>
        </p:nvPicPr>
        <p:blipFill>
          <a:blip r:embed="rId3"/>
          <a:stretch>
            <a:fillRect/>
          </a:stretch>
        </p:blipFill>
        <p:spPr>
          <a:xfrm>
            <a:off x="2085975" y="1484784"/>
            <a:ext cx="8020050" cy="4648200"/>
          </a:xfrm>
          <a:prstGeom prst="rect">
            <a:avLst/>
          </a:prstGeom>
        </p:spPr>
      </p:pic>
    </p:spTree>
    <p:extLst>
      <p:ext uri="{BB962C8B-B14F-4D97-AF65-F5344CB8AC3E}">
        <p14:creationId xmlns:p14="http://schemas.microsoft.com/office/powerpoint/2010/main" val="2763698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CE058DF-D341-4A2F-B522-BFEDAE58E142}"/>
              </a:ext>
            </a:extLst>
          </p:cNvPr>
          <p:cNvSpPr>
            <a:spLocks noGrp="1"/>
          </p:cNvSpPr>
          <p:nvPr>
            <p:ph type="ctrTitle"/>
          </p:nvPr>
        </p:nvSpPr>
        <p:spPr/>
        <p:txBody>
          <a:bodyPr/>
          <a:lstStyle/>
          <a:p>
            <a:r>
              <a:rPr lang="fi-FI" dirty="0" err="1"/>
              <a:t>Nya</a:t>
            </a:r>
            <a:r>
              <a:rPr lang="fi-FI" dirty="0"/>
              <a:t> </a:t>
            </a:r>
            <a:r>
              <a:rPr lang="fi-FI" dirty="0" err="1"/>
              <a:t>arbetspensionerade</a:t>
            </a:r>
            <a:r>
              <a:rPr lang="fi-FI" dirty="0"/>
              <a:t> </a:t>
            </a:r>
            <a:r>
              <a:rPr lang="fi-FI" dirty="0" err="1"/>
              <a:t>och</a:t>
            </a:r>
            <a:r>
              <a:rPr lang="fi-FI" dirty="0"/>
              <a:t> </a:t>
            </a:r>
            <a:r>
              <a:rPr lang="fi-FI" dirty="0" err="1"/>
              <a:t>pensioneringsåldern</a:t>
            </a:r>
            <a:br>
              <a:rPr lang="fi-FI" dirty="0"/>
            </a:br>
            <a:endParaRPr lang="fi-FI" dirty="0"/>
          </a:p>
        </p:txBody>
      </p:sp>
      <p:sp>
        <p:nvSpPr>
          <p:cNvPr id="7" name="Tekstin paikkamerkki 6">
            <a:extLst>
              <a:ext uri="{FF2B5EF4-FFF2-40B4-BE49-F238E27FC236}">
                <a16:creationId xmlns:a16="http://schemas.microsoft.com/office/drawing/2014/main" id="{A3299CA1-D8C5-41E0-B18D-5F334522276F}"/>
              </a:ext>
            </a:extLst>
          </p:cNvPr>
          <p:cNvSpPr>
            <a:spLocks noGrp="1"/>
          </p:cNvSpPr>
          <p:nvPr>
            <p:ph type="body" sz="quarter" idx="13"/>
          </p:nvPr>
        </p:nvSpPr>
        <p:spPr/>
        <p:txBody>
          <a:bodyPr/>
          <a:lstStyle/>
          <a:p>
            <a:r>
              <a:rPr lang="fi-FI" dirty="0"/>
              <a:t>7</a:t>
            </a:r>
          </a:p>
          <a:p>
            <a:r>
              <a:rPr lang="fi-FI" dirty="0"/>
              <a:t>7</a:t>
            </a:r>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699270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404664"/>
            <a:ext cx="11856640" cy="1052777"/>
          </a:xfrm>
        </p:spPr>
        <p:txBody>
          <a:bodyPr/>
          <a:lstStyle/>
          <a:p>
            <a:pPr algn="ctr"/>
            <a:r>
              <a:rPr lang="fi-FI" sz="3200" dirty="0" err="1"/>
              <a:t>Nya</a:t>
            </a:r>
            <a:r>
              <a:rPr lang="fi-FI" sz="3200" dirty="0"/>
              <a:t> </a:t>
            </a:r>
            <a:r>
              <a:rPr lang="fi-FI" sz="3200" dirty="0" err="1"/>
              <a:t>arbetspensionerade</a:t>
            </a:r>
            <a:r>
              <a:rPr lang="fi-FI" sz="3200" dirty="0"/>
              <a:t> </a:t>
            </a:r>
            <a:r>
              <a:rPr lang="fi-FI" sz="3200" err="1"/>
              <a:t>åren</a:t>
            </a:r>
            <a:r>
              <a:rPr lang="fi-FI" sz="3200"/>
              <a:t> 2000–2022 </a:t>
            </a:r>
            <a:br>
              <a:rPr lang="fi-FI" sz="3200" dirty="0"/>
            </a:br>
            <a:r>
              <a:rPr lang="fi-FI" sz="3200" dirty="0" err="1"/>
              <a:t>efter</a:t>
            </a:r>
            <a:r>
              <a:rPr lang="fi-FI" sz="3200" dirty="0"/>
              <a:t> </a:t>
            </a:r>
            <a:r>
              <a:rPr lang="fi-FI" sz="3200" dirty="0" err="1"/>
              <a:t>pensionsslag</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36</a:t>
            </a:fld>
            <a:endParaRPr lang="fi-FI"/>
          </a:p>
        </p:txBody>
      </p:sp>
      <p:pic>
        <p:nvPicPr>
          <p:cNvPr id="4" name="Kuva 3" descr="I början av granskningsperioden 2000–2022 var det vanligast att bli sjukpensionerad. Från och med år 2005 har det varit vanligast att gå i ålderspension. Rekordet för nya arbetspensioneringar uppnåddes år 2009, då nära 80 000 personer började få arbetspension. År 2022 var antalet ca 71 500.">
            <a:extLst>
              <a:ext uri="{FF2B5EF4-FFF2-40B4-BE49-F238E27FC236}">
                <a16:creationId xmlns:a16="http://schemas.microsoft.com/office/drawing/2014/main" id="{86B662F4-5D98-AA56-B9DA-2B477863DDC0}"/>
              </a:ext>
            </a:extLst>
          </p:cNvPr>
          <p:cNvPicPr>
            <a:picLocks noChangeAspect="1"/>
          </p:cNvPicPr>
          <p:nvPr/>
        </p:nvPicPr>
        <p:blipFill>
          <a:blip r:embed="rId3"/>
          <a:stretch>
            <a:fillRect/>
          </a:stretch>
        </p:blipFill>
        <p:spPr>
          <a:xfrm>
            <a:off x="1637307" y="2060848"/>
            <a:ext cx="8893944" cy="4106416"/>
          </a:xfrm>
          <a:prstGeom prst="rect">
            <a:avLst/>
          </a:prstGeom>
        </p:spPr>
      </p:pic>
    </p:spTree>
    <p:extLst>
      <p:ext uri="{BB962C8B-B14F-4D97-AF65-F5344CB8AC3E}">
        <p14:creationId xmlns:p14="http://schemas.microsoft.com/office/powerpoint/2010/main" val="3438131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18283" y="260647"/>
            <a:ext cx="11856640" cy="1021216"/>
          </a:xfrm>
        </p:spPr>
        <p:txBody>
          <a:bodyPr/>
          <a:lstStyle/>
          <a:p>
            <a:pPr algn="ctr"/>
            <a:r>
              <a:rPr lang="fi-FI" sz="3200" dirty="0" err="1"/>
              <a:t>Nya</a:t>
            </a:r>
            <a:r>
              <a:rPr lang="fi-FI" sz="3200" dirty="0"/>
              <a:t> </a:t>
            </a:r>
            <a:r>
              <a:rPr lang="fi-FI" sz="3200" dirty="0" err="1"/>
              <a:t>arbetspensionstagare</a:t>
            </a:r>
            <a:r>
              <a:rPr lang="fi-FI" sz="3200" dirty="0"/>
              <a:t> </a:t>
            </a:r>
            <a:r>
              <a:rPr lang="fi-FI" sz="3200" dirty="0" err="1"/>
              <a:t>med</a:t>
            </a:r>
            <a:r>
              <a:rPr lang="fi-FI" sz="3200" dirty="0"/>
              <a:t> </a:t>
            </a:r>
            <a:r>
              <a:rPr lang="fi-FI" sz="3200" dirty="0" err="1"/>
              <a:t>sjukpension</a:t>
            </a:r>
            <a:r>
              <a:rPr lang="fi-FI" sz="3200" dirty="0"/>
              <a:t> </a:t>
            </a:r>
            <a:br>
              <a:rPr lang="fi-FI" sz="3200" dirty="0"/>
            </a:br>
            <a:r>
              <a:rPr lang="fi-FI" sz="3200" err="1"/>
              <a:t>åren</a:t>
            </a:r>
            <a:r>
              <a:rPr lang="fi-FI" sz="3200"/>
              <a:t> 2000–2022 </a:t>
            </a:r>
            <a:r>
              <a:rPr lang="fi-FI" sz="3200" dirty="0" err="1"/>
              <a:t>efter</a:t>
            </a:r>
            <a:r>
              <a:rPr lang="fi-FI" sz="3200" dirty="0"/>
              <a:t> </a:t>
            </a:r>
            <a:r>
              <a:rPr lang="fi-FI" sz="3200" dirty="0" err="1"/>
              <a:t>sjukdomshuvudgrupp</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37</a:t>
            </a:fld>
            <a:endParaRPr lang="fi-FI"/>
          </a:p>
        </p:txBody>
      </p:sp>
      <p:pic>
        <p:nvPicPr>
          <p:cNvPr id="4" name="Kuva 3" descr="Nypensionering med sjukpension inom arbetspensionssystemet beror oftast på sjukdomar i rörelseor-ganen och på psykiska sjukdomar och beteendestörningar. Andelen för dessa två grupper är över 60 procent. Under granskningsperioden 2000–2022 var sjukdomar i rörelseorganen den största gruppen till och med år 2017, och igen från 2022.">
            <a:extLst>
              <a:ext uri="{FF2B5EF4-FFF2-40B4-BE49-F238E27FC236}">
                <a16:creationId xmlns:a16="http://schemas.microsoft.com/office/drawing/2014/main" id="{FFE38E61-3A15-C9B3-8903-D11B35DBF25B}"/>
              </a:ext>
            </a:extLst>
          </p:cNvPr>
          <p:cNvPicPr>
            <a:picLocks noChangeAspect="1"/>
          </p:cNvPicPr>
          <p:nvPr/>
        </p:nvPicPr>
        <p:blipFill>
          <a:blip r:embed="rId3"/>
          <a:stretch>
            <a:fillRect/>
          </a:stretch>
        </p:blipFill>
        <p:spPr>
          <a:xfrm>
            <a:off x="1094785" y="1772816"/>
            <a:ext cx="9687515" cy="4430266"/>
          </a:xfrm>
          <a:prstGeom prst="rect">
            <a:avLst/>
          </a:prstGeom>
        </p:spPr>
      </p:pic>
    </p:spTree>
    <p:extLst>
      <p:ext uri="{BB962C8B-B14F-4D97-AF65-F5344CB8AC3E}">
        <p14:creationId xmlns:p14="http://schemas.microsoft.com/office/powerpoint/2010/main" val="3409171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Nya</a:t>
            </a:r>
            <a:r>
              <a:rPr lang="fi-FI" sz="3200" dirty="0"/>
              <a:t> </a:t>
            </a:r>
            <a:r>
              <a:rPr lang="fi-FI" sz="3200" dirty="0" err="1"/>
              <a:t>arbetspensionerade</a:t>
            </a:r>
            <a:r>
              <a:rPr lang="fi-FI" sz="3200" dirty="0"/>
              <a:t> </a:t>
            </a:r>
            <a:r>
              <a:rPr lang="fi-FI" sz="3200" err="1"/>
              <a:t>åren</a:t>
            </a:r>
            <a:r>
              <a:rPr lang="fi-FI" sz="3200"/>
              <a:t> 2000–2022 </a:t>
            </a:r>
            <a:br>
              <a:rPr lang="fi-FI" sz="3200" dirty="0"/>
            </a:br>
            <a:r>
              <a:rPr lang="fi-FI" sz="3200" err="1"/>
              <a:t>efter</a:t>
            </a:r>
            <a:r>
              <a:rPr lang="fi-FI" sz="3200"/>
              <a:t> åldersgrupp</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38</a:t>
            </a:fld>
            <a:endParaRPr lang="fi-FI"/>
          </a:p>
        </p:txBody>
      </p:sp>
      <p:pic>
        <p:nvPicPr>
          <p:cNvPr id="4" name="Kuva 3" descr="Under den studerade perioden har det i antalen nypensionerade med arbetspension skett förändringar i de olika åldersgrupperna: I början av 2000-talet gick klart fler i pension i åldersgrupperna under 55 år, 55–59 år och 60–62 år än på 2020-talet. De nypensionerade med arbetspension i åldern 63–64 år har däremot ökat vartefter som den studerade perioden framskrider.">
            <a:extLst>
              <a:ext uri="{FF2B5EF4-FFF2-40B4-BE49-F238E27FC236}">
                <a16:creationId xmlns:a16="http://schemas.microsoft.com/office/drawing/2014/main" id="{854AB067-FC5D-5F7C-6E3F-D86B10E366E8}"/>
              </a:ext>
            </a:extLst>
          </p:cNvPr>
          <p:cNvPicPr>
            <a:picLocks noChangeAspect="1"/>
          </p:cNvPicPr>
          <p:nvPr/>
        </p:nvPicPr>
        <p:blipFill>
          <a:blip r:embed="rId3"/>
          <a:stretch>
            <a:fillRect/>
          </a:stretch>
        </p:blipFill>
        <p:spPr>
          <a:xfrm>
            <a:off x="1415480" y="1556792"/>
            <a:ext cx="8525247" cy="4752284"/>
          </a:xfrm>
          <a:prstGeom prst="rect">
            <a:avLst/>
          </a:prstGeom>
        </p:spPr>
      </p:pic>
    </p:spTree>
    <p:extLst>
      <p:ext uri="{BB962C8B-B14F-4D97-AF65-F5344CB8AC3E}">
        <p14:creationId xmlns:p14="http://schemas.microsoft.com/office/powerpoint/2010/main" val="1595069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476713"/>
          </a:xfrm>
        </p:spPr>
        <p:txBody>
          <a:bodyPr/>
          <a:lstStyle/>
          <a:p>
            <a:pPr algn="ctr"/>
            <a:r>
              <a:rPr lang="fi-FI" sz="3200" dirty="0" err="1"/>
              <a:t>Nya</a:t>
            </a:r>
            <a:r>
              <a:rPr lang="fi-FI" sz="3200" dirty="0"/>
              <a:t> 50–68-åriga </a:t>
            </a:r>
            <a:r>
              <a:rPr lang="fi-FI" sz="3200" dirty="0" err="1"/>
              <a:t>arbetspensionerade</a:t>
            </a:r>
            <a:r>
              <a:rPr lang="fi-FI" sz="3200" dirty="0"/>
              <a:t> </a:t>
            </a:r>
            <a:r>
              <a:rPr lang="fi-FI" sz="3200" err="1"/>
              <a:t>år</a:t>
            </a:r>
            <a:r>
              <a:rPr lang="fi-FI" sz="3200"/>
              <a:t> 2022</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39</a:t>
            </a:fld>
            <a:endParaRPr lang="fi-FI"/>
          </a:p>
        </p:txBody>
      </p:sp>
      <p:pic>
        <p:nvPicPr>
          <p:cNvPr id="4" name="Kuva 3" descr="Man går klart oftast i arbetspension som 64-åring. År 2022 var antalet nypensionerade i den här åldern 35 000.">
            <a:extLst>
              <a:ext uri="{FF2B5EF4-FFF2-40B4-BE49-F238E27FC236}">
                <a16:creationId xmlns:a16="http://schemas.microsoft.com/office/drawing/2014/main" id="{7480C583-7C75-7F4A-0C39-F77F467F90B4}"/>
              </a:ext>
            </a:extLst>
          </p:cNvPr>
          <p:cNvPicPr>
            <a:picLocks noChangeAspect="1"/>
          </p:cNvPicPr>
          <p:nvPr/>
        </p:nvPicPr>
        <p:blipFill>
          <a:blip r:embed="rId3"/>
          <a:stretch>
            <a:fillRect/>
          </a:stretch>
        </p:blipFill>
        <p:spPr>
          <a:xfrm>
            <a:off x="1342771" y="1340768"/>
            <a:ext cx="9082341" cy="4626099"/>
          </a:xfrm>
          <a:prstGeom prst="rect">
            <a:avLst/>
          </a:prstGeom>
        </p:spPr>
      </p:pic>
    </p:spTree>
    <p:extLst>
      <p:ext uri="{BB962C8B-B14F-4D97-AF65-F5344CB8AC3E}">
        <p14:creationId xmlns:p14="http://schemas.microsoft.com/office/powerpoint/2010/main" val="36009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694565"/>
          </a:xfrm>
        </p:spPr>
        <p:txBody>
          <a:bodyPr/>
          <a:lstStyle/>
          <a:p>
            <a:pPr algn="ctr"/>
            <a:r>
              <a:rPr lang="fi-FI" sz="3200" dirty="0" err="1"/>
              <a:t>Pensionsförsäkringen</a:t>
            </a:r>
            <a:r>
              <a:rPr lang="fi-FI" sz="3200" dirty="0"/>
              <a:t> i Finland </a:t>
            </a:r>
            <a:r>
              <a:rPr lang="fi-FI" sz="3200" err="1"/>
              <a:t>år</a:t>
            </a:r>
            <a:r>
              <a:rPr lang="fi-FI" sz="3200"/>
              <a:t> 2021</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a:t>
            </a:fld>
            <a:endParaRPr lang="fi-FI"/>
          </a:p>
        </p:txBody>
      </p:sp>
      <p:pic>
        <p:nvPicPr>
          <p:cNvPr id="3" name="Kuva 2" descr="Arbetspension, folkpension, garantipension och bostadsbidrag år 2023. Den lagstadgade arbetspensionen störst med ca 30 miljarders premieinkomst och pensionsutgift. Motsvarande summor för folkpensionerna ca 2,5 miljarder euro. Tilläggspensioner har ingen stor betydelse i Finlands system. I premieinkomsten för folkpensionen ingår endast pensioner (inte t.ex. bostads- och handikappbidrag).">
            <a:extLst>
              <a:ext uri="{FF2B5EF4-FFF2-40B4-BE49-F238E27FC236}">
                <a16:creationId xmlns:a16="http://schemas.microsoft.com/office/drawing/2014/main" id="{8CC6BE16-16D3-CEE8-064D-BB30A70D1C7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624137" y="1310979"/>
            <a:ext cx="6943725" cy="4791075"/>
          </a:xfrm>
          <a:prstGeom prst="rect">
            <a:avLst/>
          </a:prstGeom>
        </p:spPr>
      </p:pic>
    </p:spTree>
    <p:extLst>
      <p:ext uri="{BB962C8B-B14F-4D97-AF65-F5344CB8AC3E}">
        <p14:creationId xmlns:p14="http://schemas.microsoft.com/office/powerpoint/2010/main" val="2323711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2000–2020</a:t>
            </a:r>
            <a:br>
              <a:rPr lang="fi-FI" sz="3200" dirty="0"/>
            </a:br>
            <a:endParaRPr lang="fi-FI" sz="3200" dirty="0"/>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40</a:t>
            </a:fld>
            <a:endParaRPr lang="fi-FI"/>
          </a:p>
        </p:txBody>
      </p:sp>
      <p:pic>
        <p:nvPicPr>
          <p:cNvPr id="11" name="Kuva 10" descr="Figuren visar den förväntade pensioneringsåldern och medelåldern och medianåldern för pensionsövergången inom arbetspensionssystemet. Under granskningsperioden 2000–2020 har alla mätare för åldern av pensionsövergångar stigit.  År 2020 var den förväntade pensioneringsåldern 61,9 år, medianen 63,6 år och medeltalet 60,4 år.">
            <a:extLst>
              <a:ext uri="{FF2B5EF4-FFF2-40B4-BE49-F238E27FC236}">
                <a16:creationId xmlns:a16="http://schemas.microsoft.com/office/drawing/2014/main" id="{92AEFDC1-4B0D-4AAA-BFD9-E281E5A81156}"/>
              </a:ext>
            </a:extLst>
          </p:cNvPr>
          <p:cNvPicPr>
            <a:picLocks noChangeAspect="1"/>
          </p:cNvPicPr>
          <p:nvPr/>
        </p:nvPicPr>
        <p:blipFill>
          <a:blip r:embed="rId3"/>
          <a:stretch>
            <a:fillRect/>
          </a:stretch>
        </p:blipFill>
        <p:spPr>
          <a:xfrm>
            <a:off x="1991544" y="1651285"/>
            <a:ext cx="7675529" cy="4554107"/>
          </a:xfrm>
          <a:prstGeom prst="rect">
            <a:avLst/>
          </a:prstGeom>
        </p:spPr>
      </p:pic>
    </p:spTree>
    <p:extLst>
      <p:ext uri="{BB962C8B-B14F-4D97-AF65-F5344CB8AC3E}">
        <p14:creationId xmlns:p14="http://schemas.microsoft.com/office/powerpoint/2010/main" val="1815401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1996–2020</a:t>
            </a:r>
            <a:br>
              <a:rPr lang="fi-FI" sz="3200" dirty="0"/>
            </a:br>
            <a:endParaRPr lang="fi-FI" sz="3200" dirty="0"/>
          </a:p>
        </p:txBody>
      </p:sp>
      <p:sp>
        <p:nvSpPr>
          <p:cNvPr id="5" name="Dian numeron paikkamerkki 4">
            <a:extLst>
              <a:ext uri="{FF2B5EF4-FFF2-40B4-BE49-F238E27FC236}">
                <a16:creationId xmlns:a16="http://schemas.microsoft.com/office/drawing/2014/main" id="{C70EF95D-2CEE-4A71-B9CE-B141C9CD88A3}"/>
              </a:ext>
            </a:extLst>
          </p:cNvPr>
          <p:cNvSpPr>
            <a:spLocks noGrp="1"/>
          </p:cNvSpPr>
          <p:nvPr>
            <p:ph type="sldNum" sz="quarter" idx="12"/>
          </p:nvPr>
        </p:nvSpPr>
        <p:spPr/>
        <p:txBody>
          <a:bodyPr/>
          <a:lstStyle/>
          <a:p>
            <a:fld id="{BE2D8D75-17F6-474C-8CC8-AD93DCE1F39D}" type="slidenum">
              <a:rPr lang="fi-FI" smtClean="0"/>
              <a:t>41</a:t>
            </a:fld>
            <a:endParaRPr lang="fi-FI"/>
          </a:p>
        </p:txBody>
      </p:sp>
      <p:pic>
        <p:nvPicPr>
          <p:cNvPr id="6" name="Kuva 5" descr="I figuren visas den förväntade pensioneringsåldern för 25- och 50-åringar. Båda har stigit under granskningsperioden 1996–2020. År 2020 var den förväntade pensioneringsåldern 61,9 år för 25-åringar och 63,8 år för 50-åringar.">
            <a:extLst>
              <a:ext uri="{FF2B5EF4-FFF2-40B4-BE49-F238E27FC236}">
                <a16:creationId xmlns:a16="http://schemas.microsoft.com/office/drawing/2014/main" id="{BBDD4E31-01F3-4F6B-BEC3-F80FE61CC90C}"/>
              </a:ext>
            </a:extLst>
          </p:cNvPr>
          <p:cNvPicPr>
            <a:picLocks noChangeAspect="1"/>
          </p:cNvPicPr>
          <p:nvPr/>
        </p:nvPicPr>
        <p:blipFill>
          <a:blip r:embed="rId3"/>
          <a:stretch>
            <a:fillRect/>
          </a:stretch>
        </p:blipFill>
        <p:spPr>
          <a:xfrm>
            <a:off x="2135560" y="1484784"/>
            <a:ext cx="7520875" cy="4752528"/>
          </a:xfrm>
          <a:prstGeom prst="rect">
            <a:avLst/>
          </a:prstGeom>
        </p:spPr>
      </p:pic>
    </p:spTree>
    <p:extLst>
      <p:ext uri="{BB962C8B-B14F-4D97-AF65-F5344CB8AC3E}">
        <p14:creationId xmlns:p14="http://schemas.microsoft.com/office/powerpoint/2010/main" val="3865563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a:t>
            </a:r>
            <a:r>
              <a:rPr lang="fi-FI" sz="3200" dirty="0" err="1"/>
              <a:t>åren</a:t>
            </a:r>
            <a:r>
              <a:rPr lang="fi-FI" sz="3200" dirty="0"/>
              <a:t> 1996–2050:</a:t>
            </a:r>
            <a:br>
              <a:rPr lang="fi-FI" sz="3200" dirty="0"/>
            </a:br>
            <a:r>
              <a:rPr lang="fi-FI" sz="3200" dirty="0" err="1"/>
              <a:t>utfall</a:t>
            </a:r>
            <a:r>
              <a:rPr lang="fi-FI" sz="3200" dirty="0"/>
              <a:t>, </a:t>
            </a:r>
            <a:r>
              <a:rPr lang="fi-FI" sz="3200" dirty="0" err="1"/>
              <a:t>mål</a:t>
            </a:r>
            <a:r>
              <a:rPr lang="fi-FI" sz="3200" dirty="0"/>
              <a:t> </a:t>
            </a:r>
            <a:r>
              <a:rPr lang="fi-FI" sz="3200" dirty="0" err="1"/>
              <a:t>och</a:t>
            </a:r>
            <a:r>
              <a:rPr lang="fi-FI" sz="3200" dirty="0"/>
              <a:t> </a:t>
            </a:r>
            <a:r>
              <a:rPr lang="fi-FI" sz="3200" dirty="0" err="1"/>
              <a:t>prognos</a:t>
            </a:r>
            <a:br>
              <a:rPr lang="fi-FI" sz="3200" dirty="0"/>
            </a:br>
            <a:endParaRPr lang="fi-FI" sz="3200" dirty="0"/>
          </a:p>
        </p:txBody>
      </p:sp>
      <p:sp>
        <p:nvSpPr>
          <p:cNvPr id="5" name="Dian numeron paikkamerkki 4">
            <a:extLst>
              <a:ext uri="{FF2B5EF4-FFF2-40B4-BE49-F238E27FC236}">
                <a16:creationId xmlns:a16="http://schemas.microsoft.com/office/drawing/2014/main" id="{C70EF95D-2CEE-4A71-B9CE-B141C9CD88A3}"/>
              </a:ext>
            </a:extLst>
          </p:cNvPr>
          <p:cNvSpPr>
            <a:spLocks noGrp="1"/>
          </p:cNvSpPr>
          <p:nvPr>
            <p:ph type="sldNum" sz="quarter" idx="12"/>
          </p:nvPr>
        </p:nvSpPr>
        <p:spPr/>
        <p:txBody>
          <a:bodyPr/>
          <a:lstStyle/>
          <a:p>
            <a:fld id="{BE2D8D75-17F6-474C-8CC8-AD93DCE1F39D}" type="slidenum">
              <a:rPr lang="fi-FI" smtClean="0"/>
              <a:t>42</a:t>
            </a:fld>
            <a:endParaRPr lang="fi-FI"/>
          </a:p>
        </p:txBody>
      </p:sp>
      <p:pic>
        <p:nvPicPr>
          <p:cNvPr id="8" name="Kuva 7" descr="Figuren visar utfallet av den förväntade pensioneringsåldern för 25-åringar, regeringens och marknadsorganisationernas mål 62,4 år 2025 och Pensionsskyddscentralens prognos enligt 2017 års pensionsreform.">
            <a:extLst>
              <a:ext uri="{FF2B5EF4-FFF2-40B4-BE49-F238E27FC236}">
                <a16:creationId xmlns:a16="http://schemas.microsoft.com/office/drawing/2014/main" id="{96E85F40-C7AD-4E72-AB87-F454E22D64C7}"/>
              </a:ext>
            </a:extLst>
          </p:cNvPr>
          <p:cNvPicPr>
            <a:picLocks noChangeAspect="1"/>
          </p:cNvPicPr>
          <p:nvPr/>
        </p:nvPicPr>
        <p:blipFill>
          <a:blip r:embed="rId3"/>
          <a:stretch>
            <a:fillRect/>
          </a:stretch>
        </p:blipFill>
        <p:spPr>
          <a:xfrm>
            <a:off x="1919536" y="1628800"/>
            <a:ext cx="7822800" cy="4515528"/>
          </a:xfrm>
          <a:prstGeom prst="rect">
            <a:avLst/>
          </a:prstGeom>
        </p:spPr>
      </p:pic>
    </p:spTree>
    <p:extLst>
      <p:ext uri="{BB962C8B-B14F-4D97-AF65-F5344CB8AC3E}">
        <p14:creationId xmlns:p14="http://schemas.microsoft.com/office/powerpoint/2010/main" val="3948288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7C3E59C-D4FC-4750-8109-1CD66AC494E8}"/>
              </a:ext>
            </a:extLst>
          </p:cNvPr>
          <p:cNvSpPr>
            <a:spLocks noGrp="1"/>
          </p:cNvSpPr>
          <p:nvPr>
            <p:ph type="ctrTitle"/>
          </p:nvPr>
        </p:nvSpPr>
        <p:spPr/>
        <p:txBody>
          <a:bodyPr/>
          <a:lstStyle/>
          <a:p>
            <a:r>
              <a:rPr lang="fi-FI" dirty="0" err="1"/>
              <a:t>Arbetspensions</a:t>
            </a:r>
            <a:r>
              <a:rPr lang="fi-FI" dirty="0"/>
              <a:t>-</a:t>
            </a:r>
            <a:br>
              <a:rPr lang="fi-FI" dirty="0"/>
            </a:br>
            <a:r>
              <a:rPr lang="fi-FI" dirty="0" err="1"/>
              <a:t>rehabilitering</a:t>
            </a:r>
            <a:br>
              <a:rPr lang="fi-FI" dirty="0"/>
            </a:br>
            <a:endParaRPr lang="fi-FI" dirty="0"/>
          </a:p>
        </p:txBody>
      </p:sp>
      <p:sp>
        <p:nvSpPr>
          <p:cNvPr id="7" name="Tekstin paikkamerkki 6">
            <a:extLst>
              <a:ext uri="{FF2B5EF4-FFF2-40B4-BE49-F238E27FC236}">
                <a16:creationId xmlns:a16="http://schemas.microsoft.com/office/drawing/2014/main" id="{7A7F8F5E-69C5-4F53-8AE7-9B95333C234D}"/>
              </a:ext>
            </a:extLst>
          </p:cNvPr>
          <p:cNvSpPr>
            <a:spLocks noGrp="1"/>
          </p:cNvSpPr>
          <p:nvPr>
            <p:ph type="body" sz="quarter" idx="13"/>
          </p:nvPr>
        </p:nvSpPr>
        <p:spPr/>
        <p:txBody>
          <a:bodyPr/>
          <a:lstStyle/>
          <a:p>
            <a:r>
              <a:rPr lang="fi-FI" dirty="0"/>
              <a:t>8</a:t>
            </a:r>
          </a:p>
        </p:txBody>
      </p:sp>
      <p:sp>
        <p:nvSpPr>
          <p:cNvPr id="5" name="Dian numeron paikkamerkki 4">
            <a:extLst>
              <a:ext uri="{FF2B5EF4-FFF2-40B4-BE49-F238E27FC236}">
                <a16:creationId xmlns:a16="http://schemas.microsoft.com/office/drawing/2014/main" id="{C70EF95D-2CEE-4A71-B9CE-B141C9CD88A3}"/>
              </a:ext>
            </a:extLst>
          </p:cNvPr>
          <p:cNvSpPr>
            <a:spLocks noGrp="1"/>
          </p:cNvSpPr>
          <p:nvPr>
            <p:ph type="sldNum" sz="quarter" idx="12"/>
          </p:nvPr>
        </p:nvSpPr>
        <p:spPr/>
        <p:txBody>
          <a:bodyPr/>
          <a:lstStyle/>
          <a:p>
            <a:fld id="{BE2D8D75-17F6-474C-8CC8-AD93DCE1F39D}" type="slidenum">
              <a:rPr lang="fi-FI" smtClean="0"/>
              <a:t>43</a:t>
            </a:fld>
            <a:endParaRPr lang="fi-FI"/>
          </a:p>
        </p:txBody>
      </p:sp>
    </p:spTree>
    <p:extLst>
      <p:ext uri="{BB962C8B-B14F-4D97-AF65-F5344CB8AC3E}">
        <p14:creationId xmlns:p14="http://schemas.microsoft.com/office/powerpoint/2010/main" val="1973043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052777"/>
          </a:xfrm>
        </p:spPr>
        <p:txBody>
          <a:bodyPr/>
          <a:lstStyle/>
          <a:p>
            <a:pPr algn="ctr"/>
            <a:r>
              <a:rPr lang="fi-FI" sz="3200" dirty="0" err="1"/>
              <a:t>Rehabiliteringsklienter</a:t>
            </a:r>
            <a:r>
              <a:rPr lang="fi-FI" sz="3200" dirty="0"/>
              <a:t> </a:t>
            </a:r>
            <a:r>
              <a:rPr lang="fi-FI" sz="3200" dirty="0" err="1"/>
              <a:t>efter</a:t>
            </a:r>
            <a:r>
              <a:rPr lang="fi-FI" sz="3200" dirty="0"/>
              <a:t> </a:t>
            </a:r>
            <a:r>
              <a:rPr lang="fi-FI" sz="3200" dirty="0" err="1"/>
              <a:t>ålder</a:t>
            </a:r>
            <a:r>
              <a:rPr lang="fi-FI" sz="3200" dirty="0"/>
              <a:t> </a:t>
            </a:r>
            <a:br>
              <a:rPr lang="fi-FI" sz="3200" dirty="0"/>
            </a:br>
            <a:r>
              <a:rPr lang="fi-FI" sz="3200" dirty="0" err="1"/>
              <a:t>åren</a:t>
            </a:r>
            <a:r>
              <a:rPr lang="fi-FI" sz="3200" dirty="0"/>
              <a:t> 2013–2022</a:t>
            </a:r>
            <a:br>
              <a:rPr lang="fi-FI" sz="3200" dirty="0"/>
            </a:br>
            <a:endParaRPr lang="fi-FI" sz="3200" dirty="0"/>
          </a:p>
        </p:txBody>
      </p:sp>
      <p:sp>
        <p:nvSpPr>
          <p:cNvPr id="5" name="Dian numeron paikkamerkki 4">
            <a:extLst>
              <a:ext uri="{FF2B5EF4-FFF2-40B4-BE49-F238E27FC236}">
                <a16:creationId xmlns:a16="http://schemas.microsoft.com/office/drawing/2014/main" id="{C70EF95D-2CEE-4A71-B9CE-B141C9CD88A3}"/>
              </a:ext>
            </a:extLst>
          </p:cNvPr>
          <p:cNvSpPr>
            <a:spLocks noGrp="1"/>
          </p:cNvSpPr>
          <p:nvPr>
            <p:ph type="sldNum" sz="quarter" idx="12"/>
          </p:nvPr>
        </p:nvSpPr>
        <p:spPr/>
        <p:txBody>
          <a:bodyPr/>
          <a:lstStyle/>
          <a:p>
            <a:fld id="{BE2D8D75-17F6-474C-8CC8-AD93DCE1F39D}" type="slidenum">
              <a:rPr lang="fi-FI" smtClean="0"/>
              <a:t>44</a:t>
            </a:fld>
            <a:endParaRPr lang="fi-FI"/>
          </a:p>
        </p:txBody>
      </p:sp>
      <p:pic>
        <p:nvPicPr>
          <p:cNvPr id="4" name="Kuva 3" descr="År 2022 fick 15500 personer arbetspensionsrehabilitering. Antalet rehabiliteringsklienter minskade med 16 procent från året innan. Rehabiliteringsklienternas antal minskade i alla åldersgrupper och åldersstrukturen förblev den samma. Den största åldersgruppen bland rehabiliteringsklienterna är 45–54-åringarna, som år 2022 var 5 100.">
            <a:extLst>
              <a:ext uri="{FF2B5EF4-FFF2-40B4-BE49-F238E27FC236}">
                <a16:creationId xmlns:a16="http://schemas.microsoft.com/office/drawing/2014/main" id="{BBBDDA4C-BDF6-494C-7016-BAF7274E4892}"/>
              </a:ext>
            </a:extLst>
          </p:cNvPr>
          <p:cNvPicPr>
            <a:picLocks noChangeAspect="1"/>
          </p:cNvPicPr>
          <p:nvPr/>
        </p:nvPicPr>
        <p:blipFill>
          <a:blip r:embed="rId3"/>
          <a:stretch>
            <a:fillRect/>
          </a:stretch>
        </p:blipFill>
        <p:spPr>
          <a:xfrm>
            <a:off x="1492267" y="1628800"/>
            <a:ext cx="9053619" cy="4603190"/>
          </a:xfrm>
          <a:prstGeom prst="rect">
            <a:avLst/>
          </a:prstGeom>
        </p:spPr>
      </p:pic>
    </p:spTree>
    <p:extLst>
      <p:ext uri="{BB962C8B-B14F-4D97-AF65-F5344CB8AC3E}">
        <p14:creationId xmlns:p14="http://schemas.microsoft.com/office/powerpoint/2010/main" val="1268529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418371"/>
            <a:ext cx="11856640" cy="764745"/>
          </a:xfrm>
        </p:spPr>
        <p:txBody>
          <a:bodyPr/>
          <a:lstStyle/>
          <a:p>
            <a:pPr algn="ctr"/>
            <a:r>
              <a:rPr lang="fi-FI" sz="3200" dirty="0" err="1"/>
              <a:t>Rehabiliteringskostnader</a:t>
            </a:r>
            <a:r>
              <a:rPr lang="fi-FI" sz="3200" dirty="0"/>
              <a:t> </a:t>
            </a:r>
            <a:r>
              <a:rPr lang="fi-FI" sz="3200" dirty="0" err="1"/>
              <a:t>åren</a:t>
            </a:r>
            <a:r>
              <a:rPr lang="fi-FI" sz="3200" dirty="0"/>
              <a:t> 2013–2022</a:t>
            </a:r>
            <a:br>
              <a:rPr lang="fi-FI" sz="3200" dirty="0"/>
            </a:br>
            <a:endParaRPr lang="fi-FI" sz="3200" dirty="0"/>
          </a:p>
        </p:txBody>
      </p:sp>
      <p:sp>
        <p:nvSpPr>
          <p:cNvPr id="5" name="Dian numeron paikkamerkki 4">
            <a:extLst>
              <a:ext uri="{FF2B5EF4-FFF2-40B4-BE49-F238E27FC236}">
                <a16:creationId xmlns:a16="http://schemas.microsoft.com/office/drawing/2014/main" id="{C70EF95D-2CEE-4A71-B9CE-B141C9CD88A3}"/>
              </a:ext>
            </a:extLst>
          </p:cNvPr>
          <p:cNvSpPr>
            <a:spLocks noGrp="1"/>
          </p:cNvSpPr>
          <p:nvPr>
            <p:ph type="sldNum" sz="quarter" idx="12"/>
          </p:nvPr>
        </p:nvSpPr>
        <p:spPr/>
        <p:txBody>
          <a:bodyPr/>
          <a:lstStyle/>
          <a:p>
            <a:fld id="{BE2D8D75-17F6-474C-8CC8-AD93DCE1F39D}" type="slidenum">
              <a:rPr lang="fi-FI" smtClean="0"/>
              <a:t>45</a:t>
            </a:fld>
            <a:endParaRPr lang="fi-FI"/>
          </a:p>
        </p:txBody>
      </p:sp>
      <p:pic>
        <p:nvPicPr>
          <p:cNvPr id="4" name="Kuva 3" descr="År 2022 uppgick de totala kostnaderna för rehabilitering till 169 miljoner euro och kostnaderna minskade med 8 procent från året innan. Inkomstersättningarnas andel var 148 miljoner euro och åtgärdskostnadernas andel var 21 miljoner euro.">
            <a:extLst>
              <a:ext uri="{FF2B5EF4-FFF2-40B4-BE49-F238E27FC236}">
                <a16:creationId xmlns:a16="http://schemas.microsoft.com/office/drawing/2014/main" id="{72934109-E6D1-D66C-12DE-3AAAD41D045D}"/>
              </a:ext>
            </a:extLst>
          </p:cNvPr>
          <p:cNvPicPr>
            <a:picLocks noChangeAspect="1"/>
          </p:cNvPicPr>
          <p:nvPr/>
        </p:nvPicPr>
        <p:blipFill>
          <a:blip r:embed="rId3"/>
          <a:stretch>
            <a:fillRect/>
          </a:stretch>
        </p:blipFill>
        <p:spPr>
          <a:xfrm>
            <a:off x="1415480" y="1340768"/>
            <a:ext cx="8954519" cy="4940424"/>
          </a:xfrm>
          <a:prstGeom prst="rect">
            <a:avLst/>
          </a:prstGeom>
        </p:spPr>
      </p:pic>
    </p:spTree>
    <p:extLst>
      <p:ext uri="{BB962C8B-B14F-4D97-AF65-F5344CB8AC3E}">
        <p14:creationId xmlns:p14="http://schemas.microsoft.com/office/powerpoint/2010/main" val="2746467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464327"/>
            <a:ext cx="11856640" cy="692737"/>
          </a:xfrm>
        </p:spPr>
        <p:txBody>
          <a:bodyPr/>
          <a:lstStyle/>
          <a:p>
            <a:pPr algn="ctr"/>
            <a:r>
              <a:rPr lang="fi-FI" sz="3200" dirty="0" err="1"/>
              <a:t>Situationen</a:t>
            </a:r>
            <a:r>
              <a:rPr lang="fi-FI" sz="3200" dirty="0"/>
              <a:t> </a:t>
            </a:r>
            <a:r>
              <a:rPr lang="fi-FI" sz="3200" dirty="0" err="1"/>
              <a:t>efter</a:t>
            </a:r>
            <a:r>
              <a:rPr lang="fi-FI" sz="3200" dirty="0"/>
              <a:t> </a:t>
            </a:r>
            <a:r>
              <a:rPr lang="fi-FI" sz="3200" dirty="0" err="1"/>
              <a:t>rehabilitering</a:t>
            </a:r>
            <a:r>
              <a:rPr lang="fi-FI" sz="3200" dirty="0"/>
              <a:t> </a:t>
            </a:r>
            <a:r>
              <a:rPr lang="fi-FI" sz="3200" err="1"/>
              <a:t>åren</a:t>
            </a:r>
            <a:r>
              <a:rPr lang="fi-FI" sz="3200"/>
              <a:t> 2022</a:t>
            </a:r>
            <a:br>
              <a:rPr lang="fi-FI" sz="3200" dirty="0"/>
            </a:br>
            <a:endParaRPr lang="fi-FI" sz="3200" dirty="0"/>
          </a:p>
        </p:txBody>
      </p:sp>
      <p:sp>
        <p:nvSpPr>
          <p:cNvPr id="5" name="Dian numeron paikkamerkki 4">
            <a:extLst>
              <a:ext uri="{FF2B5EF4-FFF2-40B4-BE49-F238E27FC236}">
                <a16:creationId xmlns:a16="http://schemas.microsoft.com/office/drawing/2014/main" id="{C70EF95D-2CEE-4A71-B9CE-B141C9CD88A3}"/>
              </a:ext>
            </a:extLst>
          </p:cNvPr>
          <p:cNvSpPr>
            <a:spLocks noGrp="1"/>
          </p:cNvSpPr>
          <p:nvPr>
            <p:ph type="sldNum" sz="quarter" idx="12"/>
          </p:nvPr>
        </p:nvSpPr>
        <p:spPr/>
        <p:txBody>
          <a:bodyPr/>
          <a:lstStyle/>
          <a:p>
            <a:fld id="{BE2D8D75-17F6-474C-8CC8-AD93DCE1F39D}" type="slidenum">
              <a:rPr lang="fi-FI" smtClean="0"/>
              <a:t>46</a:t>
            </a:fld>
            <a:endParaRPr lang="fi-FI"/>
          </a:p>
        </p:txBody>
      </p:sp>
      <p:sp>
        <p:nvSpPr>
          <p:cNvPr id="6" name="Tekstiruutu 5">
            <a:extLst>
              <a:ext uri="{FF2B5EF4-FFF2-40B4-BE49-F238E27FC236}">
                <a16:creationId xmlns:a16="http://schemas.microsoft.com/office/drawing/2014/main" id="{ADCF4650-7609-451E-8B4C-C900424BAEB9}"/>
              </a:ext>
            </a:extLst>
          </p:cNvPr>
          <p:cNvSpPr txBox="1"/>
          <p:nvPr/>
        </p:nvSpPr>
        <p:spPr>
          <a:xfrm>
            <a:off x="4287272" y="1710105"/>
            <a:ext cx="432048" cy="338554"/>
          </a:xfrm>
          <a:prstGeom prst="rect">
            <a:avLst/>
          </a:prstGeom>
          <a:noFill/>
        </p:spPr>
        <p:txBody>
          <a:bodyPr wrap="square" rtlCol="0">
            <a:spAutoFit/>
          </a:bodyPr>
          <a:lstStyle/>
          <a:p>
            <a:pPr algn="l"/>
            <a:r>
              <a:rPr lang="fi-FI" sz="1600" dirty="0">
                <a:solidFill>
                  <a:schemeClr val="bg1"/>
                </a:solidFill>
              </a:rPr>
              <a:t>64</a:t>
            </a:r>
          </a:p>
        </p:txBody>
      </p:sp>
      <p:sp>
        <p:nvSpPr>
          <p:cNvPr id="28" name="Tekstiruutu 27">
            <a:extLst>
              <a:ext uri="{FF2B5EF4-FFF2-40B4-BE49-F238E27FC236}">
                <a16:creationId xmlns:a16="http://schemas.microsoft.com/office/drawing/2014/main" id="{0D803B41-411C-48EF-BF8E-C498044B41C7}"/>
              </a:ext>
            </a:extLst>
          </p:cNvPr>
          <p:cNvSpPr txBox="1"/>
          <p:nvPr/>
        </p:nvSpPr>
        <p:spPr>
          <a:xfrm>
            <a:off x="8712004" y="1710105"/>
            <a:ext cx="432048" cy="338554"/>
          </a:xfrm>
          <a:prstGeom prst="rect">
            <a:avLst/>
          </a:prstGeom>
          <a:noFill/>
        </p:spPr>
        <p:txBody>
          <a:bodyPr wrap="square" rtlCol="0">
            <a:spAutoFit/>
          </a:bodyPr>
          <a:lstStyle/>
          <a:p>
            <a:pPr algn="l"/>
            <a:r>
              <a:rPr lang="fi-FI" sz="1600" dirty="0">
                <a:solidFill>
                  <a:schemeClr val="bg1"/>
                </a:solidFill>
              </a:rPr>
              <a:t>8</a:t>
            </a:r>
          </a:p>
        </p:txBody>
      </p:sp>
      <p:pic>
        <p:nvPicPr>
          <p:cNvPr id="4" name="Kuva 3" descr="Av de som kom till rehabiliteringen direkt från arbetslivet återvände 72 procent till arbete och 4 procent gick i full sjukpension efter rehabiliteringen. Av dem som kom till rehabiliteringen från rehabiliteringsstöd återvände 54 procent till arbete och 13 procent gick i full sjukpension genast efter rehabiliteringen.">
            <a:extLst>
              <a:ext uri="{FF2B5EF4-FFF2-40B4-BE49-F238E27FC236}">
                <a16:creationId xmlns:a16="http://schemas.microsoft.com/office/drawing/2014/main" id="{901E6304-0808-2D10-95E4-CB08FBFFF5EF}"/>
              </a:ext>
            </a:extLst>
          </p:cNvPr>
          <p:cNvPicPr>
            <a:picLocks noChangeAspect="1"/>
          </p:cNvPicPr>
          <p:nvPr/>
        </p:nvPicPr>
        <p:blipFill>
          <a:blip r:embed="rId3"/>
          <a:stretch>
            <a:fillRect/>
          </a:stretch>
        </p:blipFill>
        <p:spPr>
          <a:xfrm>
            <a:off x="1271464" y="1380569"/>
            <a:ext cx="9729911" cy="5063333"/>
          </a:xfrm>
          <a:prstGeom prst="rect">
            <a:avLst/>
          </a:prstGeom>
        </p:spPr>
      </p:pic>
    </p:spTree>
    <p:extLst>
      <p:ext uri="{BB962C8B-B14F-4D97-AF65-F5344CB8AC3E}">
        <p14:creationId xmlns:p14="http://schemas.microsoft.com/office/powerpoint/2010/main" val="146801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052777"/>
          </a:xfrm>
        </p:spPr>
        <p:txBody>
          <a:bodyPr/>
          <a:lstStyle/>
          <a:p>
            <a:pPr algn="ctr"/>
            <a:r>
              <a:rPr lang="fi-FI" sz="3200" dirty="0" err="1"/>
              <a:t>Fortsättningen</a:t>
            </a:r>
            <a:r>
              <a:rPr lang="fi-FI" sz="3200" dirty="0"/>
              <a:t> i </a:t>
            </a:r>
            <a:r>
              <a:rPr lang="fi-FI" sz="3200" dirty="0" err="1"/>
              <a:t>arbetslivet</a:t>
            </a:r>
            <a:r>
              <a:rPr lang="fi-FI" sz="3200" dirty="0"/>
              <a:t> </a:t>
            </a:r>
            <a:r>
              <a:rPr lang="fi-FI" sz="3200" dirty="0" err="1"/>
              <a:t>bland</a:t>
            </a:r>
            <a:r>
              <a:rPr lang="fi-FI" sz="3200" dirty="0"/>
              <a:t> </a:t>
            </a:r>
            <a:r>
              <a:rPr lang="fi-FI" sz="3200" dirty="0" err="1"/>
              <a:t>dem</a:t>
            </a:r>
            <a:r>
              <a:rPr lang="fi-FI" sz="3200" dirty="0"/>
              <a:t> </a:t>
            </a:r>
            <a:br>
              <a:rPr lang="fi-FI" sz="3200" dirty="0"/>
            </a:br>
            <a:r>
              <a:rPr lang="fi-FI" sz="3200" dirty="0" err="1"/>
              <a:t>som</a:t>
            </a:r>
            <a:r>
              <a:rPr lang="fi-FI" sz="3200" dirty="0"/>
              <a:t> </a:t>
            </a:r>
            <a:r>
              <a:rPr lang="fi-FI" sz="3200" dirty="0" err="1"/>
              <a:t>slutfört</a:t>
            </a:r>
            <a:r>
              <a:rPr lang="fi-FI" sz="3200" dirty="0"/>
              <a:t> </a:t>
            </a:r>
            <a:r>
              <a:rPr lang="fi-FI" sz="3200" dirty="0" err="1"/>
              <a:t>rehabilitering</a:t>
            </a:r>
            <a:r>
              <a:rPr lang="fi-FI" sz="3200" dirty="0"/>
              <a:t> </a:t>
            </a:r>
            <a:r>
              <a:rPr lang="fi-FI" sz="3200" dirty="0" err="1"/>
              <a:t>år</a:t>
            </a:r>
            <a:r>
              <a:rPr lang="fi-FI" sz="3200" dirty="0"/>
              <a:t> 2017</a:t>
            </a:r>
            <a:br>
              <a:rPr lang="fi-FI" sz="3200" dirty="0"/>
            </a:br>
            <a:endParaRPr lang="fi-FI" sz="3200" dirty="0"/>
          </a:p>
        </p:txBody>
      </p:sp>
      <p:sp>
        <p:nvSpPr>
          <p:cNvPr id="5" name="Dian numeron paikkamerkki 4">
            <a:extLst>
              <a:ext uri="{FF2B5EF4-FFF2-40B4-BE49-F238E27FC236}">
                <a16:creationId xmlns:a16="http://schemas.microsoft.com/office/drawing/2014/main" id="{C70EF95D-2CEE-4A71-B9CE-B141C9CD88A3}"/>
              </a:ext>
            </a:extLst>
          </p:cNvPr>
          <p:cNvSpPr>
            <a:spLocks noGrp="1"/>
          </p:cNvSpPr>
          <p:nvPr>
            <p:ph type="sldNum" sz="quarter" idx="12"/>
          </p:nvPr>
        </p:nvSpPr>
        <p:spPr/>
        <p:txBody>
          <a:bodyPr/>
          <a:lstStyle/>
          <a:p>
            <a:fld id="{BE2D8D75-17F6-474C-8CC8-AD93DCE1F39D}" type="slidenum">
              <a:rPr lang="fi-FI" smtClean="0"/>
              <a:t>47</a:t>
            </a:fld>
            <a:endParaRPr lang="fi-FI"/>
          </a:p>
        </p:txBody>
      </p:sp>
      <p:pic>
        <p:nvPicPr>
          <p:cNvPr id="6" name="Kuva 5" descr="Situationen åren 2017–2022 för dem som slutfört sin rehabilitering år 2017 granskat efter huruvida de före rehabiliteringen var i arbetslivet eller pensionerade. Av dem som kom från arbetslivet var 51 procent i arbete och 9 procent i arbete och i pension år 2022. Av dem som varit pensionerade var 30 procent i arbete och 14 procent var i arbete och i pension.">
            <a:extLst>
              <a:ext uri="{FF2B5EF4-FFF2-40B4-BE49-F238E27FC236}">
                <a16:creationId xmlns:a16="http://schemas.microsoft.com/office/drawing/2014/main" id="{AB3F422A-DAC5-3658-82E9-3C88146E9DD5}"/>
              </a:ext>
            </a:extLst>
          </p:cNvPr>
          <p:cNvPicPr>
            <a:picLocks noChangeAspect="1"/>
          </p:cNvPicPr>
          <p:nvPr/>
        </p:nvPicPr>
        <p:blipFill>
          <a:blip r:embed="rId3"/>
          <a:stretch>
            <a:fillRect/>
          </a:stretch>
        </p:blipFill>
        <p:spPr>
          <a:xfrm>
            <a:off x="1127448" y="1638048"/>
            <a:ext cx="9437171" cy="4788371"/>
          </a:xfrm>
          <a:prstGeom prst="rect">
            <a:avLst/>
          </a:prstGeom>
        </p:spPr>
      </p:pic>
    </p:spTree>
    <p:extLst>
      <p:ext uri="{BB962C8B-B14F-4D97-AF65-F5344CB8AC3E}">
        <p14:creationId xmlns:p14="http://schemas.microsoft.com/office/powerpoint/2010/main" val="3003466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C60DBA1-4A06-44BD-94D6-8EBBD9926460}"/>
              </a:ext>
            </a:extLst>
          </p:cNvPr>
          <p:cNvSpPr>
            <a:spLocks noGrp="1"/>
          </p:cNvSpPr>
          <p:nvPr>
            <p:ph type="ctrTitle"/>
          </p:nvPr>
        </p:nvSpPr>
        <p:spPr/>
        <p:txBody>
          <a:bodyPr/>
          <a:lstStyle/>
          <a:p>
            <a:r>
              <a:rPr lang="fi-FI" dirty="0" err="1"/>
              <a:t>Finansieringen</a:t>
            </a:r>
            <a:r>
              <a:rPr lang="fi-FI" dirty="0"/>
              <a:t> av </a:t>
            </a:r>
            <a:r>
              <a:rPr lang="fi-FI" dirty="0" err="1"/>
              <a:t>arbetspensionerna</a:t>
            </a:r>
            <a:br>
              <a:rPr lang="fi-FI" dirty="0"/>
            </a:br>
            <a:endParaRPr lang="fi-FI" dirty="0"/>
          </a:p>
        </p:txBody>
      </p:sp>
      <p:sp>
        <p:nvSpPr>
          <p:cNvPr id="7" name="Tekstin paikkamerkki 6">
            <a:extLst>
              <a:ext uri="{FF2B5EF4-FFF2-40B4-BE49-F238E27FC236}">
                <a16:creationId xmlns:a16="http://schemas.microsoft.com/office/drawing/2014/main" id="{6B25CB05-6270-4178-B84E-2B82F08F73C2}"/>
              </a:ext>
            </a:extLst>
          </p:cNvPr>
          <p:cNvSpPr>
            <a:spLocks noGrp="1"/>
          </p:cNvSpPr>
          <p:nvPr>
            <p:ph type="body" sz="quarter" idx="13"/>
          </p:nvPr>
        </p:nvSpPr>
        <p:spPr/>
        <p:txBody>
          <a:bodyPr/>
          <a:lstStyle/>
          <a:p>
            <a:r>
              <a:rPr lang="fi-FI" dirty="0"/>
              <a:t>9</a:t>
            </a:r>
          </a:p>
        </p:txBody>
      </p:sp>
      <p:sp>
        <p:nvSpPr>
          <p:cNvPr id="5" name="Dian numeron paikkamerkki 4">
            <a:extLst>
              <a:ext uri="{FF2B5EF4-FFF2-40B4-BE49-F238E27FC236}">
                <a16:creationId xmlns:a16="http://schemas.microsoft.com/office/drawing/2014/main" id="{C70EF95D-2CEE-4A71-B9CE-B141C9CD88A3}"/>
              </a:ext>
            </a:extLst>
          </p:cNvPr>
          <p:cNvSpPr>
            <a:spLocks noGrp="1"/>
          </p:cNvSpPr>
          <p:nvPr>
            <p:ph type="sldNum" sz="quarter" idx="12"/>
          </p:nvPr>
        </p:nvSpPr>
        <p:spPr/>
        <p:txBody>
          <a:bodyPr/>
          <a:lstStyle/>
          <a:p>
            <a:fld id="{BE2D8D75-17F6-474C-8CC8-AD93DCE1F39D}" type="slidenum">
              <a:rPr lang="fi-FI" smtClean="0"/>
              <a:t>48</a:t>
            </a:fld>
            <a:endParaRPr lang="fi-FI"/>
          </a:p>
        </p:txBody>
      </p:sp>
    </p:spTree>
    <p:extLst>
      <p:ext uri="{BB962C8B-B14F-4D97-AF65-F5344CB8AC3E}">
        <p14:creationId xmlns:p14="http://schemas.microsoft.com/office/powerpoint/2010/main" val="2404459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Finansiering</a:t>
            </a:r>
            <a:r>
              <a:rPr lang="fi-FI" dirty="0"/>
              <a:t> av </a:t>
            </a:r>
            <a:r>
              <a:rPr lang="fi-FI" dirty="0" err="1"/>
              <a:t>pensioner</a:t>
            </a:r>
            <a:r>
              <a:rPr lang="fi-FI" dirty="0"/>
              <a:t> </a:t>
            </a:r>
            <a:r>
              <a:rPr lang="fi-FI" dirty="0" err="1"/>
              <a:t>enligt</a:t>
            </a:r>
            <a:r>
              <a:rPr lang="fi-FI" dirty="0"/>
              <a:t> </a:t>
            </a:r>
            <a:r>
              <a:rPr lang="fi-FI" dirty="0" err="1"/>
              <a:t>olika</a:t>
            </a:r>
            <a:r>
              <a:rPr lang="fi-FI" dirty="0"/>
              <a:t> </a:t>
            </a:r>
            <a:r>
              <a:rPr lang="fi-FI" dirty="0" err="1"/>
              <a:t>lagar</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49</a:t>
            </a:fld>
            <a:endParaRPr lang="fi-FI"/>
          </a:p>
        </p:txBody>
      </p:sp>
      <p:pic>
        <p:nvPicPr>
          <p:cNvPr id="3" name="Kuva 2" descr="Pensionerna finansieras beroende på pensionslag av arbetsgivare, arbetstagare, företagare, lantbruksföretagare och staten. Ur statens medel bekostas också folkpensioner samt StPEL-förmåner för vård av barn under tre år och för studier och omkostnaderna för dessa.">
            <a:extLst>
              <a:ext uri="{FF2B5EF4-FFF2-40B4-BE49-F238E27FC236}">
                <a16:creationId xmlns:a16="http://schemas.microsoft.com/office/drawing/2014/main" id="{88731A11-230F-4E52-B8B0-001584B444FC}"/>
              </a:ext>
            </a:extLst>
          </p:cNvPr>
          <p:cNvPicPr>
            <a:picLocks noChangeAspect="1"/>
          </p:cNvPicPr>
          <p:nvPr/>
        </p:nvPicPr>
        <p:blipFill>
          <a:blip r:embed="rId3"/>
          <a:stretch>
            <a:fillRect/>
          </a:stretch>
        </p:blipFill>
        <p:spPr>
          <a:xfrm>
            <a:off x="479376" y="1695497"/>
            <a:ext cx="5340559" cy="4170025"/>
          </a:xfrm>
          <a:prstGeom prst="rect">
            <a:avLst/>
          </a:prstGeom>
        </p:spPr>
      </p:pic>
      <p:sp>
        <p:nvSpPr>
          <p:cNvPr id="7" name="Tekstiruutu 6">
            <a:extLst>
              <a:ext uri="{FF2B5EF4-FFF2-40B4-BE49-F238E27FC236}">
                <a16:creationId xmlns:a16="http://schemas.microsoft.com/office/drawing/2014/main" id="{878D541F-D6B7-FE86-1C11-62E7F8E99895}"/>
              </a:ext>
            </a:extLst>
          </p:cNvPr>
          <p:cNvSpPr txBox="1"/>
          <p:nvPr/>
        </p:nvSpPr>
        <p:spPr>
          <a:xfrm>
            <a:off x="6348440" y="1859339"/>
            <a:ext cx="4936925"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Det lagstadgade arbetspensionsskyddet i Finland finansieras huvudsakligen med arbetspensionsavgifter som arbetsgivarna, företagarna, lantbruksföretagarna och arbetstagarna betalar samt med de insamlade pensionsfonderna och avkastningen på dem.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En del av pensionerna bekostas med statens andelar och Sysselsättningsfondens inbetalningar till arbetspensionssystemet.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Staten bekostar också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StPEL</a:t>
            </a:r>
            <a:r>
              <a:rPr kumimoji="0" lang="sv-SE" sz="1600" b="0" i="0" u="none" strike="noStrike" kern="1200" cap="none" spc="0" normalizeH="0" baseline="0" noProof="0" dirty="0">
                <a:ln>
                  <a:noFill/>
                </a:ln>
                <a:solidFill>
                  <a:prstClr val="black"/>
                </a:solidFill>
                <a:effectLst/>
                <a:uLnTx/>
                <a:uFillTx/>
                <a:latin typeface="Calibri"/>
                <a:ea typeface="+mn-ea"/>
                <a:cs typeface="+mn-cs"/>
              </a:rPr>
              <a:t>-förmåner, som tillväxer under tid för vård av barn under tre år eller studier, och omkostnader som hänför sig till dem. </a:t>
            </a:r>
            <a:endParaRPr kumimoji="0" lang="fi-FI" sz="2200" b="0" i="0" u="none" strike="noStrike" kern="1200" cap="none" spc="0" normalizeH="0" baseline="0" noProof="0" dirty="0">
              <a:ln>
                <a:noFill/>
              </a:ln>
              <a:solidFill>
                <a:prstClr val="black"/>
              </a:solidFill>
              <a:effectLst/>
              <a:uLnTx/>
              <a:uFillTx/>
              <a:latin typeface="Calibri"/>
              <a:ea typeface="+mn-ea"/>
              <a:cs typeface="+mn-cs"/>
            </a:endParaRPr>
          </a:p>
          <a:p>
            <a:pPr algn="l"/>
            <a:endParaRPr lang="fi-FI" sz="2200" dirty="0" err="1"/>
          </a:p>
        </p:txBody>
      </p:sp>
    </p:spTree>
    <p:extLst>
      <p:ext uri="{BB962C8B-B14F-4D97-AF65-F5344CB8AC3E}">
        <p14:creationId xmlns:p14="http://schemas.microsoft.com/office/powerpoint/2010/main" val="328774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a:t>
            </a:fld>
            <a:endParaRPr lang="fi-FI"/>
          </a:p>
        </p:txBody>
      </p:sp>
      <p:grpSp>
        <p:nvGrpSpPr>
          <p:cNvPr id="8" name="Ryhmä 7">
            <a:extLst>
              <a:ext uri="{FF2B5EF4-FFF2-40B4-BE49-F238E27FC236}">
                <a16:creationId xmlns:a16="http://schemas.microsoft.com/office/drawing/2014/main" id="{B6892BC7-05C4-4DDF-A7DD-1FFDD15661BC}"/>
              </a:ext>
              <a:ext uri="{C183D7F6-B498-43B3-948B-1728B52AA6E4}">
                <adec:decorative xmlns:adec="http://schemas.microsoft.com/office/drawing/2017/decorative" val="1"/>
              </a:ext>
            </a:extLst>
          </p:cNvPr>
          <p:cNvGrpSpPr/>
          <p:nvPr/>
        </p:nvGrpSpPr>
        <p:grpSpPr>
          <a:xfrm>
            <a:off x="551384" y="1952836"/>
            <a:ext cx="10641370" cy="2952328"/>
            <a:chOff x="551384" y="1952836"/>
            <a:chExt cx="10641370" cy="2952328"/>
          </a:xfrm>
        </p:grpSpPr>
        <p:sp>
          <p:nvSpPr>
            <p:cNvPr id="9" name="Rounded Rectangle 18">
              <a:extLst>
                <a:ext uri="{FF2B5EF4-FFF2-40B4-BE49-F238E27FC236}">
                  <a16:creationId xmlns:a16="http://schemas.microsoft.com/office/drawing/2014/main" id="{29CAAA40-5560-49E2-940B-B9B1832400D4}"/>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21" descr="&#10;">
              <a:extLst>
                <a:ext uri="{FF2B5EF4-FFF2-40B4-BE49-F238E27FC236}">
                  <a16:creationId xmlns:a16="http://schemas.microsoft.com/office/drawing/2014/main" id="{CB319651-F29A-4119-9503-9495CD602CF2}"/>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1" name="Cross 24">
              <a:extLst>
                <a:ext uri="{FF2B5EF4-FFF2-40B4-BE49-F238E27FC236}">
                  <a16:creationId xmlns:a16="http://schemas.microsoft.com/office/drawing/2014/main" id="{FEF987C7-4D9D-45CA-9364-E57C0AB6CAFE}"/>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22">
              <a:extLst>
                <a:ext uri="{FF2B5EF4-FFF2-40B4-BE49-F238E27FC236}">
                  <a16:creationId xmlns:a16="http://schemas.microsoft.com/office/drawing/2014/main" id="{B4F97D4D-58C1-4462-A48F-07C7493F1C36}"/>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3" name="Oval 23">
              <a:extLst>
                <a:ext uri="{FF2B5EF4-FFF2-40B4-BE49-F238E27FC236}">
                  <a16:creationId xmlns:a16="http://schemas.microsoft.com/office/drawing/2014/main" id="{1977FC8B-8F44-4F86-A1CD-68A788D7743F}"/>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14" name="Equals 25">
              <a:extLst>
                <a:ext uri="{FF2B5EF4-FFF2-40B4-BE49-F238E27FC236}">
                  <a16:creationId xmlns:a16="http://schemas.microsoft.com/office/drawing/2014/main" id="{493E5F1C-9061-4C63-8C79-2B39F7630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Tree>
    <p:extLst>
      <p:ext uri="{BB962C8B-B14F-4D97-AF65-F5344CB8AC3E}">
        <p14:creationId xmlns:p14="http://schemas.microsoft.com/office/powerpoint/2010/main" val="2294063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60000"/>
            <a:ext cx="11017224" cy="779154"/>
          </a:xfrm>
        </p:spPr>
        <p:txBody>
          <a:bodyPr/>
          <a:lstStyle/>
          <a:p>
            <a:pPr algn="ctr"/>
            <a:r>
              <a:rPr lang="fi-FI" sz="3600" dirty="0" err="1"/>
              <a:t>Penningflöderna</a:t>
            </a:r>
            <a:r>
              <a:rPr lang="fi-FI" sz="3600" dirty="0"/>
              <a:t> i </a:t>
            </a:r>
            <a:r>
              <a:rPr lang="fi-FI" sz="3600" dirty="0" err="1"/>
              <a:t>arbetspensionssystemet</a:t>
            </a:r>
            <a:r>
              <a:rPr lang="fi-FI" sz="3600" dirty="0"/>
              <a:t> </a:t>
            </a:r>
            <a:r>
              <a:rPr lang="fi-FI" sz="3600" err="1"/>
              <a:t>år</a:t>
            </a:r>
            <a:r>
              <a:rPr lang="fi-FI" sz="3600"/>
              <a:t> 2022</a:t>
            </a:r>
            <a:endParaRPr lang="fi-FI" sz="36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50</a:t>
            </a:fld>
            <a:endParaRPr lang="fi-FI"/>
          </a:p>
        </p:txBody>
      </p:sp>
      <p:pic>
        <p:nvPicPr>
          <p:cNvPr id="5" name="Kuva 4" descr="Arbetspensionssystemets tillgångar minskade år 2022 med 14,6 miljarder euro och uppgick vid årets slut till 242,4 miljarder euro. År 2022 var placeringsavkastningen -14,8 miljarder euro, inkomsterna 30,4 miljarder euro och utgifterna 31,9 miljarder euro.">
            <a:extLst>
              <a:ext uri="{FF2B5EF4-FFF2-40B4-BE49-F238E27FC236}">
                <a16:creationId xmlns:a16="http://schemas.microsoft.com/office/drawing/2014/main" id="{6574A59F-D7B7-86FE-98AE-1B0A76F03C02}"/>
              </a:ext>
            </a:extLst>
          </p:cNvPr>
          <p:cNvPicPr>
            <a:picLocks noChangeAspect="1"/>
          </p:cNvPicPr>
          <p:nvPr/>
        </p:nvPicPr>
        <p:blipFill>
          <a:blip r:embed="rId3"/>
          <a:stretch>
            <a:fillRect/>
          </a:stretch>
        </p:blipFill>
        <p:spPr>
          <a:xfrm>
            <a:off x="2135560" y="1337718"/>
            <a:ext cx="7780015" cy="4733924"/>
          </a:xfrm>
          <a:prstGeom prst="rect">
            <a:avLst/>
          </a:prstGeom>
        </p:spPr>
      </p:pic>
    </p:spTree>
    <p:extLst>
      <p:ext uri="{BB962C8B-B14F-4D97-AF65-F5344CB8AC3E}">
        <p14:creationId xmlns:p14="http://schemas.microsoft.com/office/powerpoint/2010/main" val="729352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764745"/>
          </a:xfrm>
        </p:spPr>
        <p:txBody>
          <a:bodyPr/>
          <a:lstStyle/>
          <a:p>
            <a:pPr algn="ctr"/>
            <a:r>
              <a:rPr lang="fi-FI" dirty="0" err="1"/>
              <a:t>Arbetspensionsavgifternas</a:t>
            </a:r>
            <a:r>
              <a:rPr lang="fi-FI" dirty="0"/>
              <a:t> </a:t>
            </a:r>
            <a:r>
              <a:rPr lang="fi-FI" dirty="0" err="1"/>
              <a:t>procentsatser</a:t>
            </a:r>
            <a:r>
              <a:rPr lang="fi-FI" dirty="0"/>
              <a:t> </a:t>
            </a:r>
            <a:r>
              <a:rPr lang="fi-FI" err="1"/>
              <a:t>år</a:t>
            </a:r>
            <a:r>
              <a:rPr lang="fi-FI"/>
              <a:t> 2023</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51</a:t>
            </a:fld>
            <a:endParaRPr lang="fi-FI"/>
          </a:p>
        </p:txBody>
      </p:sp>
      <p:sp>
        <p:nvSpPr>
          <p:cNvPr id="8" name="TextBox 11">
            <a:extLst>
              <a:ext uri="{FF2B5EF4-FFF2-40B4-BE49-F238E27FC236}">
                <a16:creationId xmlns:a16="http://schemas.microsoft.com/office/drawing/2014/main" id="{7ADDDF38-E86C-43BF-A6E2-4D2B96F89BAF}"/>
              </a:ext>
            </a:extLst>
          </p:cNvPr>
          <p:cNvSpPr txBox="1"/>
          <p:nvPr/>
        </p:nvSpPr>
        <p:spPr>
          <a:xfrm>
            <a:off x="2135560" y="5697836"/>
            <a:ext cx="7920880" cy="1077218"/>
          </a:xfrm>
          <a:prstGeom prst="rect">
            <a:avLst/>
          </a:prstGeom>
          <a:noFill/>
        </p:spPr>
        <p:txBody>
          <a:bodyPr wrap="square" rtlCol="0">
            <a:spAutoFit/>
          </a:bodyPr>
          <a:lstStyle/>
          <a:p>
            <a:pPr marL="342900" indent="-342900" algn="l">
              <a:buAutoNum type="arabicParenR"/>
            </a:pPr>
            <a:r>
              <a:rPr lang="fi-FI" sz="1600" dirty="0" err="1"/>
              <a:t>Fastställda</a:t>
            </a:r>
            <a:r>
              <a:rPr lang="fi-FI" sz="1600" dirty="0"/>
              <a:t> </a:t>
            </a:r>
            <a:r>
              <a:rPr lang="fi-FI" sz="1600" dirty="0" err="1"/>
              <a:t>FöPL-avgifter</a:t>
            </a:r>
            <a:r>
              <a:rPr lang="fi-FI" sz="1600" dirty="0"/>
              <a:t>.</a:t>
            </a:r>
            <a:endParaRPr lang="en-FI" sz="1600" dirty="0"/>
          </a:p>
          <a:p>
            <a:pPr marL="342900" indent="-342900" algn="l">
              <a:buAutoNum type="arabicParenR"/>
            </a:pPr>
            <a:r>
              <a:rPr lang="fi-FI" sz="1600" dirty="0" err="1"/>
              <a:t>Lantbruksföretagares</a:t>
            </a:r>
            <a:r>
              <a:rPr lang="fi-FI" sz="1600" dirty="0"/>
              <a:t> </a:t>
            </a:r>
            <a:r>
              <a:rPr lang="fi-FI" sz="1600" dirty="0" err="1"/>
              <a:t>genomsnittliga</a:t>
            </a:r>
            <a:r>
              <a:rPr lang="fi-FI" sz="1600" dirty="0"/>
              <a:t> </a:t>
            </a:r>
            <a:r>
              <a:rPr lang="fi-FI" sz="1600" dirty="0" err="1"/>
              <a:t>avgift</a:t>
            </a:r>
            <a:r>
              <a:rPr lang="fi-FI" sz="1600" dirty="0"/>
              <a:t> </a:t>
            </a:r>
            <a:r>
              <a:rPr lang="fi-FI" sz="1600" err="1"/>
              <a:t>är</a:t>
            </a:r>
            <a:r>
              <a:rPr lang="fi-FI" sz="1600"/>
              <a:t> 14,0 </a:t>
            </a:r>
            <a:r>
              <a:rPr lang="fi-FI" sz="1600" dirty="0" err="1"/>
              <a:t>procent</a:t>
            </a:r>
            <a:r>
              <a:rPr lang="fi-FI" sz="1600" dirty="0"/>
              <a:t> </a:t>
            </a:r>
            <a:r>
              <a:rPr lang="fi-FI" sz="1600" dirty="0" err="1"/>
              <a:t>och</a:t>
            </a:r>
            <a:r>
              <a:rPr lang="fi-FI" sz="1600" dirty="0"/>
              <a:t> </a:t>
            </a:r>
            <a:r>
              <a:rPr lang="fi-FI" sz="1600" dirty="0" err="1"/>
              <a:t>stipendietagarnas</a:t>
            </a:r>
            <a:r>
              <a:rPr lang="fi-FI" sz="1600" dirty="0"/>
              <a:t> 13,3 </a:t>
            </a:r>
            <a:r>
              <a:rPr lang="fi-FI" sz="1600" dirty="0" err="1"/>
              <a:t>procent</a:t>
            </a:r>
            <a:r>
              <a:rPr lang="en-FI" sz="1600" dirty="0"/>
              <a:t>.</a:t>
            </a:r>
          </a:p>
          <a:p>
            <a:pPr marL="342900" indent="-342900" algn="l">
              <a:buAutoNum type="arabicParenR"/>
            </a:pPr>
            <a:r>
              <a:rPr lang="fi-FI" sz="1600" dirty="0" err="1"/>
              <a:t>Fastställda</a:t>
            </a:r>
            <a:r>
              <a:rPr lang="fi-FI" sz="1600" dirty="0"/>
              <a:t> </a:t>
            </a:r>
            <a:r>
              <a:rPr lang="fi-FI" sz="1600" dirty="0" err="1"/>
              <a:t>grundprocenter</a:t>
            </a:r>
            <a:r>
              <a:rPr lang="fi-FI" sz="1600" dirty="0"/>
              <a:t> </a:t>
            </a:r>
            <a:r>
              <a:rPr lang="fi-FI" sz="1600" dirty="0" err="1"/>
              <a:t>enligt</a:t>
            </a:r>
            <a:r>
              <a:rPr lang="fi-FI" sz="1600" dirty="0"/>
              <a:t> </a:t>
            </a:r>
            <a:r>
              <a:rPr lang="fi-FI" sz="1600" dirty="0" err="1"/>
              <a:t>LFöPL</a:t>
            </a:r>
            <a:r>
              <a:rPr lang="en-FI" sz="1600" dirty="0"/>
              <a:t>.</a:t>
            </a:r>
          </a:p>
        </p:txBody>
      </p:sp>
      <p:graphicFrame>
        <p:nvGraphicFramePr>
          <p:cNvPr id="3" name="Table 2">
            <a:extLst>
              <a:ext uri="{FF2B5EF4-FFF2-40B4-BE49-F238E27FC236}">
                <a16:creationId xmlns:a16="http://schemas.microsoft.com/office/drawing/2014/main" id="{EF5468B7-F484-F82C-6F32-C7649D9FE498}"/>
              </a:ext>
            </a:extLst>
          </p:cNvPr>
          <p:cNvGraphicFramePr>
            <a:graphicFrameLocks noGrp="1"/>
          </p:cNvGraphicFramePr>
          <p:nvPr>
            <p:extLst>
              <p:ext uri="{D42A27DB-BD31-4B8C-83A1-F6EECF244321}">
                <p14:modId xmlns:p14="http://schemas.microsoft.com/office/powerpoint/2010/main" val="1074978336"/>
              </p:ext>
            </p:extLst>
          </p:nvPr>
        </p:nvGraphicFramePr>
        <p:xfrm>
          <a:off x="2213179" y="1165860"/>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Avgifter</a:t>
                      </a:r>
                      <a:r>
                        <a:rPr lang="fi-FI" dirty="0"/>
                        <a:t> i % av </a:t>
                      </a:r>
                      <a:r>
                        <a:rPr lang="fi-FI" dirty="0" err="1"/>
                        <a:t>arbetsinkomsten</a:t>
                      </a:r>
                      <a:r>
                        <a:rPr lang="fi-FI" dirty="0"/>
                        <a:t> (</a:t>
                      </a:r>
                      <a:r>
                        <a:rPr lang="fi-FI" dirty="0" err="1"/>
                        <a:t>uppskattning</a:t>
                      </a:r>
                      <a:r>
                        <a:rPr lang="fi-FI" dirty="0"/>
                        <a:t>)</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err="1"/>
                        <a:t>före</a:t>
                      </a:r>
                      <a:r>
                        <a:rPr lang="en-FI" dirty="0"/>
                        <a:t> 53 </a:t>
                      </a:r>
                      <a:r>
                        <a:rPr lang="fi-FI" dirty="0" err="1"/>
                        <a:t>år</a:t>
                      </a:r>
                      <a:r>
                        <a:rPr lang="en-FI" dirty="0"/>
                        <a:t> </a:t>
                      </a:r>
                      <a:r>
                        <a:rPr lang="fi-FI" dirty="0" err="1"/>
                        <a:t>och</a:t>
                      </a:r>
                      <a:r>
                        <a:rPr lang="fi-FI" dirty="0"/>
                        <a:t> </a:t>
                      </a:r>
                      <a:r>
                        <a:rPr lang="fi-FI" dirty="0" err="1"/>
                        <a:t>minst</a:t>
                      </a:r>
                      <a:r>
                        <a:rPr lang="en-FI" dirty="0"/>
                        <a:t>  63 </a:t>
                      </a:r>
                      <a:r>
                        <a:rPr lang="fi-FI" dirty="0" err="1"/>
                        <a:t>år</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a:t>53–62 </a:t>
                      </a:r>
                      <a:r>
                        <a:rPr lang="fi-FI" dirty="0" err="1"/>
                        <a:t>år</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a:t>24,</a:t>
                      </a:r>
                      <a:r>
                        <a:rPr lang="fi-FI"/>
                        <a:t>84</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a:t>2</a:t>
                      </a:r>
                      <a:r>
                        <a:rPr lang="fi-FI"/>
                        <a:t>4,4</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a:t>24,</a:t>
                      </a:r>
                      <a:r>
                        <a:rPr lang="fi-FI"/>
                        <a:t>84</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a:t>28,</a:t>
                      </a:r>
                      <a:r>
                        <a:rPr lang="fi-FI"/>
                        <a:t>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a:t>23,</a:t>
                      </a:r>
                      <a:r>
                        <a:rPr lang="fi-FI"/>
                        <a:t>0</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a:t>1</a:t>
                      </a:r>
                      <a:r>
                        <a:rPr lang="fi-FI"/>
                        <a:t>4</a:t>
                      </a:r>
                      <a:r>
                        <a:rPr lang="en-FI"/>
                        <a:t>,</a:t>
                      </a:r>
                      <a:r>
                        <a:rPr lang="fi-FI"/>
                        <a:t>0</a:t>
                      </a:r>
                      <a:r>
                        <a:rPr lang="en-FI"/>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Tree>
    <p:extLst>
      <p:ext uri="{BB962C8B-B14F-4D97-AF65-F5344CB8AC3E}">
        <p14:creationId xmlns:p14="http://schemas.microsoft.com/office/powerpoint/2010/main" val="4276861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908761"/>
          </a:xfrm>
        </p:spPr>
        <p:txBody>
          <a:bodyPr/>
          <a:lstStyle/>
          <a:p>
            <a:pPr algn="ctr"/>
            <a:r>
              <a:rPr lang="fi-FI" dirty="0" err="1"/>
              <a:t>Genomsnittlig</a:t>
            </a:r>
            <a:r>
              <a:rPr lang="fi-FI" dirty="0"/>
              <a:t> APL-/</a:t>
            </a:r>
            <a:r>
              <a:rPr lang="fi-FI" dirty="0" err="1"/>
              <a:t>ArPL-avgift</a:t>
            </a:r>
            <a:r>
              <a:rPr lang="fi-FI" dirty="0"/>
              <a:t> </a:t>
            </a:r>
            <a:r>
              <a:rPr lang="fi-FI" err="1"/>
              <a:t>åren</a:t>
            </a:r>
            <a:r>
              <a:rPr lang="fi-FI"/>
              <a:t> 1962-2023</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52</a:t>
            </a:fld>
            <a:endParaRPr lang="fi-FI"/>
          </a:p>
        </p:txBody>
      </p:sp>
      <p:pic>
        <p:nvPicPr>
          <p:cNvPr id="8" name="Kuva 7" descr="År 2020 sänktes arbetsgivarens avgift med 2,6 procentenheter för tiden 1.5–31.12.2020 på grund av coronaviruspandemin. Sänkningen av avgiften tas in genom att höja arbetsgivarens avgiftsandel åren 2022–2025.">
            <a:extLst>
              <a:ext uri="{FF2B5EF4-FFF2-40B4-BE49-F238E27FC236}">
                <a16:creationId xmlns:a16="http://schemas.microsoft.com/office/drawing/2014/main" id="{CAB14581-31EA-4014-B801-C1CE0E535E6B}"/>
              </a:ext>
            </a:extLst>
          </p:cNvPr>
          <p:cNvPicPr>
            <a:picLocks noChangeAspect="1"/>
          </p:cNvPicPr>
          <p:nvPr/>
        </p:nvPicPr>
        <p:blipFill>
          <a:blip r:embed="rId3"/>
          <a:stretch>
            <a:fillRect/>
          </a:stretch>
        </p:blipFill>
        <p:spPr>
          <a:xfrm>
            <a:off x="1100137" y="1340769"/>
            <a:ext cx="9805941" cy="4608512"/>
          </a:xfrm>
          <a:prstGeom prst="rect">
            <a:avLst/>
          </a:prstGeom>
        </p:spPr>
      </p:pic>
    </p:spTree>
    <p:extLst>
      <p:ext uri="{BB962C8B-B14F-4D97-AF65-F5344CB8AC3E}">
        <p14:creationId xmlns:p14="http://schemas.microsoft.com/office/powerpoint/2010/main" val="3537090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D5D4D-3B62-C3B1-3E02-913A99795C8D}"/>
              </a:ext>
            </a:extLst>
          </p:cNvPr>
          <p:cNvSpPr>
            <a:spLocks noGrp="1"/>
          </p:cNvSpPr>
          <p:nvPr>
            <p:ph type="title"/>
          </p:nvPr>
        </p:nvSpPr>
        <p:spPr/>
        <p:txBody>
          <a:bodyPr/>
          <a:lstStyle/>
          <a:p>
            <a:r>
              <a:rPr lang="fi-FI" dirty="0" err="1"/>
              <a:t>Arbetspensionsavgift</a:t>
            </a:r>
            <a:endParaRPr lang="fi-FI" dirty="0"/>
          </a:p>
        </p:txBody>
      </p:sp>
      <p:sp>
        <p:nvSpPr>
          <p:cNvPr id="3" name="Sisällön paikkamerkki 2">
            <a:extLst>
              <a:ext uri="{FF2B5EF4-FFF2-40B4-BE49-F238E27FC236}">
                <a16:creationId xmlns:a16="http://schemas.microsoft.com/office/drawing/2014/main" id="{CB8B139C-FCA6-5D09-23D5-05D9756C782E}"/>
              </a:ext>
            </a:extLst>
          </p:cNvPr>
          <p:cNvSpPr>
            <a:spLocks noGrp="1"/>
          </p:cNvSpPr>
          <p:nvPr>
            <p:ph idx="1"/>
          </p:nvPr>
        </p:nvSpPr>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Social- och hälsovårdsministeriet fastställer procentsatserna för arbetspensionsavgifterna årligen.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Procentsatserna för företagares och lantbruksföretagares avgifter är knutna till den genomsnittliga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ArPL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Avgiftsprocenten för en företagare som fyllt 53 år träder i kraft från och med början av året som följer på det då  53 års ålder uppnåtts och fortsätter till slutet av den kalendermånad, som företagaren fyller 63 år.</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Rabatten på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FöPL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för nya företagare är 22 procent.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Åren 2005–2016 var avgiftsprocenten för arbetstagare som fyllt 53 år högre än för yngre.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Fr.o.m</a:t>
            </a:r>
            <a:r>
              <a:rPr kumimoji="0" lang="sv-SE" sz="1600" b="0" i="0" u="none" strike="noStrike" kern="1200" cap="none" spc="0" normalizeH="0" baseline="0" noProof="0" dirty="0">
                <a:ln>
                  <a:noFill/>
                </a:ln>
                <a:solidFill>
                  <a:prstClr val="black"/>
                </a:solidFill>
                <a:effectLst/>
                <a:uLnTx/>
                <a:uFillTx/>
                <a:latin typeface="Calibri"/>
                <a:ea typeface="+mn-ea"/>
                <a:cs typeface="+mn-cs"/>
              </a:rPr>
              <a:t> år 2017 har avgiftsprocenten varit högre för 53–62-åriga arbetstagare.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 2017 överfördes 0,2 procentenheter av avgiften från arbetsgivarens avgift till arbetstagarens avgift i och med det s.k. konkurrenskraftsavtalet.</a:t>
            </a:r>
          </a:p>
          <a:p>
            <a:endParaRPr lang="fi-FI" dirty="0"/>
          </a:p>
        </p:txBody>
      </p:sp>
      <p:sp>
        <p:nvSpPr>
          <p:cNvPr id="6" name="Dian numeron paikkamerkki 5">
            <a:extLst>
              <a:ext uri="{FF2B5EF4-FFF2-40B4-BE49-F238E27FC236}">
                <a16:creationId xmlns:a16="http://schemas.microsoft.com/office/drawing/2014/main" id="{6603115E-526B-BA9E-0CEC-2AAC0160D1F7}"/>
              </a:ext>
            </a:extLst>
          </p:cNvPr>
          <p:cNvSpPr>
            <a:spLocks noGrp="1"/>
          </p:cNvSpPr>
          <p:nvPr>
            <p:ph type="sldNum" sz="quarter" idx="12"/>
          </p:nvPr>
        </p:nvSpPr>
        <p:spPr/>
        <p:txBody>
          <a:bodyPr/>
          <a:lstStyle/>
          <a:p>
            <a:fld id="{BE2D8D75-17F6-474C-8CC8-AD93DCE1F39D}" type="slidenum">
              <a:rPr lang="fi-FI" smtClean="0"/>
              <a:t>53</a:t>
            </a:fld>
            <a:endParaRPr lang="fi-FI"/>
          </a:p>
        </p:txBody>
      </p:sp>
    </p:spTree>
    <p:extLst>
      <p:ext uri="{BB962C8B-B14F-4D97-AF65-F5344CB8AC3E}">
        <p14:creationId xmlns:p14="http://schemas.microsoft.com/office/powerpoint/2010/main" val="3981110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1332000"/>
          </a:xfrm>
        </p:spPr>
        <p:txBody>
          <a:bodyPr/>
          <a:lstStyle/>
          <a:p>
            <a:pPr algn="ctr"/>
            <a:r>
              <a:rPr lang="fi-FI" sz="3200" dirty="0" err="1"/>
              <a:t>Arbetspensionsfonderna</a:t>
            </a:r>
            <a:r>
              <a:rPr lang="fi-FI" sz="3200" dirty="0"/>
              <a:t> </a:t>
            </a:r>
            <a:r>
              <a:rPr lang="fi-FI" sz="3200" dirty="0" err="1"/>
              <a:t>och</a:t>
            </a:r>
            <a:r>
              <a:rPr lang="fi-FI" sz="3200" dirty="0"/>
              <a:t> </a:t>
            </a:r>
            <a:r>
              <a:rPr lang="fi-FI" sz="3200" dirty="0" err="1"/>
              <a:t>deras</a:t>
            </a:r>
            <a:r>
              <a:rPr lang="fi-FI" sz="3200" dirty="0"/>
              <a:t>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r>
              <a:rPr lang="fi-FI" sz="3200" err="1"/>
              <a:t>åren</a:t>
            </a:r>
            <a:r>
              <a:rPr lang="fi-FI" sz="3200"/>
              <a:t> 2010-2022</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54</a:t>
            </a:fld>
            <a:endParaRPr lang="fi-FI"/>
          </a:p>
        </p:txBody>
      </p:sp>
      <p:pic>
        <p:nvPicPr>
          <p:cNvPr id="4" name="Kuva 3" descr="År 2022 arbetspensionsfondernas förhållande till bruttonationalprodukten var 89 procent.">
            <a:extLst>
              <a:ext uri="{FF2B5EF4-FFF2-40B4-BE49-F238E27FC236}">
                <a16:creationId xmlns:a16="http://schemas.microsoft.com/office/drawing/2014/main" id="{337982E0-1023-B6D1-FC29-BF31AE54834B}"/>
              </a:ext>
            </a:extLst>
          </p:cNvPr>
          <p:cNvPicPr>
            <a:picLocks noChangeAspect="1"/>
          </p:cNvPicPr>
          <p:nvPr/>
        </p:nvPicPr>
        <p:blipFill>
          <a:blip r:embed="rId3"/>
          <a:stretch>
            <a:fillRect/>
          </a:stretch>
        </p:blipFill>
        <p:spPr>
          <a:xfrm>
            <a:off x="1703856" y="1636679"/>
            <a:ext cx="8784288" cy="4565951"/>
          </a:xfrm>
          <a:prstGeom prst="rect">
            <a:avLst/>
          </a:prstGeom>
        </p:spPr>
      </p:pic>
    </p:spTree>
    <p:extLst>
      <p:ext uri="{BB962C8B-B14F-4D97-AF65-F5344CB8AC3E}">
        <p14:creationId xmlns:p14="http://schemas.microsoft.com/office/powerpoint/2010/main" val="52491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933039"/>
          </a:xfrm>
        </p:spPr>
        <p:txBody>
          <a:bodyPr/>
          <a:lstStyle/>
          <a:p>
            <a:pPr algn="ctr"/>
            <a:r>
              <a:rPr lang="fi-FI" sz="3200" dirty="0" err="1"/>
              <a:t>Totalpensionen</a:t>
            </a:r>
            <a:r>
              <a:rPr lang="fi-FI" sz="3200" dirty="0"/>
              <a:t> </a:t>
            </a:r>
            <a:r>
              <a:rPr lang="fi-FI" sz="3200" err="1"/>
              <a:t>år</a:t>
            </a:r>
            <a:r>
              <a:rPr lang="fi-FI" sz="3200"/>
              <a:t> 2023</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2" name="Kuva 1" descr="Totalpensionen år 2023.&#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328BDF80-F1E7-9937-67D4-C89D99CF7D5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30599" y="1412776"/>
            <a:ext cx="7930802" cy="4449862"/>
          </a:xfrm>
          <a:prstGeom prst="rect">
            <a:avLst/>
          </a:prstGeom>
        </p:spPr>
      </p:pic>
    </p:spTree>
    <p:extLst>
      <p:ext uri="{BB962C8B-B14F-4D97-AF65-F5344CB8AC3E}">
        <p14:creationId xmlns:p14="http://schemas.microsoft.com/office/powerpoint/2010/main" val="274038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47328" y="458857"/>
            <a:ext cx="11856640" cy="620729"/>
          </a:xfrm>
        </p:spPr>
        <p:txBody>
          <a:bodyPr/>
          <a:lstStyle/>
          <a:p>
            <a:pPr algn="ctr"/>
            <a:r>
              <a:rPr lang="fi-FI" sz="3200" dirty="0" err="1"/>
              <a:t>Arbetspensionsystemets</a:t>
            </a:r>
            <a:r>
              <a:rPr lang="fi-FI" sz="3200" dirty="0"/>
              <a:t> </a:t>
            </a:r>
            <a:r>
              <a:rPr lang="fi-FI" sz="3200" dirty="0" err="1"/>
              <a:t>verkställighet</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7</a:t>
            </a:fld>
            <a:endParaRPr lang="fi-FI"/>
          </a:p>
        </p:txBody>
      </p:sp>
      <p:sp>
        <p:nvSpPr>
          <p:cNvPr id="3" name="Rounded Rectangle 49">
            <a:extLst>
              <a:ext uri="{FF2B5EF4-FFF2-40B4-BE49-F238E27FC236}">
                <a16:creationId xmlns:a16="http://schemas.microsoft.com/office/drawing/2014/main" id="{E7CFD39C-BEB7-11DA-FD72-25975B645497}"/>
              </a:ext>
            </a:extLst>
          </p:cNvPr>
          <p:cNvSpPr/>
          <p:nvPr/>
        </p:nvSpPr>
        <p:spPr>
          <a:xfrm>
            <a:off x="6230787" y="3136422"/>
            <a:ext cx="3033565" cy="1440000"/>
          </a:xfrm>
          <a:prstGeom prst="roundRect">
            <a:avLst>
              <a:gd name="adj" fmla="val 375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a:solidFill>
                  <a:schemeClr val="bg1"/>
                </a:solidFill>
              </a:rPr>
              <a:t>Keva</a:t>
            </a:r>
          </a:p>
          <a:p>
            <a:pPr algn="ctr">
              <a:defRPr/>
            </a:pPr>
            <a:r>
              <a:rPr lang="fi-FI" sz="1700" dirty="0" err="1">
                <a:solidFill>
                  <a:schemeClr val="bg1"/>
                </a:solidFill>
              </a:rPr>
              <a:t>OffPL</a:t>
            </a:r>
            <a:endParaRPr lang="fi-FI" sz="1700" dirty="0">
              <a:solidFill>
                <a:schemeClr val="bg1"/>
              </a:solidFill>
            </a:endParaRPr>
          </a:p>
        </p:txBody>
      </p:sp>
      <p:sp>
        <p:nvSpPr>
          <p:cNvPr id="8" name="Rounded Rectangle 50">
            <a:extLst>
              <a:ext uri="{FF2B5EF4-FFF2-40B4-BE49-F238E27FC236}">
                <a16:creationId xmlns:a16="http://schemas.microsoft.com/office/drawing/2014/main" id="{BC5DF36E-557E-A052-001B-981382BF0D83}"/>
              </a:ext>
            </a:extLst>
          </p:cNvPr>
          <p:cNvSpPr/>
          <p:nvPr/>
        </p:nvSpPr>
        <p:spPr>
          <a:xfrm>
            <a:off x="6230787" y="4647803"/>
            <a:ext cx="3033565" cy="1116000"/>
          </a:xfrm>
          <a:prstGeom prst="roundRect">
            <a:avLst>
              <a:gd name="adj" fmla="val 3161"/>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err="1">
                <a:solidFill>
                  <a:schemeClr val="bg1"/>
                </a:solidFill>
              </a:rPr>
              <a:t>Övriga</a:t>
            </a:r>
            <a:r>
              <a:rPr lang="fi-FI" sz="1700">
                <a:solidFill>
                  <a:schemeClr val="bg1"/>
                </a:solidFill>
              </a:rPr>
              <a:t> offentliga aktörer</a:t>
            </a:r>
            <a:endParaRPr lang="fi-FI" sz="1700" dirty="0">
              <a:solidFill>
                <a:schemeClr val="bg1"/>
              </a:solidFill>
            </a:endParaRPr>
          </a:p>
        </p:txBody>
      </p:sp>
      <p:sp>
        <p:nvSpPr>
          <p:cNvPr id="9" name="Rounded Rectangle 47">
            <a:extLst>
              <a:ext uri="{FF2B5EF4-FFF2-40B4-BE49-F238E27FC236}">
                <a16:creationId xmlns:a16="http://schemas.microsoft.com/office/drawing/2014/main" id="{05C21D7A-DE0E-994C-92A8-0EBA8720FD6D}"/>
              </a:ext>
            </a:extLst>
          </p:cNvPr>
          <p:cNvSpPr/>
          <p:nvPr/>
        </p:nvSpPr>
        <p:spPr>
          <a:xfrm>
            <a:off x="4411776" y="3136420"/>
            <a:ext cx="1576721" cy="1404000"/>
          </a:xfrm>
          <a:prstGeom prst="roundRect">
            <a:avLst>
              <a:gd name="adj" fmla="val 375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err="1">
                <a:solidFill>
                  <a:schemeClr val="bg1"/>
                </a:solidFill>
              </a:rPr>
              <a:t>Lantbruks-företagarnas</a:t>
            </a:r>
            <a:r>
              <a:rPr lang="fi-FI" sz="1700" dirty="0">
                <a:solidFill>
                  <a:schemeClr val="bg1"/>
                </a:solidFill>
              </a:rPr>
              <a:t> </a:t>
            </a:r>
            <a:r>
              <a:rPr lang="fi-FI" sz="1700" dirty="0" err="1">
                <a:solidFill>
                  <a:schemeClr val="bg1"/>
                </a:solidFill>
              </a:rPr>
              <a:t>pensions-anstalt</a:t>
            </a:r>
            <a:endParaRPr lang="fi-FI" sz="1700" dirty="0">
              <a:solidFill>
                <a:schemeClr val="bg1"/>
              </a:solidFill>
            </a:endParaRPr>
          </a:p>
          <a:p>
            <a:pPr algn="ctr">
              <a:defRPr/>
            </a:pPr>
            <a:r>
              <a:rPr lang="fi-FI" sz="1700" dirty="0" err="1">
                <a:solidFill>
                  <a:schemeClr val="bg1"/>
                </a:solidFill>
              </a:rPr>
              <a:t>LFöPL</a:t>
            </a:r>
            <a:endParaRPr lang="fi-FI" sz="1700" dirty="0">
              <a:solidFill>
                <a:schemeClr val="bg1"/>
              </a:solidFill>
            </a:endParaRPr>
          </a:p>
        </p:txBody>
      </p:sp>
      <p:sp>
        <p:nvSpPr>
          <p:cNvPr id="10" name="Rounded Rectangle 48">
            <a:extLst>
              <a:ext uri="{FF2B5EF4-FFF2-40B4-BE49-F238E27FC236}">
                <a16:creationId xmlns:a16="http://schemas.microsoft.com/office/drawing/2014/main" id="{053BB271-74A0-ECDD-67D7-1AE413D2DA08}"/>
              </a:ext>
            </a:extLst>
          </p:cNvPr>
          <p:cNvSpPr/>
          <p:nvPr/>
        </p:nvSpPr>
        <p:spPr>
          <a:xfrm>
            <a:off x="4411776" y="4617712"/>
            <a:ext cx="1576721" cy="1152000"/>
          </a:xfrm>
          <a:prstGeom prst="roundRect">
            <a:avLst>
              <a:gd name="adj" fmla="val 4045"/>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err="1">
                <a:solidFill>
                  <a:schemeClr val="bg1"/>
                </a:solidFill>
              </a:rPr>
              <a:t>Sjömans-pensions-kassan</a:t>
            </a:r>
            <a:endParaRPr lang="fi-FI" sz="1700" dirty="0">
              <a:solidFill>
                <a:schemeClr val="bg1"/>
              </a:solidFill>
            </a:endParaRPr>
          </a:p>
          <a:p>
            <a:pPr algn="ctr">
              <a:defRPr/>
            </a:pPr>
            <a:r>
              <a:rPr lang="fi-FI" sz="1700" dirty="0" err="1">
                <a:solidFill>
                  <a:schemeClr val="bg1"/>
                </a:solidFill>
              </a:rPr>
              <a:t>SjPL</a:t>
            </a:r>
            <a:endParaRPr lang="fi-FI" sz="1700" dirty="0">
              <a:solidFill>
                <a:schemeClr val="bg1"/>
              </a:solidFill>
            </a:endParaRPr>
          </a:p>
        </p:txBody>
      </p:sp>
      <p:sp>
        <p:nvSpPr>
          <p:cNvPr id="11" name="Rounded Rectangle 45">
            <a:extLst>
              <a:ext uri="{FF2B5EF4-FFF2-40B4-BE49-F238E27FC236}">
                <a16:creationId xmlns:a16="http://schemas.microsoft.com/office/drawing/2014/main" id="{D5512792-CD95-5F8C-9577-4C3347850B09}"/>
              </a:ext>
            </a:extLst>
          </p:cNvPr>
          <p:cNvSpPr/>
          <p:nvPr/>
        </p:nvSpPr>
        <p:spPr>
          <a:xfrm>
            <a:off x="2576098" y="4041160"/>
            <a:ext cx="1755481" cy="828000"/>
          </a:xfrm>
          <a:prstGeom prst="roundRect">
            <a:avLst>
              <a:gd name="adj" fmla="val 669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a:solidFill>
                  <a:schemeClr val="bg1"/>
                </a:solidFill>
              </a:rPr>
              <a:t>Pensions-stiftelser</a:t>
            </a:r>
            <a:endParaRPr lang="fi-FI" sz="1700" dirty="0">
              <a:solidFill>
                <a:schemeClr val="bg1"/>
              </a:solidFill>
            </a:endParaRPr>
          </a:p>
          <a:p>
            <a:pPr algn="ctr">
              <a:defRPr/>
            </a:pPr>
            <a:r>
              <a:rPr lang="fi-FI" sz="1700" err="1">
                <a:solidFill>
                  <a:schemeClr val="bg1"/>
                </a:solidFill>
              </a:rPr>
              <a:t>ArPL</a:t>
            </a:r>
            <a:r>
              <a:rPr lang="fi-FI" sz="1700">
                <a:solidFill>
                  <a:schemeClr val="bg1"/>
                </a:solidFill>
              </a:rPr>
              <a:t> (8)</a:t>
            </a:r>
            <a:endParaRPr lang="fi-FI" sz="1700" dirty="0">
              <a:solidFill>
                <a:schemeClr val="bg1"/>
              </a:solidFill>
            </a:endParaRPr>
          </a:p>
        </p:txBody>
      </p:sp>
      <p:sp>
        <p:nvSpPr>
          <p:cNvPr id="12" name="Rounded Rectangle 46">
            <a:extLst>
              <a:ext uri="{FF2B5EF4-FFF2-40B4-BE49-F238E27FC236}">
                <a16:creationId xmlns:a16="http://schemas.microsoft.com/office/drawing/2014/main" id="{262BD7DF-B4EE-DFC2-5EC6-0B74F5CB85A5}"/>
              </a:ext>
            </a:extLst>
          </p:cNvPr>
          <p:cNvSpPr/>
          <p:nvPr/>
        </p:nvSpPr>
        <p:spPr>
          <a:xfrm>
            <a:off x="2576098" y="4941168"/>
            <a:ext cx="1755481" cy="828000"/>
          </a:xfrm>
          <a:prstGeom prst="roundRect">
            <a:avLst>
              <a:gd name="adj" fmla="val 669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a:solidFill>
                  <a:schemeClr val="bg1"/>
                </a:solidFill>
              </a:rPr>
              <a:t>Pensionskassor</a:t>
            </a:r>
            <a:endParaRPr lang="fi-FI" sz="1700" dirty="0">
              <a:solidFill>
                <a:schemeClr val="bg1"/>
              </a:solidFill>
            </a:endParaRPr>
          </a:p>
          <a:p>
            <a:pPr algn="ctr">
              <a:defRPr/>
            </a:pPr>
            <a:r>
              <a:rPr lang="fi-FI" sz="1700" dirty="0" err="1">
                <a:solidFill>
                  <a:schemeClr val="bg1"/>
                </a:solidFill>
              </a:rPr>
              <a:t>ArPL</a:t>
            </a:r>
            <a:r>
              <a:rPr lang="fi-FI" sz="1700" dirty="0">
                <a:solidFill>
                  <a:schemeClr val="bg1"/>
                </a:solidFill>
              </a:rPr>
              <a:t>, </a:t>
            </a:r>
            <a:r>
              <a:rPr lang="fi-FI" sz="1700" err="1">
                <a:solidFill>
                  <a:schemeClr val="bg1"/>
                </a:solidFill>
              </a:rPr>
              <a:t>FöPL</a:t>
            </a:r>
            <a:r>
              <a:rPr lang="fi-FI" sz="1700">
                <a:solidFill>
                  <a:schemeClr val="bg1"/>
                </a:solidFill>
              </a:rPr>
              <a:t> (4)</a:t>
            </a:r>
            <a:endParaRPr lang="fi-FI" sz="1700" dirty="0">
              <a:solidFill>
                <a:schemeClr val="bg1"/>
              </a:solidFill>
            </a:endParaRPr>
          </a:p>
        </p:txBody>
      </p:sp>
      <p:sp>
        <p:nvSpPr>
          <p:cNvPr id="13" name="Rounded Rectangle 44">
            <a:extLst>
              <a:ext uri="{FF2B5EF4-FFF2-40B4-BE49-F238E27FC236}">
                <a16:creationId xmlns:a16="http://schemas.microsoft.com/office/drawing/2014/main" id="{C79C8788-6D44-B0B4-2B3B-458C98D5A63D}"/>
              </a:ext>
            </a:extLst>
          </p:cNvPr>
          <p:cNvSpPr/>
          <p:nvPr/>
        </p:nvSpPr>
        <p:spPr>
          <a:xfrm>
            <a:off x="2576098" y="3136421"/>
            <a:ext cx="1755481" cy="828000"/>
          </a:xfrm>
          <a:prstGeom prst="roundRect">
            <a:avLst>
              <a:gd name="adj" fmla="val 669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a:solidFill>
                  <a:schemeClr val="bg1"/>
                </a:solidFill>
              </a:rPr>
              <a:t>Pensionsförsäk-ringsbolag</a:t>
            </a:r>
            <a:endParaRPr lang="fi-FI" sz="1700" dirty="0">
              <a:solidFill>
                <a:schemeClr val="bg1"/>
              </a:solidFill>
            </a:endParaRPr>
          </a:p>
          <a:p>
            <a:pPr algn="ctr">
              <a:defRPr/>
            </a:pPr>
            <a:r>
              <a:rPr lang="fi-FI" sz="1700" dirty="0" err="1">
                <a:solidFill>
                  <a:schemeClr val="bg1"/>
                </a:solidFill>
              </a:rPr>
              <a:t>ArPL</a:t>
            </a:r>
            <a:r>
              <a:rPr lang="fi-FI" sz="1700" dirty="0">
                <a:solidFill>
                  <a:schemeClr val="bg1"/>
                </a:solidFill>
              </a:rPr>
              <a:t>, </a:t>
            </a:r>
            <a:r>
              <a:rPr lang="fi-FI" sz="1700" dirty="0" err="1">
                <a:solidFill>
                  <a:schemeClr val="bg1"/>
                </a:solidFill>
              </a:rPr>
              <a:t>FöPL</a:t>
            </a:r>
            <a:r>
              <a:rPr lang="fi-FI" sz="1700" dirty="0">
                <a:solidFill>
                  <a:schemeClr val="bg1"/>
                </a:solidFill>
              </a:rPr>
              <a:t> (4)</a:t>
            </a:r>
          </a:p>
        </p:txBody>
      </p:sp>
      <p:sp>
        <p:nvSpPr>
          <p:cNvPr id="14" name="Rounded Rectangle 43">
            <a:extLst>
              <a:ext uri="{FF2B5EF4-FFF2-40B4-BE49-F238E27FC236}">
                <a16:creationId xmlns:a16="http://schemas.microsoft.com/office/drawing/2014/main" id="{D354B309-A35B-D9E7-FC2B-AB5BECCD7857}"/>
              </a:ext>
            </a:extLst>
          </p:cNvPr>
          <p:cNvSpPr/>
          <p:nvPr/>
        </p:nvSpPr>
        <p:spPr>
          <a:xfrm>
            <a:off x="2576098" y="2609953"/>
            <a:ext cx="6688254" cy="424367"/>
          </a:xfrm>
          <a:prstGeom prst="roundRect">
            <a:avLst>
              <a:gd name="adj" fmla="val 10325"/>
            </a:avLst>
          </a:prstGeom>
          <a:solidFill>
            <a:srgbClr val="02B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err="1">
                <a:solidFill>
                  <a:schemeClr val="tx1"/>
                </a:solidFill>
              </a:rPr>
              <a:t>Pensionsskyddscentralen</a:t>
            </a:r>
            <a:endParaRPr lang="fi-FI" sz="1700" dirty="0">
              <a:solidFill>
                <a:schemeClr val="tx1"/>
              </a:solidFill>
            </a:endParaRPr>
          </a:p>
        </p:txBody>
      </p:sp>
      <p:sp>
        <p:nvSpPr>
          <p:cNvPr id="15" name="Rounded Rectangle 40">
            <a:extLst>
              <a:ext uri="{FF2B5EF4-FFF2-40B4-BE49-F238E27FC236}">
                <a16:creationId xmlns:a16="http://schemas.microsoft.com/office/drawing/2014/main" id="{10EF00C1-2BD8-A611-18B8-1945FCC709A9}"/>
              </a:ext>
            </a:extLst>
          </p:cNvPr>
          <p:cNvSpPr/>
          <p:nvPr/>
        </p:nvSpPr>
        <p:spPr>
          <a:xfrm>
            <a:off x="2576098" y="2084166"/>
            <a:ext cx="6688254" cy="438008"/>
          </a:xfrm>
          <a:prstGeom prst="roundRect">
            <a:avLst>
              <a:gd name="adj" fmla="val 588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err="1">
                <a:solidFill>
                  <a:schemeClr val="tx1"/>
                </a:solidFill>
              </a:rPr>
              <a:t>Finansinspektionen</a:t>
            </a:r>
            <a:endParaRPr lang="fi-FI" sz="1700" dirty="0">
              <a:solidFill>
                <a:schemeClr val="tx1"/>
              </a:solidFill>
            </a:endParaRPr>
          </a:p>
        </p:txBody>
      </p:sp>
      <p:sp>
        <p:nvSpPr>
          <p:cNvPr id="16" name="Rounded Rectangle 39">
            <a:extLst>
              <a:ext uri="{FF2B5EF4-FFF2-40B4-BE49-F238E27FC236}">
                <a16:creationId xmlns:a16="http://schemas.microsoft.com/office/drawing/2014/main" id="{D573B1E3-784A-0938-CD29-7842762078A3}"/>
              </a:ext>
            </a:extLst>
          </p:cNvPr>
          <p:cNvSpPr/>
          <p:nvPr/>
        </p:nvSpPr>
        <p:spPr>
          <a:xfrm>
            <a:off x="2576098" y="1264645"/>
            <a:ext cx="3412399" cy="708391"/>
          </a:xfrm>
          <a:prstGeom prst="roundRect">
            <a:avLst>
              <a:gd name="adj" fmla="val 669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err="1">
                <a:solidFill>
                  <a:schemeClr val="tx1"/>
                </a:solidFill>
              </a:rPr>
              <a:t>Social-</a:t>
            </a:r>
            <a:r>
              <a:rPr lang="fi-FI" sz="1700" dirty="0">
                <a:solidFill>
                  <a:schemeClr val="tx1"/>
                </a:solidFill>
              </a:rPr>
              <a:t> </a:t>
            </a:r>
            <a:r>
              <a:rPr lang="fi-FI" sz="1700" dirty="0" err="1">
                <a:solidFill>
                  <a:schemeClr val="tx1"/>
                </a:solidFill>
              </a:rPr>
              <a:t>och</a:t>
            </a:r>
            <a:r>
              <a:rPr lang="fi-FI" sz="1700" dirty="0">
                <a:solidFill>
                  <a:schemeClr val="tx1"/>
                </a:solidFill>
              </a:rPr>
              <a:t> </a:t>
            </a:r>
            <a:r>
              <a:rPr lang="fi-FI" sz="1700" dirty="0" err="1">
                <a:solidFill>
                  <a:schemeClr val="tx1"/>
                </a:solidFill>
              </a:rPr>
              <a:t>hälsovårdsministeriet</a:t>
            </a:r>
            <a:endParaRPr lang="fi-FI" sz="1700" dirty="0">
              <a:solidFill>
                <a:schemeClr val="tx1"/>
              </a:solidFill>
            </a:endParaRPr>
          </a:p>
        </p:txBody>
      </p:sp>
      <p:sp>
        <p:nvSpPr>
          <p:cNvPr id="17" name="Rounded Rectangle 1">
            <a:extLst>
              <a:ext uri="{FF2B5EF4-FFF2-40B4-BE49-F238E27FC236}">
                <a16:creationId xmlns:a16="http://schemas.microsoft.com/office/drawing/2014/main" id="{88AB56AC-3A4F-4C4E-B0E0-5CF3DC05FEE5}"/>
              </a:ext>
            </a:extLst>
          </p:cNvPr>
          <p:cNvSpPr/>
          <p:nvPr/>
        </p:nvSpPr>
        <p:spPr>
          <a:xfrm>
            <a:off x="6230787" y="1264645"/>
            <a:ext cx="3033565" cy="708391"/>
          </a:xfrm>
          <a:prstGeom prst="roundRect">
            <a:avLst>
              <a:gd name="adj" fmla="val 669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err="1">
                <a:solidFill>
                  <a:schemeClr val="tx1"/>
                </a:solidFill>
              </a:rPr>
              <a:t>Finansministeriet</a:t>
            </a:r>
            <a:endParaRPr lang="fi-FI" sz="1700" dirty="0">
              <a:solidFill>
                <a:schemeClr val="tx1"/>
              </a:solidFill>
            </a:endParaRPr>
          </a:p>
        </p:txBody>
      </p:sp>
      <p:sp>
        <p:nvSpPr>
          <p:cNvPr id="18" name="Pyöristetty suorakulmio 36">
            <a:extLst>
              <a:ext uri="{FF2B5EF4-FFF2-40B4-BE49-F238E27FC236}">
                <a16:creationId xmlns:a16="http://schemas.microsoft.com/office/drawing/2014/main" id="{2ACD9D1C-A013-4FB8-C040-FC076D2944C1}"/>
              </a:ext>
            </a:extLst>
          </p:cNvPr>
          <p:cNvSpPr/>
          <p:nvPr/>
        </p:nvSpPr>
        <p:spPr>
          <a:xfrm>
            <a:off x="2576099" y="5860007"/>
            <a:ext cx="6688253" cy="411213"/>
          </a:xfrm>
          <a:prstGeom prst="roundRect">
            <a:avLst/>
          </a:prstGeom>
          <a:solidFill>
            <a:schemeClr val="bg1"/>
          </a:solidFill>
          <a:ln w="15875">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a:solidFill>
                  <a:schemeClr val="accent1"/>
                </a:solidFill>
              </a:rPr>
              <a:t>Försäkrade </a:t>
            </a:r>
            <a:r>
              <a:rPr lang="fi-FI" dirty="0" err="1">
                <a:solidFill>
                  <a:schemeClr val="accent1"/>
                </a:solidFill>
              </a:rPr>
              <a:t>och</a:t>
            </a:r>
            <a:r>
              <a:rPr lang="fi-FI" dirty="0">
                <a:solidFill>
                  <a:schemeClr val="accent1"/>
                </a:solidFill>
              </a:rPr>
              <a:t> </a:t>
            </a:r>
            <a:r>
              <a:rPr lang="fi-FI" dirty="0" err="1">
                <a:solidFill>
                  <a:schemeClr val="accent1"/>
                </a:solidFill>
              </a:rPr>
              <a:t>försäkringstagare</a:t>
            </a:r>
            <a:endParaRPr lang="fi-FI" dirty="0">
              <a:solidFill>
                <a:schemeClr val="accent1"/>
              </a:solidFill>
            </a:endParaRPr>
          </a:p>
        </p:txBody>
      </p:sp>
    </p:spTree>
    <p:extLst>
      <p:ext uri="{BB962C8B-B14F-4D97-AF65-F5344CB8AC3E}">
        <p14:creationId xmlns:p14="http://schemas.microsoft.com/office/powerpoint/2010/main" val="336209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1199965"/>
          </a:xfrm>
        </p:spPr>
        <p:txBody>
          <a:bodyPr/>
          <a:lstStyle/>
          <a:p>
            <a:pPr algn="ctr"/>
            <a:r>
              <a:rPr lang="fi-FI" sz="3200" dirty="0" err="1"/>
              <a:t>Beredningen</a:t>
            </a:r>
            <a:r>
              <a:rPr lang="fi-FI" sz="3200" dirty="0"/>
              <a:t> </a:t>
            </a:r>
            <a:r>
              <a:rPr lang="fi-FI" sz="3200" dirty="0" err="1"/>
              <a:t>och</a:t>
            </a:r>
            <a:r>
              <a:rPr lang="fi-FI" sz="3200" dirty="0"/>
              <a:t> </a:t>
            </a:r>
            <a:r>
              <a:rPr lang="fi-FI" sz="3200" dirty="0" err="1"/>
              <a:t>ikraftträdandet</a:t>
            </a:r>
            <a:r>
              <a:rPr lang="fi-FI" sz="3200" dirty="0"/>
              <a:t> av </a:t>
            </a:r>
            <a:br>
              <a:rPr lang="fi-FI" sz="3200" dirty="0"/>
            </a:br>
            <a:r>
              <a:rPr lang="fi-FI" sz="3200" dirty="0" err="1"/>
              <a:t>arbetspensionslagarna</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8</a:t>
            </a:fld>
            <a:endParaRPr lang="fi-FI"/>
          </a:p>
        </p:txBody>
      </p:sp>
      <p:grpSp>
        <p:nvGrpSpPr>
          <p:cNvPr id="8" name="Ryhmä 7">
            <a:extLst>
              <a:ext uri="{FF2B5EF4-FFF2-40B4-BE49-F238E27FC236}">
                <a16:creationId xmlns:a16="http://schemas.microsoft.com/office/drawing/2014/main" id="{DB7FEE2F-7BC0-4184-A7AB-AB352D9F3D59}"/>
              </a:ext>
              <a:ext uri="{C183D7F6-B498-43B3-948B-1728B52AA6E4}">
                <adec:decorative xmlns:adec="http://schemas.microsoft.com/office/drawing/2017/decorative" val="1"/>
              </a:ext>
            </a:extLst>
          </p:cNvPr>
          <p:cNvGrpSpPr/>
          <p:nvPr/>
        </p:nvGrpSpPr>
        <p:grpSpPr>
          <a:xfrm>
            <a:off x="1451484" y="1772816"/>
            <a:ext cx="9289032" cy="3697845"/>
            <a:chOff x="1271464" y="1675372"/>
            <a:chExt cx="9289032" cy="3697845"/>
          </a:xfrm>
        </p:grpSpPr>
        <p:sp>
          <p:nvSpPr>
            <p:cNvPr id="9" name="Rounded Rectangle 37">
              <a:extLst>
                <a:ext uri="{FF2B5EF4-FFF2-40B4-BE49-F238E27FC236}">
                  <a16:creationId xmlns:a16="http://schemas.microsoft.com/office/drawing/2014/main" id="{4E40FD23-BC9F-4527-8096-DC2ECB823628}"/>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39">
              <a:extLst>
                <a:ext uri="{FF2B5EF4-FFF2-40B4-BE49-F238E27FC236}">
                  <a16:creationId xmlns:a16="http://schemas.microsoft.com/office/drawing/2014/main" id="{C52BFD9E-D18B-4F58-B8E8-45C92A538F4E}"/>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Rounded Rectangle 42">
              <a:extLst>
                <a:ext uri="{FF2B5EF4-FFF2-40B4-BE49-F238E27FC236}">
                  <a16:creationId xmlns:a16="http://schemas.microsoft.com/office/drawing/2014/main" id="{DD8403B3-E9B0-4D2D-8F97-0BFEB756EFAC}"/>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44">
              <a:extLst>
                <a:ext uri="{FF2B5EF4-FFF2-40B4-BE49-F238E27FC236}">
                  <a16:creationId xmlns:a16="http://schemas.microsoft.com/office/drawing/2014/main" id="{CE16975C-8530-42E8-A5B2-0D138475C2DC}"/>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13" name="Picture 14">
              <a:extLst>
                <a:ext uri="{FF2B5EF4-FFF2-40B4-BE49-F238E27FC236}">
                  <a16:creationId xmlns:a16="http://schemas.microsoft.com/office/drawing/2014/main" id="{4992293A-3ACF-496E-9B82-69F4964EC08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14" name="Picture 16">
              <a:extLst>
                <a:ext uri="{FF2B5EF4-FFF2-40B4-BE49-F238E27FC236}">
                  <a16:creationId xmlns:a16="http://schemas.microsoft.com/office/drawing/2014/main" id="{A50C85B8-C1F9-4D7E-A44F-E77EA7503DE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15" name="Picture 18">
              <a:extLst>
                <a:ext uri="{FF2B5EF4-FFF2-40B4-BE49-F238E27FC236}">
                  <a16:creationId xmlns:a16="http://schemas.microsoft.com/office/drawing/2014/main" id="{FE6EA059-B044-4E8B-8EAF-7D0C486579E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16" name="Picture 20">
              <a:extLst>
                <a:ext uri="{FF2B5EF4-FFF2-40B4-BE49-F238E27FC236}">
                  <a16:creationId xmlns:a16="http://schemas.microsoft.com/office/drawing/2014/main" id="{90B7D1BA-E529-4DD6-B2EA-25D98B0EEB1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17" name="Rounded Rectangle 12">
              <a:extLst>
                <a:ext uri="{FF2B5EF4-FFF2-40B4-BE49-F238E27FC236}">
                  <a16:creationId xmlns:a16="http://schemas.microsoft.com/office/drawing/2014/main" id="{A4397CEF-1E0C-4598-8537-099DE5FAFD51}"/>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Arbetsgivare</a:t>
              </a:r>
              <a:endParaRPr lang="en-FI" b="1" dirty="0"/>
            </a:p>
          </p:txBody>
        </p:sp>
        <p:sp>
          <p:nvSpPr>
            <p:cNvPr id="18" name="Rounded Rectangle 21">
              <a:extLst>
                <a:ext uri="{FF2B5EF4-FFF2-40B4-BE49-F238E27FC236}">
                  <a16:creationId xmlns:a16="http://schemas.microsoft.com/office/drawing/2014/main" id="{B81C6E6E-DDEA-4764-B0C7-44B32A923B5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Arbetstagare</a:t>
              </a:r>
              <a:endParaRPr lang="en-FI" b="1" dirty="0"/>
            </a:p>
          </p:txBody>
        </p:sp>
        <p:sp>
          <p:nvSpPr>
            <p:cNvPr id="19" name="Rounded Rectangle 24">
              <a:extLst>
                <a:ext uri="{FF2B5EF4-FFF2-40B4-BE49-F238E27FC236}">
                  <a16:creationId xmlns:a16="http://schemas.microsoft.com/office/drawing/2014/main" id="{74739432-66CB-4854-90BA-4F81DBB27689}"/>
                </a:ext>
              </a:extLst>
            </p:cNvPr>
            <p:cNvSpPr/>
            <p:nvPr/>
          </p:nvSpPr>
          <p:spPr bwMode="black">
            <a:xfrm>
              <a:off x="3448723" y="3511636"/>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Företagare</a:t>
              </a:r>
              <a:endParaRPr lang="en-FI" b="1" dirty="0"/>
            </a:p>
          </p:txBody>
        </p:sp>
        <p:sp>
          <p:nvSpPr>
            <p:cNvPr id="20" name="Rounded Rectangle 33">
              <a:extLst>
                <a:ext uri="{FF2B5EF4-FFF2-40B4-BE49-F238E27FC236}">
                  <a16:creationId xmlns:a16="http://schemas.microsoft.com/office/drawing/2014/main" id="{4E7AD94B-FA4E-4C0B-A266-029ECFA5CFB7}"/>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21" name="TextBox 34">
              <a:extLst>
                <a:ext uri="{FF2B5EF4-FFF2-40B4-BE49-F238E27FC236}">
                  <a16:creationId xmlns:a16="http://schemas.microsoft.com/office/drawing/2014/main" id="{5EA81DF0-0425-4DA5-A495-EECFF76D2042}"/>
                </a:ext>
              </a:extLst>
            </p:cNvPr>
            <p:cNvSpPr txBox="1"/>
            <p:nvPr/>
          </p:nvSpPr>
          <p:spPr>
            <a:xfrm>
              <a:off x="1528462" y="4281837"/>
              <a:ext cx="1536511" cy="830997"/>
            </a:xfrm>
            <a:prstGeom prst="rect">
              <a:avLst/>
            </a:prstGeom>
            <a:noFill/>
          </p:spPr>
          <p:txBody>
            <a:bodyPr wrap="none" rtlCol="0">
              <a:spAutoFit/>
            </a:bodyPr>
            <a:lstStyle/>
            <a:p>
              <a:pPr lvl="0" algn="ctr"/>
              <a:r>
                <a:rPr lang="en-FI" sz="1600" b="1" dirty="0">
                  <a:solidFill>
                    <a:schemeClr val="tx2"/>
                  </a:solidFill>
                </a:rPr>
                <a:t>TELA</a:t>
              </a:r>
            </a:p>
            <a:p>
              <a:pPr lvl="0" algn="ctr"/>
              <a:r>
                <a:rPr lang="fi-FI" sz="1600" dirty="0" err="1"/>
                <a:t>Arbetspensions</a:t>
              </a:r>
              <a:r>
                <a:rPr lang="fi-FI" sz="1600" dirty="0"/>
                <a:t>-</a:t>
              </a:r>
            </a:p>
            <a:p>
              <a:pPr lvl="0" algn="ctr"/>
              <a:r>
                <a:rPr lang="fi-FI" sz="1600" dirty="0" err="1"/>
                <a:t>anstalterna</a:t>
              </a:r>
              <a:endParaRPr lang="en-FI" sz="1600" dirty="0"/>
            </a:p>
          </p:txBody>
        </p:sp>
        <p:sp>
          <p:nvSpPr>
            <p:cNvPr id="22" name="TextBox 35">
              <a:extLst>
                <a:ext uri="{FF2B5EF4-FFF2-40B4-BE49-F238E27FC236}">
                  <a16:creationId xmlns:a16="http://schemas.microsoft.com/office/drawing/2014/main" id="{69907306-F910-44FF-B8D1-91A77369278F}"/>
                </a:ext>
              </a:extLst>
            </p:cNvPr>
            <p:cNvSpPr txBox="1"/>
            <p:nvPr/>
          </p:nvSpPr>
          <p:spPr>
            <a:xfrm>
              <a:off x="3272618" y="4281837"/>
              <a:ext cx="2071080" cy="830997"/>
            </a:xfrm>
            <a:prstGeom prst="rect">
              <a:avLst/>
            </a:prstGeom>
            <a:noFill/>
          </p:spPr>
          <p:txBody>
            <a:bodyPr wrap="none" rtlCol="0">
              <a:spAutoFit/>
            </a:bodyPr>
            <a:lstStyle/>
            <a:p>
              <a:pPr lvl="0" algn="ctr"/>
              <a:r>
                <a:rPr lang="en-FI" sz="1600" b="1" dirty="0">
                  <a:solidFill>
                    <a:schemeClr val="tx2"/>
                  </a:solidFill>
                </a:rPr>
                <a:t>S</a:t>
              </a:r>
              <a:r>
                <a:rPr lang="fi-FI" sz="1600" b="1" dirty="0">
                  <a:solidFill>
                    <a:schemeClr val="tx2"/>
                  </a:solidFill>
                </a:rPr>
                <a:t>HM</a:t>
              </a:r>
              <a:endParaRPr lang="en-FI" sz="1600" b="1" dirty="0">
                <a:solidFill>
                  <a:schemeClr val="tx2"/>
                </a:solidFill>
              </a:endParaRPr>
            </a:p>
            <a:p>
              <a:pPr lvl="0" algn="ctr"/>
              <a:r>
                <a:rPr lang="en-FI" sz="1600" dirty="0"/>
                <a:t>So</a:t>
              </a:r>
              <a:r>
                <a:rPr lang="fi-FI" sz="1600" dirty="0" err="1"/>
                <a:t>cial</a:t>
              </a:r>
              <a:r>
                <a:rPr lang="fi-FI" sz="1600" dirty="0"/>
                <a:t>- </a:t>
              </a:r>
              <a:r>
                <a:rPr lang="fi-FI" sz="1600" dirty="0" err="1"/>
                <a:t>och</a:t>
              </a:r>
              <a:r>
                <a:rPr lang="fi-FI" sz="1600" dirty="0"/>
                <a:t> </a:t>
              </a:r>
              <a:r>
                <a:rPr lang="fi-FI" sz="1600" dirty="0" err="1"/>
                <a:t>hälsovårds</a:t>
              </a:r>
              <a:r>
                <a:rPr lang="fi-FI" sz="1600" dirty="0"/>
                <a:t>-</a:t>
              </a:r>
            </a:p>
            <a:p>
              <a:pPr lvl="0" algn="ctr"/>
              <a:r>
                <a:rPr lang="fi-FI" sz="1600" dirty="0" err="1"/>
                <a:t>ministeriet</a:t>
              </a:r>
              <a:endParaRPr lang="en-FI" sz="1600" dirty="0"/>
            </a:p>
          </p:txBody>
        </p:sp>
        <p:sp>
          <p:nvSpPr>
            <p:cNvPr id="23" name="TextBox 36">
              <a:extLst>
                <a:ext uri="{FF2B5EF4-FFF2-40B4-BE49-F238E27FC236}">
                  <a16:creationId xmlns:a16="http://schemas.microsoft.com/office/drawing/2014/main" id="{2D4CACE5-02C1-42F5-9E69-9D6DF470C35A}"/>
                </a:ext>
              </a:extLst>
            </p:cNvPr>
            <p:cNvSpPr txBox="1"/>
            <p:nvPr/>
          </p:nvSpPr>
          <p:spPr>
            <a:xfrm>
              <a:off x="5526561" y="4281837"/>
              <a:ext cx="1540678" cy="830997"/>
            </a:xfrm>
            <a:prstGeom prst="rect">
              <a:avLst/>
            </a:prstGeom>
            <a:noFill/>
          </p:spPr>
          <p:txBody>
            <a:bodyPr wrap="none" rtlCol="0">
              <a:spAutoFit/>
            </a:bodyPr>
            <a:lstStyle/>
            <a:p>
              <a:pPr lvl="0" algn="ctr"/>
              <a:r>
                <a:rPr lang="fi-FI" sz="1600" b="1" dirty="0">
                  <a:solidFill>
                    <a:schemeClr val="tx2"/>
                  </a:solidFill>
                </a:rPr>
                <a:t>PSC</a:t>
              </a:r>
              <a:endParaRPr lang="en-FI" sz="1600" b="1" dirty="0">
                <a:solidFill>
                  <a:schemeClr val="tx2"/>
                </a:solidFill>
              </a:endParaRPr>
            </a:p>
            <a:p>
              <a:pPr lvl="0" algn="ctr"/>
              <a:r>
                <a:rPr lang="fi-FI" sz="1600" dirty="0" err="1"/>
                <a:t>Pensionsskydds</a:t>
              </a:r>
              <a:r>
                <a:rPr lang="fi-FI" sz="1600" dirty="0"/>
                <a:t>-</a:t>
              </a:r>
            </a:p>
            <a:p>
              <a:pPr lvl="0" algn="ctr"/>
              <a:r>
                <a:rPr lang="fi-FI" sz="1600" dirty="0" err="1"/>
                <a:t>centralen</a:t>
              </a:r>
              <a:endParaRPr lang="en-FI" sz="1600" dirty="0"/>
            </a:p>
          </p:txBody>
        </p:sp>
        <p:sp>
          <p:nvSpPr>
            <p:cNvPr id="24" name="TextBox 22">
              <a:extLst>
                <a:ext uri="{FF2B5EF4-FFF2-40B4-BE49-F238E27FC236}">
                  <a16:creationId xmlns:a16="http://schemas.microsoft.com/office/drawing/2014/main" id="{DEEE98FB-7877-41A8-A4A3-F2D7EF41A79B}"/>
                </a:ext>
              </a:extLst>
            </p:cNvPr>
            <p:cNvSpPr txBox="1"/>
            <p:nvPr/>
          </p:nvSpPr>
          <p:spPr>
            <a:xfrm>
              <a:off x="3569251" y="2574835"/>
              <a:ext cx="1483483" cy="646331"/>
            </a:xfrm>
            <a:prstGeom prst="rect">
              <a:avLst/>
            </a:prstGeom>
            <a:noFill/>
          </p:spPr>
          <p:txBody>
            <a:bodyPr wrap="none" rtlCol="0">
              <a:spAutoFit/>
            </a:bodyPr>
            <a:lstStyle/>
            <a:p>
              <a:pPr algn="ctr"/>
              <a:r>
                <a:rPr lang="fi-FI" b="1" dirty="0" err="1"/>
                <a:t>Förhandlings</a:t>
              </a:r>
              <a:r>
                <a:rPr lang="fi-FI" b="1" dirty="0"/>
                <a:t>-</a:t>
              </a:r>
            </a:p>
            <a:p>
              <a:pPr algn="ctr"/>
              <a:r>
                <a:rPr lang="fi-FI" b="1" dirty="0" err="1"/>
                <a:t>resultat</a:t>
              </a:r>
              <a:endParaRPr lang="en-FI" b="1" dirty="0"/>
            </a:p>
          </p:txBody>
        </p:sp>
        <p:cxnSp>
          <p:nvCxnSpPr>
            <p:cNvPr id="25" name="Straight Connector 28">
              <a:extLst>
                <a:ext uri="{FF2B5EF4-FFF2-40B4-BE49-F238E27FC236}">
                  <a16:creationId xmlns:a16="http://schemas.microsoft.com/office/drawing/2014/main" id="{C32FF04C-02A2-429A-8277-CC03100E8699}"/>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31">
              <a:extLst>
                <a:ext uri="{FF2B5EF4-FFF2-40B4-BE49-F238E27FC236}">
                  <a16:creationId xmlns:a16="http://schemas.microsoft.com/office/drawing/2014/main" id="{4D0FE6F5-217E-402A-81BC-BA3D85745AEA}"/>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32">
              <a:extLst>
                <a:ext uri="{FF2B5EF4-FFF2-40B4-BE49-F238E27FC236}">
                  <a16:creationId xmlns:a16="http://schemas.microsoft.com/office/drawing/2014/main" id="{FB97F67C-D55F-4DD6-A557-CFB4E1EB2FF2}"/>
                </a:ext>
                <a:ext uri="{C183D7F6-B498-43B3-948B-1728B52AA6E4}">
                  <adec:decorative xmlns:adec="http://schemas.microsoft.com/office/drawing/2017/decorative" val="0"/>
                </a:ext>
              </a:extLst>
            </p:cNvPr>
            <p:cNvCxnSpPr>
              <a:cxnSpLocks/>
            </p:cNvCxnSpPr>
            <p:nvPr/>
          </p:nvCxnSpPr>
          <p:spPr>
            <a:xfrm rot="16200000">
              <a:off x="4184042" y="335187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riangle 38">
              <a:extLst>
                <a:ext uri="{FF2B5EF4-FFF2-40B4-BE49-F238E27FC236}">
                  <a16:creationId xmlns:a16="http://schemas.microsoft.com/office/drawing/2014/main" id="{DC516D75-69E1-4666-B2ED-CFB2E6DA3217}"/>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9" name="TextBox 40">
              <a:extLst>
                <a:ext uri="{FF2B5EF4-FFF2-40B4-BE49-F238E27FC236}">
                  <a16:creationId xmlns:a16="http://schemas.microsoft.com/office/drawing/2014/main" id="{23C282CB-C9C7-413C-82D5-3AE39C397149}"/>
                </a:ext>
              </a:extLst>
            </p:cNvPr>
            <p:cNvSpPr txBox="1"/>
            <p:nvPr/>
          </p:nvSpPr>
          <p:spPr>
            <a:xfrm>
              <a:off x="8177152" y="1722004"/>
              <a:ext cx="1447704" cy="830997"/>
            </a:xfrm>
            <a:prstGeom prst="rect">
              <a:avLst/>
            </a:prstGeom>
            <a:noFill/>
          </p:spPr>
          <p:txBody>
            <a:bodyPr wrap="none" rtlCol="0">
              <a:spAutoFit/>
            </a:bodyPr>
            <a:lstStyle/>
            <a:p>
              <a:pPr lvl="0"/>
              <a:r>
                <a:rPr lang="en-FI" sz="1600" b="1" dirty="0">
                  <a:solidFill>
                    <a:schemeClr val="tx2"/>
                  </a:solidFill>
                </a:rPr>
                <a:t>S</a:t>
              </a:r>
              <a:r>
                <a:rPr lang="fi-FI" sz="1600" b="1" dirty="0">
                  <a:solidFill>
                    <a:schemeClr val="tx2"/>
                  </a:solidFill>
                </a:rPr>
                <a:t>HM</a:t>
              </a:r>
              <a:endParaRPr lang="en-FI" sz="1600" b="1" dirty="0">
                <a:solidFill>
                  <a:schemeClr val="tx2"/>
                </a:solidFill>
              </a:endParaRPr>
            </a:p>
            <a:p>
              <a:r>
                <a:rPr lang="fi-FI" sz="1600" dirty="0" err="1"/>
                <a:t>bererer</a:t>
              </a:r>
              <a:r>
                <a:rPr lang="fi-FI" sz="1600" dirty="0"/>
                <a:t> </a:t>
              </a:r>
            </a:p>
            <a:p>
              <a:r>
                <a:rPr lang="fi-FI" sz="1600" dirty="0"/>
                <a:t>en proposition </a:t>
              </a:r>
            </a:p>
          </p:txBody>
        </p:sp>
        <p:sp>
          <p:nvSpPr>
            <p:cNvPr id="30" name="TextBox 43">
              <a:extLst>
                <a:ext uri="{FF2B5EF4-FFF2-40B4-BE49-F238E27FC236}">
                  <a16:creationId xmlns:a16="http://schemas.microsoft.com/office/drawing/2014/main" id="{DDA0E491-3283-4EB3-8B8C-B07EAFB97C6A}"/>
                </a:ext>
              </a:extLst>
            </p:cNvPr>
            <p:cNvSpPr txBox="1"/>
            <p:nvPr/>
          </p:nvSpPr>
          <p:spPr>
            <a:xfrm>
              <a:off x="8177152" y="3088466"/>
              <a:ext cx="1354730" cy="830997"/>
            </a:xfrm>
            <a:prstGeom prst="rect">
              <a:avLst/>
            </a:prstGeom>
            <a:noFill/>
          </p:spPr>
          <p:txBody>
            <a:bodyPr wrap="none" rtlCol="0">
              <a:spAutoFit/>
            </a:bodyPr>
            <a:lstStyle/>
            <a:p>
              <a:pPr lvl="0"/>
              <a:r>
                <a:rPr lang="fi-FI" sz="1600" b="1" dirty="0" err="1">
                  <a:solidFill>
                    <a:schemeClr val="tx2"/>
                  </a:solidFill>
                </a:rPr>
                <a:t>Riksdagen</a:t>
              </a:r>
              <a:endParaRPr lang="en-FI" sz="1600" b="1" dirty="0">
                <a:solidFill>
                  <a:schemeClr val="tx2"/>
                </a:solidFill>
              </a:endParaRPr>
            </a:p>
            <a:p>
              <a:r>
                <a:rPr lang="fi-FI" sz="1600" dirty="0" err="1"/>
                <a:t>behandlar</a:t>
              </a:r>
              <a:r>
                <a:rPr lang="fi-FI" sz="1600" dirty="0"/>
                <a:t> </a:t>
              </a:r>
            </a:p>
            <a:p>
              <a:r>
                <a:rPr lang="fi-FI" sz="1600" dirty="0" err="1"/>
                <a:t>propositionen</a:t>
              </a:r>
              <a:endParaRPr lang="fi-FI" sz="1600" dirty="0"/>
            </a:p>
          </p:txBody>
        </p:sp>
        <p:sp>
          <p:nvSpPr>
            <p:cNvPr id="31" name="TextBox 45">
              <a:extLst>
                <a:ext uri="{FF2B5EF4-FFF2-40B4-BE49-F238E27FC236}">
                  <a16:creationId xmlns:a16="http://schemas.microsoft.com/office/drawing/2014/main" id="{877F1779-30A3-4EEE-B09A-FA99D637DF4F}"/>
                </a:ext>
              </a:extLst>
            </p:cNvPr>
            <p:cNvSpPr txBox="1"/>
            <p:nvPr/>
          </p:nvSpPr>
          <p:spPr>
            <a:xfrm>
              <a:off x="8177152" y="4597390"/>
              <a:ext cx="1504899" cy="584775"/>
            </a:xfrm>
            <a:prstGeom prst="rect">
              <a:avLst/>
            </a:prstGeom>
            <a:noFill/>
          </p:spPr>
          <p:txBody>
            <a:bodyPr wrap="none" rtlCol="0">
              <a:spAutoFit/>
            </a:bodyPr>
            <a:lstStyle/>
            <a:p>
              <a:pPr lvl="0"/>
              <a:r>
                <a:rPr lang="en-FI" sz="1600" b="1" dirty="0">
                  <a:solidFill>
                    <a:schemeClr val="tx2"/>
                  </a:solidFill>
                </a:rPr>
                <a:t>Presiden</a:t>
              </a:r>
              <a:r>
                <a:rPr lang="fi-FI" sz="1600" b="1" dirty="0" err="1">
                  <a:solidFill>
                    <a:schemeClr val="tx2"/>
                  </a:solidFill>
                </a:rPr>
                <a:t>ten</a:t>
              </a:r>
              <a:endParaRPr lang="en-FI" sz="1600" b="1" dirty="0">
                <a:solidFill>
                  <a:schemeClr val="tx2"/>
                </a:solidFill>
              </a:endParaRPr>
            </a:p>
            <a:p>
              <a:r>
                <a:rPr lang="fi-FI" sz="1600"/>
                <a:t>stadfäster </a:t>
              </a:r>
              <a:r>
                <a:rPr lang="fi-FI" sz="1600" dirty="0" err="1"/>
                <a:t>lagen</a:t>
              </a:r>
              <a:endParaRPr lang="fi-FI" sz="1600" dirty="0"/>
            </a:p>
          </p:txBody>
        </p:sp>
        <p:sp>
          <p:nvSpPr>
            <p:cNvPr id="32" name="Triangle 46">
              <a:extLst>
                <a:ext uri="{FF2B5EF4-FFF2-40B4-BE49-F238E27FC236}">
                  <a16:creationId xmlns:a16="http://schemas.microsoft.com/office/drawing/2014/main" id="{EF42E0EB-5311-44C2-9D1E-4E1144C158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33" name="Triangle 48">
              <a:extLst>
                <a:ext uri="{FF2B5EF4-FFF2-40B4-BE49-F238E27FC236}">
                  <a16:creationId xmlns:a16="http://schemas.microsoft.com/office/drawing/2014/main" id="{B06990D1-B360-44CF-A690-F6F2FE077375}"/>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Tree>
    <p:extLst>
      <p:ext uri="{BB962C8B-B14F-4D97-AF65-F5344CB8AC3E}">
        <p14:creationId xmlns:p14="http://schemas.microsoft.com/office/powerpoint/2010/main" val="318003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A61A37F-CE5B-4D2B-A88A-97C95768BB1B}"/>
              </a:ext>
            </a:extLst>
          </p:cNvPr>
          <p:cNvSpPr>
            <a:spLocks noGrp="1"/>
          </p:cNvSpPr>
          <p:nvPr>
            <p:ph type="ctrTitle"/>
          </p:nvPr>
        </p:nvSpPr>
        <p:spPr/>
        <p:txBody>
          <a:bodyPr/>
          <a:lstStyle/>
          <a:p>
            <a:r>
              <a:rPr lang="fi-FI" dirty="0" err="1"/>
              <a:t>Hur</a:t>
            </a:r>
            <a:r>
              <a:rPr lang="fi-FI" dirty="0"/>
              <a:t> </a:t>
            </a:r>
            <a:r>
              <a:rPr lang="fi-FI" dirty="0" err="1"/>
              <a:t>pensionen</a:t>
            </a:r>
            <a:r>
              <a:rPr lang="fi-FI" dirty="0"/>
              <a:t> </a:t>
            </a:r>
            <a:r>
              <a:rPr lang="fi-FI" dirty="0" err="1"/>
              <a:t>bestäms</a:t>
            </a:r>
            <a:br>
              <a:rPr lang="fi-FI" dirty="0"/>
            </a:br>
            <a:endParaRPr lang="fi-FI" dirty="0"/>
          </a:p>
        </p:txBody>
      </p:sp>
      <p:sp>
        <p:nvSpPr>
          <p:cNvPr id="7" name="Tekstin paikkamerkki 6">
            <a:extLst>
              <a:ext uri="{FF2B5EF4-FFF2-40B4-BE49-F238E27FC236}">
                <a16:creationId xmlns:a16="http://schemas.microsoft.com/office/drawing/2014/main" id="{131DB68B-C60D-4074-8A1B-25B6D572A85C}"/>
              </a:ext>
            </a:extLst>
          </p:cNvPr>
          <p:cNvSpPr>
            <a:spLocks noGrp="1"/>
          </p:cNvSpPr>
          <p:nvPr>
            <p:ph type="body" sz="quarter" idx="13"/>
          </p:nvPr>
        </p:nvSpPr>
        <p:spPr/>
        <p:txBody>
          <a:bodyPr/>
          <a:lstStyle/>
          <a:p>
            <a:r>
              <a:rPr lang="fi-FI" dirty="0"/>
              <a:t>2</a:t>
            </a:r>
          </a:p>
        </p:txBody>
      </p:sp>
      <p:sp>
        <p:nvSpPr>
          <p:cNvPr id="5" name="Dian numeron paikkamerkki 4">
            <a:extLst>
              <a:ext uri="{FF2B5EF4-FFF2-40B4-BE49-F238E27FC236}">
                <a16:creationId xmlns:a16="http://schemas.microsoft.com/office/drawing/2014/main" id="{C1A22403-CF2B-4287-B54C-C88C2322E971}"/>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255306169"/>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ruotsi.potx" id="{6A43DCE4-4CA6-4B06-B4DE-74481D88EBD5}" vid="{C9B6EA24-33E9-4B96-ADC6-8F99D00EA4E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ETK_ruotsi</Template>
  <TotalTime>0</TotalTime>
  <Words>4501</Words>
  <Application>Microsoft Office PowerPoint</Application>
  <PresentationFormat>Laajakuva</PresentationFormat>
  <Paragraphs>806</Paragraphs>
  <Slides>54</Slides>
  <Notes>51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54</vt:i4>
      </vt:variant>
    </vt:vector>
  </HeadingPairs>
  <TitlesOfParts>
    <vt:vector size="59" baseType="lpstr">
      <vt:lpstr>Arial</vt:lpstr>
      <vt:lpstr>Calibri</vt:lpstr>
      <vt:lpstr>Source Sans Pro</vt:lpstr>
      <vt:lpstr>Verdana</vt:lpstr>
      <vt:lpstr>ETK_teema</vt:lpstr>
      <vt:lpstr>Arbetspensionssystemet  i bilder</vt:lpstr>
      <vt:lpstr>Pensionssystemet och  dess förvaltning </vt:lpstr>
      <vt:lpstr>Socialförsäkringen år 2021 43 md € </vt:lpstr>
      <vt:lpstr>Pensionsförsäkringen i Finland år 2021 </vt:lpstr>
      <vt:lpstr>Pensionstagarens grundtrygghet </vt:lpstr>
      <vt:lpstr>Totalpensionen år 2023 </vt:lpstr>
      <vt:lpstr>Arbetspensionsystemets verkställighet </vt:lpstr>
      <vt:lpstr>Beredningen och ikraftträdandet av  arbetspensionslagarna </vt:lpstr>
      <vt:lpstr>Hur pensionen bestäms </vt:lpstr>
      <vt:lpstr>Pensionstagarens grundtrygghet </vt:lpstr>
      <vt:lpstr>Totalpensionen år 2023 </vt:lpstr>
      <vt:lpstr>Totalpensionen år 2023, inkl. bostadsbidrag </vt:lpstr>
      <vt:lpstr>Pension tjänas in för inkomster </vt:lpstr>
      <vt:lpstr>Pensionsåldern stiger per åldersklass</vt:lpstr>
      <vt:lpstr>Åldersgränserna för arbetspensionsförmånerna</vt:lpstr>
      <vt:lpstr>Indexjusteringarna tryggar pensionens nivå</vt:lpstr>
      <vt:lpstr>Pensionsnivån</vt:lpstr>
      <vt:lpstr>Genomsnittlig totalpension 31.12.2022 </vt:lpstr>
      <vt:lpstr>Fördelningen av totalpensionen för egenpensionstagare bosatta i Finland 31.12.2022 </vt:lpstr>
      <vt:lpstr>Genomsnittlig totalpension och dess förhållande till medelförtjänsten åren 2000–2022 </vt:lpstr>
      <vt:lpstr>Genomsnittlig totalpension och dess förhållande  till medelförtjänsten åren 2015–2085 </vt:lpstr>
      <vt:lpstr>Pensionsutgiften</vt:lpstr>
      <vt:lpstr>Arbetspensionsutgiften och FPA-pensions- utgiften år 2022 </vt:lpstr>
      <vt:lpstr>Lagstadgad totalpensionsutgift åren 2015–2022, mn euro </vt:lpstr>
      <vt:lpstr>Pensionsutgifterna i förhållande till bruttonationalprodukten  åren 2010–2090, % </vt:lpstr>
      <vt:lpstr>Utgifts- och avgiftsprocent enligt ArPL i proportion  till lönesumman åren 1962–2090 </vt:lpstr>
      <vt:lpstr>De arbetspensionsförsäkrade</vt:lpstr>
      <vt:lpstr>Fördelningen av befolkningen i förhållande till arbete och arbetspension 31.12.2021 </vt:lpstr>
      <vt:lpstr>Arbetspensionsförsäkrade som arbetade som anställda eller företagare 31.12.2021 efter pensionslag </vt:lpstr>
      <vt:lpstr>Pensionstagarna</vt:lpstr>
      <vt:lpstr>Samtliga pensionstagare 31.12.2022 </vt:lpstr>
      <vt:lpstr>Pensionstagarna efter pensionens struktur åren 2001–2022 </vt:lpstr>
      <vt:lpstr>Hela befolkningen och pensionstagarna  31.12.2022 </vt:lpstr>
      <vt:lpstr>Sjukpensionstagare efter sjukdomshuvudgrupp  åren 2012–2022 </vt:lpstr>
      <vt:lpstr>Nya arbetspensionerade och pensioneringsåldern </vt:lpstr>
      <vt:lpstr>Nya arbetspensionerade åren 2000–2022  efter pensionsslag </vt:lpstr>
      <vt:lpstr>Nya arbetspensionstagare med sjukpension  åren 2000–2022 efter sjukdomshuvudgrupp </vt:lpstr>
      <vt:lpstr>Nya arbetspensionerade åren 2000–2022  efter åldersgrupp </vt:lpstr>
      <vt:lpstr>Nya 50–68-åriga arbetspensionerade år 2022 </vt:lpstr>
      <vt:lpstr>Pensioneringsålder för arbetspension  åren 2000–2020 </vt:lpstr>
      <vt:lpstr>Förväntad pensioneringsålder för arbetspension  åren 1996–2020 </vt:lpstr>
      <vt:lpstr>Förväntad pensioneringsålder åren 1996–2050: utfall, mål och prognos </vt:lpstr>
      <vt:lpstr>Arbetspensions- rehabilitering </vt:lpstr>
      <vt:lpstr>Rehabiliteringsklienter efter ålder  åren 2013–2022 </vt:lpstr>
      <vt:lpstr>Rehabiliteringskostnader åren 2013–2022 </vt:lpstr>
      <vt:lpstr>Situationen efter rehabilitering åren 2022 </vt:lpstr>
      <vt:lpstr>Fortsättningen i arbetslivet bland dem  som slutfört rehabilitering år 2017 </vt:lpstr>
      <vt:lpstr>Finansieringen av arbetspensionerna </vt:lpstr>
      <vt:lpstr>Finansiering av pensioner enligt olika lagar</vt:lpstr>
      <vt:lpstr>Penningflöderna i arbetspensionssystemet år 2022</vt:lpstr>
      <vt:lpstr>Arbetspensionsavgifternas procentsatser år 2023</vt:lpstr>
      <vt:lpstr>Genomsnittlig APL-/ArPL-avgift åren 1962-2023</vt:lpstr>
      <vt:lpstr>Arbetspensionsavgift</vt:lpstr>
      <vt:lpstr>Arbetspensionsfonderna och deras förhållande till bruttonationalprodukten åren 2010-2022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2022-03-11T09:20:31Z</dcterms:created>
  <dcterms:modified xsi:type="dcterms:W3CDTF">2023-06-30T10:41:39Z</dcterms:modified>
</cp:coreProperties>
</file>