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08" r:id="rId1"/>
  </p:sldMasterIdLst>
  <p:notesMasterIdLst>
    <p:notesMasterId r:id="rId21"/>
  </p:notesMasterIdLst>
  <p:sldIdLst>
    <p:sldId id="256" r:id="rId2"/>
    <p:sldId id="261" r:id="rId3"/>
    <p:sldId id="259" r:id="rId4"/>
    <p:sldId id="260" r:id="rId5"/>
    <p:sldId id="262" r:id="rId6"/>
    <p:sldId id="263" r:id="rId7"/>
    <p:sldId id="266" r:id="rId8"/>
    <p:sldId id="267" r:id="rId9"/>
    <p:sldId id="269" r:id="rId10"/>
    <p:sldId id="270" r:id="rId11"/>
    <p:sldId id="271" r:id="rId12"/>
    <p:sldId id="272" r:id="rId13"/>
    <p:sldId id="273" r:id="rId14"/>
    <p:sldId id="274" r:id="rId15"/>
    <p:sldId id="278" r:id="rId16"/>
    <p:sldId id="276" r:id="rId17"/>
    <p:sldId id="264" r:id="rId18"/>
    <p:sldId id="265" r:id="rId19"/>
    <p:sldId id="277" r:id="rId20"/>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6030" autoAdjust="0"/>
  </p:normalViewPr>
  <p:slideViewPr>
    <p:cSldViewPr>
      <p:cViewPr varScale="1">
        <p:scale>
          <a:sx n="62" d="100"/>
          <a:sy n="62" d="100"/>
        </p:scale>
        <p:origin x="212" y="5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3235"/>
    </p:cViewPr>
  </p:sorterViewPr>
  <p:notesViewPr>
    <p:cSldViewPr>
      <p:cViewPr varScale="1">
        <p:scale>
          <a:sx n="123" d="100"/>
          <a:sy n="123" d="100"/>
        </p:scale>
        <p:origin x="366"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ustomXml" Target="../customXml/item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28"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360196-5127-45DE-8D68-0FD73DBFF542}" type="datetimeFigureOut">
              <a:rPr lang="fi-FI" smtClean="0"/>
              <a:t>5.1.2022</a:t>
            </a:fld>
            <a:endParaRPr lang="fi-FI"/>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DDDCE26-A6A5-404B-BE57-57D9F35F1DF3}" type="slidenum">
              <a:rPr lang="fi-FI" smtClean="0"/>
              <a:t>‹#›</a:t>
            </a:fld>
            <a:endParaRPr lang="fi-FI"/>
          </a:p>
        </p:txBody>
      </p:sp>
    </p:spTree>
    <p:extLst>
      <p:ext uri="{BB962C8B-B14F-4D97-AF65-F5344CB8AC3E}">
        <p14:creationId xmlns:p14="http://schemas.microsoft.com/office/powerpoint/2010/main" val="30590940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tilastot.etk.fi/chart/Rahti/rahavirrat.html?lang=se"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5"/>
          </p:nvPr>
        </p:nvSpPr>
        <p:spPr/>
        <p:txBody>
          <a:bodyPr/>
          <a:lstStyle/>
          <a:p>
            <a:fld id="{1DDDCE26-A6A5-404B-BE57-57D9F35F1DF3}" type="slidenum">
              <a:rPr lang="fi-FI" smtClean="0"/>
              <a:t>1</a:t>
            </a:fld>
            <a:endParaRPr lang="fi-FI"/>
          </a:p>
        </p:txBody>
      </p:sp>
    </p:spTree>
    <p:extLst>
      <p:ext uri="{BB962C8B-B14F-4D97-AF65-F5344CB8AC3E}">
        <p14:creationId xmlns:p14="http://schemas.microsoft.com/office/powerpoint/2010/main" val="39132118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sv-SE" dirty="0"/>
              <a:t>En person som förvärvsarbetar utan att vara anställd försäkras enligt lagen om pension för företagare (</a:t>
            </a:r>
            <a:r>
              <a:rPr lang="sv-SE" dirty="0" err="1"/>
              <a:t>FöPL</a:t>
            </a:r>
            <a:r>
              <a:rPr lang="sv-SE" dirty="0"/>
              <a:t>).</a:t>
            </a:r>
          </a:p>
          <a:p>
            <a:endParaRPr lang="sv-SE" dirty="0"/>
          </a:p>
          <a:p>
            <a:r>
              <a:rPr lang="sv-SE" dirty="0"/>
              <a:t>En företagare tjänar in pension enligt </a:t>
            </a:r>
            <a:r>
              <a:rPr lang="sv-SE" dirty="0" err="1"/>
              <a:t>FöPL</a:t>
            </a:r>
            <a:r>
              <a:rPr lang="sv-SE" dirty="0"/>
              <a:t> på basis av sin fastställda </a:t>
            </a:r>
            <a:r>
              <a:rPr lang="sv-SE" dirty="0" err="1"/>
              <a:t>FöPL</a:t>
            </a:r>
            <a:r>
              <a:rPr lang="sv-SE" dirty="0"/>
              <a:t>-arbetsinkomst. </a:t>
            </a:r>
            <a:r>
              <a:rPr lang="sv-SE" dirty="0" err="1"/>
              <a:t>FöPL</a:t>
            </a:r>
            <a:r>
              <a:rPr lang="sv-SE" dirty="0"/>
              <a:t>-försäkringsavgifterna bestäms också på basis av arbetsinkomsten. </a:t>
            </a:r>
          </a:p>
          <a:p>
            <a:endParaRPr lang="sv-SE" dirty="0"/>
          </a:p>
          <a:p>
            <a:r>
              <a:rPr lang="sv-SE" dirty="0" err="1"/>
              <a:t>FöPL</a:t>
            </a:r>
            <a:r>
              <a:rPr lang="sv-SE" dirty="0"/>
              <a:t>-försäkringsavgiftens storlek fastställs utgående från den genomsnittliga </a:t>
            </a:r>
            <a:r>
              <a:rPr lang="sv-SE" dirty="0" err="1"/>
              <a:t>ArPL</a:t>
            </a:r>
            <a:r>
              <a:rPr lang="sv-SE" dirty="0"/>
              <a:t>-avgiften. Staten bekostar den del av </a:t>
            </a:r>
            <a:r>
              <a:rPr lang="sv-SE" dirty="0" err="1"/>
              <a:t>FöPL</a:t>
            </a:r>
            <a:r>
              <a:rPr lang="sv-SE" dirty="0"/>
              <a:t>-pensionerna som företagarnas inbetalda försäkringsavgifter inte räcker till för att täcka.</a:t>
            </a:r>
          </a:p>
          <a:p>
            <a:endParaRPr lang="fi-FI" dirty="0"/>
          </a:p>
        </p:txBody>
      </p:sp>
      <p:sp>
        <p:nvSpPr>
          <p:cNvPr id="4" name="Dian numeron paikkamerkki 3"/>
          <p:cNvSpPr>
            <a:spLocks noGrp="1"/>
          </p:cNvSpPr>
          <p:nvPr>
            <p:ph type="sldNum" sz="quarter" idx="5"/>
          </p:nvPr>
        </p:nvSpPr>
        <p:spPr/>
        <p:txBody>
          <a:bodyPr/>
          <a:lstStyle/>
          <a:p>
            <a:fld id="{1DDDCE26-A6A5-404B-BE57-57D9F35F1DF3}" type="slidenum">
              <a:rPr lang="fi-FI" smtClean="0"/>
              <a:t>10</a:t>
            </a:fld>
            <a:endParaRPr lang="fi-FI"/>
          </a:p>
        </p:txBody>
      </p:sp>
    </p:spTree>
    <p:extLst>
      <p:ext uri="{BB962C8B-B14F-4D97-AF65-F5344CB8AC3E}">
        <p14:creationId xmlns:p14="http://schemas.microsoft.com/office/powerpoint/2010/main" val="28787126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sv-SE" dirty="0"/>
              <a:t>Försäkringen enligt lagen om pension för lantbruksföretagare (</a:t>
            </a:r>
            <a:r>
              <a:rPr lang="sv-SE" dirty="0" err="1"/>
              <a:t>LFöPL</a:t>
            </a:r>
            <a:r>
              <a:rPr lang="sv-SE" dirty="0"/>
              <a:t>) är arbets-pensionsförsäkringen för jordbrukare, skogsägare, fiskare, renskötare och deras familjemedlemmar. Även stipendietagare omfattas av arbetspensionsskyddet enligt </a:t>
            </a:r>
            <a:r>
              <a:rPr lang="sv-SE" dirty="0" err="1"/>
              <a:t>LFöPL</a:t>
            </a:r>
            <a:r>
              <a:rPr lang="sv-SE" dirty="0"/>
              <a:t>. Lantbruksföretagarnas pensionsanstalt LPA sköter </a:t>
            </a:r>
            <a:r>
              <a:rPr lang="sv-SE" dirty="0" err="1"/>
              <a:t>LFöPL</a:t>
            </a:r>
            <a:r>
              <a:rPr lang="sv-SE" dirty="0"/>
              <a:t>-försäkringen.</a:t>
            </a:r>
          </a:p>
          <a:p>
            <a:endParaRPr lang="sv-SE" dirty="0"/>
          </a:p>
          <a:p>
            <a:r>
              <a:rPr lang="sv-SE" dirty="0" err="1"/>
              <a:t>LFöPL</a:t>
            </a:r>
            <a:r>
              <a:rPr lang="sv-SE" dirty="0"/>
              <a:t>-försäkringsavgiften räknas utgående från den försäkrades personliga </a:t>
            </a:r>
            <a:r>
              <a:rPr lang="sv-SE" dirty="0" err="1"/>
              <a:t>LFöPL</a:t>
            </a:r>
            <a:r>
              <a:rPr lang="sv-SE" dirty="0"/>
              <a:t>-arbetsinkomst. Avgiftsprocenten beror på åldern och arbetsinkomstens belopp. Staten bekostar den del av </a:t>
            </a:r>
            <a:r>
              <a:rPr lang="sv-SE" dirty="0" err="1"/>
              <a:t>LFöPL</a:t>
            </a:r>
            <a:r>
              <a:rPr lang="sv-SE" dirty="0"/>
              <a:t>-pensionerna som företagarnas inbetalda försäkringsavgifter inte räcker till för att täcka. </a:t>
            </a:r>
          </a:p>
          <a:p>
            <a:endParaRPr lang="sv-SE" dirty="0"/>
          </a:p>
          <a:p>
            <a:r>
              <a:rPr lang="sv-SE" dirty="0"/>
              <a:t>Källa till uppgifterna: LPA</a:t>
            </a:r>
          </a:p>
          <a:p>
            <a:endParaRPr lang="fi-FI" dirty="0"/>
          </a:p>
        </p:txBody>
      </p:sp>
      <p:sp>
        <p:nvSpPr>
          <p:cNvPr id="4" name="Dian numeron paikkamerkki 3"/>
          <p:cNvSpPr>
            <a:spLocks noGrp="1"/>
          </p:cNvSpPr>
          <p:nvPr>
            <p:ph type="sldNum" sz="quarter" idx="5"/>
          </p:nvPr>
        </p:nvSpPr>
        <p:spPr/>
        <p:txBody>
          <a:bodyPr/>
          <a:lstStyle/>
          <a:p>
            <a:fld id="{1DDDCE26-A6A5-404B-BE57-57D9F35F1DF3}" type="slidenum">
              <a:rPr lang="fi-FI" smtClean="0"/>
              <a:t>11</a:t>
            </a:fld>
            <a:endParaRPr lang="fi-FI"/>
          </a:p>
        </p:txBody>
      </p:sp>
    </p:spTree>
    <p:extLst>
      <p:ext uri="{BB962C8B-B14F-4D97-AF65-F5344CB8AC3E}">
        <p14:creationId xmlns:p14="http://schemas.microsoft.com/office/powerpoint/2010/main" val="12028726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sv-SE" dirty="0"/>
              <a:t>Sociala förmåner under oavlönade perioder har gett pensionstillväxt från och med år 2005. Med oavlönade perioder avses tider då arbetstagaren har fått antingen moderskapspenning, särskild moderskapspenning, faderskapspenning, föräldra-penning, sjukdagpenning, partiell sjukdagpenning eller specialvårdspenning, alterneringsersättning, inkomstrelaterad dagpenning, vuxenutbildningsstöd, rehabiliteringspenning eller ersättningar enligt lagen om trafikförsäkring eller lagen om olycksfallsförsäkring. </a:t>
            </a:r>
            <a:r>
              <a:rPr lang="fi-FI" dirty="0"/>
              <a:t>  </a:t>
            </a:r>
          </a:p>
          <a:p>
            <a:endParaRPr lang="sv-SE" dirty="0"/>
          </a:p>
          <a:p>
            <a:r>
              <a:rPr lang="sv-SE" dirty="0"/>
              <a:t>Pensionsdelarna som tillvuxit utgående från oavlönade perioder finansieras gemensamt. Pensionsanstalterna ansvarar gemensamt för kostnaderna, som fördelas mellan pensionsanstalterna i proportion till de lönesummor som är försäkrade hos dem.</a:t>
            </a:r>
            <a:endParaRPr lang="en-US" dirty="0"/>
          </a:p>
          <a:p>
            <a:endParaRPr lang="fi-FI" dirty="0"/>
          </a:p>
        </p:txBody>
      </p:sp>
      <p:sp>
        <p:nvSpPr>
          <p:cNvPr id="4" name="Dian numeron paikkamerkki 3"/>
          <p:cNvSpPr>
            <a:spLocks noGrp="1"/>
          </p:cNvSpPr>
          <p:nvPr>
            <p:ph type="sldNum" sz="quarter" idx="5"/>
          </p:nvPr>
        </p:nvSpPr>
        <p:spPr/>
        <p:txBody>
          <a:bodyPr/>
          <a:lstStyle/>
          <a:p>
            <a:fld id="{1DDDCE26-A6A5-404B-BE57-57D9F35F1DF3}" type="slidenum">
              <a:rPr lang="fi-FI" smtClean="0"/>
              <a:t>12</a:t>
            </a:fld>
            <a:endParaRPr lang="fi-FI"/>
          </a:p>
        </p:txBody>
      </p:sp>
    </p:spTree>
    <p:extLst>
      <p:ext uri="{BB962C8B-B14F-4D97-AF65-F5344CB8AC3E}">
        <p14:creationId xmlns:p14="http://schemas.microsoft.com/office/powerpoint/2010/main" val="13922632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sv-SE" dirty="0"/>
              <a:t>För </a:t>
            </a:r>
            <a:r>
              <a:rPr lang="sv-SE" dirty="0" err="1"/>
              <a:t>StPEL</a:t>
            </a:r>
            <a:r>
              <a:rPr lang="sv-SE" dirty="0"/>
              <a:t>-förmån som betalas vid sidan av arbetspension har pension tillvuxit enligt </a:t>
            </a:r>
            <a:r>
              <a:rPr lang="sv-SE" dirty="0" err="1"/>
              <a:t>StPEL</a:t>
            </a:r>
            <a:r>
              <a:rPr lang="sv-SE" dirty="0"/>
              <a:t> (lagen om pensionsersättning som ska betalas av statens medel för tiden för vård av barn under 3 år eller för tiden för studier) från och med år 2005. </a:t>
            </a:r>
          </a:p>
          <a:p>
            <a:endParaRPr lang="sv-SE" dirty="0"/>
          </a:p>
          <a:p>
            <a:r>
              <a:rPr lang="sv-SE" dirty="0" err="1"/>
              <a:t>StPEL</a:t>
            </a:r>
            <a:r>
              <a:rPr lang="sv-SE" dirty="0"/>
              <a:t>-förmån tillväxer till en person som med anledning av vård av eget barn är förhindrad att förvärvsarbeta och får hemvårdsstöd för vård av eget barn eller har avlagt lägre eller högre högskoleexamen eller yrkeshögskoleexamen eller har avlagt en yrkesinriktad grundexamen.</a:t>
            </a:r>
            <a:r>
              <a:rPr lang="fi-FI" dirty="0"/>
              <a:t>  </a:t>
            </a:r>
            <a:r>
              <a:rPr lang="sv-SE" dirty="0"/>
              <a:t>Förmånen tillväxer utifrån en kalkylmässig inkomst. </a:t>
            </a:r>
          </a:p>
          <a:p>
            <a:endParaRPr lang="sv-SE" dirty="0"/>
          </a:p>
          <a:p>
            <a:r>
              <a:rPr lang="sv-SE" dirty="0"/>
              <a:t>Staten ersätter </a:t>
            </a:r>
            <a:r>
              <a:rPr lang="sv-SE" dirty="0" err="1"/>
              <a:t>StPEL</a:t>
            </a:r>
            <a:r>
              <a:rPr lang="sv-SE" dirty="0"/>
              <a:t>-förmånens belopp till den pensionsanstalt som betalat ut förmånen.</a:t>
            </a:r>
          </a:p>
          <a:p>
            <a:endParaRPr lang="sv-SE" dirty="0"/>
          </a:p>
          <a:p>
            <a:r>
              <a:rPr lang="sv-SE" dirty="0"/>
              <a:t>År 2020 var </a:t>
            </a:r>
            <a:r>
              <a:rPr lang="sv-SE" dirty="0" err="1"/>
              <a:t>StPEL</a:t>
            </a:r>
            <a:r>
              <a:rPr lang="sv-SE" dirty="0"/>
              <a:t>-förmånsutgiften 10,88 miljon euro, vilket är ca 0,04 procent av arbetspensionsutgiften, men det förutspås att den stabiliseras till ca 2,3 procent av pensionsutgiften till och med år 2080.</a:t>
            </a:r>
          </a:p>
          <a:p>
            <a:endParaRPr lang="fi-FI" dirty="0"/>
          </a:p>
        </p:txBody>
      </p:sp>
      <p:sp>
        <p:nvSpPr>
          <p:cNvPr id="4" name="Dian numeron paikkamerkki 3"/>
          <p:cNvSpPr>
            <a:spLocks noGrp="1"/>
          </p:cNvSpPr>
          <p:nvPr>
            <p:ph type="sldNum" sz="quarter" idx="5"/>
          </p:nvPr>
        </p:nvSpPr>
        <p:spPr/>
        <p:txBody>
          <a:bodyPr/>
          <a:lstStyle/>
          <a:p>
            <a:fld id="{1DDDCE26-A6A5-404B-BE57-57D9F35F1DF3}" type="slidenum">
              <a:rPr lang="fi-FI" smtClean="0"/>
              <a:t>13</a:t>
            </a:fld>
            <a:endParaRPr lang="fi-FI"/>
          </a:p>
        </p:txBody>
      </p:sp>
    </p:spTree>
    <p:extLst>
      <p:ext uri="{BB962C8B-B14F-4D97-AF65-F5344CB8AC3E}">
        <p14:creationId xmlns:p14="http://schemas.microsoft.com/office/powerpoint/2010/main" val="24283415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sv-SE" dirty="0"/>
              <a:t>Systemet för utkomstskydd för arbetslösa betalar arbetspensionssystemet ersättning för kostnader för inkomstrelaterade förmåner under oavlönade perioder redan när pensionen tillväxer.</a:t>
            </a:r>
          </a:p>
          <a:p>
            <a:endParaRPr lang="sv-SE" dirty="0"/>
          </a:p>
          <a:p>
            <a:r>
              <a:rPr lang="sv-SE" dirty="0"/>
              <a:t>Arbetslöshetsgraden: källa Statistikcentralen.</a:t>
            </a:r>
          </a:p>
          <a:p>
            <a:endParaRPr lang="fi-FI" dirty="0"/>
          </a:p>
        </p:txBody>
      </p:sp>
      <p:sp>
        <p:nvSpPr>
          <p:cNvPr id="4" name="Dian numeron paikkamerkki 3"/>
          <p:cNvSpPr>
            <a:spLocks noGrp="1"/>
          </p:cNvSpPr>
          <p:nvPr>
            <p:ph type="sldNum" sz="quarter" idx="5"/>
          </p:nvPr>
        </p:nvSpPr>
        <p:spPr/>
        <p:txBody>
          <a:bodyPr/>
          <a:lstStyle/>
          <a:p>
            <a:fld id="{1DDDCE26-A6A5-404B-BE57-57D9F35F1DF3}" type="slidenum">
              <a:rPr lang="fi-FI" smtClean="0"/>
              <a:t>14</a:t>
            </a:fld>
            <a:endParaRPr lang="fi-FI"/>
          </a:p>
        </p:txBody>
      </p:sp>
    </p:spTree>
    <p:extLst>
      <p:ext uri="{BB962C8B-B14F-4D97-AF65-F5344CB8AC3E}">
        <p14:creationId xmlns:p14="http://schemas.microsoft.com/office/powerpoint/2010/main" val="15732435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5"/>
          </p:nvPr>
        </p:nvSpPr>
        <p:spPr/>
        <p:txBody>
          <a:bodyPr/>
          <a:lstStyle/>
          <a:p>
            <a:fld id="{1DDDCE26-A6A5-404B-BE57-57D9F35F1DF3}" type="slidenum">
              <a:rPr lang="fi-FI" smtClean="0"/>
              <a:t>15</a:t>
            </a:fld>
            <a:endParaRPr lang="fi-FI"/>
          </a:p>
        </p:txBody>
      </p:sp>
    </p:spTree>
    <p:extLst>
      <p:ext uri="{BB962C8B-B14F-4D97-AF65-F5344CB8AC3E}">
        <p14:creationId xmlns:p14="http://schemas.microsoft.com/office/powerpoint/2010/main" val="14998403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sv-SE" dirty="0"/>
              <a:t>Arbetsgivare med verksamhet som omfattas av </a:t>
            </a:r>
            <a:r>
              <a:rPr lang="sv-SE" dirty="0" err="1"/>
              <a:t>ArPL</a:t>
            </a:r>
            <a:r>
              <a:rPr lang="sv-SE" dirty="0"/>
              <a:t> kan ordna sina anställdas pensionsskydd i ett arbetspensionsförsäkringsbolag, en pensionskassa eller en pensionsstiftelse. Sjömanspensionskassan försäkrar verksamhet som omfattas av </a:t>
            </a:r>
            <a:r>
              <a:rPr lang="sv-SE" dirty="0" err="1"/>
              <a:t>SjPL</a:t>
            </a:r>
            <a:r>
              <a:rPr lang="sv-SE" dirty="0"/>
              <a:t>. </a:t>
            </a:r>
          </a:p>
          <a:p>
            <a:endParaRPr lang="sv-SE" dirty="0"/>
          </a:p>
          <a:p>
            <a:r>
              <a:rPr lang="sv-SE" dirty="0"/>
              <a:t>Oberoende av vilken typ av pensionsanstalt det gäller, dimensioneras avgiften så att den tillsammans med avkastningen av placeringarna täcker det pensionsansvar som ska fonderas under året, de löpande pensioner som bekostas gemensamt, omkostnaderna och de förluster som beror på uteblivna försäkringsavgifter. </a:t>
            </a:r>
          </a:p>
          <a:p>
            <a:endParaRPr lang="sv-SE" dirty="0"/>
          </a:p>
          <a:p>
            <a:r>
              <a:rPr lang="sv-SE" dirty="0"/>
              <a:t>Arbetsgivaravgiften varierar mellan pensionsanstalterna och i vissa pensionsanstalts-typer också mellan olika arbetsgivare inom samma pensionsanstalt. </a:t>
            </a:r>
            <a:r>
              <a:rPr lang="sv-SE" dirty="0" err="1"/>
              <a:t>Avtalsarbets</a:t>
            </a:r>
            <a:r>
              <a:rPr lang="sv-SE" dirty="0"/>
              <a:t>-givare som har en försäkring i ett arbetspensionsförsäkringsbolag kan få sänkt avgift tack vare kundåterbäringar, som är olika för olika arbetsgivare. Stora arbetsgivares avgifter påverkas av antalet fall av arbetsoförmåga som arbetsgivaren haft de tidigare åren. I pensionsstiftelser och -kassor är försäkringsavgiften en understödsavgift.</a:t>
            </a:r>
          </a:p>
          <a:p>
            <a:endParaRPr lang="fi-FI" dirty="0"/>
          </a:p>
        </p:txBody>
      </p:sp>
      <p:sp>
        <p:nvSpPr>
          <p:cNvPr id="4" name="Dian numeron paikkamerkki 3"/>
          <p:cNvSpPr>
            <a:spLocks noGrp="1"/>
          </p:cNvSpPr>
          <p:nvPr>
            <p:ph type="sldNum" sz="quarter" idx="5"/>
          </p:nvPr>
        </p:nvSpPr>
        <p:spPr/>
        <p:txBody>
          <a:bodyPr/>
          <a:lstStyle/>
          <a:p>
            <a:fld id="{1DDDCE26-A6A5-404B-BE57-57D9F35F1DF3}" type="slidenum">
              <a:rPr lang="fi-FI" smtClean="0"/>
              <a:t>16</a:t>
            </a:fld>
            <a:endParaRPr lang="fi-FI"/>
          </a:p>
        </p:txBody>
      </p:sp>
    </p:spTree>
    <p:extLst>
      <p:ext uri="{BB962C8B-B14F-4D97-AF65-F5344CB8AC3E}">
        <p14:creationId xmlns:p14="http://schemas.microsoft.com/office/powerpoint/2010/main" val="40072822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sv-SE" dirty="0"/>
              <a:t>Social- och hälsovårdsministeriet fastställer procentsatserna för arbetspensions-avgifterna årligen. </a:t>
            </a:r>
          </a:p>
          <a:p>
            <a:endParaRPr lang="sv-SE" dirty="0"/>
          </a:p>
          <a:p>
            <a:pPr defTabSz="457200" fontAlgn="base">
              <a:lnSpc>
                <a:spcPct val="85000"/>
              </a:lnSpc>
              <a:spcBef>
                <a:spcPct val="30000"/>
              </a:spcBef>
              <a:spcAft>
                <a:spcPct val="0"/>
              </a:spcAft>
              <a:defRPr/>
            </a:pPr>
            <a:r>
              <a:rPr lang="sv-SE" dirty="0"/>
              <a:t>Avgiften till Keva omfattar en lönebaserad och pensionsutgiftsbaserad del.</a:t>
            </a:r>
          </a:p>
          <a:p>
            <a:pPr defTabSz="457200" fontAlgn="base">
              <a:lnSpc>
                <a:spcPct val="85000"/>
              </a:lnSpc>
              <a:spcBef>
                <a:spcPct val="30000"/>
              </a:spcBef>
              <a:spcAft>
                <a:spcPct val="0"/>
              </a:spcAft>
              <a:defRPr/>
            </a:pPr>
            <a:endParaRPr lang="fi-FI" dirty="0"/>
          </a:p>
          <a:p>
            <a:pPr defTabSz="457200" fontAlgn="base">
              <a:lnSpc>
                <a:spcPct val="85000"/>
              </a:lnSpc>
              <a:spcBef>
                <a:spcPct val="30000"/>
              </a:spcBef>
              <a:spcAft>
                <a:spcPct val="0"/>
              </a:spcAft>
              <a:defRPr/>
            </a:pPr>
            <a:r>
              <a:rPr lang="sv-SE" dirty="0"/>
              <a:t>Utöver kyrkans avgift dessutom pensionsfondsavgift, som är 5 % av kyrkoskatten år 2022.</a:t>
            </a:r>
          </a:p>
          <a:p>
            <a:endParaRPr lang="sv-SE" dirty="0"/>
          </a:p>
          <a:p>
            <a:pPr>
              <a:lnSpc>
                <a:spcPct val="20000"/>
              </a:lnSpc>
            </a:pPr>
            <a:endParaRPr lang="fi-FI" dirty="0"/>
          </a:p>
          <a:p>
            <a:r>
              <a:rPr lang="sv-SE" dirty="0"/>
              <a:t>Procentsatserna för företagares och lantbruksföretagares avgifter är knutna till den genomsnittliga </a:t>
            </a:r>
            <a:r>
              <a:rPr lang="sv-SE" dirty="0" err="1"/>
              <a:t>ArPL</a:t>
            </a:r>
            <a:r>
              <a:rPr lang="sv-SE" dirty="0"/>
              <a:t>-avgiften. </a:t>
            </a:r>
          </a:p>
          <a:p>
            <a:endParaRPr lang="fi-FI" dirty="0"/>
          </a:p>
          <a:p>
            <a:r>
              <a:rPr lang="sv-SE" dirty="0"/>
              <a:t>Avgiftsprocenten för en företagare som fyllt 53 år träder i kraft från och med början av året som följer på det då  53 års ålder uppnåtts och fortsätter till slutet av den kalendermånad, som företagaren fyller 63 år.</a:t>
            </a:r>
          </a:p>
          <a:p>
            <a:pPr>
              <a:lnSpc>
                <a:spcPct val="20000"/>
              </a:lnSpc>
            </a:pPr>
            <a:endParaRPr lang="fi-FI" dirty="0"/>
          </a:p>
          <a:p>
            <a:pPr>
              <a:lnSpc>
                <a:spcPct val="20000"/>
              </a:lnSpc>
            </a:pPr>
            <a:endParaRPr lang="fi-FI" dirty="0"/>
          </a:p>
          <a:p>
            <a:r>
              <a:rPr lang="sv-SE" dirty="0"/>
              <a:t>Rabatten på </a:t>
            </a:r>
            <a:r>
              <a:rPr lang="sv-SE" dirty="0" err="1"/>
              <a:t>FöPL</a:t>
            </a:r>
            <a:r>
              <a:rPr lang="sv-SE" dirty="0"/>
              <a:t>-avgiften för nya företagare är 22 procent.</a:t>
            </a:r>
          </a:p>
          <a:p>
            <a:endParaRPr lang="fi-FI" dirty="0"/>
          </a:p>
        </p:txBody>
      </p:sp>
      <p:sp>
        <p:nvSpPr>
          <p:cNvPr id="4" name="Dian numeron paikkamerkki 3"/>
          <p:cNvSpPr>
            <a:spLocks noGrp="1"/>
          </p:cNvSpPr>
          <p:nvPr>
            <p:ph type="sldNum" sz="quarter" idx="5"/>
          </p:nvPr>
        </p:nvSpPr>
        <p:spPr/>
        <p:txBody>
          <a:bodyPr/>
          <a:lstStyle/>
          <a:p>
            <a:fld id="{1DDDCE26-A6A5-404B-BE57-57D9F35F1DF3}" type="slidenum">
              <a:rPr lang="fi-FI" smtClean="0"/>
              <a:t>17</a:t>
            </a:fld>
            <a:endParaRPr lang="fi-FI"/>
          </a:p>
        </p:txBody>
      </p:sp>
    </p:spTree>
    <p:extLst>
      <p:ext uri="{BB962C8B-B14F-4D97-AF65-F5344CB8AC3E}">
        <p14:creationId xmlns:p14="http://schemas.microsoft.com/office/powerpoint/2010/main" val="35618648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sv-SE" dirty="0"/>
              <a:t>Med avgiftens ålderspensions- och sjukpensionsdelar samlas pengar in för fondering för framtida pensioner. Med avgiftens utjämningsdel däremot bekostas pensioner som betalas samma år till den del de inte har fonderats i förväg. </a:t>
            </a:r>
          </a:p>
          <a:p>
            <a:endParaRPr lang="sv-SE" dirty="0"/>
          </a:p>
          <a:p>
            <a:r>
              <a:rPr lang="sv-SE" dirty="0"/>
              <a:t>Siffrorna i tabellen är genomsnittliga. Om försäkringen har tecknats i ett arbets-pensionsförsäkringsbolag inverkar arbetsgivarens storlek på arbetsgivaravgiften. Tillfälliga arbetsgivare betalar försäkringsavgiften enligt en fast procentsats för sina anställda. Små avtalsarbetsgivare betalar en försäkringsavgift enligt en fast grund-tariff. Stora arbetsgivares avgifter beror på antalet sjukpensioner till arbetsgivarens egna anställda.</a:t>
            </a:r>
            <a:r>
              <a:rPr lang="fi-FI" dirty="0"/>
              <a:t>  </a:t>
            </a:r>
            <a:r>
              <a:rPr lang="sv-SE" dirty="0"/>
              <a:t>Avtalsarbetsgivares avgifter påverkas av kundåterbäringen, som i sin tur är beroende av avkastningen av pensionsanstaltens placeringsverksamhet och kundförhållandets längd. Därtill är det möjligt att få rabatt på avgiftens andra delar om omkostnaderna är små eller det skett avgiftsförluster. </a:t>
            </a:r>
          </a:p>
          <a:p>
            <a:endParaRPr lang="sv-SE" dirty="0"/>
          </a:p>
          <a:p>
            <a:r>
              <a:rPr lang="sv-SE" dirty="0"/>
              <a:t>Arbetstagarens andel av avgiften är större för 53–62 åringar. Arbetsgivaren betalar hela avgiften till arbetspensionsförsäkringsbolaget och drar av arbetstagarens andel av lönen. I den genomsnittliga avgiften för arbetsgivare har den genomsnittliga andelen av 53–62-åringar beaktats.</a:t>
            </a:r>
            <a:endParaRPr lang="fi-FI" dirty="0"/>
          </a:p>
          <a:p>
            <a:endParaRPr lang="fi-FI" dirty="0"/>
          </a:p>
        </p:txBody>
      </p:sp>
      <p:sp>
        <p:nvSpPr>
          <p:cNvPr id="4" name="Dian numeron paikkamerkki 3"/>
          <p:cNvSpPr>
            <a:spLocks noGrp="1"/>
          </p:cNvSpPr>
          <p:nvPr>
            <p:ph type="sldNum" sz="quarter" idx="5"/>
          </p:nvPr>
        </p:nvSpPr>
        <p:spPr/>
        <p:txBody>
          <a:bodyPr/>
          <a:lstStyle/>
          <a:p>
            <a:fld id="{1DDDCE26-A6A5-404B-BE57-57D9F35F1DF3}" type="slidenum">
              <a:rPr lang="fi-FI" smtClean="0"/>
              <a:t>18</a:t>
            </a:fld>
            <a:endParaRPr lang="fi-FI"/>
          </a:p>
        </p:txBody>
      </p:sp>
    </p:spTree>
    <p:extLst>
      <p:ext uri="{BB962C8B-B14F-4D97-AF65-F5344CB8AC3E}">
        <p14:creationId xmlns:p14="http://schemas.microsoft.com/office/powerpoint/2010/main" val="321611089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5"/>
          </p:nvPr>
        </p:nvSpPr>
        <p:spPr/>
        <p:txBody>
          <a:bodyPr/>
          <a:lstStyle/>
          <a:p>
            <a:fld id="{1DDDCE26-A6A5-404B-BE57-57D9F35F1DF3}" type="slidenum">
              <a:rPr lang="fi-FI" smtClean="0"/>
              <a:t>19</a:t>
            </a:fld>
            <a:endParaRPr lang="fi-FI"/>
          </a:p>
        </p:txBody>
      </p:sp>
    </p:spTree>
    <p:extLst>
      <p:ext uri="{BB962C8B-B14F-4D97-AF65-F5344CB8AC3E}">
        <p14:creationId xmlns:p14="http://schemas.microsoft.com/office/powerpoint/2010/main" val="19740529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a:xfrm>
            <a:off x="685800" y="4427934"/>
            <a:ext cx="5486400" cy="3600450"/>
          </a:xfrm>
        </p:spPr>
        <p:txBody>
          <a:bodyPr/>
          <a:lstStyle/>
          <a:p>
            <a:pPr defTabSz="457200" fontAlgn="base">
              <a:lnSpc>
                <a:spcPct val="85000"/>
              </a:lnSpc>
              <a:spcBef>
                <a:spcPct val="30000"/>
              </a:spcBef>
              <a:spcAft>
                <a:spcPct val="0"/>
              </a:spcAft>
              <a:defRPr/>
            </a:pPr>
            <a:r>
              <a:rPr lang="sv-SE" dirty="0"/>
              <a:t>År 2020 minskade pensionstillgångarna inom arbetspensionssystemet med 6,6 miljarder euro och uppgick vid årets slut till 224,6 miljarder euro.</a:t>
            </a:r>
            <a:endParaRPr lang="fi-FI" dirty="0"/>
          </a:p>
          <a:p>
            <a:pPr defTabSz="457200" fontAlgn="base">
              <a:lnSpc>
                <a:spcPct val="85000"/>
              </a:lnSpc>
              <a:spcBef>
                <a:spcPct val="30000"/>
              </a:spcBef>
              <a:spcAft>
                <a:spcPct val="0"/>
              </a:spcAft>
              <a:defRPr/>
            </a:pPr>
            <a:endParaRPr lang="fi-FI" dirty="0"/>
          </a:p>
          <a:p>
            <a:pPr defTabSz="457200" fontAlgn="base">
              <a:lnSpc>
                <a:spcPct val="85000"/>
              </a:lnSpc>
              <a:spcBef>
                <a:spcPct val="30000"/>
              </a:spcBef>
              <a:spcAft>
                <a:spcPct val="0"/>
              </a:spcAft>
              <a:defRPr/>
            </a:pPr>
            <a:r>
              <a:rPr lang="sv-SE" dirty="0"/>
              <a:t>Pensionsskyddscentralens visualisering åskådliggör tillgångarna och penningflödet inom arbetspensionssystemet. Välj vilket år du vill studera och se hur pensions-pengarna har rört sig. </a:t>
            </a:r>
          </a:p>
          <a:p>
            <a:pPr defTabSz="457200" fontAlgn="base">
              <a:lnSpc>
                <a:spcPct val="85000"/>
              </a:lnSpc>
              <a:spcBef>
                <a:spcPct val="30000"/>
              </a:spcBef>
              <a:spcAft>
                <a:spcPct val="0"/>
              </a:spcAft>
              <a:defRPr/>
            </a:pPr>
            <a:endParaRPr lang="fi-FI" dirty="0"/>
          </a:p>
          <a:p>
            <a:r>
              <a:rPr lang="fi-FI" dirty="0" err="1"/>
              <a:t>Länka</a:t>
            </a:r>
            <a:r>
              <a:rPr lang="fi-FI" dirty="0"/>
              <a:t> </a:t>
            </a:r>
            <a:r>
              <a:rPr lang="fi-FI" dirty="0" err="1"/>
              <a:t>till</a:t>
            </a:r>
            <a:r>
              <a:rPr lang="fi-FI" dirty="0"/>
              <a:t> </a:t>
            </a:r>
            <a:r>
              <a:rPr lang="fi-FI" dirty="0" err="1"/>
              <a:t>visualiseringen</a:t>
            </a:r>
            <a:r>
              <a:rPr lang="fi-FI" dirty="0"/>
              <a:t>: </a:t>
            </a:r>
          </a:p>
          <a:p>
            <a:r>
              <a:rPr lang="fi-FI" dirty="0">
                <a:hlinkClick r:id="rId3"/>
              </a:rPr>
              <a:t>https://tilastot.etk.fi/chart/Rahti/rahavirrat.html?lang=se</a:t>
            </a:r>
            <a:endParaRPr lang="fi-FI" dirty="0"/>
          </a:p>
          <a:p>
            <a:endParaRPr lang="fi-FI" dirty="0"/>
          </a:p>
          <a:p>
            <a:endParaRPr lang="fi-FI" dirty="0"/>
          </a:p>
        </p:txBody>
      </p:sp>
      <p:sp>
        <p:nvSpPr>
          <p:cNvPr id="4" name="Dian numeron paikkamerkki 3"/>
          <p:cNvSpPr>
            <a:spLocks noGrp="1"/>
          </p:cNvSpPr>
          <p:nvPr>
            <p:ph type="sldNum" sz="quarter" idx="5"/>
          </p:nvPr>
        </p:nvSpPr>
        <p:spPr/>
        <p:txBody>
          <a:bodyPr/>
          <a:lstStyle/>
          <a:p>
            <a:fld id="{1DDDCE26-A6A5-404B-BE57-57D9F35F1DF3}" type="slidenum">
              <a:rPr lang="fi-FI" smtClean="0"/>
              <a:t>2</a:t>
            </a:fld>
            <a:endParaRPr lang="fi-FI"/>
          </a:p>
        </p:txBody>
      </p:sp>
    </p:spTree>
    <p:extLst>
      <p:ext uri="{BB962C8B-B14F-4D97-AF65-F5344CB8AC3E}">
        <p14:creationId xmlns:p14="http://schemas.microsoft.com/office/powerpoint/2010/main" val="37758291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a:xfrm>
            <a:off x="685800" y="4400550"/>
            <a:ext cx="5486400" cy="3915866"/>
          </a:xfrm>
        </p:spPr>
        <p:txBody>
          <a:bodyPr/>
          <a:lstStyle/>
          <a:p>
            <a:r>
              <a:rPr lang="sv-SE" dirty="0"/>
              <a:t>Pensioner kan finansieras genom ett fördelningssystem, ett fonderingssystem eller genom en kombination av dessa. </a:t>
            </a:r>
            <a:endParaRPr lang="fi-FI" dirty="0"/>
          </a:p>
          <a:p>
            <a:endParaRPr lang="fi-FI" dirty="0"/>
          </a:p>
          <a:p>
            <a:r>
              <a:rPr lang="sv-SE" dirty="0"/>
              <a:t>I ett fördelningssystem täcker pensionsavgifterna och eventuella andra finansierings-källor årligen hela pensionsutgiften och omkostnaderna. Avgiften och förmånen riktas till olika generationer. Systemet är enkelt, men om pensionsutgifterna stiger mycket, blir också avgifterna högre. Avgifterna ska betalas också då ekonomin är ansträngd.</a:t>
            </a:r>
          </a:p>
          <a:p>
            <a:endParaRPr lang="sv-SE" dirty="0"/>
          </a:p>
          <a:p>
            <a:r>
              <a:rPr lang="sv-SE" dirty="0"/>
              <a:t>I ett fonderande system fonderas förmånen vid intjäningstidpunkten, och avgiften och förmånen riktas då till samma generation. Placeringsintäkterna från fonderna möjliggör en lägre pensionsavgift.</a:t>
            </a:r>
            <a:r>
              <a:rPr lang="fi-FI" dirty="0"/>
              <a:t>  </a:t>
            </a:r>
            <a:r>
              <a:rPr lang="sv-SE" dirty="0"/>
              <a:t>I systemet ingår dock en risk för placerings-förluster.</a:t>
            </a:r>
          </a:p>
          <a:p>
            <a:endParaRPr lang="sv-SE" dirty="0"/>
          </a:p>
          <a:p>
            <a:r>
              <a:rPr lang="sv-SE" dirty="0"/>
              <a:t>Pensioner enligt lagen om pension för arbetstagare (</a:t>
            </a:r>
            <a:r>
              <a:rPr lang="sv-SE" dirty="0" err="1"/>
              <a:t>ArPL</a:t>
            </a:r>
            <a:r>
              <a:rPr lang="sv-SE" dirty="0"/>
              <a:t>) och lagen om sjömans-pensioner (</a:t>
            </a:r>
            <a:r>
              <a:rPr lang="sv-SE" dirty="0" err="1"/>
              <a:t>SjPL</a:t>
            </a:r>
            <a:r>
              <a:rPr lang="sv-SE" dirty="0"/>
              <a:t>) finansieras med ett partiellt fonderande system, där pensions-utgiften täcks partiellt med fonder och partiellt med avgifter för det aktuella året. Detta system är flexibelt och med hjälp av fonden kan avgiftsnivån justeras. Det partiellt fonderande systemet innehåller dock en risk för att systemet blir komplicerat</a:t>
            </a:r>
            <a:endParaRPr lang="en-US" dirty="0"/>
          </a:p>
          <a:p>
            <a:endParaRPr lang="fi-FI" dirty="0"/>
          </a:p>
        </p:txBody>
      </p:sp>
      <p:sp>
        <p:nvSpPr>
          <p:cNvPr id="4" name="Dian numeron paikkamerkki 3"/>
          <p:cNvSpPr>
            <a:spLocks noGrp="1"/>
          </p:cNvSpPr>
          <p:nvPr>
            <p:ph type="sldNum" sz="quarter" idx="5"/>
          </p:nvPr>
        </p:nvSpPr>
        <p:spPr/>
        <p:txBody>
          <a:bodyPr/>
          <a:lstStyle/>
          <a:p>
            <a:fld id="{1DDDCE26-A6A5-404B-BE57-57D9F35F1DF3}" type="slidenum">
              <a:rPr lang="fi-FI" smtClean="0"/>
              <a:t>3</a:t>
            </a:fld>
            <a:endParaRPr lang="fi-FI"/>
          </a:p>
        </p:txBody>
      </p:sp>
    </p:spTree>
    <p:extLst>
      <p:ext uri="{BB962C8B-B14F-4D97-AF65-F5344CB8AC3E}">
        <p14:creationId xmlns:p14="http://schemas.microsoft.com/office/powerpoint/2010/main" val="21024794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sv-SE" dirty="0"/>
              <a:t>Pensioner enligt lagen om pension för arbetstagare (</a:t>
            </a:r>
            <a:r>
              <a:rPr lang="sv-SE" dirty="0" err="1"/>
              <a:t>ArPL</a:t>
            </a:r>
            <a:r>
              <a:rPr lang="sv-SE" dirty="0"/>
              <a:t>) och lagen om pension för sjömän (</a:t>
            </a:r>
            <a:r>
              <a:rPr lang="sv-SE" dirty="0" err="1"/>
              <a:t>SjPL</a:t>
            </a:r>
            <a:r>
              <a:rPr lang="sv-SE" dirty="0"/>
              <a:t>) finansieras med ett partiellt fonderande system. Indelningen i en fonderad del och en gemensamt finansierad del (s.k. utjämningsdel) görs på den enskilda pensionens nivå.</a:t>
            </a:r>
          </a:p>
          <a:p>
            <a:endParaRPr lang="sv-SE" dirty="0"/>
          </a:p>
          <a:p>
            <a:r>
              <a:rPr lang="sv-SE" dirty="0"/>
              <a:t>Pensionsanstalterna ansvarar gemensamt för kostnaderna av utjämningsdelen. Den pensionsanstalt som försäkrat arbetsinkomsterna ansvarar för den fonderande delen.  </a:t>
            </a:r>
          </a:p>
          <a:p>
            <a:endParaRPr lang="sv-SE" dirty="0"/>
          </a:p>
          <a:p>
            <a:r>
              <a:rPr lang="sv-SE" dirty="0"/>
              <a:t>Ålderspensionen fonderas så länge den försäkrade fortsätter arbeta.</a:t>
            </a:r>
            <a:r>
              <a:rPr lang="fi-FI" dirty="0"/>
              <a:t>  </a:t>
            </a:r>
            <a:r>
              <a:rPr lang="sv-SE" dirty="0"/>
              <a:t>Varje pensions-anstalt ansvarar för den andel av den fonderade delen som tillvuxit på basis av inkomster som försäkrats hos pensionsanstalten.</a:t>
            </a:r>
          </a:p>
          <a:p>
            <a:endParaRPr lang="sv-SE" dirty="0"/>
          </a:p>
          <a:p>
            <a:r>
              <a:rPr lang="sv-SE" dirty="0"/>
              <a:t>Sjukpensionen fonderas vid pensionens begynnelsetidpunkt. För den fonderande delen svarar de pensionsanstalter där pensionstagaren har varit försäkrad under kostnadsfördelningens granskningsperiod, vilket är de två år som föregår pensions-fallsåret.</a:t>
            </a:r>
          </a:p>
          <a:p>
            <a:endParaRPr lang="sv-SE" dirty="0"/>
          </a:p>
          <a:p>
            <a:r>
              <a:rPr lang="sv-SE" dirty="0"/>
              <a:t>Endast ålders- och sjukpensionerna har en fonderad del, familje- och deltids-pensionerna finansieras däremot helt och hållet med fördelningssystemet.</a:t>
            </a:r>
          </a:p>
          <a:p>
            <a:endParaRPr lang="fi-FI" dirty="0"/>
          </a:p>
        </p:txBody>
      </p:sp>
      <p:sp>
        <p:nvSpPr>
          <p:cNvPr id="4" name="Dian numeron paikkamerkki 3"/>
          <p:cNvSpPr>
            <a:spLocks noGrp="1"/>
          </p:cNvSpPr>
          <p:nvPr>
            <p:ph type="sldNum" sz="quarter" idx="5"/>
          </p:nvPr>
        </p:nvSpPr>
        <p:spPr/>
        <p:txBody>
          <a:bodyPr/>
          <a:lstStyle/>
          <a:p>
            <a:fld id="{1DDDCE26-A6A5-404B-BE57-57D9F35F1DF3}" type="slidenum">
              <a:rPr lang="fi-FI" smtClean="0"/>
              <a:t>4</a:t>
            </a:fld>
            <a:endParaRPr lang="fi-FI"/>
          </a:p>
        </p:txBody>
      </p:sp>
    </p:spTree>
    <p:extLst>
      <p:ext uri="{BB962C8B-B14F-4D97-AF65-F5344CB8AC3E}">
        <p14:creationId xmlns:p14="http://schemas.microsoft.com/office/powerpoint/2010/main" val="26746532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sv-SE" dirty="0"/>
              <a:t>Pensioner inom den privata sektorn tjänas in enligt lagen om pension för arbetstagare (</a:t>
            </a:r>
            <a:r>
              <a:rPr lang="sv-SE" dirty="0" err="1"/>
              <a:t>ArPL</a:t>
            </a:r>
            <a:r>
              <a:rPr lang="sv-SE" dirty="0"/>
              <a:t>), lagen om sjömanspensioner (</a:t>
            </a:r>
            <a:r>
              <a:rPr lang="sv-SE" dirty="0" err="1"/>
              <a:t>SjPL</a:t>
            </a:r>
            <a:r>
              <a:rPr lang="sv-SE" dirty="0"/>
              <a:t>), samt lagen om pension för företagare (</a:t>
            </a:r>
            <a:r>
              <a:rPr lang="sv-SE" dirty="0" err="1"/>
              <a:t>FöPL</a:t>
            </a:r>
            <a:r>
              <a:rPr lang="sv-SE" dirty="0"/>
              <a:t>) och lagen om pension för lantbruksföretagare (</a:t>
            </a:r>
            <a:r>
              <a:rPr lang="sv-SE" dirty="0" err="1"/>
              <a:t>LFöPL</a:t>
            </a:r>
            <a:r>
              <a:rPr lang="sv-SE" dirty="0"/>
              <a:t>).  </a:t>
            </a:r>
          </a:p>
          <a:p>
            <a:endParaRPr lang="sv-SE" dirty="0"/>
          </a:p>
          <a:p>
            <a:r>
              <a:rPr lang="sv-SE" dirty="0"/>
              <a:t>Arbetstagarnas pensioner (</a:t>
            </a:r>
            <a:r>
              <a:rPr lang="sv-SE" dirty="0" err="1"/>
              <a:t>ArPL</a:t>
            </a:r>
            <a:r>
              <a:rPr lang="sv-SE" dirty="0"/>
              <a:t>, </a:t>
            </a:r>
            <a:r>
              <a:rPr lang="sv-SE" dirty="0" err="1"/>
              <a:t>SjPL</a:t>
            </a:r>
            <a:r>
              <a:rPr lang="sv-SE" dirty="0"/>
              <a:t>) finansieras med det partiellt fonderande systemet medan företagarnas pensioner (</a:t>
            </a:r>
            <a:r>
              <a:rPr lang="sv-SE" dirty="0" err="1"/>
              <a:t>FöPL</a:t>
            </a:r>
            <a:r>
              <a:rPr lang="sv-SE" dirty="0"/>
              <a:t>, </a:t>
            </a:r>
            <a:r>
              <a:rPr lang="sv-SE" dirty="0" err="1"/>
              <a:t>LFöPL</a:t>
            </a:r>
            <a:r>
              <a:rPr lang="sv-SE" dirty="0"/>
              <a:t>) fonderas med fördelnings-systemet. I företagarnas pensioner är även staten med som en finansieringskälla i den utsträckning som de insamlade avgifterna inte räcker till för att täcka pensions-utgiften. Dessutom en knapp tredjedel av </a:t>
            </a:r>
            <a:r>
              <a:rPr lang="sv-SE" dirty="0" err="1"/>
              <a:t>SjPL</a:t>
            </a:r>
            <a:r>
              <a:rPr lang="sv-SE" dirty="0"/>
              <a:t>-pensionsutgiften bekostas ur statsbudgeten.</a:t>
            </a:r>
          </a:p>
          <a:p>
            <a:endParaRPr lang="sv-SE" dirty="0"/>
          </a:p>
          <a:p>
            <a:r>
              <a:rPr lang="sv-SE" dirty="0"/>
              <a:t>Den offentliga sektorns pensioner  (</a:t>
            </a:r>
            <a:r>
              <a:rPr lang="sv-SE" dirty="0" err="1"/>
              <a:t>OffPL</a:t>
            </a:r>
            <a:r>
              <a:rPr lang="sv-SE" dirty="0"/>
              <a:t>) finansieras med fördelningssystem som har inbyggda buffertfonder. Statens pensioner finansieras också med statens skatteinkomster.</a:t>
            </a:r>
          </a:p>
          <a:p>
            <a:endParaRPr lang="sv-SE" dirty="0"/>
          </a:p>
          <a:p>
            <a:r>
              <a:rPr lang="sv-SE" dirty="0"/>
              <a:t>Till de offentliga pensionssystemen hör kommunernas pensioner, statens pensioner, Finlands evangelisk-lutherska kyrkas pensioner  och pensioner enligt mindre system, såsom pensioner för anställda av Folkpensionsanstalten, ortodoxa kyrkan, Finlands Bank och Ålands landskapsregering.</a:t>
            </a:r>
          </a:p>
          <a:p>
            <a:endParaRPr lang="fi-FI" dirty="0"/>
          </a:p>
        </p:txBody>
      </p:sp>
      <p:sp>
        <p:nvSpPr>
          <p:cNvPr id="4" name="Dian numeron paikkamerkki 3"/>
          <p:cNvSpPr>
            <a:spLocks noGrp="1"/>
          </p:cNvSpPr>
          <p:nvPr>
            <p:ph type="sldNum" sz="quarter" idx="5"/>
          </p:nvPr>
        </p:nvSpPr>
        <p:spPr/>
        <p:txBody>
          <a:bodyPr/>
          <a:lstStyle/>
          <a:p>
            <a:fld id="{1DDDCE26-A6A5-404B-BE57-57D9F35F1DF3}" type="slidenum">
              <a:rPr lang="fi-FI" smtClean="0"/>
              <a:t>5</a:t>
            </a:fld>
            <a:endParaRPr lang="fi-FI"/>
          </a:p>
        </p:txBody>
      </p:sp>
    </p:spTree>
    <p:extLst>
      <p:ext uri="{BB962C8B-B14F-4D97-AF65-F5344CB8AC3E}">
        <p14:creationId xmlns:p14="http://schemas.microsoft.com/office/powerpoint/2010/main" val="19283364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sv-SE" dirty="0"/>
              <a:t>Verkställigheten av arbetspensionerna har decentraliserats på flera pensionsanstalter. Det finns flera pensionsanstalter som försäkrar </a:t>
            </a:r>
            <a:r>
              <a:rPr lang="sv-SE" dirty="0" err="1"/>
              <a:t>ArPL</a:t>
            </a:r>
            <a:r>
              <a:rPr lang="sv-SE" dirty="0"/>
              <a:t>- och </a:t>
            </a:r>
            <a:r>
              <a:rPr lang="sv-SE" dirty="0" err="1"/>
              <a:t>FöPL</a:t>
            </a:r>
            <a:r>
              <a:rPr lang="sv-SE" dirty="0"/>
              <a:t>-pensioner, medan pensioner enligt andra pensionslagar försäkras i en pensionsanstalt som har grundats enligt respektive lag.</a:t>
            </a:r>
            <a:r>
              <a:rPr lang="fi-FI" dirty="0"/>
              <a:t>  </a:t>
            </a:r>
            <a:r>
              <a:rPr lang="sv-SE" dirty="0"/>
              <a:t>Under sin tid i arbetslivet kan en pensionstagare ha tjänat in pension som flera olika pensionsanstalter finansiellt ansvarar för. </a:t>
            </a:r>
          </a:p>
          <a:p>
            <a:pPr>
              <a:lnSpc>
                <a:spcPct val="50000"/>
              </a:lnSpc>
            </a:pPr>
            <a:endParaRPr lang="fi-FI" dirty="0"/>
          </a:p>
          <a:p>
            <a:r>
              <a:rPr lang="sv-SE" dirty="0"/>
              <a:t>I regel behöver pensionssökanden inte ansöka om ett pensionsbeslut från fler än en pensionsanstalt. Enligt principen om sista pensionsanstalt (VILMA) betalas pensions-tagarens hela pension ut av en enda pensionsanstalt, som alltså betalar pensions-delar enligt olika lagar också för andra pensionsanstalters räkning.</a:t>
            </a:r>
          </a:p>
          <a:p>
            <a:pPr>
              <a:lnSpc>
                <a:spcPct val="50000"/>
              </a:lnSpc>
            </a:pPr>
            <a:endParaRPr lang="sv-SE" dirty="0"/>
          </a:p>
          <a:p>
            <a:r>
              <a:rPr lang="sv-SE" dirty="0"/>
              <a:t>Pensionsdelar som pensionsanstalter betalat ut för varandras räkning avstäms vid en kostnadsfördelning som verkställs av Pensionsskyddscentralen.</a:t>
            </a:r>
            <a:r>
              <a:rPr lang="fi-FI" dirty="0"/>
              <a:t> </a:t>
            </a:r>
            <a:r>
              <a:rPr lang="sv-SE" dirty="0"/>
              <a:t>I kostnads-fördelningen för år 2019 deltog 4 pensionsförsäkringsbolag, 11 pensionsstiftelser och 5 pensionskassor samt Keva (pensioner inom den offentliga sektorn), Lantbruks-företagarnas pensionsanstalt (LPA, </a:t>
            </a:r>
            <a:r>
              <a:rPr lang="sv-SE" dirty="0" err="1"/>
              <a:t>LFöPL</a:t>
            </a:r>
            <a:r>
              <a:rPr lang="sv-SE" dirty="0"/>
              <a:t>-pensioner) och Sjömanspensionskassan (SPK, </a:t>
            </a:r>
            <a:r>
              <a:rPr lang="sv-SE" dirty="0" err="1"/>
              <a:t>SjPL</a:t>
            </a:r>
            <a:r>
              <a:rPr lang="sv-SE" dirty="0"/>
              <a:t>-pensioner). I kostnadsfördelningen deltog också pensionskassan för prästerskapet inom den ortodoxa kyrkan, Finlands Bank och Ålands landskaps-regering, som också finansierar vissa pensionsdelar som ska bekostas gemensamt, såsom pensionsdelar som tillvuxit under oavlönade perioder. Dessa pensionsanstalter står dock utanför förfarandet enligt principen om sista pensionsanstalt, vilket innebär att pensionssökanden ska ansöka om pension som tillvuxit hos dessa pensions-anstalter separat hos respektive pensionsanstalt.</a:t>
            </a:r>
          </a:p>
          <a:p>
            <a:endParaRPr lang="fi-FI" dirty="0"/>
          </a:p>
        </p:txBody>
      </p:sp>
      <p:sp>
        <p:nvSpPr>
          <p:cNvPr id="4" name="Dian numeron paikkamerkki 3"/>
          <p:cNvSpPr>
            <a:spLocks noGrp="1"/>
          </p:cNvSpPr>
          <p:nvPr>
            <p:ph type="sldNum" sz="quarter" idx="5"/>
          </p:nvPr>
        </p:nvSpPr>
        <p:spPr/>
        <p:txBody>
          <a:bodyPr/>
          <a:lstStyle/>
          <a:p>
            <a:fld id="{1DDDCE26-A6A5-404B-BE57-57D9F35F1DF3}" type="slidenum">
              <a:rPr lang="fi-FI" smtClean="0"/>
              <a:t>6</a:t>
            </a:fld>
            <a:endParaRPr lang="fi-FI"/>
          </a:p>
        </p:txBody>
      </p:sp>
    </p:spTree>
    <p:extLst>
      <p:ext uri="{BB962C8B-B14F-4D97-AF65-F5344CB8AC3E}">
        <p14:creationId xmlns:p14="http://schemas.microsoft.com/office/powerpoint/2010/main" val="26463304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sv-SE" dirty="0"/>
              <a:t>Enligt principen om sista försäkringsanstalt (VILMA) betalas hela pensionen av den pensionsanstalt där pensionstagaren senast varit försäkrad innan pensionen började. </a:t>
            </a:r>
            <a:r>
              <a:rPr lang="fi-FI" dirty="0"/>
              <a:t>  </a:t>
            </a:r>
            <a:r>
              <a:rPr lang="sv-SE" dirty="0"/>
              <a:t>Pensionen delas in i delar enligt vilken lag de tjänats in. Även andra pensionsanstalter kan ha ansvar för dessa delar. Pensionsskyddscentralen (PSC) gör årligen en kostnads-fördelning för pensionerna mellan pensionsanstalterna. I kostnadsfördelningen ingår sex olika avräkningar.</a:t>
            </a:r>
          </a:p>
          <a:p>
            <a:endParaRPr lang="sv-SE" dirty="0"/>
          </a:p>
          <a:p>
            <a:r>
              <a:rPr lang="sv-SE" dirty="0"/>
              <a:t>Kostnaderna för pensionsdelarna som finansieras gemensamt fördelas mellan pensionsanstalterna. I </a:t>
            </a:r>
            <a:r>
              <a:rPr lang="sv-SE" dirty="0" err="1"/>
              <a:t>ArPL</a:t>
            </a:r>
            <a:r>
              <a:rPr lang="sv-SE" dirty="0"/>
              <a:t>-</a:t>
            </a:r>
            <a:r>
              <a:rPr lang="sv-SE" dirty="0" err="1"/>
              <a:t>SjPL</a:t>
            </a:r>
            <a:r>
              <a:rPr lang="sv-SE" dirty="0"/>
              <a:t>-VILMA-pensionsavräkningen utreds också de fonderade pensionsdelar som betalats för en annan pensionsanstalts räkning. I kostnadsfördelningen för </a:t>
            </a:r>
            <a:r>
              <a:rPr lang="sv-SE" dirty="0" err="1"/>
              <a:t>FöPL</a:t>
            </a:r>
            <a:r>
              <a:rPr lang="sv-SE" dirty="0"/>
              <a:t>-pensionerna avstäms de pensioner som gemensamt finansieras av </a:t>
            </a:r>
            <a:r>
              <a:rPr lang="sv-SE" dirty="0" err="1"/>
              <a:t>FöPL</a:t>
            </a:r>
            <a:r>
              <a:rPr lang="sv-SE" dirty="0"/>
              <a:t>-pensionsanstalterna samt fördelas statens andel av </a:t>
            </a:r>
            <a:r>
              <a:rPr lang="sv-SE" dirty="0" err="1"/>
              <a:t>FöPL</a:t>
            </a:r>
            <a:r>
              <a:rPr lang="sv-SE" dirty="0"/>
              <a:t>-pensionsutgiften mellan pensionsanstalterna. Pension tillväxer också på basis av vissa sociala förmåner. Den pensionen finansieras gemensamt av pensionsanstalterna och kostnaderna för den avstäms i kostnadsfördelningen för oavlönade perioder. </a:t>
            </a:r>
          </a:p>
          <a:p>
            <a:endParaRPr lang="sv-SE" dirty="0"/>
          </a:p>
          <a:p>
            <a:r>
              <a:rPr lang="sv-SE" dirty="0"/>
              <a:t>Sysselsättningsfonden betalar avgifter till pensionssystemet för att täcka kostnaderna för pensionsskydd som tillväxer för vissa sociala förmåner. Staten bekostar de pensionsdelar som tillvuxit enligt lagen om pensionsersättning som ska betalas av statens medel för tiden för vård av barn under tre år eller för tiden för studier (</a:t>
            </a:r>
            <a:r>
              <a:rPr lang="sv-SE" dirty="0" err="1"/>
              <a:t>StPEL</a:t>
            </a:r>
            <a:r>
              <a:rPr lang="sv-SE" dirty="0"/>
              <a:t>). PSC fördelar dessa avgiftsdelar till pensionsanstalterna i separata avräkningar. PSC gör också en avräkning av pensionsanstalternas andelar av PSC:s kostnader</a:t>
            </a:r>
            <a:endParaRPr lang="en-US" dirty="0"/>
          </a:p>
          <a:p>
            <a:endParaRPr lang="fi-FI" dirty="0"/>
          </a:p>
        </p:txBody>
      </p:sp>
      <p:sp>
        <p:nvSpPr>
          <p:cNvPr id="4" name="Dian numeron paikkamerkki 3"/>
          <p:cNvSpPr>
            <a:spLocks noGrp="1"/>
          </p:cNvSpPr>
          <p:nvPr>
            <p:ph type="sldNum" sz="quarter" idx="5"/>
          </p:nvPr>
        </p:nvSpPr>
        <p:spPr/>
        <p:txBody>
          <a:bodyPr/>
          <a:lstStyle/>
          <a:p>
            <a:fld id="{1DDDCE26-A6A5-404B-BE57-57D9F35F1DF3}" type="slidenum">
              <a:rPr lang="fi-FI" smtClean="0"/>
              <a:t>7</a:t>
            </a:fld>
            <a:endParaRPr lang="fi-FI"/>
          </a:p>
        </p:txBody>
      </p:sp>
    </p:spTree>
    <p:extLst>
      <p:ext uri="{BB962C8B-B14F-4D97-AF65-F5344CB8AC3E}">
        <p14:creationId xmlns:p14="http://schemas.microsoft.com/office/powerpoint/2010/main" val="5346002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5"/>
          </p:nvPr>
        </p:nvSpPr>
        <p:spPr/>
        <p:txBody>
          <a:bodyPr/>
          <a:lstStyle/>
          <a:p>
            <a:fld id="{1DDDCE26-A6A5-404B-BE57-57D9F35F1DF3}" type="slidenum">
              <a:rPr lang="fi-FI" smtClean="0"/>
              <a:t>8</a:t>
            </a:fld>
            <a:endParaRPr lang="fi-FI"/>
          </a:p>
        </p:txBody>
      </p:sp>
    </p:spTree>
    <p:extLst>
      <p:ext uri="{BB962C8B-B14F-4D97-AF65-F5344CB8AC3E}">
        <p14:creationId xmlns:p14="http://schemas.microsoft.com/office/powerpoint/2010/main" val="28444603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sv-SE" dirty="0"/>
              <a:t>Utbetalda </a:t>
            </a:r>
            <a:r>
              <a:rPr lang="sv-SE" dirty="0" err="1"/>
              <a:t>ArPL</a:t>
            </a:r>
            <a:r>
              <a:rPr lang="sv-SE" dirty="0"/>
              <a:t>- och </a:t>
            </a:r>
            <a:r>
              <a:rPr lang="sv-SE" dirty="0" err="1"/>
              <a:t>SjPL</a:t>
            </a:r>
            <a:r>
              <a:rPr lang="sv-SE" dirty="0"/>
              <a:t>-pensioner samt de gemensamt finansierade pensionernas andel åren 2001–2020. Siffrorna innehåller överskjutande </a:t>
            </a:r>
            <a:r>
              <a:rPr lang="sv-SE" dirty="0" err="1"/>
              <a:t>SjPL</a:t>
            </a:r>
            <a:r>
              <a:rPr lang="sv-SE" dirty="0"/>
              <a:t>-del och APL-tilläggspensionsskydd men inte pensionsdelar som tjänats in under oavlönade perioder.</a:t>
            </a:r>
          </a:p>
          <a:p>
            <a:endParaRPr lang="sv-SE" dirty="0"/>
          </a:p>
          <a:p>
            <a:r>
              <a:rPr lang="sv-SE" dirty="0"/>
              <a:t>Sjömanspensionskassan finansierar helt och hållet den del av </a:t>
            </a:r>
            <a:r>
              <a:rPr lang="sv-SE" dirty="0" err="1"/>
              <a:t>SjPL</a:t>
            </a:r>
            <a:r>
              <a:rPr lang="sv-SE" dirty="0"/>
              <a:t>-pensionen som överstiger </a:t>
            </a:r>
            <a:r>
              <a:rPr lang="sv-SE" dirty="0" err="1"/>
              <a:t>ArPL</a:t>
            </a:r>
            <a:r>
              <a:rPr lang="sv-SE" dirty="0"/>
              <a:t>-pensionsskyddet. Den kallas överskjutande </a:t>
            </a:r>
            <a:r>
              <a:rPr lang="sv-SE" dirty="0" err="1"/>
              <a:t>SjPL</a:t>
            </a:r>
            <a:r>
              <a:rPr lang="sv-SE" dirty="0"/>
              <a:t>-del.</a:t>
            </a:r>
            <a:endParaRPr lang="en-US" dirty="0"/>
          </a:p>
          <a:p>
            <a:endParaRPr lang="fi-FI" dirty="0"/>
          </a:p>
        </p:txBody>
      </p:sp>
      <p:sp>
        <p:nvSpPr>
          <p:cNvPr id="4" name="Dian numeron paikkamerkki 3"/>
          <p:cNvSpPr>
            <a:spLocks noGrp="1"/>
          </p:cNvSpPr>
          <p:nvPr>
            <p:ph type="sldNum" sz="quarter" idx="5"/>
          </p:nvPr>
        </p:nvSpPr>
        <p:spPr/>
        <p:txBody>
          <a:bodyPr/>
          <a:lstStyle/>
          <a:p>
            <a:fld id="{1DDDCE26-A6A5-404B-BE57-57D9F35F1DF3}" type="slidenum">
              <a:rPr lang="fi-FI" smtClean="0"/>
              <a:t>9</a:t>
            </a:fld>
            <a:endParaRPr lang="fi-FI"/>
          </a:p>
        </p:txBody>
      </p:sp>
    </p:spTree>
    <p:extLst>
      <p:ext uri="{BB962C8B-B14F-4D97-AF65-F5344CB8AC3E}">
        <p14:creationId xmlns:p14="http://schemas.microsoft.com/office/powerpoint/2010/main" val="406969700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Otsikkodia">
    <p:spTree>
      <p:nvGrpSpPr>
        <p:cNvPr id="1" name=""/>
        <p:cNvGrpSpPr/>
        <p:nvPr/>
      </p:nvGrpSpPr>
      <p:grpSpPr>
        <a:xfrm>
          <a:off x="0" y="0"/>
          <a:ext cx="0" cy="0"/>
          <a:chOff x="0" y="0"/>
          <a:chExt cx="0" cy="0"/>
        </a:xfrm>
      </p:grpSpPr>
      <p:sp>
        <p:nvSpPr>
          <p:cNvPr id="7" name="Rectangle 10">
            <a:extLst>
              <a:ext uri="{FF2B5EF4-FFF2-40B4-BE49-F238E27FC236}">
                <a16:creationId xmlns:a16="http://schemas.microsoft.com/office/drawing/2014/main" id="{9C117ACD-DB48-469D-B3A5-3D8882FD2EBA}"/>
              </a:ext>
            </a:extLst>
          </p:cNvPr>
          <p:cNvSpPr/>
          <p:nvPr/>
        </p:nvSpPr>
        <p:spPr bwMode="white">
          <a:xfrm>
            <a:off x="1" y="1"/>
            <a:ext cx="12191999" cy="5854356"/>
          </a:xfrm>
          <a:prstGeom prst="rect">
            <a:avLst/>
          </a:prstGeom>
          <a:solidFill>
            <a:srgbClr val="0356B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en-FI" sz="2667" dirty="0">
              <a:latin typeface="Verdana" panose="020B0604030504040204" pitchFamily="34" charset="0"/>
              <a:ea typeface="Verdana" panose="020B0604030504040204" pitchFamily="34" charset="0"/>
              <a:cs typeface="Verdana" panose="020B0604030504040204" pitchFamily="34" charset="0"/>
            </a:endParaRPr>
          </a:p>
        </p:txBody>
      </p:sp>
      <p:sp>
        <p:nvSpPr>
          <p:cNvPr id="2" name="Otsikko 1">
            <a:extLst>
              <a:ext uri="{FF2B5EF4-FFF2-40B4-BE49-F238E27FC236}">
                <a16:creationId xmlns:a16="http://schemas.microsoft.com/office/drawing/2014/main" id="{8B2878A9-06AD-4811-B821-8DC94694F366}"/>
              </a:ext>
            </a:extLst>
          </p:cNvPr>
          <p:cNvSpPr>
            <a:spLocks noGrp="1"/>
          </p:cNvSpPr>
          <p:nvPr>
            <p:ph type="ctrTitle" hasCustomPrompt="1"/>
          </p:nvPr>
        </p:nvSpPr>
        <p:spPr>
          <a:xfrm>
            <a:off x="828000" y="648000"/>
            <a:ext cx="7452000" cy="2520000"/>
          </a:xfrm>
        </p:spPr>
        <p:txBody>
          <a:bodyPr anchor="t">
            <a:noAutofit/>
          </a:bodyPr>
          <a:lstStyle>
            <a:lvl1pPr algn="l">
              <a:defRPr sz="5100">
                <a:solidFill>
                  <a:schemeClr val="bg1"/>
                </a:solidFill>
              </a:defRPr>
            </a:lvl1p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br>
              <a:rPr lang="fi-FI" dirty="0"/>
            </a:br>
            <a:r>
              <a:rPr lang="fi-FI" dirty="0"/>
              <a:t>kolmas rivi</a:t>
            </a:r>
          </a:p>
        </p:txBody>
      </p:sp>
      <p:sp>
        <p:nvSpPr>
          <p:cNvPr id="3" name="Alaotsikko 2">
            <a:extLst>
              <a:ext uri="{FF2B5EF4-FFF2-40B4-BE49-F238E27FC236}">
                <a16:creationId xmlns:a16="http://schemas.microsoft.com/office/drawing/2014/main" id="{758AB152-6134-4ECF-B98C-A3B847F87E68}"/>
              </a:ext>
            </a:extLst>
          </p:cNvPr>
          <p:cNvSpPr>
            <a:spLocks noGrp="1"/>
          </p:cNvSpPr>
          <p:nvPr>
            <p:ph type="subTitle" idx="1"/>
          </p:nvPr>
        </p:nvSpPr>
        <p:spPr>
          <a:xfrm>
            <a:off x="828000" y="3726000"/>
            <a:ext cx="7452000" cy="1655762"/>
          </a:xfrm>
        </p:spPr>
        <p:txBody>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sp>
        <p:nvSpPr>
          <p:cNvPr id="4" name="Päivämäärän paikkamerkki 3">
            <a:extLst>
              <a:ext uri="{FF2B5EF4-FFF2-40B4-BE49-F238E27FC236}">
                <a16:creationId xmlns:a16="http://schemas.microsoft.com/office/drawing/2014/main" id="{3058B3E6-66CA-4E3D-8B75-C9C94F0443F6}"/>
              </a:ext>
            </a:extLst>
          </p:cNvPr>
          <p:cNvSpPr>
            <a:spLocks noGrp="1"/>
          </p:cNvSpPr>
          <p:nvPr>
            <p:ph type="dt" sz="half" idx="10"/>
          </p:nvPr>
        </p:nvSpPr>
        <p:spPr/>
        <p:txBody>
          <a:bodyPr/>
          <a:lstStyle>
            <a:lvl1pPr>
              <a:defRPr>
                <a:noFill/>
              </a:defRPr>
            </a:lvl1pPr>
          </a:lstStyle>
          <a:p>
            <a:r>
              <a:rPr lang="fi-FI"/>
              <a:t>11.12.2020</a:t>
            </a:r>
          </a:p>
        </p:txBody>
      </p:sp>
      <p:sp>
        <p:nvSpPr>
          <p:cNvPr id="5" name="Alatunnisteen paikkamerkki 4">
            <a:extLst>
              <a:ext uri="{FF2B5EF4-FFF2-40B4-BE49-F238E27FC236}">
                <a16:creationId xmlns:a16="http://schemas.microsoft.com/office/drawing/2014/main" id="{1F072CC3-34DB-4A9B-B2A8-A80DC8D2C6BD}"/>
              </a:ext>
            </a:extLst>
          </p:cNvPr>
          <p:cNvSpPr>
            <a:spLocks noGrp="1"/>
          </p:cNvSpPr>
          <p:nvPr>
            <p:ph type="ftr" sz="quarter" idx="11"/>
          </p:nvPr>
        </p:nvSpPr>
        <p:spPr/>
        <p:txBody>
          <a:bodyPr/>
          <a:lstStyle>
            <a:lvl1pPr>
              <a:defRPr>
                <a:noFill/>
              </a:defRPr>
            </a:lvl1pPr>
          </a:lstStyle>
          <a:p>
            <a:r>
              <a:rPr lang="fi-FI"/>
              <a:t>Pensionsskyddscentralen   |</a:t>
            </a:r>
          </a:p>
        </p:txBody>
      </p:sp>
      <p:sp>
        <p:nvSpPr>
          <p:cNvPr id="6" name="Dian numeron paikkamerkki 5">
            <a:extLst>
              <a:ext uri="{FF2B5EF4-FFF2-40B4-BE49-F238E27FC236}">
                <a16:creationId xmlns:a16="http://schemas.microsoft.com/office/drawing/2014/main" id="{02455EC8-A487-4296-8764-0DC6EAA0C308}"/>
              </a:ext>
            </a:extLst>
          </p:cNvPr>
          <p:cNvSpPr>
            <a:spLocks noGrp="1"/>
          </p:cNvSpPr>
          <p:nvPr>
            <p:ph type="sldNum" sz="quarter" idx="12"/>
          </p:nvPr>
        </p:nvSpPr>
        <p:spPr/>
        <p:txBody>
          <a:bodyPr/>
          <a:lstStyle>
            <a:lvl1pPr>
              <a:defRPr>
                <a:noFill/>
              </a:defRPr>
            </a:lvl1pPr>
          </a:lstStyle>
          <a:p>
            <a:fld id="{BE2D8D75-17F6-474C-8CC8-AD93DCE1F39D}" type="slidenum">
              <a:rPr lang="fi-FI" smtClean="0"/>
              <a:t>‹#›</a:t>
            </a:fld>
            <a:endParaRPr lang="fi-FI"/>
          </a:p>
        </p:txBody>
      </p:sp>
      <p:pic>
        <p:nvPicPr>
          <p:cNvPr id="8" name="Picture 3" descr="A picture containing clock&#10;&#10;Description automatically generated">
            <a:extLst>
              <a:ext uri="{FF2B5EF4-FFF2-40B4-BE49-F238E27FC236}">
                <a16:creationId xmlns:a16="http://schemas.microsoft.com/office/drawing/2014/main" id="{72916907-F6A6-4BA7-A4F3-FDE9736405E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48800" y="0"/>
            <a:ext cx="2743200" cy="6858000"/>
          </a:xfrm>
          <a:prstGeom prst="rect">
            <a:avLst/>
          </a:prstGeom>
        </p:spPr>
      </p:pic>
      <p:pic>
        <p:nvPicPr>
          <p:cNvPr id="10" name="Picture 10" descr="Pensionsskyddscentralen logotyp">
            <a:extLst>
              <a:ext uri="{FF2B5EF4-FFF2-40B4-BE49-F238E27FC236}">
                <a16:creationId xmlns:a16="http://schemas.microsoft.com/office/drawing/2014/main" id="{48974886-8102-4507-B599-67506BD6A33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black">
          <a:xfrm>
            <a:off x="918000" y="6094800"/>
            <a:ext cx="3410548" cy="468000"/>
          </a:xfrm>
          <a:prstGeom prst="rect">
            <a:avLst/>
          </a:prstGeom>
        </p:spPr>
      </p:pic>
    </p:spTree>
    <p:extLst>
      <p:ext uri="{BB962C8B-B14F-4D97-AF65-F5344CB8AC3E}">
        <p14:creationId xmlns:p14="http://schemas.microsoft.com/office/powerpoint/2010/main" val="2402293890"/>
      </p:ext>
    </p:extLst>
  </p:cSld>
  <p:clrMapOvr>
    <a:masterClrMapping/>
  </p:clrMapOvr>
  <p:extLst>
    <p:ext uri="{DCECCB84-F9BA-43D5-87BE-67443E8EF086}">
      <p15:sldGuideLst xmlns:p15="http://schemas.microsoft.com/office/powerpoint/2012/main">
        <p15:guide id="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blank" preserve="1">
  <p:cSld name="Valkoinen">
    <p:spTree>
      <p:nvGrpSpPr>
        <p:cNvPr id="1" name=""/>
        <p:cNvGrpSpPr/>
        <p:nvPr/>
      </p:nvGrpSpPr>
      <p:grpSpPr>
        <a:xfrm>
          <a:off x="0" y="0"/>
          <a:ext cx="0" cy="0"/>
          <a:chOff x="0" y="0"/>
          <a:chExt cx="0" cy="0"/>
        </a:xfrm>
      </p:grpSpPr>
      <p:sp>
        <p:nvSpPr>
          <p:cNvPr id="2" name="Päivämäärän paikkamerkki 1">
            <a:extLst>
              <a:ext uri="{FF2B5EF4-FFF2-40B4-BE49-F238E27FC236}">
                <a16:creationId xmlns:a16="http://schemas.microsoft.com/office/drawing/2014/main" id="{60947D24-850B-43C5-B5BE-8D8502732142}"/>
              </a:ext>
            </a:extLst>
          </p:cNvPr>
          <p:cNvSpPr>
            <a:spLocks noGrp="1"/>
          </p:cNvSpPr>
          <p:nvPr>
            <p:ph type="dt" sz="half" idx="10"/>
          </p:nvPr>
        </p:nvSpPr>
        <p:spPr>
          <a:noFill/>
        </p:spPr>
        <p:txBody>
          <a:bodyPr/>
          <a:lstStyle>
            <a:lvl1pPr>
              <a:defRPr>
                <a:noFill/>
              </a:defRPr>
            </a:lvl1pPr>
          </a:lstStyle>
          <a:p>
            <a:r>
              <a:rPr lang="fi-FI"/>
              <a:t>11.12.2020</a:t>
            </a:r>
          </a:p>
        </p:txBody>
      </p:sp>
      <p:sp>
        <p:nvSpPr>
          <p:cNvPr id="3" name="Alatunnisteen paikkamerkki 2">
            <a:extLst>
              <a:ext uri="{FF2B5EF4-FFF2-40B4-BE49-F238E27FC236}">
                <a16:creationId xmlns:a16="http://schemas.microsoft.com/office/drawing/2014/main" id="{D2C258F1-CFA0-4A2D-AA8A-E76D9FC299D2}"/>
              </a:ext>
            </a:extLst>
          </p:cNvPr>
          <p:cNvSpPr>
            <a:spLocks noGrp="1"/>
          </p:cNvSpPr>
          <p:nvPr>
            <p:ph type="ftr" sz="quarter" idx="11"/>
          </p:nvPr>
        </p:nvSpPr>
        <p:spPr>
          <a:noFill/>
        </p:spPr>
        <p:txBody>
          <a:bodyPr/>
          <a:lstStyle>
            <a:lvl1pPr>
              <a:defRPr>
                <a:noFill/>
              </a:defRPr>
            </a:lvl1pPr>
          </a:lstStyle>
          <a:p>
            <a:r>
              <a:rPr lang="fi-FI"/>
              <a:t>Pensionsskyddscentralen   |</a:t>
            </a:r>
          </a:p>
        </p:txBody>
      </p:sp>
      <p:sp>
        <p:nvSpPr>
          <p:cNvPr id="4" name="Dian numeron paikkamerkki 3">
            <a:extLst>
              <a:ext uri="{FF2B5EF4-FFF2-40B4-BE49-F238E27FC236}">
                <a16:creationId xmlns:a16="http://schemas.microsoft.com/office/drawing/2014/main" id="{ED2C7633-EC37-4F00-8D6E-ADED1F938B9F}"/>
              </a:ext>
            </a:extLst>
          </p:cNvPr>
          <p:cNvSpPr>
            <a:spLocks noGrp="1"/>
          </p:cNvSpPr>
          <p:nvPr>
            <p:ph type="sldNum" sz="quarter" idx="12"/>
          </p:nvPr>
        </p:nvSpPr>
        <p:spPr>
          <a:noFill/>
        </p:spPr>
        <p:txBody>
          <a:bodyPr/>
          <a:lstStyle>
            <a:lvl1pPr>
              <a:defRPr>
                <a:noFill/>
              </a:defRPr>
            </a:lvl1pPr>
          </a:lstStyle>
          <a:p>
            <a:fld id="{BE2D8D75-17F6-474C-8CC8-AD93DCE1F39D}" type="slidenum">
              <a:rPr lang="fi-FI" smtClean="0"/>
              <a:t>‹#›</a:t>
            </a:fld>
            <a:endParaRPr lang="fi-FI"/>
          </a:p>
        </p:txBody>
      </p:sp>
    </p:spTree>
    <p:extLst>
      <p:ext uri="{BB962C8B-B14F-4D97-AF65-F5344CB8AC3E}">
        <p14:creationId xmlns:p14="http://schemas.microsoft.com/office/powerpoint/2010/main" val="16263565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blank" preserve="1">
  <p:cSld name="Salintäyttödia">
    <p:spTree>
      <p:nvGrpSpPr>
        <p:cNvPr id="1" name=""/>
        <p:cNvGrpSpPr/>
        <p:nvPr/>
      </p:nvGrpSpPr>
      <p:grpSpPr>
        <a:xfrm>
          <a:off x="0" y="0"/>
          <a:ext cx="0" cy="0"/>
          <a:chOff x="0" y="0"/>
          <a:chExt cx="0" cy="0"/>
        </a:xfrm>
      </p:grpSpPr>
      <p:sp>
        <p:nvSpPr>
          <p:cNvPr id="2" name="Päivämäärän paikkamerkki 1">
            <a:extLst>
              <a:ext uri="{FF2B5EF4-FFF2-40B4-BE49-F238E27FC236}">
                <a16:creationId xmlns:a16="http://schemas.microsoft.com/office/drawing/2014/main" id="{60947D24-850B-43C5-B5BE-8D8502732142}"/>
              </a:ext>
            </a:extLst>
          </p:cNvPr>
          <p:cNvSpPr>
            <a:spLocks noGrp="1"/>
          </p:cNvSpPr>
          <p:nvPr>
            <p:ph type="dt" sz="half" idx="10"/>
          </p:nvPr>
        </p:nvSpPr>
        <p:spPr/>
        <p:txBody>
          <a:bodyPr/>
          <a:lstStyle>
            <a:lvl1pPr>
              <a:defRPr>
                <a:noFill/>
              </a:defRPr>
            </a:lvl1pPr>
          </a:lstStyle>
          <a:p>
            <a:r>
              <a:rPr lang="fi-FI"/>
              <a:t>11.12.2020</a:t>
            </a:r>
          </a:p>
        </p:txBody>
      </p:sp>
      <p:sp>
        <p:nvSpPr>
          <p:cNvPr id="3" name="Alatunnisteen paikkamerkki 2">
            <a:extLst>
              <a:ext uri="{FF2B5EF4-FFF2-40B4-BE49-F238E27FC236}">
                <a16:creationId xmlns:a16="http://schemas.microsoft.com/office/drawing/2014/main" id="{D2C258F1-CFA0-4A2D-AA8A-E76D9FC299D2}"/>
              </a:ext>
            </a:extLst>
          </p:cNvPr>
          <p:cNvSpPr>
            <a:spLocks noGrp="1"/>
          </p:cNvSpPr>
          <p:nvPr>
            <p:ph type="ftr" sz="quarter" idx="11"/>
          </p:nvPr>
        </p:nvSpPr>
        <p:spPr/>
        <p:txBody>
          <a:bodyPr/>
          <a:lstStyle>
            <a:lvl1pPr>
              <a:defRPr>
                <a:noFill/>
              </a:defRPr>
            </a:lvl1pPr>
          </a:lstStyle>
          <a:p>
            <a:r>
              <a:rPr lang="fi-FI"/>
              <a:t>Pensionsskyddscentralen   |</a:t>
            </a:r>
          </a:p>
        </p:txBody>
      </p:sp>
      <p:sp>
        <p:nvSpPr>
          <p:cNvPr id="4" name="Dian numeron paikkamerkki 3">
            <a:extLst>
              <a:ext uri="{FF2B5EF4-FFF2-40B4-BE49-F238E27FC236}">
                <a16:creationId xmlns:a16="http://schemas.microsoft.com/office/drawing/2014/main" id="{ED2C7633-EC37-4F00-8D6E-ADED1F938B9F}"/>
              </a:ext>
            </a:extLst>
          </p:cNvPr>
          <p:cNvSpPr>
            <a:spLocks noGrp="1"/>
          </p:cNvSpPr>
          <p:nvPr>
            <p:ph type="sldNum" sz="quarter" idx="12"/>
          </p:nvPr>
        </p:nvSpPr>
        <p:spPr/>
        <p:txBody>
          <a:bodyPr/>
          <a:lstStyle>
            <a:lvl1pPr>
              <a:defRPr>
                <a:noFill/>
              </a:defRPr>
            </a:lvl1pPr>
          </a:lstStyle>
          <a:p>
            <a:fld id="{BE2D8D75-17F6-474C-8CC8-AD93DCE1F39D}" type="slidenum">
              <a:rPr lang="fi-FI" smtClean="0"/>
              <a:t>‹#›</a:t>
            </a:fld>
            <a:endParaRPr lang="fi-FI"/>
          </a:p>
        </p:txBody>
      </p:sp>
      <p:pic>
        <p:nvPicPr>
          <p:cNvPr id="6" name="Picture 7" descr="Pensionsskyddscentralen logotyp">
            <a:extLst>
              <a:ext uri="{FF2B5EF4-FFF2-40B4-BE49-F238E27FC236}">
                <a16:creationId xmlns:a16="http://schemas.microsoft.com/office/drawing/2014/main" id="{21039395-D3A7-49BE-B2EA-889EE13E16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black">
          <a:xfrm>
            <a:off x="914591" y="2577764"/>
            <a:ext cx="10362818" cy="1422000"/>
          </a:xfrm>
          <a:prstGeom prst="rect">
            <a:avLst/>
          </a:prstGeom>
        </p:spPr>
      </p:pic>
    </p:spTree>
    <p:extLst>
      <p:ext uri="{BB962C8B-B14F-4D97-AF65-F5344CB8AC3E}">
        <p14:creationId xmlns:p14="http://schemas.microsoft.com/office/powerpoint/2010/main" val="30815950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65DC22B-6DFD-4B9A-AAB2-0C4DD637F106}"/>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FD5FB8CB-E308-4676-808C-B38AC70554A2}"/>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Päivämäärän paikkamerkki 3">
            <a:extLst>
              <a:ext uri="{FF2B5EF4-FFF2-40B4-BE49-F238E27FC236}">
                <a16:creationId xmlns:a16="http://schemas.microsoft.com/office/drawing/2014/main" id="{D1373424-4C49-4C80-A574-66E6C638B88D}"/>
              </a:ext>
            </a:extLst>
          </p:cNvPr>
          <p:cNvSpPr>
            <a:spLocks noGrp="1"/>
          </p:cNvSpPr>
          <p:nvPr>
            <p:ph type="dt" sz="half" idx="10"/>
          </p:nvPr>
        </p:nvSpPr>
        <p:spPr/>
        <p:txBody>
          <a:bodyPr/>
          <a:lstStyle/>
          <a:p>
            <a:r>
              <a:rPr lang="fi-FI"/>
              <a:t>11.12.2020</a:t>
            </a:r>
          </a:p>
        </p:txBody>
      </p:sp>
      <p:sp>
        <p:nvSpPr>
          <p:cNvPr id="5" name="Alatunnisteen paikkamerkki 4">
            <a:extLst>
              <a:ext uri="{FF2B5EF4-FFF2-40B4-BE49-F238E27FC236}">
                <a16:creationId xmlns:a16="http://schemas.microsoft.com/office/drawing/2014/main" id="{DFB2587F-8248-4941-92F2-C2EBD697553A}"/>
              </a:ext>
            </a:extLst>
          </p:cNvPr>
          <p:cNvSpPr>
            <a:spLocks noGrp="1"/>
          </p:cNvSpPr>
          <p:nvPr>
            <p:ph type="ftr" sz="quarter" idx="11"/>
          </p:nvPr>
        </p:nvSpPr>
        <p:spPr/>
        <p:txBody>
          <a:bodyPr/>
          <a:lstStyle/>
          <a:p>
            <a:r>
              <a:rPr lang="fi-FI"/>
              <a:t>Pensionsskyddscentralen   |</a:t>
            </a:r>
          </a:p>
        </p:txBody>
      </p:sp>
      <p:sp>
        <p:nvSpPr>
          <p:cNvPr id="6" name="Dian numeron paikkamerkki 5">
            <a:extLst>
              <a:ext uri="{FF2B5EF4-FFF2-40B4-BE49-F238E27FC236}">
                <a16:creationId xmlns:a16="http://schemas.microsoft.com/office/drawing/2014/main" id="{D88AC32D-6F25-49DF-9157-20C026751D45}"/>
              </a:ext>
            </a:extLst>
          </p:cNvPr>
          <p:cNvSpPr>
            <a:spLocks noGrp="1"/>
          </p:cNvSpPr>
          <p:nvPr>
            <p:ph type="sldNum" sz="quarter" idx="12"/>
          </p:nvPr>
        </p:nvSpPr>
        <p:spPr/>
        <p:txBody>
          <a:bodyPr/>
          <a:lstStyle/>
          <a:p>
            <a:fld id="{BE2D8D75-17F6-474C-8CC8-AD93DCE1F39D}" type="slidenum">
              <a:rPr lang="fi-FI" smtClean="0"/>
              <a:t>‹#›</a:t>
            </a:fld>
            <a:endParaRPr lang="fi-FI"/>
          </a:p>
        </p:txBody>
      </p:sp>
    </p:spTree>
    <p:extLst>
      <p:ext uri="{BB962C8B-B14F-4D97-AF65-F5344CB8AC3E}">
        <p14:creationId xmlns:p14="http://schemas.microsoft.com/office/powerpoint/2010/main" val="30066752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Kaksi sisältökohdetta">
    <p:spTree>
      <p:nvGrpSpPr>
        <p:cNvPr id="1" name=""/>
        <p:cNvGrpSpPr/>
        <p:nvPr/>
      </p:nvGrpSpPr>
      <p:grpSpPr>
        <a:xfrm>
          <a:off x="0" y="0"/>
          <a:ext cx="0" cy="0"/>
          <a:chOff x="0" y="0"/>
          <a:chExt cx="0" cy="0"/>
        </a:xfrm>
      </p:grpSpPr>
      <p:sp>
        <p:nvSpPr>
          <p:cNvPr id="8" name="Otsikko 7">
            <a:extLst>
              <a:ext uri="{FF2B5EF4-FFF2-40B4-BE49-F238E27FC236}">
                <a16:creationId xmlns:a16="http://schemas.microsoft.com/office/drawing/2014/main" id="{F0F42AE7-1B54-4615-87CC-3B1105EAAB71}"/>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AAB04214-152C-4822-8FF7-32ACF968241C}"/>
              </a:ext>
            </a:extLst>
          </p:cNvPr>
          <p:cNvSpPr>
            <a:spLocks noGrp="1"/>
          </p:cNvSpPr>
          <p:nvPr>
            <p:ph sz="half" idx="1"/>
          </p:nvPr>
        </p:nvSpPr>
        <p:spPr>
          <a:xfrm>
            <a:off x="838200" y="1800000"/>
            <a:ext cx="4680000" cy="4356000"/>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Sisällön paikkamerkki 3">
            <a:extLst>
              <a:ext uri="{FF2B5EF4-FFF2-40B4-BE49-F238E27FC236}">
                <a16:creationId xmlns:a16="http://schemas.microsoft.com/office/drawing/2014/main" id="{9B655070-F452-4BFF-B5E6-3919D2427708}"/>
              </a:ext>
            </a:extLst>
          </p:cNvPr>
          <p:cNvSpPr>
            <a:spLocks noGrp="1"/>
          </p:cNvSpPr>
          <p:nvPr>
            <p:ph sz="half" idx="2"/>
          </p:nvPr>
        </p:nvSpPr>
        <p:spPr>
          <a:xfrm>
            <a:off x="5688000" y="1800000"/>
            <a:ext cx="4680000" cy="4356000"/>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5" name="Päivämäärän paikkamerkki 4">
            <a:extLst>
              <a:ext uri="{FF2B5EF4-FFF2-40B4-BE49-F238E27FC236}">
                <a16:creationId xmlns:a16="http://schemas.microsoft.com/office/drawing/2014/main" id="{C2492A5E-EFE7-4124-B3FD-6299C55E4A36}"/>
              </a:ext>
            </a:extLst>
          </p:cNvPr>
          <p:cNvSpPr>
            <a:spLocks noGrp="1"/>
          </p:cNvSpPr>
          <p:nvPr>
            <p:ph type="dt" sz="half" idx="10"/>
          </p:nvPr>
        </p:nvSpPr>
        <p:spPr/>
        <p:txBody>
          <a:bodyPr/>
          <a:lstStyle/>
          <a:p>
            <a:r>
              <a:rPr lang="fi-FI"/>
              <a:t>11.12.2020</a:t>
            </a:r>
          </a:p>
        </p:txBody>
      </p:sp>
      <p:sp>
        <p:nvSpPr>
          <p:cNvPr id="6" name="Alatunnisteen paikkamerkki 5">
            <a:extLst>
              <a:ext uri="{FF2B5EF4-FFF2-40B4-BE49-F238E27FC236}">
                <a16:creationId xmlns:a16="http://schemas.microsoft.com/office/drawing/2014/main" id="{13A98128-BF65-4964-A43F-7D9934C3BD61}"/>
              </a:ext>
            </a:extLst>
          </p:cNvPr>
          <p:cNvSpPr>
            <a:spLocks noGrp="1"/>
          </p:cNvSpPr>
          <p:nvPr>
            <p:ph type="ftr" sz="quarter" idx="11"/>
          </p:nvPr>
        </p:nvSpPr>
        <p:spPr/>
        <p:txBody>
          <a:bodyPr/>
          <a:lstStyle/>
          <a:p>
            <a:r>
              <a:rPr lang="fi-FI"/>
              <a:t>Pensionsskyddscentralen   |</a:t>
            </a:r>
          </a:p>
        </p:txBody>
      </p:sp>
      <p:sp>
        <p:nvSpPr>
          <p:cNvPr id="7" name="Dian numeron paikkamerkki 6">
            <a:extLst>
              <a:ext uri="{FF2B5EF4-FFF2-40B4-BE49-F238E27FC236}">
                <a16:creationId xmlns:a16="http://schemas.microsoft.com/office/drawing/2014/main" id="{CF344E38-90BB-4B68-AE64-6AA1614F42A4}"/>
              </a:ext>
            </a:extLst>
          </p:cNvPr>
          <p:cNvSpPr>
            <a:spLocks noGrp="1"/>
          </p:cNvSpPr>
          <p:nvPr>
            <p:ph type="sldNum" sz="quarter" idx="12"/>
          </p:nvPr>
        </p:nvSpPr>
        <p:spPr/>
        <p:txBody>
          <a:bodyPr/>
          <a:lstStyle/>
          <a:p>
            <a:fld id="{BE2D8D75-17F6-474C-8CC8-AD93DCE1F39D}" type="slidenum">
              <a:rPr lang="fi-FI" smtClean="0"/>
              <a:t>‹#›</a:t>
            </a:fld>
            <a:endParaRPr lang="fi-FI"/>
          </a:p>
        </p:txBody>
      </p:sp>
    </p:spTree>
    <p:extLst>
      <p:ext uri="{BB962C8B-B14F-4D97-AF65-F5344CB8AC3E}">
        <p14:creationId xmlns:p14="http://schemas.microsoft.com/office/powerpoint/2010/main" val="42665291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Osan ylätunniste">
    <p:spTree>
      <p:nvGrpSpPr>
        <p:cNvPr id="1" name=""/>
        <p:cNvGrpSpPr/>
        <p:nvPr/>
      </p:nvGrpSpPr>
      <p:grpSpPr>
        <a:xfrm>
          <a:off x="0" y="0"/>
          <a:ext cx="0" cy="0"/>
          <a:chOff x="0" y="0"/>
          <a:chExt cx="0" cy="0"/>
        </a:xfrm>
      </p:grpSpPr>
      <p:sp>
        <p:nvSpPr>
          <p:cNvPr id="7" name="Rectangle 10">
            <a:extLst>
              <a:ext uri="{FF2B5EF4-FFF2-40B4-BE49-F238E27FC236}">
                <a16:creationId xmlns:a16="http://schemas.microsoft.com/office/drawing/2014/main" id="{9C117ACD-DB48-469D-B3A5-3D8882FD2EBA}"/>
              </a:ext>
            </a:extLst>
          </p:cNvPr>
          <p:cNvSpPr/>
          <p:nvPr/>
        </p:nvSpPr>
        <p:spPr bwMode="white">
          <a:xfrm>
            <a:off x="1" y="1"/>
            <a:ext cx="12191999" cy="5854356"/>
          </a:xfrm>
          <a:prstGeom prst="rect">
            <a:avLst/>
          </a:prstGeom>
          <a:solidFill>
            <a:srgbClr val="0356B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en-FI" sz="2667" dirty="0">
              <a:latin typeface="Verdana" panose="020B0604030504040204" pitchFamily="34" charset="0"/>
              <a:ea typeface="Verdana" panose="020B0604030504040204" pitchFamily="34" charset="0"/>
              <a:cs typeface="Verdana" panose="020B0604030504040204" pitchFamily="34" charset="0"/>
            </a:endParaRPr>
          </a:p>
        </p:txBody>
      </p:sp>
      <p:sp>
        <p:nvSpPr>
          <p:cNvPr id="2" name="Otsikko 1">
            <a:extLst>
              <a:ext uri="{FF2B5EF4-FFF2-40B4-BE49-F238E27FC236}">
                <a16:creationId xmlns:a16="http://schemas.microsoft.com/office/drawing/2014/main" id="{8B2878A9-06AD-4811-B821-8DC94694F366}"/>
              </a:ext>
            </a:extLst>
          </p:cNvPr>
          <p:cNvSpPr>
            <a:spLocks noGrp="1"/>
          </p:cNvSpPr>
          <p:nvPr>
            <p:ph type="ctrTitle" hasCustomPrompt="1"/>
          </p:nvPr>
        </p:nvSpPr>
        <p:spPr>
          <a:xfrm>
            <a:off x="1701888" y="2880000"/>
            <a:ext cx="7452000" cy="2520000"/>
          </a:xfrm>
        </p:spPr>
        <p:txBody>
          <a:bodyPr anchor="t">
            <a:noAutofit/>
          </a:bodyPr>
          <a:lstStyle>
            <a:lvl1pPr algn="l">
              <a:defRPr sz="4000">
                <a:solidFill>
                  <a:schemeClr val="bg1"/>
                </a:solidFill>
              </a:defRPr>
            </a:lvl1p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br>
              <a:rPr lang="fi-FI" dirty="0"/>
            </a:br>
            <a:r>
              <a:rPr lang="fi-FI" dirty="0"/>
              <a:t>kolmas rivi</a:t>
            </a:r>
          </a:p>
        </p:txBody>
      </p:sp>
      <p:sp>
        <p:nvSpPr>
          <p:cNvPr id="8" name="Tekstin paikkamerkki 7">
            <a:extLst>
              <a:ext uri="{FF2B5EF4-FFF2-40B4-BE49-F238E27FC236}">
                <a16:creationId xmlns:a16="http://schemas.microsoft.com/office/drawing/2014/main" id="{5A87F165-4A60-4FA4-B6E7-3DA90B9B574F}"/>
              </a:ext>
            </a:extLst>
          </p:cNvPr>
          <p:cNvSpPr>
            <a:spLocks noGrp="1"/>
          </p:cNvSpPr>
          <p:nvPr>
            <p:ph type="body" sz="quarter" idx="13" hasCustomPrompt="1"/>
          </p:nvPr>
        </p:nvSpPr>
        <p:spPr>
          <a:xfrm>
            <a:off x="1827927" y="729000"/>
            <a:ext cx="2800057" cy="2340000"/>
          </a:xfrm>
        </p:spPr>
        <p:txBody>
          <a:bodyPr lIns="0" tIns="0" rIns="0" bIns="0" anchor="b">
            <a:noAutofit/>
          </a:bodyPr>
          <a:lstStyle>
            <a:lvl1pPr marL="0" indent="0">
              <a:buFontTx/>
              <a:buNone/>
              <a:defRPr sz="20000">
                <a:solidFill>
                  <a:srgbClr val="02B7FA"/>
                </a:solidFill>
              </a:defRPr>
            </a:lvl1pPr>
            <a:lvl2pPr>
              <a:defRPr>
                <a:solidFill>
                  <a:srgbClr val="02B7FA"/>
                </a:solidFill>
              </a:defRPr>
            </a:lvl2pPr>
            <a:lvl3pPr>
              <a:defRPr>
                <a:solidFill>
                  <a:srgbClr val="02B7FA"/>
                </a:solidFill>
              </a:defRPr>
            </a:lvl3pPr>
            <a:lvl4pPr>
              <a:defRPr>
                <a:solidFill>
                  <a:srgbClr val="02B7FA"/>
                </a:solidFill>
              </a:defRPr>
            </a:lvl4pPr>
            <a:lvl5pPr>
              <a:defRPr>
                <a:solidFill>
                  <a:srgbClr val="02B7FA"/>
                </a:solidFill>
              </a:defRPr>
            </a:lvl5pPr>
          </a:lstStyle>
          <a:p>
            <a:pPr lvl="0"/>
            <a:r>
              <a:rPr lang="fi-FI" dirty="0"/>
              <a:t>1</a:t>
            </a:r>
          </a:p>
        </p:txBody>
      </p:sp>
      <p:sp>
        <p:nvSpPr>
          <p:cNvPr id="4" name="Päivämäärän paikkamerkki 3">
            <a:extLst>
              <a:ext uri="{FF2B5EF4-FFF2-40B4-BE49-F238E27FC236}">
                <a16:creationId xmlns:a16="http://schemas.microsoft.com/office/drawing/2014/main" id="{3058B3E6-66CA-4E3D-8B75-C9C94F0443F6}"/>
              </a:ext>
            </a:extLst>
          </p:cNvPr>
          <p:cNvSpPr>
            <a:spLocks noGrp="1"/>
          </p:cNvSpPr>
          <p:nvPr>
            <p:ph type="dt" sz="half" idx="10"/>
          </p:nvPr>
        </p:nvSpPr>
        <p:spPr/>
        <p:txBody>
          <a:bodyPr/>
          <a:lstStyle>
            <a:lvl1pPr>
              <a:defRPr>
                <a:noFill/>
              </a:defRPr>
            </a:lvl1pPr>
          </a:lstStyle>
          <a:p>
            <a:r>
              <a:rPr lang="fi-FI"/>
              <a:t>11.12.2020</a:t>
            </a:r>
          </a:p>
        </p:txBody>
      </p:sp>
      <p:sp>
        <p:nvSpPr>
          <p:cNvPr id="5" name="Alatunnisteen paikkamerkki 4">
            <a:extLst>
              <a:ext uri="{FF2B5EF4-FFF2-40B4-BE49-F238E27FC236}">
                <a16:creationId xmlns:a16="http://schemas.microsoft.com/office/drawing/2014/main" id="{1F072CC3-34DB-4A9B-B2A8-A80DC8D2C6BD}"/>
              </a:ext>
            </a:extLst>
          </p:cNvPr>
          <p:cNvSpPr>
            <a:spLocks noGrp="1"/>
          </p:cNvSpPr>
          <p:nvPr>
            <p:ph type="ftr" sz="quarter" idx="11"/>
          </p:nvPr>
        </p:nvSpPr>
        <p:spPr/>
        <p:txBody>
          <a:bodyPr/>
          <a:lstStyle>
            <a:lvl1pPr>
              <a:defRPr>
                <a:noFill/>
              </a:defRPr>
            </a:lvl1pPr>
          </a:lstStyle>
          <a:p>
            <a:r>
              <a:rPr lang="fi-FI"/>
              <a:t>Pensionsskyddscentralen   |</a:t>
            </a:r>
          </a:p>
        </p:txBody>
      </p:sp>
      <p:sp>
        <p:nvSpPr>
          <p:cNvPr id="6" name="Dian numeron paikkamerkki 5">
            <a:extLst>
              <a:ext uri="{FF2B5EF4-FFF2-40B4-BE49-F238E27FC236}">
                <a16:creationId xmlns:a16="http://schemas.microsoft.com/office/drawing/2014/main" id="{02455EC8-A487-4296-8764-0DC6EAA0C308}"/>
              </a:ext>
            </a:extLst>
          </p:cNvPr>
          <p:cNvSpPr>
            <a:spLocks noGrp="1"/>
          </p:cNvSpPr>
          <p:nvPr>
            <p:ph type="sldNum" sz="quarter" idx="12"/>
          </p:nvPr>
        </p:nvSpPr>
        <p:spPr/>
        <p:txBody>
          <a:bodyPr/>
          <a:lstStyle>
            <a:lvl1pPr>
              <a:defRPr>
                <a:noFill/>
              </a:defRPr>
            </a:lvl1pPr>
          </a:lstStyle>
          <a:p>
            <a:fld id="{BE2D8D75-17F6-474C-8CC8-AD93DCE1F39D}" type="slidenum">
              <a:rPr lang="fi-FI" smtClean="0"/>
              <a:t>‹#›</a:t>
            </a:fld>
            <a:endParaRPr lang="fi-FI"/>
          </a:p>
        </p:txBody>
      </p:sp>
      <p:sp>
        <p:nvSpPr>
          <p:cNvPr id="10" name="Rectangle 11">
            <a:extLst>
              <a:ext uri="{FF2B5EF4-FFF2-40B4-BE49-F238E27FC236}">
                <a16:creationId xmlns:a16="http://schemas.microsoft.com/office/drawing/2014/main" id="{2F9D6407-38A2-412E-9FDD-229851FEA85E}"/>
              </a:ext>
            </a:extLst>
          </p:cNvPr>
          <p:cNvSpPr/>
          <p:nvPr/>
        </p:nvSpPr>
        <p:spPr>
          <a:xfrm>
            <a:off x="9449182" y="0"/>
            <a:ext cx="2743200" cy="6858000"/>
          </a:xfrm>
          <a:prstGeom prst="rect">
            <a:avLst/>
          </a:prstGeom>
          <a:solidFill>
            <a:srgbClr val="02B7FA">
              <a:alpha val="5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FI" sz="2667" dirty="0">
              <a:latin typeface="Verdana" panose="020B0604030504040204" pitchFamily="34" charset="0"/>
              <a:ea typeface="Verdana" panose="020B0604030504040204" pitchFamily="34" charset="0"/>
              <a:cs typeface="Verdana" panose="020B0604030504040204" pitchFamily="34" charset="0"/>
            </a:endParaRPr>
          </a:p>
        </p:txBody>
      </p:sp>
      <p:cxnSp>
        <p:nvCxnSpPr>
          <p:cNvPr id="12" name="Straight Connector 7">
            <a:extLst>
              <a:ext uri="{FF2B5EF4-FFF2-40B4-BE49-F238E27FC236}">
                <a16:creationId xmlns:a16="http://schemas.microsoft.com/office/drawing/2014/main" id="{CDE6C3BF-87D3-4CF5-B8CB-E4E0AD63780B}"/>
              </a:ext>
            </a:extLst>
          </p:cNvPr>
          <p:cNvCxnSpPr>
            <a:cxnSpLocks/>
          </p:cNvCxnSpPr>
          <p:nvPr/>
        </p:nvCxnSpPr>
        <p:spPr>
          <a:xfrm>
            <a:off x="1834293" y="2669060"/>
            <a:ext cx="2793691" cy="0"/>
          </a:xfrm>
          <a:prstGeom prst="line">
            <a:avLst/>
          </a:prstGeom>
          <a:ln w="53975">
            <a:solidFill>
              <a:srgbClr val="02B7FA"/>
            </a:solidFill>
          </a:ln>
        </p:spPr>
        <p:style>
          <a:lnRef idx="1">
            <a:schemeClr val="accent1"/>
          </a:lnRef>
          <a:fillRef idx="0">
            <a:schemeClr val="accent1"/>
          </a:fillRef>
          <a:effectRef idx="0">
            <a:schemeClr val="accent1"/>
          </a:effectRef>
          <a:fontRef idx="minor">
            <a:schemeClr val="tx1"/>
          </a:fontRef>
        </p:style>
      </p:cxnSp>
      <p:pic>
        <p:nvPicPr>
          <p:cNvPr id="13" name="Kuva 9" descr="Eläketurvakeskuksen logo">
            <a:extLst>
              <a:ext uri="{FF2B5EF4-FFF2-40B4-BE49-F238E27FC236}">
                <a16:creationId xmlns:a16="http://schemas.microsoft.com/office/drawing/2014/main" id="{CA666818-1CF3-4C80-994B-51E863A63B7F}"/>
              </a:ext>
            </a:extLst>
          </p:cNvPr>
          <p:cNvPicPr>
            <a:picLocks noChangeAspect="1"/>
          </p:cNvPicPr>
          <p:nvPr/>
        </p:nvPicPr>
        <p:blipFill>
          <a:blip r:embed="rId2">
            <a:alphaModFix/>
          </a:blip>
          <a:stretch>
            <a:fillRect/>
          </a:stretch>
        </p:blipFill>
        <p:spPr>
          <a:xfrm>
            <a:off x="11903259" y="6484048"/>
            <a:ext cx="258413" cy="258413"/>
          </a:xfrm>
          <a:prstGeom prst="rect">
            <a:avLst/>
          </a:prstGeom>
        </p:spPr>
      </p:pic>
    </p:spTree>
    <p:extLst>
      <p:ext uri="{BB962C8B-B14F-4D97-AF65-F5344CB8AC3E}">
        <p14:creationId xmlns:p14="http://schemas.microsoft.com/office/powerpoint/2010/main" val="71826699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Osan ylätunniste 2">
    <p:spTree>
      <p:nvGrpSpPr>
        <p:cNvPr id="1" name=""/>
        <p:cNvGrpSpPr/>
        <p:nvPr/>
      </p:nvGrpSpPr>
      <p:grpSpPr>
        <a:xfrm>
          <a:off x="0" y="0"/>
          <a:ext cx="0" cy="0"/>
          <a:chOff x="0" y="0"/>
          <a:chExt cx="0" cy="0"/>
        </a:xfrm>
      </p:grpSpPr>
      <p:sp>
        <p:nvSpPr>
          <p:cNvPr id="7" name="Rectangle 10">
            <a:extLst>
              <a:ext uri="{FF2B5EF4-FFF2-40B4-BE49-F238E27FC236}">
                <a16:creationId xmlns:a16="http://schemas.microsoft.com/office/drawing/2014/main" id="{9C117ACD-DB48-469D-B3A5-3D8882FD2EBA}"/>
              </a:ext>
            </a:extLst>
          </p:cNvPr>
          <p:cNvSpPr/>
          <p:nvPr/>
        </p:nvSpPr>
        <p:spPr bwMode="white">
          <a:xfrm>
            <a:off x="1" y="1"/>
            <a:ext cx="12191999" cy="5854356"/>
          </a:xfrm>
          <a:prstGeom prst="rect">
            <a:avLst/>
          </a:prstGeom>
          <a:solidFill>
            <a:srgbClr val="0356B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en-FI" sz="2667" dirty="0">
              <a:latin typeface="Verdana" panose="020B0604030504040204" pitchFamily="34" charset="0"/>
              <a:ea typeface="Verdana" panose="020B0604030504040204" pitchFamily="34" charset="0"/>
              <a:cs typeface="Verdana" panose="020B0604030504040204" pitchFamily="34" charset="0"/>
            </a:endParaRPr>
          </a:p>
        </p:txBody>
      </p:sp>
      <p:sp>
        <p:nvSpPr>
          <p:cNvPr id="2" name="Otsikko 1">
            <a:extLst>
              <a:ext uri="{FF2B5EF4-FFF2-40B4-BE49-F238E27FC236}">
                <a16:creationId xmlns:a16="http://schemas.microsoft.com/office/drawing/2014/main" id="{8B2878A9-06AD-4811-B821-8DC94694F366}"/>
              </a:ext>
            </a:extLst>
          </p:cNvPr>
          <p:cNvSpPr>
            <a:spLocks noGrp="1"/>
          </p:cNvSpPr>
          <p:nvPr>
            <p:ph type="ctrTitle" hasCustomPrompt="1"/>
          </p:nvPr>
        </p:nvSpPr>
        <p:spPr>
          <a:xfrm>
            <a:off x="1701888" y="2880000"/>
            <a:ext cx="7452000" cy="2520000"/>
          </a:xfrm>
        </p:spPr>
        <p:txBody>
          <a:bodyPr anchor="t">
            <a:noAutofit/>
          </a:bodyPr>
          <a:lstStyle>
            <a:lvl1pPr algn="l">
              <a:defRPr sz="4000">
                <a:solidFill>
                  <a:schemeClr val="bg1"/>
                </a:solidFill>
              </a:defRPr>
            </a:lvl1p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br>
              <a:rPr lang="fi-FI" dirty="0"/>
            </a:br>
            <a:r>
              <a:rPr lang="fi-FI" dirty="0"/>
              <a:t>kolmas rivi</a:t>
            </a:r>
          </a:p>
        </p:txBody>
      </p:sp>
      <p:sp>
        <p:nvSpPr>
          <p:cNvPr id="11" name="Kuvan paikkamerkki 7">
            <a:extLst>
              <a:ext uri="{FF2B5EF4-FFF2-40B4-BE49-F238E27FC236}">
                <a16:creationId xmlns:a16="http://schemas.microsoft.com/office/drawing/2014/main" id="{D768870C-60F1-4837-9381-D55FCC60A8D2}"/>
              </a:ext>
            </a:extLst>
          </p:cNvPr>
          <p:cNvSpPr>
            <a:spLocks noGrp="1"/>
          </p:cNvSpPr>
          <p:nvPr>
            <p:ph type="pic" sz="quarter" idx="13" hasCustomPrompt="1"/>
          </p:nvPr>
        </p:nvSpPr>
        <p:spPr>
          <a:xfrm>
            <a:off x="1800000" y="813600"/>
            <a:ext cx="1663200" cy="1663200"/>
          </a:xfrm>
        </p:spPr>
        <p:txBody>
          <a:bodyPr/>
          <a:lstStyle>
            <a:lvl1pPr marL="0" indent="0">
              <a:spcAft>
                <a:spcPts val="0"/>
              </a:spcAft>
              <a:buNone/>
              <a:defRPr sz="1400">
                <a:solidFill>
                  <a:schemeClr val="bg1"/>
                </a:solidFill>
              </a:defRPr>
            </a:lvl1pPr>
          </a:lstStyle>
          <a:p>
            <a:r>
              <a:rPr lang="fi-FI" dirty="0"/>
              <a:t>Napsauta </a:t>
            </a:r>
            <a:br>
              <a:rPr lang="fi-FI" dirty="0"/>
            </a:br>
            <a:r>
              <a:rPr lang="fi-FI" dirty="0"/>
              <a:t>Lisää &gt; Kuvakkeet</a:t>
            </a:r>
            <a:br>
              <a:rPr lang="fi-FI" dirty="0"/>
            </a:br>
            <a:r>
              <a:rPr lang="fi-FI" dirty="0"/>
              <a:t>Muuta täyttöväri Muodon muotoilu</a:t>
            </a:r>
          </a:p>
        </p:txBody>
      </p:sp>
      <p:sp>
        <p:nvSpPr>
          <p:cNvPr id="4" name="Päivämäärän paikkamerkki 3">
            <a:extLst>
              <a:ext uri="{FF2B5EF4-FFF2-40B4-BE49-F238E27FC236}">
                <a16:creationId xmlns:a16="http://schemas.microsoft.com/office/drawing/2014/main" id="{3058B3E6-66CA-4E3D-8B75-C9C94F0443F6}"/>
              </a:ext>
            </a:extLst>
          </p:cNvPr>
          <p:cNvSpPr>
            <a:spLocks noGrp="1"/>
          </p:cNvSpPr>
          <p:nvPr>
            <p:ph type="dt" sz="half" idx="10"/>
          </p:nvPr>
        </p:nvSpPr>
        <p:spPr/>
        <p:txBody>
          <a:bodyPr/>
          <a:lstStyle>
            <a:lvl1pPr>
              <a:defRPr>
                <a:noFill/>
              </a:defRPr>
            </a:lvl1pPr>
          </a:lstStyle>
          <a:p>
            <a:r>
              <a:rPr lang="fi-FI"/>
              <a:t>11.12.2020</a:t>
            </a:r>
          </a:p>
        </p:txBody>
      </p:sp>
      <p:sp>
        <p:nvSpPr>
          <p:cNvPr id="5" name="Alatunnisteen paikkamerkki 4">
            <a:extLst>
              <a:ext uri="{FF2B5EF4-FFF2-40B4-BE49-F238E27FC236}">
                <a16:creationId xmlns:a16="http://schemas.microsoft.com/office/drawing/2014/main" id="{1F072CC3-34DB-4A9B-B2A8-A80DC8D2C6BD}"/>
              </a:ext>
            </a:extLst>
          </p:cNvPr>
          <p:cNvSpPr>
            <a:spLocks noGrp="1"/>
          </p:cNvSpPr>
          <p:nvPr>
            <p:ph type="ftr" sz="quarter" idx="11"/>
          </p:nvPr>
        </p:nvSpPr>
        <p:spPr/>
        <p:txBody>
          <a:bodyPr/>
          <a:lstStyle>
            <a:lvl1pPr>
              <a:defRPr>
                <a:noFill/>
              </a:defRPr>
            </a:lvl1pPr>
          </a:lstStyle>
          <a:p>
            <a:r>
              <a:rPr lang="fi-FI"/>
              <a:t>Pensionsskyddscentralen   |</a:t>
            </a:r>
          </a:p>
        </p:txBody>
      </p:sp>
      <p:sp>
        <p:nvSpPr>
          <p:cNvPr id="6" name="Dian numeron paikkamerkki 5">
            <a:extLst>
              <a:ext uri="{FF2B5EF4-FFF2-40B4-BE49-F238E27FC236}">
                <a16:creationId xmlns:a16="http://schemas.microsoft.com/office/drawing/2014/main" id="{02455EC8-A487-4296-8764-0DC6EAA0C308}"/>
              </a:ext>
            </a:extLst>
          </p:cNvPr>
          <p:cNvSpPr>
            <a:spLocks noGrp="1"/>
          </p:cNvSpPr>
          <p:nvPr>
            <p:ph type="sldNum" sz="quarter" idx="12"/>
          </p:nvPr>
        </p:nvSpPr>
        <p:spPr/>
        <p:txBody>
          <a:bodyPr/>
          <a:lstStyle>
            <a:lvl1pPr>
              <a:defRPr>
                <a:noFill/>
              </a:defRPr>
            </a:lvl1pPr>
          </a:lstStyle>
          <a:p>
            <a:fld id="{BE2D8D75-17F6-474C-8CC8-AD93DCE1F39D}" type="slidenum">
              <a:rPr lang="fi-FI" smtClean="0"/>
              <a:t>‹#›</a:t>
            </a:fld>
            <a:endParaRPr lang="fi-FI"/>
          </a:p>
        </p:txBody>
      </p:sp>
      <p:cxnSp>
        <p:nvCxnSpPr>
          <p:cNvPr id="12" name="Straight Connector 7">
            <a:extLst>
              <a:ext uri="{FF2B5EF4-FFF2-40B4-BE49-F238E27FC236}">
                <a16:creationId xmlns:a16="http://schemas.microsoft.com/office/drawing/2014/main" id="{CDE6C3BF-87D3-4CF5-B8CB-E4E0AD63780B}"/>
              </a:ext>
            </a:extLst>
          </p:cNvPr>
          <p:cNvCxnSpPr>
            <a:cxnSpLocks/>
          </p:cNvCxnSpPr>
          <p:nvPr/>
        </p:nvCxnSpPr>
        <p:spPr>
          <a:xfrm>
            <a:off x="1834293" y="2669060"/>
            <a:ext cx="2793691" cy="0"/>
          </a:xfrm>
          <a:prstGeom prst="line">
            <a:avLst/>
          </a:prstGeom>
          <a:ln w="53975">
            <a:solidFill>
              <a:srgbClr val="02B7FA"/>
            </a:solidFill>
          </a:ln>
        </p:spPr>
        <p:style>
          <a:lnRef idx="1">
            <a:schemeClr val="accent1"/>
          </a:lnRef>
          <a:fillRef idx="0">
            <a:schemeClr val="accent1"/>
          </a:fillRef>
          <a:effectRef idx="0">
            <a:schemeClr val="accent1"/>
          </a:effectRef>
          <a:fontRef idx="minor">
            <a:schemeClr val="tx1"/>
          </a:fontRef>
        </p:style>
      </p:cxnSp>
      <p:sp>
        <p:nvSpPr>
          <p:cNvPr id="15" name="Rectangle 11">
            <a:extLst>
              <a:ext uri="{FF2B5EF4-FFF2-40B4-BE49-F238E27FC236}">
                <a16:creationId xmlns:a16="http://schemas.microsoft.com/office/drawing/2014/main" id="{AF23F68D-027B-4C02-9804-C672AB9C379C}"/>
              </a:ext>
            </a:extLst>
          </p:cNvPr>
          <p:cNvSpPr/>
          <p:nvPr/>
        </p:nvSpPr>
        <p:spPr>
          <a:xfrm>
            <a:off x="9450000" y="0"/>
            <a:ext cx="2743200" cy="6858000"/>
          </a:xfrm>
          <a:prstGeom prst="rect">
            <a:avLst/>
          </a:prstGeom>
          <a:solidFill>
            <a:srgbClr val="02B7FA">
              <a:alpha val="5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FI" sz="2667" dirty="0">
              <a:latin typeface="Verdana" panose="020B0604030504040204" pitchFamily="34" charset="0"/>
              <a:ea typeface="Verdana" panose="020B0604030504040204" pitchFamily="34" charset="0"/>
              <a:cs typeface="Verdana" panose="020B0604030504040204" pitchFamily="34" charset="0"/>
            </a:endParaRPr>
          </a:p>
        </p:txBody>
      </p:sp>
      <p:pic>
        <p:nvPicPr>
          <p:cNvPr id="14" name="Kuva 9" descr="Eläketurvakeskuksen logo">
            <a:extLst>
              <a:ext uri="{FF2B5EF4-FFF2-40B4-BE49-F238E27FC236}">
                <a16:creationId xmlns:a16="http://schemas.microsoft.com/office/drawing/2014/main" id="{6DB0D98C-733A-4140-AEAD-305D7474C83E}"/>
              </a:ext>
            </a:extLst>
          </p:cNvPr>
          <p:cNvPicPr>
            <a:picLocks noChangeAspect="1"/>
          </p:cNvPicPr>
          <p:nvPr/>
        </p:nvPicPr>
        <p:blipFill>
          <a:blip r:embed="rId2">
            <a:alphaModFix/>
          </a:blip>
          <a:stretch>
            <a:fillRect/>
          </a:stretch>
        </p:blipFill>
        <p:spPr>
          <a:xfrm>
            <a:off x="11903259" y="6484048"/>
            <a:ext cx="258413" cy="258413"/>
          </a:xfrm>
          <a:prstGeom prst="rect">
            <a:avLst/>
          </a:prstGeom>
        </p:spPr>
      </p:pic>
    </p:spTree>
    <p:extLst>
      <p:ext uri="{BB962C8B-B14F-4D97-AF65-F5344CB8AC3E}">
        <p14:creationId xmlns:p14="http://schemas.microsoft.com/office/powerpoint/2010/main" val="134099859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p:cSld name="Osan ylätunniste 3">
    <p:spTree>
      <p:nvGrpSpPr>
        <p:cNvPr id="1" name=""/>
        <p:cNvGrpSpPr/>
        <p:nvPr/>
      </p:nvGrpSpPr>
      <p:grpSpPr>
        <a:xfrm>
          <a:off x="0" y="0"/>
          <a:ext cx="0" cy="0"/>
          <a:chOff x="0" y="0"/>
          <a:chExt cx="0" cy="0"/>
        </a:xfrm>
      </p:grpSpPr>
      <p:sp>
        <p:nvSpPr>
          <p:cNvPr id="7" name="Rectangle 10">
            <a:extLst>
              <a:ext uri="{FF2B5EF4-FFF2-40B4-BE49-F238E27FC236}">
                <a16:creationId xmlns:a16="http://schemas.microsoft.com/office/drawing/2014/main" id="{9C117ACD-DB48-469D-B3A5-3D8882FD2EBA}"/>
              </a:ext>
            </a:extLst>
          </p:cNvPr>
          <p:cNvSpPr/>
          <p:nvPr/>
        </p:nvSpPr>
        <p:spPr bwMode="white">
          <a:xfrm>
            <a:off x="1" y="1"/>
            <a:ext cx="12191999" cy="5854356"/>
          </a:xfrm>
          <a:prstGeom prst="rect">
            <a:avLst/>
          </a:prstGeom>
          <a:solidFill>
            <a:srgbClr val="0356B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en-FI" sz="2667" dirty="0">
              <a:latin typeface="Verdana" panose="020B0604030504040204" pitchFamily="34" charset="0"/>
              <a:ea typeface="Verdana" panose="020B0604030504040204" pitchFamily="34" charset="0"/>
              <a:cs typeface="Verdana" panose="020B0604030504040204" pitchFamily="34" charset="0"/>
            </a:endParaRPr>
          </a:p>
        </p:txBody>
      </p:sp>
      <p:sp>
        <p:nvSpPr>
          <p:cNvPr id="2" name="Otsikko 1">
            <a:extLst>
              <a:ext uri="{FF2B5EF4-FFF2-40B4-BE49-F238E27FC236}">
                <a16:creationId xmlns:a16="http://schemas.microsoft.com/office/drawing/2014/main" id="{8B2878A9-06AD-4811-B821-8DC94694F366}"/>
              </a:ext>
            </a:extLst>
          </p:cNvPr>
          <p:cNvSpPr>
            <a:spLocks noGrp="1"/>
          </p:cNvSpPr>
          <p:nvPr>
            <p:ph type="ctrTitle" hasCustomPrompt="1"/>
          </p:nvPr>
        </p:nvSpPr>
        <p:spPr>
          <a:xfrm>
            <a:off x="1701888" y="2880000"/>
            <a:ext cx="7452000" cy="2520000"/>
          </a:xfrm>
        </p:spPr>
        <p:txBody>
          <a:bodyPr anchor="t">
            <a:noAutofit/>
          </a:bodyPr>
          <a:lstStyle>
            <a:lvl1pPr algn="l">
              <a:defRPr sz="4000">
                <a:solidFill>
                  <a:schemeClr val="bg1"/>
                </a:solidFill>
              </a:defRPr>
            </a:lvl1p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br>
              <a:rPr lang="fi-FI" dirty="0"/>
            </a:br>
            <a:r>
              <a:rPr lang="fi-FI" dirty="0"/>
              <a:t>kolmas rivi</a:t>
            </a:r>
          </a:p>
        </p:txBody>
      </p:sp>
      <p:sp>
        <p:nvSpPr>
          <p:cNvPr id="4" name="Päivämäärän paikkamerkki 3">
            <a:extLst>
              <a:ext uri="{FF2B5EF4-FFF2-40B4-BE49-F238E27FC236}">
                <a16:creationId xmlns:a16="http://schemas.microsoft.com/office/drawing/2014/main" id="{3058B3E6-66CA-4E3D-8B75-C9C94F0443F6}"/>
              </a:ext>
            </a:extLst>
          </p:cNvPr>
          <p:cNvSpPr>
            <a:spLocks noGrp="1"/>
          </p:cNvSpPr>
          <p:nvPr>
            <p:ph type="dt" sz="half" idx="10"/>
          </p:nvPr>
        </p:nvSpPr>
        <p:spPr/>
        <p:txBody>
          <a:bodyPr/>
          <a:lstStyle>
            <a:lvl1pPr>
              <a:defRPr>
                <a:noFill/>
              </a:defRPr>
            </a:lvl1pPr>
          </a:lstStyle>
          <a:p>
            <a:r>
              <a:rPr lang="fi-FI"/>
              <a:t>11.12.2020</a:t>
            </a:r>
          </a:p>
        </p:txBody>
      </p:sp>
      <p:sp>
        <p:nvSpPr>
          <p:cNvPr id="5" name="Alatunnisteen paikkamerkki 4">
            <a:extLst>
              <a:ext uri="{FF2B5EF4-FFF2-40B4-BE49-F238E27FC236}">
                <a16:creationId xmlns:a16="http://schemas.microsoft.com/office/drawing/2014/main" id="{1F072CC3-34DB-4A9B-B2A8-A80DC8D2C6BD}"/>
              </a:ext>
            </a:extLst>
          </p:cNvPr>
          <p:cNvSpPr>
            <a:spLocks noGrp="1"/>
          </p:cNvSpPr>
          <p:nvPr>
            <p:ph type="ftr" sz="quarter" idx="11"/>
          </p:nvPr>
        </p:nvSpPr>
        <p:spPr/>
        <p:txBody>
          <a:bodyPr/>
          <a:lstStyle>
            <a:lvl1pPr>
              <a:defRPr>
                <a:noFill/>
              </a:defRPr>
            </a:lvl1pPr>
          </a:lstStyle>
          <a:p>
            <a:r>
              <a:rPr lang="fi-FI"/>
              <a:t>Pensionsskyddscentralen   |</a:t>
            </a:r>
          </a:p>
        </p:txBody>
      </p:sp>
      <p:sp>
        <p:nvSpPr>
          <p:cNvPr id="6" name="Dian numeron paikkamerkki 5">
            <a:extLst>
              <a:ext uri="{FF2B5EF4-FFF2-40B4-BE49-F238E27FC236}">
                <a16:creationId xmlns:a16="http://schemas.microsoft.com/office/drawing/2014/main" id="{02455EC8-A487-4296-8764-0DC6EAA0C308}"/>
              </a:ext>
            </a:extLst>
          </p:cNvPr>
          <p:cNvSpPr>
            <a:spLocks noGrp="1"/>
          </p:cNvSpPr>
          <p:nvPr>
            <p:ph type="sldNum" sz="quarter" idx="12"/>
          </p:nvPr>
        </p:nvSpPr>
        <p:spPr/>
        <p:txBody>
          <a:bodyPr/>
          <a:lstStyle>
            <a:lvl1pPr>
              <a:defRPr>
                <a:noFill/>
              </a:defRPr>
            </a:lvl1pPr>
          </a:lstStyle>
          <a:p>
            <a:fld id="{BE2D8D75-17F6-474C-8CC8-AD93DCE1F39D}" type="slidenum">
              <a:rPr lang="fi-FI" smtClean="0"/>
              <a:t>‹#›</a:t>
            </a:fld>
            <a:endParaRPr lang="fi-FI"/>
          </a:p>
        </p:txBody>
      </p:sp>
      <p:sp>
        <p:nvSpPr>
          <p:cNvPr id="10" name="Rectangle 11">
            <a:extLst>
              <a:ext uri="{FF2B5EF4-FFF2-40B4-BE49-F238E27FC236}">
                <a16:creationId xmlns:a16="http://schemas.microsoft.com/office/drawing/2014/main" id="{2F9D6407-38A2-412E-9FDD-229851FEA85E}"/>
              </a:ext>
            </a:extLst>
          </p:cNvPr>
          <p:cNvSpPr/>
          <p:nvPr/>
        </p:nvSpPr>
        <p:spPr>
          <a:xfrm>
            <a:off x="9450000" y="0"/>
            <a:ext cx="2743200" cy="6858000"/>
          </a:xfrm>
          <a:prstGeom prst="rect">
            <a:avLst/>
          </a:prstGeom>
          <a:solidFill>
            <a:srgbClr val="02B7FA">
              <a:alpha val="5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FI" sz="2667" dirty="0">
              <a:latin typeface="Verdana" panose="020B0604030504040204" pitchFamily="34" charset="0"/>
              <a:ea typeface="Verdana" panose="020B0604030504040204" pitchFamily="34" charset="0"/>
              <a:cs typeface="Verdana" panose="020B0604030504040204" pitchFamily="34" charset="0"/>
            </a:endParaRPr>
          </a:p>
        </p:txBody>
      </p:sp>
      <p:cxnSp>
        <p:nvCxnSpPr>
          <p:cNvPr id="12" name="Straight Connector 7">
            <a:extLst>
              <a:ext uri="{FF2B5EF4-FFF2-40B4-BE49-F238E27FC236}">
                <a16:creationId xmlns:a16="http://schemas.microsoft.com/office/drawing/2014/main" id="{CDE6C3BF-87D3-4CF5-B8CB-E4E0AD63780B}"/>
              </a:ext>
            </a:extLst>
          </p:cNvPr>
          <p:cNvCxnSpPr>
            <a:cxnSpLocks/>
          </p:cNvCxnSpPr>
          <p:nvPr/>
        </p:nvCxnSpPr>
        <p:spPr>
          <a:xfrm>
            <a:off x="1834293" y="2669060"/>
            <a:ext cx="2793691" cy="0"/>
          </a:xfrm>
          <a:prstGeom prst="line">
            <a:avLst/>
          </a:prstGeom>
          <a:ln w="53975">
            <a:solidFill>
              <a:srgbClr val="02B7FA"/>
            </a:solidFill>
          </a:ln>
        </p:spPr>
        <p:style>
          <a:lnRef idx="1">
            <a:schemeClr val="accent1"/>
          </a:lnRef>
          <a:fillRef idx="0">
            <a:schemeClr val="accent1"/>
          </a:fillRef>
          <a:effectRef idx="0">
            <a:schemeClr val="accent1"/>
          </a:effectRef>
          <a:fontRef idx="minor">
            <a:schemeClr val="tx1"/>
          </a:fontRef>
        </p:style>
      </p:cxnSp>
      <p:pic>
        <p:nvPicPr>
          <p:cNvPr id="13" name="Kuva 9" descr="Eläketurvakeskuksen logo">
            <a:extLst>
              <a:ext uri="{FF2B5EF4-FFF2-40B4-BE49-F238E27FC236}">
                <a16:creationId xmlns:a16="http://schemas.microsoft.com/office/drawing/2014/main" id="{083C6EFE-AD9F-4C6D-A8ED-471EB94A6855}"/>
              </a:ext>
            </a:extLst>
          </p:cNvPr>
          <p:cNvPicPr>
            <a:picLocks noChangeAspect="1"/>
          </p:cNvPicPr>
          <p:nvPr/>
        </p:nvPicPr>
        <p:blipFill>
          <a:blip r:embed="rId2">
            <a:alphaModFix/>
          </a:blip>
          <a:stretch>
            <a:fillRect/>
          </a:stretch>
        </p:blipFill>
        <p:spPr>
          <a:xfrm>
            <a:off x="11903259" y="6484048"/>
            <a:ext cx="258413" cy="258413"/>
          </a:xfrm>
          <a:prstGeom prst="rect">
            <a:avLst/>
          </a:prstGeom>
        </p:spPr>
      </p:pic>
    </p:spTree>
    <p:extLst>
      <p:ext uri="{BB962C8B-B14F-4D97-AF65-F5344CB8AC3E}">
        <p14:creationId xmlns:p14="http://schemas.microsoft.com/office/powerpoint/2010/main" val="234698140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Vertailu">
    <p:spTree>
      <p:nvGrpSpPr>
        <p:cNvPr id="1" name=""/>
        <p:cNvGrpSpPr/>
        <p:nvPr/>
      </p:nvGrpSpPr>
      <p:grpSpPr>
        <a:xfrm>
          <a:off x="0" y="0"/>
          <a:ext cx="0" cy="0"/>
          <a:chOff x="0" y="0"/>
          <a:chExt cx="0" cy="0"/>
        </a:xfrm>
      </p:grpSpPr>
      <p:sp>
        <p:nvSpPr>
          <p:cNvPr id="10" name="Otsikko 9">
            <a:extLst>
              <a:ext uri="{FF2B5EF4-FFF2-40B4-BE49-F238E27FC236}">
                <a16:creationId xmlns:a16="http://schemas.microsoft.com/office/drawing/2014/main" id="{F21763E8-780D-4E17-ADF0-EB164C9117CA}"/>
              </a:ext>
            </a:extLst>
          </p:cNvPr>
          <p:cNvSpPr>
            <a:spLocks noGrp="1"/>
          </p:cNvSpPr>
          <p:nvPr>
            <p:ph type="title"/>
          </p:nvPr>
        </p:nvSpPr>
        <p:spPr/>
        <p:txBody>
          <a:bodyPr/>
          <a:lstStyle/>
          <a:p>
            <a:r>
              <a:rPr lang="fi-FI"/>
              <a:t>Muokkaa ots. perustyyl. napsautt.</a:t>
            </a:r>
            <a:endParaRPr lang="fi-FI" dirty="0"/>
          </a:p>
        </p:txBody>
      </p:sp>
      <p:sp>
        <p:nvSpPr>
          <p:cNvPr id="3" name="Tekstin paikkamerkki 2">
            <a:extLst>
              <a:ext uri="{FF2B5EF4-FFF2-40B4-BE49-F238E27FC236}">
                <a16:creationId xmlns:a16="http://schemas.microsoft.com/office/drawing/2014/main" id="{FC912101-3E06-4CDE-BE73-7A1773E73A1E}"/>
              </a:ext>
            </a:extLst>
          </p:cNvPr>
          <p:cNvSpPr>
            <a:spLocks noGrp="1"/>
          </p:cNvSpPr>
          <p:nvPr>
            <p:ph type="body" idx="1"/>
          </p:nvPr>
        </p:nvSpPr>
        <p:spPr>
          <a:xfrm>
            <a:off x="839788" y="1681163"/>
            <a:ext cx="4680000" cy="823912"/>
          </a:xfrm>
        </p:spPr>
        <p:txBody>
          <a:bodyPr anchor="b">
            <a:noAutofit/>
          </a:bodyPr>
          <a:lstStyle>
            <a:lvl1pPr marL="0" indent="0">
              <a:buNone/>
              <a:defRPr sz="2800" b="1">
                <a:solidFill>
                  <a:srgbClr val="0356B5"/>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Sisällön paikkamerkki 3">
            <a:extLst>
              <a:ext uri="{FF2B5EF4-FFF2-40B4-BE49-F238E27FC236}">
                <a16:creationId xmlns:a16="http://schemas.microsoft.com/office/drawing/2014/main" id="{E335A4CF-35D1-423B-9B70-4E10DE27FDBA}"/>
              </a:ext>
            </a:extLst>
          </p:cNvPr>
          <p:cNvSpPr>
            <a:spLocks noGrp="1"/>
          </p:cNvSpPr>
          <p:nvPr>
            <p:ph sz="half" idx="2"/>
          </p:nvPr>
        </p:nvSpPr>
        <p:spPr>
          <a:xfrm>
            <a:off x="839788" y="2505075"/>
            <a:ext cx="4680000" cy="3654000"/>
          </a:xfrm>
        </p:spPr>
        <p:txBody>
          <a:bodyPr>
            <a:normAutofit/>
          </a:bodyPr>
          <a:lstStyle>
            <a:lvl1pPr>
              <a:defRPr sz="2200"/>
            </a:lvl1pPr>
            <a:lvl2pPr>
              <a:defRPr sz="2200"/>
            </a:lvl2pPr>
            <a:lvl3pPr>
              <a:defRPr sz="2200"/>
            </a:lvl3pPr>
            <a:lvl4pPr>
              <a:defRPr sz="2200"/>
            </a:lvl4pPr>
            <a:lvl5pPr>
              <a:defRPr sz="22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5" name="Tekstin paikkamerkki 4">
            <a:extLst>
              <a:ext uri="{FF2B5EF4-FFF2-40B4-BE49-F238E27FC236}">
                <a16:creationId xmlns:a16="http://schemas.microsoft.com/office/drawing/2014/main" id="{35D40127-4909-4379-875B-DD6E19DABFBA}"/>
              </a:ext>
            </a:extLst>
          </p:cNvPr>
          <p:cNvSpPr>
            <a:spLocks noGrp="1"/>
          </p:cNvSpPr>
          <p:nvPr>
            <p:ph type="body" sz="quarter" idx="3"/>
          </p:nvPr>
        </p:nvSpPr>
        <p:spPr>
          <a:xfrm>
            <a:off x="5688000" y="1681163"/>
            <a:ext cx="4680000" cy="823912"/>
          </a:xfrm>
        </p:spPr>
        <p:txBody>
          <a:bodyPr anchor="b">
            <a:noAutofit/>
          </a:bodyPr>
          <a:lstStyle>
            <a:lvl1pPr marL="0" indent="0">
              <a:buNone/>
              <a:defRPr sz="2800" b="1">
                <a:solidFill>
                  <a:srgbClr val="0356B5"/>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Sisällön paikkamerkki 5">
            <a:extLst>
              <a:ext uri="{FF2B5EF4-FFF2-40B4-BE49-F238E27FC236}">
                <a16:creationId xmlns:a16="http://schemas.microsoft.com/office/drawing/2014/main" id="{736FDEC8-C7CA-4CE8-A0E4-E969AD6C48A8}"/>
              </a:ext>
            </a:extLst>
          </p:cNvPr>
          <p:cNvSpPr>
            <a:spLocks noGrp="1"/>
          </p:cNvSpPr>
          <p:nvPr>
            <p:ph sz="quarter" idx="4"/>
          </p:nvPr>
        </p:nvSpPr>
        <p:spPr>
          <a:xfrm>
            <a:off x="5688000" y="2505075"/>
            <a:ext cx="4680000" cy="3654000"/>
          </a:xfrm>
        </p:spPr>
        <p:txBody>
          <a:bodyPr>
            <a:normAutofit/>
          </a:bodyPr>
          <a:lstStyle>
            <a:lvl1pPr>
              <a:defRPr sz="2200"/>
            </a:lvl1pPr>
            <a:lvl2pPr>
              <a:defRPr sz="2200"/>
            </a:lvl2pPr>
            <a:lvl3pPr>
              <a:defRPr sz="2200"/>
            </a:lvl3pPr>
            <a:lvl4pPr>
              <a:defRPr sz="2200"/>
            </a:lvl4pPr>
            <a:lvl5pPr>
              <a:defRPr sz="22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7" name="Päivämäärän paikkamerkki 6">
            <a:extLst>
              <a:ext uri="{FF2B5EF4-FFF2-40B4-BE49-F238E27FC236}">
                <a16:creationId xmlns:a16="http://schemas.microsoft.com/office/drawing/2014/main" id="{21251AC8-D15F-4DDB-8372-255EB67F9C25}"/>
              </a:ext>
            </a:extLst>
          </p:cNvPr>
          <p:cNvSpPr>
            <a:spLocks noGrp="1"/>
          </p:cNvSpPr>
          <p:nvPr>
            <p:ph type="dt" sz="half" idx="10"/>
          </p:nvPr>
        </p:nvSpPr>
        <p:spPr/>
        <p:txBody>
          <a:bodyPr/>
          <a:lstStyle/>
          <a:p>
            <a:r>
              <a:rPr lang="fi-FI"/>
              <a:t>11.12.2020</a:t>
            </a:r>
          </a:p>
        </p:txBody>
      </p:sp>
      <p:sp>
        <p:nvSpPr>
          <p:cNvPr id="8" name="Alatunnisteen paikkamerkki 7">
            <a:extLst>
              <a:ext uri="{FF2B5EF4-FFF2-40B4-BE49-F238E27FC236}">
                <a16:creationId xmlns:a16="http://schemas.microsoft.com/office/drawing/2014/main" id="{A223E51B-98B7-4B9C-8D3B-19D185CB530F}"/>
              </a:ext>
            </a:extLst>
          </p:cNvPr>
          <p:cNvSpPr>
            <a:spLocks noGrp="1"/>
          </p:cNvSpPr>
          <p:nvPr>
            <p:ph type="ftr" sz="quarter" idx="11"/>
          </p:nvPr>
        </p:nvSpPr>
        <p:spPr/>
        <p:txBody>
          <a:bodyPr/>
          <a:lstStyle/>
          <a:p>
            <a:r>
              <a:rPr lang="fi-FI"/>
              <a:t>Pensionsskyddscentralen   |</a:t>
            </a:r>
          </a:p>
        </p:txBody>
      </p:sp>
      <p:sp>
        <p:nvSpPr>
          <p:cNvPr id="9" name="Dian numeron paikkamerkki 8">
            <a:extLst>
              <a:ext uri="{FF2B5EF4-FFF2-40B4-BE49-F238E27FC236}">
                <a16:creationId xmlns:a16="http://schemas.microsoft.com/office/drawing/2014/main" id="{DAEF83FF-1417-4F84-ADAF-628D62D6D118}"/>
              </a:ext>
            </a:extLst>
          </p:cNvPr>
          <p:cNvSpPr>
            <a:spLocks noGrp="1"/>
          </p:cNvSpPr>
          <p:nvPr>
            <p:ph type="sldNum" sz="quarter" idx="12"/>
          </p:nvPr>
        </p:nvSpPr>
        <p:spPr/>
        <p:txBody>
          <a:bodyPr/>
          <a:lstStyle/>
          <a:p>
            <a:fld id="{BE2D8D75-17F6-474C-8CC8-AD93DCE1F39D}" type="slidenum">
              <a:rPr lang="fi-FI" smtClean="0"/>
              <a:t>‹#›</a:t>
            </a:fld>
            <a:endParaRPr lang="fi-FI"/>
          </a:p>
        </p:txBody>
      </p:sp>
    </p:spTree>
    <p:extLst>
      <p:ext uri="{BB962C8B-B14F-4D97-AF65-F5344CB8AC3E}">
        <p14:creationId xmlns:p14="http://schemas.microsoft.com/office/powerpoint/2010/main" val="27731918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Vain otsikko">
    <p:spTree>
      <p:nvGrpSpPr>
        <p:cNvPr id="1" name=""/>
        <p:cNvGrpSpPr/>
        <p:nvPr/>
      </p:nvGrpSpPr>
      <p:grpSpPr>
        <a:xfrm>
          <a:off x="0" y="0"/>
          <a:ext cx="0" cy="0"/>
          <a:chOff x="0" y="0"/>
          <a:chExt cx="0" cy="0"/>
        </a:xfrm>
      </p:grpSpPr>
      <p:sp>
        <p:nvSpPr>
          <p:cNvPr id="6" name="Otsikko 5">
            <a:extLst>
              <a:ext uri="{FF2B5EF4-FFF2-40B4-BE49-F238E27FC236}">
                <a16:creationId xmlns:a16="http://schemas.microsoft.com/office/drawing/2014/main" id="{DFFDB868-DDE1-4BDC-952B-62A7D2E3A2F1}"/>
              </a:ext>
            </a:extLst>
          </p:cNvPr>
          <p:cNvSpPr>
            <a:spLocks noGrp="1"/>
          </p:cNvSpPr>
          <p:nvPr>
            <p:ph type="title"/>
          </p:nvPr>
        </p:nvSpPr>
        <p:spPr/>
        <p:txBody>
          <a:bodyPr/>
          <a:lstStyle/>
          <a:p>
            <a:r>
              <a:rPr lang="fi-FI"/>
              <a:t>Muokkaa ots. perustyyl. napsautt.</a:t>
            </a:r>
          </a:p>
        </p:txBody>
      </p:sp>
      <p:sp>
        <p:nvSpPr>
          <p:cNvPr id="3" name="Päivämäärän paikkamerkki 2">
            <a:extLst>
              <a:ext uri="{FF2B5EF4-FFF2-40B4-BE49-F238E27FC236}">
                <a16:creationId xmlns:a16="http://schemas.microsoft.com/office/drawing/2014/main" id="{C71E33E2-0206-415F-A599-AB0A18C78830}"/>
              </a:ext>
            </a:extLst>
          </p:cNvPr>
          <p:cNvSpPr>
            <a:spLocks noGrp="1"/>
          </p:cNvSpPr>
          <p:nvPr>
            <p:ph type="dt" sz="half" idx="10"/>
          </p:nvPr>
        </p:nvSpPr>
        <p:spPr/>
        <p:txBody>
          <a:bodyPr/>
          <a:lstStyle/>
          <a:p>
            <a:r>
              <a:rPr lang="fi-FI"/>
              <a:t>11.12.2020</a:t>
            </a:r>
          </a:p>
        </p:txBody>
      </p:sp>
      <p:sp>
        <p:nvSpPr>
          <p:cNvPr id="4" name="Alatunnisteen paikkamerkki 3">
            <a:extLst>
              <a:ext uri="{FF2B5EF4-FFF2-40B4-BE49-F238E27FC236}">
                <a16:creationId xmlns:a16="http://schemas.microsoft.com/office/drawing/2014/main" id="{232BA7F6-4067-473E-B7BC-A05EEFAF44B3}"/>
              </a:ext>
            </a:extLst>
          </p:cNvPr>
          <p:cNvSpPr>
            <a:spLocks noGrp="1"/>
          </p:cNvSpPr>
          <p:nvPr>
            <p:ph type="ftr" sz="quarter" idx="11"/>
          </p:nvPr>
        </p:nvSpPr>
        <p:spPr/>
        <p:txBody>
          <a:bodyPr/>
          <a:lstStyle/>
          <a:p>
            <a:r>
              <a:rPr lang="fi-FI"/>
              <a:t>Pensionsskyddscentralen   |</a:t>
            </a:r>
          </a:p>
        </p:txBody>
      </p:sp>
      <p:sp>
        <p:nvSpPr>
          <p:cNvPr id="5" name="Dian numeron paikkamerkki 4">
            <a:extLst>
              <a:ext uri="{FF2B5EF4-FFF2-40B4-BE49-F238E27FC236}">
                <a16:creationId xmlns:a16="http://schemas.microsoft.com/office/drawing/2014/main" id="{DFE03C28-A618-43E4-A36E-C7D2F181BEB1}"/>
              </a:ext>
            </a:extLst>
          </p:cNvPr>
          <p:cNvSpPr>
            <a:spLocks noGrp="1"/>
          </p:cNvSpPr>
          <p:nvPr>
            <p:ph type="sldNum" sz="quarter" idx="12"/>
          </p:nvPr>
        </p:nvSpPr>
        <p:spPr/>
        <p:txBody>
          <a:bodyPr/>
          <a:lstStyle/>
          <a:p>
            <a:fld id="{BE2D8D75-17F6-474C-8CC8-AD93DCE1F39D}" type="slidenum">
              <a:rPr lang="fi-FI" smtClean="0"/>
              <a:t>‹#›</a:t>
            </a:fld>
            <a:endParaRPr lang="fi-FI"/>
          </a:p>
        </p:txBody>
      </p:sp>
    </p:spTree>
    <p:extLst>
      <p:ext uri="{BB962C8B-B14F-4D97-AF65-F5344CB8AC3E}">
        <p14:creationId xmlns:p14="http://schemas.microsoft.com/office/powerpoint/2010/main" val="37415619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a:extLst>
              <a:ext uri="{FF2B5EF4-FFF2-40B4-BE49-F238E27FC236}">
                <a16:creationId xmlns:a16="http://schemas.microsoft.com/office/drawing/2014/main" id="{60947D24-850B-43C5-B5BE-8D8502732142}"/>
              </a:ext>
            </a:extLst>
          </p:cNvPr>
          <p:cNvSpPr>
            <a:spLocks noGrp="1"/>
          </p:cNvSpPr>
          <p:nvPr>
            <p:ph type="dt" sz="half" idx="10"/>
          </p:nvPr>
        </p:nvSpPr>
        <p:spPr/>
        <p:txBody>
          <a:bodyPr/>
          <a:lstStyle/>
          <a:p>
            <a:r>
              <a:rPr lang="fi-FI"/>
              <a:t>11.12.2020</a:t>
            </a:r>
          </a:p>
        </p:txBody>
      </p:sp>
      <p:sp>
        <p:nvSpPr>
          <p:cNvPr id="3" name="Alatunnisteen paikkamerkki 2">
            <a:extLst>
              <a:ext uri="{FF2B5EF4-FFF2-40B4-BE49-F238E27FC236}">
                <a16:creationId xmlns:a16="http://schemas.microsoft.com/office/drawing/2014/main" id="{D2C258F1-CFA0-4A2D-AA8A-E76D9FC299D2}"/>
              </a:ext>
            </a:extLst>
          </p:cNvPr>
          <p:cNvSpPr>
            <a:spLocks noGrp="1"/>
          </p:cNvSpPr>
          <p:nvPr>
            <p:ph type="ftr" sz="quarter" idx="11"/>
          </p:nvPr>
        </p:nvSpPr>
        <p:spPr/>
        <p:txBody>
          <a:bodyPr/>
          <a:lstStyle/>
          <a:p>
            <a:r>
              <a:rPr lang="fi-FI"/>
              <a:t>Pensionsskyddscentralen   |</a:t>
            </a:r>
          </a:p>
        </p:txBody>
      </p:sp>
      <p:sp>
        <p:nvSpPr>
          <p:cNvPr id="4" name="Dian numeron paikkamerkki 3">
            <a:extLst>
              <a:ext uri="{FF2B5EF4-FFF2-40B4-BE49-F238E27FC236}">
                <a16:creationId xmlns:a16="http://schemas.microsoft.com/office/drawing/2014/main" id="{ED2C7633-EC37-4F00-8D6E-ADED1F938B9F}"/>
              </a:ext>
            </a:extLst>
          </p:cNvPr>
          <p:cNvSpPr>
            <a:spLocks noGrp="1"/>
          </p:cNvSpPr>
          <p:nvPr>
            <p:ph type="sldNum" sz="quarter" idx="12"/>
          </p:nvPr>
        </p:nvSpPr>
        <p:spPr/>
        <p:txBody>
          <a:bodyPr/>
          <a:lstStyle/>
          <a:p>
            <a:fld id="{BE2D8D75-17F6-474C-8CC8-AD93DCE1F39D}" type="slidenum">
              <a:rPr lang="fi-FI" smtClean="0"/>
              <a:t>‹#›</a:t>
            </a:fld>
            <a:endParaRPr lang="fi-FI"/>
          </a:p>
        </p:txBody>
      </p:sp>
    </p:spTree>
    <p:extLst>
      <p:ext uri="{BB962C8B-B14F-4D97-AF65-F5344CB8AC3E}">
        <p14:creationId xmlns:p14="http://schemas.microsoft.com/office/powerpoint/2010/main" val="28248183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BA143BE1-8661-4D45-AECE-D0B1278558DB}"/>
              </a:ext>
            </a:extLst>
          </p:cNvPr>
          <p:cNvSpPr>
            <a:spLocks noGrp="1"/>
          </p:cNvSpPr>
          <p:nvPr>
            <p:ph type="title"/>
          </p:nvPr>
        </p:nvSpPr>
        <p:spPr>
          <a:xfrm>
            <a:off x="828000" y="359999"/>
            <a:ext cx="9540000" cy="1332000"/>
          </a:xfrm>
          <a:prstGeom prst="rect">
            <a:avLst/>
          </a:prstGeom>
        </p:spPr>
        <p:txBody>
          <a:bodyPr vert="horz" lIns="91440" tIns="45720" rIns="91440" bIns="45720" rtlCol="0" anchor="t">
            <a:noAutofit/>
          </a:body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3" name="Tekstin paikkamerkki 2">
            <a:extLst>
              <a:ext uri="{FF2B5EF4-FFF2-40B4-BE49-F238E27FC236}">
                <a16:creationId xmlns:a16="http://schemas.microsoft.com/office/drawing/2014/main" id="{AC890FB5-6E08-44F5-97D1-2A59DD95DCC1}"/>
              </a:ext>
            </a:extLst>
          </p:cNvPr>
          <p:cNvSpPr>
            <a:spLocks noGrp="1"/>
          </p:cNvSpPr>
          <p:nvPr>
            <p:ph type="body" idx="1"/>
          </p:nvPr>
        </p:nvSpPr>
        <p:spPr>
          <a:xfrm>
            <a:off x="828000" y="1800000"/>
            <a:ext cx="9540000" cy="4356000"/>
          </a:xfrm>
          <a:prstGeom prst="rect">
            <a:avLst/>
          </a:prstGeom>
        </p:spPr>
        <p:txBody>
          <a:bodyPr vert="horz" lIns="91440" tIns="45720" rIns="91440" bIns="45720" rtlCol="0">
            <a:noAutofit/>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a:p>
            <a:pPr lvl="5"/>
            <a:r>
              <a:rPr lang="fi-FI" dirty="0"/>
              <a:t>6</a:t>
            </a:r>
          </a:p>
          <a:p>
            <a:pPr lvl="6"/>
            <a:r>
              <a:rPr lang="fi-FI" dirty="0"/>
              <a:t>7</a:t>
            </a:r>
          </a:p>
          <a:p>
            <a:pPr lvl="7"/>
            <a:r>
              <a:rPr lang="fi-FI" dirty="0"/>
              <a:t>8</a:t>
            </a:r>
          </a:p>
          <a:p>
            <a:pPr lvl="8"/>
            <a:r>
              <a:rPr lang="fi-FI" dirty="0"/>
              <a:t>9</a:t>
            </a:r>
          </a:p>
        </p:txBody>
      </p:sp>
      <p:sp>
        <p:nvSpPr>
          <p:cNvPr id="4" name="Päivämäärän paikkamerkki 3">
            <a:extLst>
              <a:ext uri="{FF2B5EF4-FFF2-40B4-BE49-F238E27FC236}">
                <a16:creationId xmlns:a16="http://schemas.microsoft.com/office/drawing/2014/main" id="{F7246B17-BEA2-4059-BDD8-8F3EAA0BBCF3}"/>
              </a:ext>
            </a:extLst>
          </p:cNvPr>
          <p:cNvSpPr>
            <a:spLocks noGrp="1"/>
          </p:cNvSpPr>
          <p:nvPr>
            <p:ph type="dt" sz="half" idx="2"/>
          </p:nvPr>
        </p:nvSpPr>
        <p:spPr>
          <a:xfrm>
            <a:off x="10415505" y="6443902"/>
            <a:ext cx="876143" cy="324000"/>
          </a:xfrm>
          <a:prstGeom prst="rect">
            <a:avLst/>
          </a:prstGeom>
        </p:spPr>
        <p:txBody>
          <a:bodyPr vert="horz" lIns="0" tIns="45720" rIns="0" bIns="45720" rtlCol="0" anchor="ctr"/>
          <a:lstStyle>
            <a:lvl1pPr algn="ctr">
              <a:defRPr sz="1300">
                <a:solidFill>
                  <a:srgbClr val="0356B5"/>
                </a:solidFill>
              </a:defRPr>
            </a:lvl1pPr>
          </a:lstStyle>
          <a:p>
            <a:r>
              <a:rPr lang="fi-FI"/>
              <a:t>11.12.2020</a:t>
            </a:r>
          </a:p>
        </p:txBody>
      </p:sp>
      <p:sp>
        <p:nvSpPr>
          <p:cNvPr id="5" name="Alatunnisteen paikkamerkki 4">
            <a:extLst>
              <a:ext uri="{FF2B5EF4-FFF2-40B4-BE49-F238E27FC236}">
                <a16:creationId xmlns:a16="http://schemas.microsoft.com/office/drawing/2014/main" id="{E72E9CED-19E7-4F6D-85FB-CEC7B28FCC82}"/>
              </a:ext>
            </a:extLst>
          </p:cNvPr>
          <p:cNvSpPr>
            <a:spLocks noGrp="1"/>
          </p:cNvSpPr>
          <p:nvPr>
            <p:ph type="ftr" sz="quarter" idx="3"/>
          </p:nvPr>
        </p:nvSpPr>
        <p:spPr>
          <a:xfrm>
            <a:off x="4449600" y="6443902"/>
            <a:ext cx="6046162" cy="324000"/>
          </a:xfrm>
          <a:prstGeom prst="rect">
            <a:avLst/>
          </a:prstGeom>
        </p:spPr>
        <p:txBody>
          <a:bodyPr vert="horz" lIns="36000" tIns="45720" rIns="72000" bIns="45720" rtlCol="0" anchor="ctr"/>
          <a:lstStyle>
            <a:lvl1pPr algn="r">
              <a:defRPr sz="1300">
                <a:solidFill>
                  <a:srgbClr val="0356B5"/>
                </a:solidFill>
              </a:defRPr>
            </a:lvl1pPr>
          </a:lstStyle>
          <a:p>
            <a:r>
              <a:rPr lang="fi-FI"/>
              <a:t>Pensionsskyddscentralen   |</a:t>
            </a:r>
          </a:p>
        </p:txBody>
      </p:sp>
      <p:sp>
        <p:nvSpPr>
          <p:cNvPr id="6" name="Dian numeron paikkamerkki 5">
            <a:extLst>
              <a:ext uri="{FF2B5EF4-FFF2-40B4-BE49-F238E27FC236}">
                <a16:creationId xmlns:a16="http://schemas.microsoft.com/office/drawing/2014/main" id="{CB08F3D9-2AF6-4460-8917-ADEC3FCC0D34}"/>
              </a:ext>
            </a:extLst>
          </p:cNvPr>
          <p:cNvSpPr>
            <a:spLocks noGrp="1"/>
          </p:cNvSpPr>
          <p:nvPr>
            <p:ph type="sldNum" sz="quarter" idx="4"/>
          </p:nvPr>
        </p:nvSpPr>
        <p:spPr>
          <a:xfrm>
            <a:off x="11320957" y="6443902"/>
            <a:ext cx="403145" cy="324000"/>
          </a:xfrm>
          <a:prstGeom prst="rect">
            <a:avLst/>
          </a:prstGeom>
        </p:spPr>
        <p:txBody>
          <a:bodyPr vert="horz" lIns="91440" tIns="45720" rIns="91440" bIns="45720" rtlCol="0" anchor="ctr"/>
          <a:lstStyle>
            <a:lvl1pPr algn="l">
              <a:defRPr sz="1300">
                <a:solidFill>
                  <a:srgbClr val="0356B5"/>
                </a:solidFill>
              </a:defRPr>
            </a:lvl1pPr>
          </a:lstStyle>
          <a:p>
            <a:fld id="{BE2D8D75-17F6-474C-8CC8-AD93DCE1F39D}" type="slidenum">
              <a:rPr lang="fi-FI" smtClean="0"/>
              <a:t>‹#›</a:t>
            </a:fld>
            <a:endParaRPr lang="fi-FI"/>
          </a:p>
        </p:txBody>
      </p:sp>
      <p:sp>
        <p:nvSpPr>
          <p:cNvPr id="8" name="Rectangle 15">
            <a:extLst>
              <a:ext uri="{FF2B5EF4-FFF2-40B4-BE49-F238E27FC236}">
                <a16:creationId xmlns:a16="http://schemas.microsoft.com/office/drawing/2014/main" id="{839E96D7-C7DA-4AEC-BF21-A248ABEA5D56}"/>
              </a:ext>
            </a:extLst>
          </p:cNvPr>
          <p:cNvSpPr/>
          <p:nvPr/>
        </p:nvSpPr>
        <p:spPr>
          <a:xfrm flipH="1">
            <a:off x="11873949" y="0"/>
            <a:ext cx="318052" cy="6858000"/>
          </a:xfrm>
          <a:prstGeom prst="rect">
            <a:avLst/>
          </a:prstGeom>
          <a:solidFill>
            <a:srgbClr val="0356B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en-FI" sz="2667" dirty="0">
              <a:solidFill>
                <a:srgbClr val="02B7FA"/>
              </a:solidFill>
              <a:latin typeface="Verdana" panose="020B0604030504040204" pitchFamily="34" charset="0"/>
              <a:ea typeface="Verdana" panose="020B0604030504040204" pitchFamily="34" charset="0"/>
              <a:cs typeface="Verdana" panose="020B0604030504040204" pitchFamily="34" charset="0"/>
            </a:endParaRPr>
          </a:p>
        </p:txBody>
      </p:sp>
      <p:pic>
        <p:nvPicPr>
          <p:cNvPr id="9" name="Kuva 9" descr="Eläketurvakeskuksen logo">
            <a:extLst>
              <a:ext uri="{FF2B5EF4-FFF2-40B4-BE49-F238E27FC236}">
                <a16:creationId xmlns:a16="http://schemas.microsoft.com/office/drawing/2014/main" id="{EE2097D6-2B2D-4742-9264-D5F1B4DA9D69}"/>
              </a:ext>
            </a:extLst>
          </p:cNvPr>
          <p:cNvPicPr>
            <a:picLocks noChangeAspect="1"/>
          </p:cNvPicPr>
          <p:nvPr/>
        </p:nvPicPr>
        <p:blipFill>
          <a:blip r:embed="rId13">
            <a:alphaModFix/>
          </a:blip>
          <a:stretch>
            <a:fillRect/>
          </a:stretch>
        </p:blipFill>
        <p:spPr>
          <a:xfrm>
            <a:off x="11903259" y="6484048"/>
            <a:ext cx="258413" cy="258413"/>
          </a:xfrm>
          <a:prstGeom prst="rect">
            <a:avLst/>
          </a:prstGeom>
        </p:spPr>
      </p:pic>
      <p:sp>
        <p:nvSpPr>
          <p:cNvPr id="11" name="Tekstiruutu 10">
            <a:extLst>
              <a:ext uri="{FF2B5EF4-FFF2-40B4-BE49-F238E27FC236}">
                <a16:creationId xmlns:a16="http://schemas.microsoft.com/office/drawing/2014/main" id="{072C6F10-C4C8-4EDF-AB16-1870D8610815}"/>
              </a:ext>
            </a:extLst>
          </p:cNvPr>
          <p:cNvSpPr txBox="1"/>
          <p:nvPr/>
        </p:nvSpPr>
        <p:spPr>
          <a:xfrm>
            <a:off x="11179885" y="6452008"/>
            <a:ext cx="261610" cy="324000"/>
          </a:xfrm>
          <a:prstGeom prst="rect">
            <a:avLst/>
          </a:prstGeom>
          <a:noFill/>
        </p:spPr>
        <p:txBody>
          <a:bodyPr wrap="none" rtlCol="0">
            <a:spAutoFit/>
          </a:bodyPr>
          <a:lstStyle/>
          <a:p>
            <a:r>
              <a:rPr lang="fi-FI" sz="1300" dirty="0">
                <a:solidFill>
                  <a:srgbClr val="0356B5"/>
                </a:solidFill>
              </a:rPr>
              <a:t>|</a:t>
            </a:r>
          </a:p>
        </p:txBody>
      </p:sp>
    </p:spTree>
    <p:extLst>
      <p:ext uri="{BB962C8B-B14F-4D97-AF65-F5344CB8AC3E}">
        <p14:creationId xmlns:p14="http://schemas.microsoft.com/office/powerpoint/2010/main" val="3886205085"/>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p:txStyles>
    <p:titleStyle>
      <a:lvl1pPr algn="l" defTabSz="914400" rtl="0" eaLnBrk="1" latinLnBrk="0" hangingPunct="1">
        <a:lnSpc>
          <a:spcPct val="100000"/>
        </a:lnSpc>
        <a:spcBef>
          <a:spcPct val="0"/>
        </a:spcBef>
        <a:buNone/>
        <a:defRPr sz="4000" b="1" kern="1200">
          <a:solidFill>
            <a:srgbClr val="0356B5"/>
          </a:solidFill>
          <a:latin typeface="+mj-lt"/>
          <a:ea typeface="+mj-ea"/>
          <a:cs typeface="+mj-cs"/>
        </a:defRPr>
      </a:lvl1pPr>
    </p:titleStyle>
    <p:bodyStyle>
      <a:lvl1pPr marL="216000" indent="-216000" algn="l" defTabSz="914400" rtl="0" eaLnBrk="1" latinLnBrk="0" hangingPunct="1">
        <a:lnSpc>
          <a:spcPct val="100000"/>
        </a:lnSpc>
        <a:spcBef>
          <a:spcPts val="0"/>
        </a:spcBef>
        <a:spcAft>
          <a:spcPts val="1200"/>
        </a:spcAft>
        <a:buClr>
          <a:srgbClr val="0356B5"/>
        </a:buClr>
        <a:buFont typeface="Arial" panose="020B0604020202020204" pitchFamily="34" charset="0"/>
        <a:buChar char="•"/>
        <a:defRPr sz="2600" kern="1200">
          <a:solidFill>
            <a:schemeClr val="tx1"/>
          </a:solidFill>
          <a:latin typeface="+mn-lt"/>
          <a:ea typeface="+mn-ea"/>
          <a:cs typeface="+mn-cs"/>
        </a:defRPr>
      </a:lvl1pPr>
      <a:lvl2pPr marL="720000" indent="-288000" algn="l" defTabSz="914400" rtl="0" eaLnBrk="1" latinLnBrk="0" hangingPunct="1">
        <a:lnSpc>
          <a:spcPct val="100000"/>
        </a:lnSpc>
        <a:spcBef>
          <a:spcPts val="0"/>
        </a:spcBef>
        <a:spcAft>
          <a:spcPts val="600"/>
        </a:spcAft>
        <a:buClrTx/>
        <a:buFont typeface="Calibri" panose="020F0502020204030204" pitchFamily="34" charset="0"/>
        <a:buChar char="–"/>
        <a:defRPr sz="2200" kern="1200">
          <a:solidFill>
            <a:schemeClr val="tx1"/>
          </a:solidFill>
          <a:latin typeface="+mn-lt"/>
          <a:ea typeface="+mn-ea"/>
          <a:cs typeface="+mn-cs"/>
        </a:defRPr>
      </a:lvl2pPr>
      <a:lvl3pPr marL="1080000" indent="-216000" algn="l" defTabSz="914400" rtl="0" eaLnBrk="1" latinLnBrk="0" hangingPunct="1">
        <a:lnSpc>
          <a:spcPct val="100000"/>
        </a:lnSpc>
        <a:spcBef>
          <a:spcPts val="0"/>
        </a:spcBef>
        <a:spcAft>
          <a:spcPts val="600"/>
        </a:spcAft>
        <a:buClrTx/>
        <a:buSzPct val="100000"/>
        <a:buFont typeface="Calibri" panose="020F0502020204030204" pitchFamily="34" charset="0"/>
        <a:buChar char="◦"/>
        <a:defRPr sz="2200" kern="1200">
          <a:solidFill>
            <a:schemeClr val="tx1"/>
          </a:solidFill>
          <a:latin typeface="+mn-lt"/>
          <a:ea typeface="+mn-ea"/>
          <a:cs typeface="+mn-cs"/>
        </a:defRPr>
      </a:lvl3pPr>
      <a:lvl4pPr marL="1440000" indent="-216000" algn="l" defTabSz="914400" rtl="0" eaLnBrk="1" latinLnBrk="0" hangingPunct="1">
        <a:lnSpc>
          <a:spcPct val="100000"/>
        </a:lnSpc>
        <a:spcBef>
          <a:spcPts val="0"/>
        </a:spcBef>
        <a:spcAft>
          <a:spcPts val="600"/>
        </a:spcAft>
        <a:buClr>
          <a:srgbClr val="0356B5"/>
        </a:buClr>
        <a:buFont typeface="Arial" panose="020B0604020202020204" pitchFamily="34" charset="0"/>
        <a:buChar char="•"/>
        <a:defRPr sz="2200" kern="1200">
          <a:solidFill>
            <a:schemeClr val="tx1"/>
          </a:solidFill>
          <a:latin typeface="+mn-lt"/>
          <a:ea typeface="+mn-ea"/>
          <a:cs typeface="+mn-cs"/>
        </a:defRPr>
      </a:lvl4pPr>
      <a:lvl5pPr marL="1980000" indent="-288000" algn="l" defTabSz="914400" rtl="0" eaLnBrk="1" latinLnBrk="0" hangingPunct="1">
        <a:lnSpc>
          <a:spcPct val="100000"/>
        </a:lnSpc>
        <a:spcBef>
          <a:spcPts val="0"/>
        </a:spcBef>
        <a:spcAft>
          <a:spcPts val="600"/>
        </a:spcAft>
        <a:buClrTx/>
        <a:buFont typeface="Calibri" panose="020F0502020204030204" pitchFamily="34" charset="0"/>
        <a:buChar char="–"/>
        <a:defRPr sz="2200" kern="1200">
          <a:solidFill>
            <a:schemeClr val="tx1"/>
          </a:solidFill>
          <a:latin typeface="+mn-lt"/>
          <a:ea typeface="+mn-ea"/>
          <a:cs typeface="+mn-cs"/>
        </a:defRPr>
      </a:lvl5pPr>
      <a:lvl6pPr marL="2412000" indent="-216000" algn="l" defTabSz="914400" rtl="0" eaLnBrk="1" latinLnBrk="0" hangingPunct="1">
        <a:lnSpc>
          <a:spcPct val="100000"/>
        </a:lnSpc>
        <a:spcBef>
          <a:spcPts val="0"/>
        </a:spcBef>
        <a:spcAft>
          <a:spcPts val="600"/>
        </a:spcAft>
        <a:buClrTx/>
        <a:buFont typeface="Calibri" panose="020F0502020204030204" pitchFamily="34" charset="0"/>
        <a:buChar char="◦"/>
        <a:defRPr sz="2200" kern="1200">
          <a:solidFill>
            <a:schemeClr val="tx1"/>
          </a:solidFill>
          <a:latin typeface="+mn-lt"/>
          <a:ea typeface="+mn-ea"/>
          <a:cs typeface="+mn-cs"/>
        </a:defRPr>
      </a:lvl6pPr>
      <a:lvl7pPr marL="2844000" indent="-216000" algn="l" defTabSz="914400" rtl="0" eaLnBrk="1" latinLnBrk="0" hangingPunct="1">
        <a:lnSpc>
          <a:spcPct val="100000"/>
        </a:lnSpc>
        <a:spcBef>
          <a:spcPts val="0"/>
        </a:spcBef>
        <a:spcAft>
          <a:spcPts val="600"/>
        </a:spcAft>
        <a:buClr>
          <a:srgbClr val="0356B5"/>
        </a:buClr>
        <a:buFont typeface="Arial" panose="020B0604020202020204" pitchFamily="34" charset="0"/>
        <a:buChar char="•"/>
        <a:defRPr sz="2200" kern="1200">
          <a:solidFill>
            <a:schemeClr val="tx1"/>
          </a:solidFill>
          <a:latin typeface="+mn-lt"/>
          <a:ea typeface="+mn-ea"/>
          <a:cs typeface="+mn-cs"/>
        </a:defRPr>
      </a:lvl7pPr>
      <a:lvl8pPr marL="3312000" indent="-288000" algn="l" defTabSz="914400" rtl="0" eaLnBrk="1" latinLnBrk="0" hangingPunct="1">
        <a:lnSpc>
          <a:spcPct val="100000"/>
        </a:lnSpc>
        <a:spcBef>
          <a:spcPts val="0"/>
        </a:spcBef>
        <a:spcAft>
          <a:spcPts val="600"/>
        </a:spcAft>
        <a:buClrTx/>
        <a:buFont typeface="Calibri" panose="020F0502020204030204" pitchFamily="34" charset="0"/>
        <a:buChar char="–"/>
        <a:defRPr sz="2200" kern="1200">
          <a:solidFill>
            <a:schemeClr val="tx1"/>
          </a:solidFill>
          <a:latin typeface="+mn-lt"/>
          <a:ea typeface="+mn-ea"/>
          <a:cs typeface="+mn-cs"/>
        </a:defRPr>
      </a:lvl8pPr>
      <a:lvl9pPr marL="3780000" indent="-216000" algn="l" defTabSz="914400" rtl="0" eaLnBrk="1" latinLnBrk="0" hangingPunct="1">
        <a:lnSpc>
          <a:spcPct val="100000"/>
        </a:lnSpc>
        <a:spcBef>
          <a:spcPts val="0"/>
        </a:spcBef>
        <a:spcAft>
          <a:spcPts val="600"/>
        </a:spcAft>
        <a:buClrTx/>
        <a:buFont typeface="Calibri" panose="020F0502020204030204" pitchFamily="34" charset="0"/>
        <a:buChar char="◦"/>
        <a:defRPr sz="22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515">
          <p15:clr>
            <a:srgbClr val="F26B43"/>
          </p15:clr>
        </p15:guide>
        <p15:guide id="3" pos="6534">
          <p15:clr>
            <a:srgbClr val="F26B43"/>
          </p15:clr>
        </p15:guide>
        <p15:guide id="4" orient="horz" pos="1129">
          <p15:clr>
            <a:srgbClr val="F26B43"/>
          </p15:clr>
        </p15:guide>
        <p15:guide id="5" orient="horz" pos="3886">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6F2BBC01-00AA-416D-98B2-2FF8F2C742B4}"/>
              </a:ext>
            </a:extLst>
          </p:cNvPr>
          <p:cNvSpPr>
            <a:spLocks noGrp="1"/>
          </p:cNvSpPr>
          <p:nvPr>
            <p:ph type="ctrTitle"/>
          </p:nvPr>
        </p:nvSpPr>
        <p:spPr/>
        <p:txBody>
          <a:bodyPr/>
          <a:lstStyle/>
          <a:p>
            <a:br>
              <a:rPr lang="fi-FI" dirty="0"/>
            </a:br>
            <a:r>
              <a:rPr lang="fi-FI" dirty="0" err="1"/>
              <a:t>Kostnadsfördelningen</a:t>
            </a:r>
            <a:r>
              <a:rPr lang="fi-FI" dirty="0"/>
              <a:t> </a:t>
            </a:r>
            <a:br>
              <a:rPr lang="fi-FI" dirty="0"/>
            </a:br>
            <a:r>
              <a:rPr lang="fi-FI" dirty="0"/>
              <a:t>i </a:t>
            </a:r>
            <a:r>
              <a:rPr lang="fi-FI" dirty="0" err="1"/>
              <a:t>bilder</a:t>
            </a:r>
            <a:endParaRPr lang="fi-FI" dirty="0"/>
          </a:p>
        </p:txBody>
      </p:sp>
      <p:sp>
        <p:nvSpPr>
          <p:cNvPr id="3" name="Alaotsikko 2">
            <a:extLst>
              <a:ext uri="{FF2B5EF4-FFF2-40B4-BE49-F238E27FC236}">
                <a16:creationId xmlns:a16="http://schemas.microsoft.com/office/drawing/2014/main" id="{4082D70E-36D9-417B-B818-CBDC37AF2747}"/>
              </a:ext>
            </a:extLst>
          </p:cNvPr>
          <p:cNvSpPr>
            <a:spLocks noGrp="1"/>
          </p:cNvSpPr>
          <p:nvPr>
            <p:ph type="subTitle" idx="1"/>
          </p:nvPr>
        </p:nvSpPr>
        <p:spPr/>
        <p:txBody>
          <a:bodyPr/>
          <a:lstStyle/>
          <a:p>
            <a:r>
              <a:rPr lang="sv-SE" dirty="0"/>
              <a:t>Bildpaketet innehåller central information om finansieringen av arbetspensionssystemet och kostnadsfördelningen </a:t>
            </a:r>
          </a:p>
          <a:p>
            <a:r>
              <a:rPr lang="sv-SE" dirty="0"/>
              <a:t>5.1.2022</a:t>
            </a:r>
          </a:p>
          <a:p>
            <a:endParaRPr lang="fi-FI" dirty="0"/>
          </a:p>
        </p:txBody>
      </p:sp>
      <p:sp>
        <p:nvSpPr>
          <p:cNvPr id="4" name="Päivämäärän paikkamerkki 3">
            <a:extLst>
              <a:ext uri="{FF2B5EF4-FFF2-40B4-BE49-F238E27FC236}">
                <a16:creationId xmlns:a16="http://schemas.microsoft.com/office/drawing/2014/main" id="{5B8600B3-2F14-4C48-B782-15B2F271E61D}"/>
              </a:ext>
            </a:extLst>
          </p:cNvPr>
          <p:cNvSpPr>
            <a:spLocks noGrp="1"/>
          </p:cNvSpPr>
          <p:nvPr>
            <p:ph type="dt" sz="half" idx="10"/>
          </p:nvPr>
        </p:nvSpPr>
        <p:spPr/>
        <p:txBody>
          <a:bodyPr/>
          <a:lstStyle/>
          <a:p>
            <a:r>
              <a:rPr lang="fi-FI"/>
              <a:t>11.12.2020</a:t>
            </a:r>
          </a:p>
        </p:txBody>
      </p:sp>
      <p:sp>
        <p:nvSpPr>
          <p:cNvPr id="5" name="Alatunnisteen paikkamerkki 4">
            <a:extLst>
              <a:ext uri="{FF2B5EF4-FFF2-40B4-BE49-F238E27FC236}">
                <a16:creationId xmlns:a16="http://schemas.microsoft.com/office/drawing/2014/main" id="{1F5548EB-B39A-409D-BB60-3F71984F3E95}"/>
              </a:ext>
            </a:extLst>
          </p:cNvPr>
          <p:cNvSpPr>
            <a:spLocks noGrp="1"/>
          </p:cNvSpPr>
          <p:nvPr>
            <p:ph type="ftr" sz="quarter" idx="11"/>
          </p:nvPr>
        </p:nvSpPr>
        <p:spPr/>
        <p:txBody>
          <a:bodyPr/>
          <a:lstStyle/>
          <a:p>
            <a:r>
              <a:rPr lang="fi-FI"/>
              <a:t>Pensionsskyddscentralen   |</a:t>
            </a:r>
          </a:p>
        </p:txBody>
      </p:sp>
      <p:sp>
        <p:nvSpPr>
          <p:cNvPr id="6" name="Dian numeron paikkamerkki 5">
            <a:extLst>
              <a:ext uri="{FF2B5EF4-FFF2-40B4-BE49-F238E27FC236}">
                <a16:creationId xmlns:a16="http://schemas.microsoft.com/office/drawing/2014/main" id="{0CF8AE2E-A109-4A41-B9AD-28477A502891}"/>
              </a:ext>
            </a:extLst>
          </p:cNvPr>
          <p:cNvSpPr>
            <a:spLocks noGrp="1"/>
          </p:cNvSpPr>
          <p:nvPr>
            <p:ph type="sldNum" sz="quarter" idx="12"/>
          </p:nvPr>
        </p:nvSpPr>
        <p:spPr/>
        <p:txBody>
          <a:bodyPr/>
          <a:lstStyle/>
          <a:p>
            <a:fld id="{BE2D8D75-17F6-474C-8CC8-AD93DCE1F39D}" type="slidenum">
              <a:rPr lang="fi-FI" smtClean="0"/>
              <a:t>1</a:t>
            </a:fld>
            <a:endParaRPr lang="fi-FI"/>
          </a:p>
        </p:txBody>
      </p:sp>
    </p:spTree>
    <p:extLst>
      <p:ext uri="{BB962C8B-B14F-4D97-AF65-F5344CB8AC3E}">
        <p14:creationId xmlns:p14="http://schemas.microsoft.com/office/powerpoint/2010/main" val="42058734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tsikko 6">
            <a:extLst>
              <a:ext uri="{FF2B5EF4-FFF2-40B4-BE49-F238E27FC236}">
                <a16:creationId xmlns:a16="http://schemas.microsoft.com/office/drawing/2014/main" id="{4B1E9995-3D00-4411-BC4C-CB34FD63543B}"/>
              </a:ext>
            </a:extLst>
          </p:cNvPr>
          <p:cNvSpPr>
            <a:spLocks noGrp="1"/>
          </p:cNvSpPr>
          <p:nvPr>
            <p:ph type="title"/>
          </p:nvPr>
        </p:nvSpPr>
        <p:spPr>
          <a:xfrm>
            <a:off x="4589" y="290284"/>
            <a:ext cx="11856640" cy="1332000"/>
          </a:xfrm>
        </p:spPr>
        <p:txBody>
          <a:bodyPr/>
          <a:lstStyle/>
          <a:p>
            <a:pPr algn="ctr"/>
            <a:r>
              <a:rPr lang="sv-SE" sz="3200" dirty="0"/>
              <a:t>Pensionsutgiften enligt </a:t>
            </a:r>
            <a:r>
              <a:rPr lang="sv-SE" sz="3200" dirty="0" err="1"/>
              <a:t>FöPL</a:t>
            </a:r>
            <a:r>
              <a:rPr lang="sv-SE" sz="3200" dirty="0"/>
              <a:t> och statens andel </a:t>
            </a:r>
            <a:br>
              <a:rPr lang="sv-SE" sz="3200" dirty="0"/>
            </a:br>
            <a:r>
              <a:rPr lang="sv-SE" sz="3200" dirty="0"/>
              <a:t>åren 1990–2020</a:t>
            </a:r>
            <a:endParaRPr lang="fi-FI" sz="3200" dirty="0"/>
          </a:p>
        </p:txBody>
      </p:sp>
      <p:sp>
        <p:nvSpPr>
          <p:cNvPr id="4" name="Päivämäärän paikkamerkki 3">
            <a:extLst>
              <a:ext uri="{FF2B5EF4-FFF2-40B4-BE49-F238E27FC236}">
                <a16:creationId xmlns:a16="http://schemas.microsoft.com/office/drawing/2014/main" id="{DAB46BC9-6006-458F-A54E-CCA85C93F578}"/>
              </a:ext>
            </a:extLst>
          </p:cNvPr>
          <p:cNvSpPr>
            <a:spLocks noGrp="1"/>
          </p:cNvSpPr>
          <p:nvPr>
            <p:ph type="dt" sz="half" idx="10"/>
          </p:nvPr>
        </p:nvSpPr>
        <p:spPr/>
        <p:txBody>
          <a:bodyPr/>
          <a:lstStyle/>
          <a:p>
            <a:r>
              <a:rPr lang="fi-FI" dirty="0"/>
              <a:t>5.1.2022</a:t>
            </a:r>
          </a:p>
        </p:txBody>
      </p:sp>
      <p:sp>
        <p:nvSpPr>
          <p:cNvPr id="5" name="Alatunnisteen paikkamerkki 4">
            <a:extLst>
              <a:ext uri="{FF2B5EF4-FFF2-40B4-BE49-F238E27FC236}">
                <a16:creationId xmlns:a16="http://schemas.microsoft.com/office/drawing/2014/main" id="{16B1B4E0-9E0D-40B5-8E47-203E323343D2}"/>
              </a:ext>
            </a:extLst>
          </p:cNvPr>
          <p:cNvSpPr>
            <a:spLocks noGrp="1"/>
          </p:cNvSpPr>
          <p:nvPr>
            <p:ph type="ftr" sz="quarter" idx="11"/>
          </p:nvPr>
        </p:nvSpPr>
        <p:spPr/>
        <p:txBody>
          <a:bodyPr/>
          <a:lstStyle/>
          <a:p>
            <a:r>
              <a:rPr lang="fi-FI"/>
              <a:t>Pensionsskyddscentralen   |</a:t>
            </a:r>
          </a:p>
        </p:txBody>
      </p:sp>
      <p:sp>
        <p:nvSpPr>
          <p:cNvPr id="6" name="Dian numeron paikkamerkki 5">
            <a:extLst>
              <a:ext uri="{FF2B5EF4-FFF2-40B4-BE49-F238E27FC236}">
                <a16:creationId xmlns:a16="http://schemas.microsoft.com/office/drawing/2014/main" id="{1151411D-A90F-4D55-AE53-D513AEC805BD}"/>
              </a:ext>
            </a:extLst>
          </p:cNvPr>
          <p:cNvSpPr>
            <a:spLocks noGrp="1"/>
          </p:cNvSpPr>
          <p:nvPr>
            <p:ph type="sldNum" sz="quarter" idx="12"/>
          </p:nvPr>
        </p:nvSpPr>
        <p:spPr/>
        <p:txBody>
          <a:bodyPr/>
          <a:lstStyle/>
          <a:p>
            <a:fld id="{BE2D8D75-17F6-474C-8CC8-AD93DCE1F39D}" type="slidenum">
              <a:rPr lang="fi-FI" smtClean="0"/>
              <a:t>10</a:t>
            </a:fld>
            <a:endParaRPr lang="fi-FI"/>
          </a:p>
        </p:txBody>
      </p:sp>
      <p:grpSp>
        <p:nvGrpSpPr>
          <p:cNvPr id="21" name="Ryhmä 20">
            <a:extLst>
              <a:ext uri="{FF2B5EF4-FFF2-40B4-BE49-F238E27FC236}">
                <a16:creationId xmlns:a16="http://schemas.microsoft.com/office/drawing/2014/main" id="{9F2B34BB-8CDA-42F9-A9C3-98B799B3AC8E}"/>
              </a:ext>
              <a:ext uri="{C183D7F6-B498-43B3-948B-1728B52AA6E4}">
                <adec:decorative xmlns:adec="http://schemas.microsoft.com/office/drawing/2017/decorative" val="1"/>
              </a:ext>
            </a:extLst>
          </p:cNvPr>
          <p:cNvGrpSpPr/>
          <p:nvPr/>
        </p:nvGrpSpPr>
        <p:grpSpPr>
          <a:xfrm>
            <a:off x="9130300" y="3295153"/>
            <a:ext cx="2161348" cy="2062103"/>
            <a:chOff x="9361181" y="3291655"/>
            <a:chExt cx="2161348" cy="2062103"/>
          </a:xfrm>
        </p:grpSpPr>
        <p:cxnSp>
          <p:nvCxnSpPr>
            <p:cNvPr id="22" name="Suora yhdysviiva 21">
              <a:extLst>
                <a:ext uri="{FF2B5EF4-FFF2-40B4-BE49-F238E27FC236}">
                  <a16:creationId xmlns:a16="http://schemas.microsoft.com/office/drawing/2014/main" id="{D88B6E06-C589-455D-9415-217FDBFEBD79}"/>
                </a:ext>
              </a:extLst>
            </p:cNvPr>
            <p:cNvCxnSpPr/>
            <p:nvPr/>
          </p:nvCxnSpPr>
          <p:spPr>
            <a:xfrm>
              <a:off x="9361181" y="4959934"/>
              <a:ext cx="360040" cy="0"/>
            </a:xfrm>
            <a:prstGeom prst="line">
              <a:avLst/>
            </a:prstGeom>
            <a:ln w="44450">
              <a:solidFill>
                <a:srgbClr val="E0068C"/>
              </a:solidFill>
            </a:ln>
            <a:effectLst/>
          </p:spPr>
          <p:style>
            <a:lnRef idx="2">
              <a:schemeClr val="accent1"/>
            </a:lnRef>
            <a:fillRef idx="0">
              <a:schemeClr val="accent1"/>
            </a:fillRef>
            <a:effectRef idx="1">
              <a:schemeClr val="accent1"/>
            </a:effectRef>
            <a:fontRef idx="minor">
              <a:schemeClr val="tx1"/>
            </a:fontRef>
          </p:style>
        </p:cxnSp>
        <p:grpSp>
          <p:nvGrpSpPr>
            <p:cNvPr id="23" name="Ryhmä 22">
              <a:extLst>
                <a:ext uri="{FF2B5EF4-FFF2-40B4-BE49-F238E27FC236}">
                  <a16:creationId xmlns:a16="http://schemas.microsoft.com/office/drawing/2014/main" id="{4FC198C1-EF62-42B8-8430-F1E05D40832A}"/>
                </a:ext>
              </a:extLst>
            </p:cNvPr>
            <p:cNvGrpSpPr/>
            <p:nvPr/>
          </p:nvGrpSpPr>
          <p:grpSpPr>
            <a:xfrm>
              <a:off x="9433189" y="3291655"/>
              <a:ext cx="2089340" cy="2062103"/>
              <a:chOff x="8842698" y="2951946"/>
              <a:chExt cx="2089340" cy="2062103"/>
            </a:xfrm>
          </p:grpSpPr>
          <p:sp>
            <p:nvSpPr>
              <p:cNvPr id="24" name="Tekstiruutu 23">
                <a:extLst>
                  <a:ext uri="{FF2B5EF4-FFF2-40B4-BE49-F238E27FC236}">
                    <a16:creationId xmlns:a16="http://schemas.microsoft.com/office/drawing/2014/main" id="{082B9353-7AF3-43D7-AD27-9071D16BB51E}"/>
                  </a:ext>
                </a:extLst>
              </p:cNvPr>
              <p:cNvSpPr txBox="1"/>
              <p:nvPr/>
            </p:nvSpPr>
            <p:spPr>
              <a:xfrm>
                <a:off x="9114681" y="2951946"/>
                <a:ext cx="1817357" cy="2062103"/>
              </a:xfrm>
              <a:prstGeom prst="rect">
                <a:avLst/>
              </a:prstGeom>
              <a:noFill/>
            </p:spPr>
            <p:txBody>
              <a:bodyPr wrap="none" rtlCol="0">
                <a:spAutoFit/>
              </a:bodyPr>
              <a:lstStyle/>
              <a:p>
                <a:r>
                  <a:rPr lang="sv-SE" sz="1600" dirty="0"/>
                  <a:t>Hela pensions-</a:t>
                </a:r>
              </a:p>
              <a:p>
                <a:r>
                  <a:rPr lang="sv-SE" sz="1600" dirty="0"/>
                  <a:t>utgiften</a:t>
                </a:r>
              </a:p>
              <a:p>
                <a:endParaRPr lang="fi-FI" sz="1600" dirty="0"/>
              </a:p>
              <a:p>
                <a:r>
                  <a:rPr lang="sv-SE" sz="1600" dirty="0"/>
                  <a:t>Statens andel av </a:t>
                </a:r>
              </a:p>
              <a:p>
                <a:r>
                  <a:rPr lang="sv-SE" sz="1600" dirty="0"/>
                  <a:t>pensionsutgiften</a:t>
                </a:r>
              </a:p>
              <a:p>
                <a:endParaRPr lang="fi-FI" sz="1600" dirty="0"/>
              </a:p>
              <a:p>
                <a:r>
                  <a:rPr lang="sv-SE" sz="1600" dirty="0"/>
                  <a:t>Statens andel i % </a:t>
                </a:r>
              </a:p>
              <a:p>
                <a:r>
                  <a:rPr lang="sv-SE" sz="1600" dirty="0"/>
                  <a:t>av pensionsutgiften</a:t>
                </a:r>
              </a:p>
            </p:txBody>
          </p:sp>
          <p:sp>
            <p:nvSpPr>
              <p:cNvPr id="25" name="Suorakulmio 24">
                <a:extLst>
                  <a:ext uri="{FF2B5EF4-FFF2-40B4-BE49-F238E27FC236}">
                    <a16:creationId xmlns:a16="http://schemas.microsoft.com/office/drawing/2014/main" id="{5098ECAA-CDAD-413A-8CF2-0C4E80A6D377}"/>
                  </a:ext>
                </a:extLst>
              </p:cNvPr>
              <p:cNvSpPr/>
              <p:nvPr/>
            </p:nvSpPr>
            <p:spPr>
              <a:xfrm>
                <a:off x="8842698" y="3049315"/>
                <a:ext cx="288032" cy="144000"/>
              </a:xfrm>
              <a:prstGeom prst="rect">
                <a:avLst/>
              </a:prstGeom>
              <a:solidFill>
                <a:schemeClr val="accent2"/>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sz="1600"/>
              </a:p>
            </p:txBody>
          </p:sp>
          <p:sp>
            <p:nvSpPr>
              <p:cNvPr id="26" name="Suorakulmio 25">
                <a:extLst>
                  <a:ext uri="{FF2B5EF4-FFF2-40B4-BE49-F238E27FC236}">
                    <a16:creationId xmlns:a16="http://schemas.microsoft.com/office/drawing/2014/main" id="{6408E81A-394E-4145-A77E-E3A9B05A6D9E}"/>
                  </a:ext>
                </a:extLst>
              </p:cNvPr>
              <p:cNvSpPr/>
              <p:nvPr/>
            </p:nvSpPr>
            <p:spPr>
              <a:xfrm>
                <a:off x="8842698" y="3809103"/>
                <a:ext cx="288032" cy="144000"/>
              </a:xfrm>
              <a:prstGeom prst="rect">
                <a:avLst/>
              </a:prstGeom>
              <a:solidFill>
                <a:srgbClr val="0356B5"/>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sz="1600"/>
              </a:p>
            </p:txBody>
          </p:sp>
          <p:sp>
            <p:nvSpPr>
              <p:cNvPr id="27" name="Suorakulmio 26">
                <a:extLst>
                  <a:ext uri="{FF2B5EF4-FFF2-40B4-BE49-F238E27FC236}">
                    <a16:creationId xmlns:a16="http://schemas.microsoft.com/office/drawing/2014/main" id="{18B655FD-3B68-42E2-A5F9-680F7EAC4E7A}"/>
                  </a:ext>
                </a:extLst>
              </p:cNvPr>
              <p:cNvSpPr/>
              <p:nvPr/>
            </p:nvSpPr>
            <p:spPr>
              <a:xfrm>
                <a:off x="8842698" y="3197594"/>
                <a:ext cx="288032" cy="14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sz="1600"/>
              </a:p>
            </p:txBody>
          </p:sp>
        </p:grpSp>
      </p:grpSp>
      <p:pic>
        <p:nvPicPr>
          <p:cNvPr id="2" name="Kuva 1" descr="Pensionsutgiften enligt FöPL år 2020 var 1 347 miljoner euro, varav statens andel var 26 procent.">
            <a:extLst>
              <a:ext uri="{FF2B5EF4-FFF2-40B4-BE49-F238E27FC236}">
                <a16:creationId xmlns:a16="http://schemas.microsoft.com/office/drawing/2014/main" id="{3A4FCC0C-5FEA-468A-87C0-4AFBCEB22782}"/>
              </a:ext>
              <a:ext uri="{C183D7F6-B498-43B3-948B-1728B52AA6E4}">
                <adec:decorative xmlns:adec="http://schemas.microsoft.com/office/drawing/2017/decorative" val="0"/>
              </a:ext>
            </a:extLst>
          </p:cNvPr>
          <p:cNvPicPr>
            <a:picLocks noChangeAspect="1"/>
          </p:cNvPicPr>
          <p:nvPr/>
        </p:nvPicPr>
        <p:blipFill>
          <a:blip r:embed="rId3"/>
          <a:stretch>
            <a:fillRect/>
          </a:stretch>
        </p:blipFill>
        <p:spPr>
          <a:xfrm>
            <a:off x="865278" y="1484784"/>
            <a:ext cx="7992549" cy="4852837"/>
          </a:xfrm>
          <a:prstGeom prst="rect">
            <a:avLst/>
          </a:prstGeom>
        </p:spPr>
      </p:pic>
    </p:spTree>
    <p:extLst>
      <p:ext uri="{BB962C8B-B14F-4D97-AF65-F5344CB8AC3E}">
        <p14:creationId xmlns:p14="http://schemas.microsoft.com/office/powerpoint/2010/main" val="3199877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tsikko 6">
            <a:extLst>
              <a:ext uri="{FF2B5EF4-FFF2-40B4-BE49-F238E27FC236}">
                <a16:creationId xmlns:a16="http://schemas.microsoft.com/office/drawing/2014/main" id="{4B1E9995-3D00-4411-BC4C-CB34FD63543B}"/>
              </a:ext>
            </a:extLst>
          </p:cNvPr>
          <p:cNvSpPr>
            <a:spLocks noGrp="1"/>
          </p:cNvSpPr>
          <p:nvPr>
            <p:ph type="title"/>
          </p:nvPr>
        </p:nvSpPr>
        <p:spPr>
          <a:xfrm>
            <a:off x="0" y="359999"/>
            <a:ext cx="11856640" cy="1052770"/>
          </a:xfrm>
        </p:spPr>
        <p:txBody>
          <a:bodyPr/>
          <a:lstStyle/>
          <a:p>
            <a:pPr algn="ctr"/>
            <a:r>
              <a:rPr lang="sv-SE" sz="3200" dirty="0"/>
              <a:t>Pensionsutgiften enligt </a:t>
            </a:r>
            <a:r>
              <a:rPr lang="sv-SE" sz="3200" dirty="0" err="1"/>
              <a:t>LFöPL</a:t>
            </a:r>
            <a:r>
              <a:rPr lang="sv-SE" sz="3200" dirty="0"/>
              <a:t> och statens andel </a:t>
            </a:r>
            <a:br>
              <a:rPr lang="sv-SE" sz="3200" dirty="0"/>
            </a:br>
            <a:r>
              <a:rPr lang="sv-SE" sz="3200" dirty="0"/>
              <a:t>åren 1990–2020 </a:t>
            </a:r>
            <a:endParaRPr lang="fi-FI" sz="3200" dirty="0"/>
          </a:p>
        </p:txBody>
      </p:sp>
      <p:sp>
        <p:nvSpPr>
          <p:cNvPr id="4" name="Päivämäärän paikkamerkki 3">
            <a:extLst>
              <a:ext uri="{FF2B5EF4-FFF2-40B4-BE49-F238E27FC236}">
                <a16:creationId xmlns:a16="http://schemas.microsoft.com/office/drawing/2014/main" id="{DAB46BC9-6006-458F-A54E-CCA85C93F578}"/>
              </a:ext>
            </a:extLst>
          </p:cNvPr>
          <p:cNvSpPr>
            <a:spLocks noGrp="1"/>
          </p:cNvSpPr>
          <p:nvPr>
            <p:ph type="dt" sz="half" idx="10"/>
          </p:nvPr>
        </p:nvSpPr>
        <p:spPr/>
        <p:txBody>
          <a:bodyPr/>
          <a:lstStyle/>
          <a:p>
            <a:r>
              <a:rPr lang="fi-FI" dirty="0"/>
              <a:t>5.1.2022</a:t>
            </a:r>
          </a:p>
        </p:txBody>
      </p:sp>
      <p:sp>
        <p:nvSpPr>
          <p:cNvPr id="5" name="Alatunnisteen paikkamerkki 4">
            <a:extLst>
              <a:ext uri="{FF2B5EF4-FFF2-40B4-BE49-F238E27FC236}">
                <a16:creationId xmlns:a16="http://schemas.microsoft.com/office/drawing/2014/main" id="{16B1B4E0-9E0D-40B5-8E47-203E323343D2}"/>
              </a:ext>
            </a:extLst>
          </p:cNvPr>
          <p:cNvSpPr>
            <a:spLocks noGrp="1"/>
          </p:cNvSpPr>
          <p:nvPr>
            <p:ph type="ftr" sz="quarter" idx="11"/>
          </p:nvPr>
        </p:nvSpPr>
        <p:spPr/>
        <p:txBody>
          <a:bodyPr/>
          <a:lstStyle/>
          <a:p>
            <a:r>
              <a:rPr lang="fi-FI"/>
              <a:t>Pensionsskyddscentralen   |</a:t>
            </a:r>
          </a:p>
        </p:txBody>
      </p:sp>
      <p:sp>
        <p:nvSpPr>
          <p:cNvPr id="6" name="Dian numeron paikkamerkki 5">
            <a:extLst>
              <a:ext uri="{FF2B5EF4-FFF2-40B4-BE49-F238E27FC236}">
                <a16:creationId xmlns:a16="http://schemas.microsoft.com/office/drawing/2014/main" id="{1151411D-A90F-4D55-AE53-D513AEC805BD}"/>
              </a:ext>
            </a:extLst>
          </p:cNvPr>
          <p:cNvSpPr>
            <a:spLocks noGrp="1"/>
          </p:cNvSpPr>
          <p:nvPr>
            <p:ph type="sldNum" sz="quarter" idx="12"/>
          </p:nvPr>
        </p:nvSpPr>
        <p:spPr/>
        <p:txBody>
          <a:bodyPr/>
          <a:lstStyle/>
          <a:p>
            <a:fld id="{BE2D8D75-17F6-474C-8CC8-AD93DCE1F39D}" type="slidenum">
              <a:rPr lang="fi-FI" smtClean="0"/>
              <a:t>11</a:t>
            </a:fld>
            <a:endParaRPr lang="fi-FI"/>
          </a:p>
        </p:txBody>
      </p:sp>
      <p:grpSp>
        <p:nvGrpSpPr>
          <p:cNvPr id="2" name="Ryhmä 1">
            <a:extLst>
              <a:ext uri="{FF2B5EF4-FFF2-40B4-BE49-F238E27FC236}">
                <a16:creationId xmlns:a16="http://schemas.microsoft.com/office/drawing/2014/main" id="{4C211D19-C43B-4B68-8054-0000EB00413A}"/>
              </a:ext>
              <a:ext uri="{C183D7F6-B498-43B3-948B-1728B52AA6E4}">
                <adec:decorative xmlns:adec="http://schemas.microsoft.com/office/drawing/2017/decorative" val="1"/>
              </a:ext>
            </a:extLst>
          </p:cNvPr>
          <p:cNvGrpSpPr/>
          <p:nvPr/>
        </p:nvGrpSpPr>
        <p:grpSpPr>
          <a:xfrm>
            <a:off x="9361181" y="3291655"/>
            <a:ext cx="2161348" cy="2062103"/>
            <a:chOff x="9361181" y="3291655"/>
            <a:chExt cx="2161348" cy="2062103"/>
          </a:xfrm>
        </p:grpSpPr>
        <p:cxnSp>
          <p:nvCxnSpPr>
            <p:cNvPr id="10" name="Suora yhdysviiva 9">
              <a:extLst>
                <a:ext uri="{FF2B5EF4-FFF2-40B4-BE49-F238E27FC236}">
                  <a16:creationId xmlns:a16="http://schemas.microsoft.com/office/drawing/2014/main" id="{6458EFD8-31FF-44E2-B219-7ECEE36F325A}"/>
                </a:ext>
              </a:extLst>
            </p:cNvPr>
            <p:cNvCxnSpPr/>
            <p:nvPr/>
          </p:nvCxnSpPr>
          <p:spPr>
            <a:xfrm>
              <a:off x="9361181" y="4959934"/>
              <a:ext cx="360040" cy="0"/>
            </a:xfrm>
            <a:prstGeom prst="line">
              <a:avLst/>
            </a:prstGeom>
            <a:ln w="44450">
              <a:solidFill>
                <a:srgbClr val="E0068C"/>
              </a:solidFill>
            </a:ln>
            <a:effectLst/>
          </p:spPr>
          <p:style>
            <a:lnRef idx="2">
              <a:schemeClr val="accent1"/>
            </a:lnRef>
            <a:fillRef idx="0">
              <a:schemeClr val="accent1"/>
            </a:fillRef>
            <a:effectRef idx="1">
              <a:schemeClr val="accent1"/>
            </a:effectRef>
            <a:fontRef idx="minor">
              <a:schemeClr val="tx1"/>
            </a:fontRef>
          </p:style>
        </p:cxnSp>
        <p:grpSp>
          <p:nvGrpSpPr>
            <p:cNvPr id="11" name="Ryhmä 10">
              <a:extLst>
                <a:ext uri="{FF2B5EF4-FFF2-40B4-BE49-F238E27FC236}">
                  <a16:creationId xmlns:a16="http://schemas.microsoft.com/office/drawing/2014/main" id="{38D249B8-B771-4ECF-BF0D-B563D6A799A4}"/>
                </a:ext>
              </a:extLst>
            </p:cNvPr>
            <p:cNvGrpSpPr/>
            <p:nvPr/>
          </p:nvGrpSpPr>
          <p:grpSpPr>
            <a:xfrm>
              <a:off x="9433189" y="3291655"/>
              <a:ext cx="2089340" cy="2062103"/>
              <a:chOff x="8842698" y="2951946"/>
              <a:chExt cx="2089340" cy="2062103"/>
            </a:xfrm>
          </p:grpSpPr>
          <p:sp>
            <p:nvSpPr>
              <p:cNvPr id="12" name="Tekstiruutu 11">
                <a:extLst>
                  <a:ext uri="{FF2B5EF4-FFF2-40B4-BE49-F238E27FC236}">
                    <a16:creationId xmlns:a16="http://schemas.microsoft.com/office/drawing/2014/main" id="{75DA6F03-37C4-48DE-9E73-E6824670ACC3}"/>
                  </a:ext>
                </a:extLst>
              </p:cNvPr>
              <p:cNvSpPr txBox="1"/>
              <p:nvPr/>
            </p:nvSpPr>
            <p:spPr>
              <a:xfrm>
                <a:off x="9114681" y="2951946"/>
                <a:ext cx="1817357" cy="2062103"/>
              </a:xfrm>
              <a:prstGeom prst="rect">
                <a:avLst/>
              </a:prstGeom>
              <a:noFill/>
            </p:spPr>
            <p:txBody>
              <a:bodyPr wrap="none" rtlCol="0">
                <a:spAutoFit/>
              </a:bodyPr>
              <a:lstStyle/>
              <a:p>
                <a:r>
                  <a:rPr lang="sv-SE" sz="1600" dirty="0"/>
                  <a:t>Hela pensions-</a:t>
                </a:r>
              </a:p>
              <a:p>
                <a:r>
                  <a:rPr lang="sv-SE" sz="1600" dirty="0"/>
                  <a:t>utgiften</a:t>
                </a:r>
              </a:p>
              <a:p>
                <a:endParaRPr lang="fi-FI" sz="1600" dirty="0"/>
              </a:p>
              <a:p>
                <a:r>
                  <a:rPr lang="sv-SE" sz="1600" dirty="0"/>
                  <a:t>Statens andel av </a:t>
                </a:r>
              </a:p>
              <a:p>
                <a:r>
                  <a:rPr lang="sv-SE" sz="1600" dirty="0"/>
                  <a:t>pensionsutgiften</a:t>
                </a:r>
              </a:p>
              <a:p>
                <a:endParaRPr lang="fi-FI" sz="1600" dirty="0"/>
              </a:p>
              <a:p>
                <a:r>
                  <a:rPr lang="sv-SE" sz="1600" dirty="0"/>
                  <a:t>Statens andel i % </a:t>
                </a:r>
              </a:p>
              <a:p>
                <a:r>
                  <a:rPr lang="sv-SE" sz="1600" dirty="0"/>
                  <a:t>av pensionsutgiften</a:t>
                </a:r>
              </a:p>
            </p:txBody>
          </p:sp>
          <p:sp>
            <p:nvSpPr>
              <p:cNvPr id="13" name="Suorakulmio 12">
                <a:extLst>
                  <a:ext uri="{FF2B5EF4-FFF2-40B4-BE49-F238E27FC236}">
                    <a16:creationId xmlns:a16="http://schemas.microsoft.com/office/drawing/2014/main" id="{4FB1D802-70ED-478F-8F8B-1F212FFF8A9B}"/>
                  </a:ext>
                </a:extLst>
              </p:cNvPr>
              <p:cNvSpPr/>
              <p:nvPr/>
            </p:nvSpPr>
            <p:spPr>
              <a:xfrm>
                <a:off x="8842698" y="3049315"/>
                <a:ext cx="288032" cy="144000"/>
              </a:xfrm>
              <a:prstGeom prst="rect">
                <a:avLst/>
              </a:prstGeom>
              <a:solidFill>
                <a:schemeClr val="accent2"/>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sz="1600"/>
              </a:p>
            </p:txBody>
          </p:sp>
          <p:sp>
            <p:nvSpPr>
              <p:cNvPr id="14" name="Suorakulmio 13">
                <a:extLst>
                  <a:ext uri="{FF2B5EF4-FFF2-40B4-BE49-F238E27FC236}">
                    <a16:creationId xmlns:a16="http://schemas.microsoft.com/office/drawing/2014/main" id="{C5247F47-78F8-4006-987F-01D914723487}"/>
                  </a:ext>
                </a:extLst>
              </p:cNvPr>
              <p:cNvSpPr/>
              <p:nvPr/>
            </p:nvSpPr>
            <p:spPr>
              <a:xfrm>
                <a:off x="8842698" y="3809103"/>
                <a:ext cx="288032" cy="144000"/>
              </a:xfrm>
              <a:prstGeom prst="rect">
                <a:avLst/>
              </a:prstGeom>
              <a:solidFill>
                <a:srgbClr val="0356B5"/>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sz="1600"/>
              </a:p>
            </p:txBody>
          </p:sp>
          <p:sp>
            <p:nvSpPr>
              <p:cNvPr id="15" name="Suorakulmio 14">
                <a:extLst>
                  <a:ext uri="{FF2B5EF4-FFF2-40B4-BE49-F238E27FC236}">
                    <a16:creationId xmlns:a16="http://schemas.microsoft.com/office/drawing/2014/main" id="{A6E5E913-0E37-4962-AAD2-E50A8F7FF865}"/>
                  </a:ext>
                </a:extLst>
              </p:cNvPr>
              <p:cNvSpPr/>
              <p:nvPr/>
            </p:nvSpPr>
            <p:spPr>
              <a:xfrm>
                <a:off x="8842698" y="3197594"/>
                <a:ext cx="288032" cy="14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sz="1600"/>
              </a:p>
            </p:txBody>
          </p:sp>
        </p:grpSp>
      </p:grpSp>
      <p:pic>
        <p:nvPicPr>
          <p:cNvPr id="3" name="Kuva 2" descr="Pensionsutgiften enligt LFöPL år 2020 var 849,9 miljoner euro, varav statens andel var 84 procent.">
            <a:extLst>
              <a:ext uri="{FF2B5EF4-FFF2-40B4-BE49-F238E27FC236}">
                <a16:creationId xmlns:a16="http://schemas.microsoft.com/office/drawing/2014/main" id="{B790DEA4-2A51-4D57-A68B-1AF4329E13B9}"/>
              </a:ext>
              <a:ext uri="{C183D7F6-B498-43B3-948B-1728B52AA6E4}">
                <adec:decorative xmlns:adec="http://schemas.microsoft.com/office/drawing/2017/decorative" val="0"/>
              </a:ext>
            </a:extLst>
          </p:cNvPr>
          <p:cNvPicPr>
            <a:picLocks noChangeAspect="1"/>
          </p:cNvPicPr>
          <p:nvPr/>
        </p:nvPicPr>
        <p:blipFill>
          <a:blip r:embed="rId3"/>
          <a:stretch>
            <a:fillRect/>
          </a:stretch>
        </p:blipFill>
        <p:spPr>
          <a:xfrm>
            <a:off x="1055440" y="1543099"/>
            <a:ext cx="8035224" cy="4755292"/>
          </a:xfrm>
          <a:prstGeom prst="rect">
            <a:avLst/>
          </a:prstGeom>
        </p:spPr>
      </p:pic>
    </p:spTree>
    <p:extLst>
      <p:ext uri="{BB962C8B-B14F-4D97-AF65-F5344CB8AC3E}">
        <p14:creationId xmlns:p14="http://schemas.microsoft.com/office/powerpoint/2010/main" val="31844385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tsikko 6">
            <a:extLst>
              <a:ext uri="{FF2B5EF4-FFF2-40B4-BE49-F238E27FC236}">
                <a16:creationId xmlns:a16="http://schemas.microsoft.com/office/drawing/2014/main" id="{4B1E9995-3D00-4411-BC4C-CB34FD63543B}"/>
              </a:ext>
            </a:extLst>
          </p:cNvPr>
          <p:cNvSpPr>
            <a:spLocks noGrp="1"/>
          </p:cNvSpPr>
          <p:nvPr>
            <p:ph type="title"/>
          </p:nvPr>
        </p:nvSpPr>
        <p:spPr>
          <a:xfrm>
            <a:off x="0" y="334545"/>
            <a:ext cx="11856640" cy="1134966"/>
          </a:xfrm>
        </p:spPr>
        <p:txBody>
          <a:bodyPr/>
          <a:lstStyle/>
          <a:p>
            <a:pPr algn="ctr"/>
            <a:r>
              <a:rPr lang="sv-SE" sz="3200" dirty="0"/>
              <a:t>Pensionsdelar som betalats för oavlönade perioder </a:t>
            </a:r>
            <a:br>
              <a:rPr lang="sv-SE" sz="3200" dirty="0"/>
            </a:br>
            <a:r>
              <a:rPr lang="sv-SE" sz="3200" dirty="0"/>
              <a:t>åren 2006–2020</a:t>
            </a:r>
            <a:endParaRPr lang="fi-FI" sz="3200" dirty="0"/>
          </a:p>
        </p:txBody>
      </p:sp>
      <p:sp>
        <p:nvSpPr>
          <p:cNvPr id="4" name="Päivämäärän paikkamerkki 3">
            <a:extLst>
              <a:ext uri="{FF2B5EF4-FFF2-40B4-BE49-F238E27FC236}">
                <a16:creationId xmlns:a16="http://schemas.microsoft.com/office/drawing/2014/main" id="{DAB46BC9-6006-458F-A54E-CCA85C93F578}"/>
              </a:ext>
            </a:extLst>
          </p:cNvPr>
          <p:cNvSpPr>
            <a:spLocks noGrp="1"/>
          </p:cNvSpPr>
          <p:nvPr>
            <p:ph type="dt" sz="half" idx="10"/>
          </p:nvPr>
        </p:nvSpPr>
        <p:spPr/>
        <p:txBody>
          <a:bodyPr/>
          <a:lstStyle/>
          <a:p>
            <a:r>
              <a:rPr lang="fi-FI" dirty="0"/>
              <a:t>5.1.2022</a:t>
            </a:r>
          </a:p>
        </p:txBody>
      </p:sp>
      <p:sp>
        <p:nvSpPr>
          <p:cNvPr id="5" name="Alatunnisteen paikkamerkki 4">
            <a:extLst>
              <a:ext uri="{FF2B5EF4-FFF2-40B4-BE49-F238E27FC236}">
                <a16:creationId xmlns:a16="http://schemas.microsoft.com/office/drawing/2014/main" id="{16B1B4E0-9E0D-40B5-8E47-203E323343D2}"/>
              </a:ext>
            </a:extLst>
          </p:cNvPr>
          <p:cNvSpPr>
            <a:spLocks noGrp="1"/>
          </p:cNvSpPr>
          <p:nvPr>
            <p:ph type="ftr" sz="quarter" idx="11"/>
          </p:nvPr>
        </p:nvSpPr>
        <p:spPr/>
        <p:txBody>
          <a:bodyPr/>
          <a:lstStyle/>
          <a:p>
            <a:r>
              <a:rPr lang="fi-FI"/>
              <a:t>Pensionsskyddscentralen   |</a:t>
            </a:r>
          </a:p>
        </p:txBody>
      </p:sp>
      <p:sp>
        <p:nvSpPr>
          <p:cNvPr id="6" name="Dian numeron paikkamerkki 5">
            <a:extLst>
              <a:ext uri="{FF2B5EF4-FFF2-40B4-BE49-F238E27FC236}">
                <a16:creationId xmlns:a16="http://schemas.microsoft.com/office/drawing/2014/main" id="{1151411D-A90F-4D55-AE53-D513AEC805BD}"/>
              </a:ext>
            </a:extLst>
          </p:cNvPr>
          <p:cNvSpPr>
            <a:spLocks noGrp="1"/>
          </p:cNvSpPr>
          <p:nvPr>
            <p:ph type="sldNum" sz="quarter" idx="12"/>
          </p:nvPr>
        </p:nvSpPr>
        <p:spPr/>
        <p:txBody>
          <a:bodyPr/>
          <a:lstStyle/>
          <a:p>
            <a:fld id="{BE2D8D75-17F6-474C-8CC8-AD93DCE1F39D}" type="slidenum">
              <a:rPr lang="fi-FI" smtClean="0"/>
              <a:t>12</a:t>
            </a:fld>
            <a:endParaRPr lang="fi-FI"/>
          </a:p>
        </p:txBody>
      </p:sp>
      <p:grpSp>
        <p:nvGrpSpPr>
          <p:cNvPr id="22" name="Ryhmä 21">
            <a:extLst>
              <a:ext uri="{FF2B5EF4-FFF2-40B4-BE49-F238E27FC236}">
                <a16:creationId xmlns:a16="http://schemas.microsoft.com/office/drawing/2014/main" id="{2130B42C-4A34-49F7-B713-3C3F4EC6A686}"/>
              </a:ext>
              <a:ext uri="{C183D7F6-B498-43B3-948B-1728B52AA6E4}">
                <adec:decorative xmlns:adec="http://schemas.microsoft.com/office/drawing/2017/decorative" val="1"/>
              </a:ext>
            </a:extLst>
          </p:cNvPr>
          <p:cNvGrpSpPr/>
          <p:nvPr/>
        </p:nvGrpSpPr>
        <p:grpSpPr>
          <a:xfrm>
            <a:off x="9433163" y="3299104"/>
            <a:ext cx="2047445" cy="1692771"/>
            <a:chOff x="9278422" y="2912371"/>
            <a:chExt cx="2047445" cy="1692771"/>
          </a:xfrm>
        </p:grpSpPr>
        <p:sp>
          <p:nvSpPr>
            <p:cNvPr id="23" name="Tekstiruutu 22">
              <a:extLst>
                <a:ext uri="{FF2B5EF4-FFF2-40B4-BE49-F238E27FC236}">
                  <a16:creationId xmlns:a16="http://schemas.microsoft.com/office/drawing/2014/main" id="{DB2B169B-D99E-422D-A0E8-36B6AB1E3D93}"/>
                </a:ext>
              </a:extLst>
            </p:cNvPr>
            <p:cNvSpPr txBox="1"/>
            <p:nvPr/>
          </p:nvSpPr>
          <p:spPr>
            <a:xfrm>
              <a:off x="9604696" y="2912371"/>
              <a:ext cx="1721171" cy="1692771"/>
            </a:xfrm>
            <a:prstGeom prst="rect">
              <a:avLst/>
            </a:prstGeom>
            <a:noFill/>
          </p:spPr>
          <p:txBody>
            <a:bodyPr wrap="square" rtlCol="0">
              <a:spAutoFit/>
            </a:bodyPr>
            <a:lstStyle/>
            <a:p>
              <a:r>
                <a:rPr lang="fi-FI" sz="1600" dirty="0" err="1"/>
                <a:t>Övriga</a:t>
              </a:r>
              <a:endParaRPr lang="fi-FI" sz="1600" dirty="0"/>
            </a:p>
            <a:p>
              <a:pPr>
                <a:lnSpc>
                  <a:spcPct val="50000"/>
                </a:lnSpc>
              </a:pPr>
              <a:endParaRPr lang="fi-FI" sz="1600" dirty="0"/>
            </a:p>
            <a:p>
              <a:r>
                <a:rPr lang="fi-FI" sz="1600" dirty="0" err="1"/>
                <a:t>Arbetslöshets</a:t>
              </a:r>
              <a:r>
                <a:rPr lang="fi-FI" sz="1600" dirty="0"/>
                <a:t>-</a:t>
              </a:r>
            </a:p>
            <a:p>
              <a:r>
                <a:rPr lang="fi-FI" sz="1600" dirty="0" err="1"/>
                <a:t>pensioner</a:t>
              </a:r>
              <a:endParaRPr lang="fi-FI" sz="1600" dirty="0"/>
            </a:p>
            <a:p>
              <a:pPr>
                <a:lnSpc>
                  <a:spcPct val="50000"/>
                </a:lnSpc>
              </a:pPr>
              <a:endParaRPr lang="fi-FI" sz="1600" dirty="0"/>
            </a:p>
            <a:p>
              <a:r>
                <a:rPr lang="fi-FI" sz="1600" dirty="0" err="1"/>
                <a:t>Sjukpensioner</a:t>
              </a:r>
              <a:endParaRPr lang="fi-FI" sz="1600" dirty="0"/>
            </a:p>
            <a:p>
              <a:pPr>
                <a:lnSpc>
                  <a:spcPct val="50000"/>
                </a:lnSpc>
              </a:pPr>
              <a:endParaRPr lang="fi-FI" sz="1600" dirty="0"/>
            </a:p>
            <a:p>
              <a:r>
                <a:rPr lang="fi-FI" sz="1600" dirty="0" err="1"/>
                <a:t>Ålderspensioener</a:t>
              </a:r>
              <a:endParaRPr lang="fi-FI" sz="1600" dirty="0"/>
            </a:p>
          </p:txBody>
        </p:sp>
        <p:sp>
          <p:nvSpPr>
            <p:cNvPr id="24" name="Suorakulmio 23">
              <a:extLst>
                <a:ext uri="{FF2B5EF4-FFF2-40B4-BE49-F238E27FC236}">
                  <a16:creationId xmlns:a16="http://schemas.microsoft.com/office/drawing/2014/main" id="{1BAC9A98-6B00-4B07-A0C8-0FF0BCE09F80}"/>
                </a:ext>
              </a:extLst>
            </p:cNvPr>
            <p:cNvSpPr/>
            <p:nvPr/>
          </p:nvSpPr>
          <p:spPr>
            <a:xfrm>
              <a:off x="9278422" y="2993873"/>
              <a:ext cx="337739" cy="144000"/>
            </a:xfrm>
            <a:prstGeom prst="rect">
              <a:avLst/>
            </a:prstGeom>
            <a:solidFill>
              <a:srgbClr val="E0068C"/>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sz="1600"/>
            </a:p>
          </p:txBody>
        </p:sp>
        <p:sp>
          <p:nvSpPr>
            <p:cNvPr id="25" name="Suorakulmio 24">
              <a:extLst>
                <a:ext uri="{FF2B5EF4-FFF2-40B4-BE49-F238E27FC236}">
                  <a16:creationId xmlns:a16="http://schemas.microsoft.com/office/drawing/2014/main" id="{1C51932D-1FBA-4069-A9D1-9C40116F3E20}"/>
                </a:ext>
              </a:extLst>
            </p:cNvPr>
            <p:cNvSpPr/>
            <p:nvPr/>
          </p:nvSpPr>
          <p:spPr>
            <a:xfrm>
              <a:off x="9278422" y="3383234"/>
              <a:ext cx="337739" cy="144000"/>
            </a:xfrm>
            <a:prstGeom prst="rect">
              <a:avLst/>
            </a:prstGeom>
            <a:solidFill>
              <a:srgbClr val="039393"/>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sz="1600"/>
            </a:p>
          </p:txBody>
        </p:sp>
        <p:sp>
          <p:nvSpPr>
            <p:cNvPr id="26" name="Suorakulmio 25">
              <a:extLst>
                <a:ext uri="{FF2B5EF4-FFF2-40B4-BE49-F238E27FC236}">
                  <a16:creationId xmlns:a16="http://schemas.microsoft.com/office/drawing/2014/main" id="{71B5C041-0C35-4D0A-850B-5A88549392AF}"/>
                </a:ext>
              </a:extLst>
            </p:cNvPr>
            <p:cNvSpPr/>
            <p:nvPr/>
          </p:nvSpPr>
          <p:spPr>
            <a:xfrm>
              <a:off x="9278422" y="3987438"/>
              <a:ext cx="337739" cy="144000"/>
            </a:xfrm>
            <a:prstGeom prst="rect">
              <a:avLst/>
            </a:prstGeom>
            <a:solidFill>
              <a:srgbClr val="02B7FA"/>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sz="1600" dirty="0"/>
            </a:p>
          </p:txBody>
        </p:sp>
        <p:sp>
          <p:nvSpPr>
            <p:cNvPr id="27" name="Suorakulmio 26">
              <a:extLst>
                <a:ext uri="{FF2B5EF4-FFF2-40B4-BE49-F238E27FC236}">
                  <a16:creationId xmlns:a16="http://schemas.microsoft.com/office/drawing/2014/main" id="{3D488233-72D9-41C3-9F49-9FCDDED722A0}"/>
                </a:ext>
              </a:extLst>
            </p:cNvPr>
            <p:cNvSpPr/>
            <p:nvPr/>
          </p:nvSpPr>
          <p:spPr>
            <a:xfrm>
              <a:off x="9278422" y="4344330"/>
              <a:ext cx="337739" cy="144000"/>
            </a:xfrm>
            <a:prstGeom prst="rect">
              <a:avLst/>
            </a:prstGeom>
            <a:solidFill>
              <a:srgbClr val="0356B5"/>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sz="1600" dirty="0"/>
            </a:p>
          </p:txBody>
        </p:sp>
      </p:grpSp>
      <p:pic>
        <p:nvPicPr>
          <p:cNvPr id="29" name="Kuva 28" descr="Pensionsdelar som betalades ut på basis av oavlönade perioder uppgick år 2020 till 219,1 miljoner euro, varav största delen var ålderspensioner och resten invalidpensioner och övriga pensioner. ">
            <a:extLst>
              <a:ext uri="{FF2B5EF4-FFF2-40B4-BE49-F238E27FC236}">
                <a16:creationId xmlns:a16="http://schemas.microsoft.com/office/drawing/2014/main" id="{1047918E-ED40-443B-9CA1-8A4EA05E61EF}"/>
              </a:ext>
              <a:ext uri="{C183D7F6-B498-43B3-948B-1728B52AA6E4}">
                <adec:decorative xmlns:adec="http://schemas.microsoft.com/office/drawing/2017/decorative" val="0"/>
              </a:ext>
            </a:extLst>
          </p:cNvPr>
          <p:cNvPicPr>
            <a:picLocks noChangeAspect="1"/>
          </p:cNvPicPr>
          <p:nvPr/>
        </p:nvPicPr>
        <p:blipFill>
          <a:blip r:embed="rId3"/>
          <a:stretch>
            <a:fillRect/>
          </a:stretch>
        </p:blipFill>
        <p:spPr>
          <a:xfrm>
            <a:off x="1325687" y="1532483"/>
            <a:ext cx="7944339" cy="4762967"/>
          </a:xfrm>
          <a:prstGeom prst="rect">
            <a:avLst/>
          </a:prstGeom>
        </p:spPr>
      </p:pic>
    </p:spTree>
    <p:extLst>
      <p:ext uri="{BB962C8B-B14F-4D97-AF65-F5344CB8AC3E}">
        <p14:creationId xmlns:p14="http://schemas.microsoft.com/office/powerpoint/2010/main" val="35107864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tsikko 6">
            <a:extLst>
              <a:ext uri="{FF2B5EF4-FFF2-40B4-BE49-F238E27FC236}">
                <a16:creationId xmlns:a16="http://schemas.microsoft.com/office/drawing/2014/main" id="{4B1E9995-3D00-4411-BC4C-CB34FD63543B}"/>
              </a:ext>
            </a:extLst>
          </p:cNvPr>
          <p:cNvSpPr>
            <a:spLocks noGrp="1"/>
          </p:cNvSpPr>
          <p:nvPr>
            <p:ph type="title"/>
          </p:nvPr>
        </p:nvSpPr>
        <p:spPr>
          <a:xfrm>
            <a:off x="-55773" y="360351"/>
            <a:ext cx="11856640" cy="1332000"/>
          </a:xfrm>
        </p:spPr>
        <p:txBody>
          <a:bodyPr/>
          <a:lstStyle/>
          <a:p>
            <a:pPr algn="ctr"/>
            <a:r>
              <a:rPr lang="sv-SE" sz="3200" dirty="0"/>
              <a:t>Förmåner som betalats enligt </a:t>
            </a:r>
            <a:r>
              <a:rPr lang="sv-SE" sz="3200" dirty="0" err="1"/>
              <a:t>StPEL</a:t>
            </a:r>
            <a:r>
              <a:rPr lang="sv-SE" sz="3200" dirty="0"/>
              <a:t> </a:t>
            </a:r>
            <a:br>
              <a:rPr lang="sv-SE" sz="3200" dirty="0"/>
            </a:br>
            <a:r>
              <a:rPr lang="sv-SE" sz="3200" dirty="0"/>
              <a:t>åren 2006–2020</a:t>
            </a:r>
            <a:endParaRPr lang="fi-FI" sz="3200" dirty="0"/>
          </a:p>
        </p:txBody>
      </p:sp>
      <p:sp>
        <p:nvSpPr>
          <p:cNvPr id="4" name="Päivämäärän paikkamerkki 3">
            <a:extLst>
              <a:ext uri="{FF2B5EF4-FFF2-40B4-BE49-F238E27FC236}">
                <a16:creationId xmlns:a16="http://schemas.microsoft.com/office/drawing/2014/main" id="{DAB46BC9-6006-458F-A54E-CCA85C93F578}"/>
              </a:ext>
            </a:extLst>
          </p:cNvPr>
          <p:cNvSpPr>
            <a:spLocks noGrp="1"/>
          </p:cNvSpPr>
          <p:nvPr>
            <p:ph type="dt" sz="half" idx="10"/>
          </p:nvPr>
        </p:nvSpPr>
        <p:spPr/>
        <p:txBody>
          <a:bodyPr/>
          <a:lstStyle/>
          <a:p>
            <a:r>
              <a:rPr lang="fi-FI" dirty="0"/>
              <a:t>5.1.2022</a:t>
            </a:r>
          </a:p>
        </p:txBody>
      </p:sp>
      <p:sp>
        <p:nvSpPr>
          <p:cNvPr id="5" name="Alatunnisteen paikkamerkki 4">
            <a:extLst>
              <a:ext uri="{FF2B5EF4-FFF2-40B4-BE49-F238E27FC236}">
                <a16:creationId xmlns:a16="http://schemas.microsoft.com/office/drawing/2014/main" id="{16B1B4E0-9E0D-40B5-8E47-203E323343D2}"/>
              </a:ext>
            </a:extLst>
          </p:cNvPr>
          <p:cNvSpPr>
            <a:spLocks noGrp="1"/>
          </p:cNvSpPr>
          <p:nvPr>
            <p:ph type="ftr" sz="quarter" idx="11"/>
          </p:nvPr>
        </p:nvSpPr>
        <p:spPr/>
        <p:txBody>
          <a:bodyPr/>
          <a:lstStyle/>
          <a:p>
            <a:r>
              <a:rPr lang="fi-FI"/>
              <a:t>Pensionsskyddscentralen   |</a:t>
            </a:r>
          </a:p>
        </p:txBody>
      </p:sp>
      <p:sp>
        <p:nvSpPr>
          <p:cNvPr id="6" name="Dian numeron paikkamerkki 5">
            <a:extLst>
              <a:ext uri="{FF2B5EF4-FFF2-40B4-BE49-F238E27FC236}">
                <a16:creationId xmlns:a16="http://schemas.microsoft.com/office/drawing/2014/main" id="{1151411D-A90F-4D55-AE53-D513AEC805BD}"/>
              </a:ext>
            </a:extLst>
          </p:cNvPr>
          <p:cNvSpPr>
            <a:spLocks noGrp="1"/>
          </p:cNvSpPr>
          <p:nvPr>
            <p:ph type="sldNum" sz="quarter" idx="12"/>
          </p:nvPr>
        </p:nvSpPr>
        <p:spPr/>
        <p:txBody>
          <a:bodyPr/>
          <a:lstStyle/>
          <a:p>
            <a:fld id="{BE2D8D75-17F6-474C-8CC8-AD93DCE1F39D}" type="slidenum">
              <a:rPr lang="fi-FI" smtClean="0"/>
              <a:t>13</a:t>
            </a:fld>
            <a:endParaRPr lang="fi-FI"/>
          </a:p>
        </p:txBody>
      </p:sp>
      <p:grpSp>
        <p:nvGrpSpPr>
          <p:cNvPr id="2" name="Ryhmä 1">
            <a:extLst>
              <a:ext uri="{FF2B5EF4-FFF2-40B4-BE49-F238E27FC236}">
                <a16:creationId xmlns:a16="http://schemas.microsoft.com/office/drawing/2014/main" id="{B1DF48B2-0A5B-467B-BB59-7476F9D79BF5}"/>
              </a:ext>
              <a:ext uri="{C183D7F6-B498-43B3-948B-1728B52AA6E4}">
                <adec:decorative xmlns:adec="http://schemas.microsoft.com/office/drawing/2017/decorative" val="1"/>
              </a:ext>
            </a:extLst>
          </p:cNvPr>
          <p:cNvGrpSpPr/>
          <p:nvPr/>
        </p:nvGrpSpPr>
        <p:grpSpPr>
          <a:xfrm>
            <a:off x="8736273" y="2924944"/>
            <a:ext cx="2786256" cy="2456057"/>
            <a:chOff x="8800532" y="2899909"/>
            <a:chExt cx="2786256" cy="2456057"/>
          </a:xfrm>
        </p:grpSpPr>
        <p:sp>
          <p:nvSpPr>
            <p:cNvPr id="11" name="Suorakulmio 10">
              <a:extLst>
                <a:ext uri="{FF2B5EF4-FFF2-40B4-BE49-F238E27FC236}">
                  <a16:creationId xmlns:a16="http://schemas.microsoft.com/office/drawing/2014/main" id="{4D477FAE-337D-47B2-9161-8EDBEE4C482D}"/>
                </a:ext>
              </a:extLst>
            </p:cNvPr>
            <p:cNvSpPr/>
            <p:nvPr/>
          </p:nvSpPr>
          <p:spPr>
            <a:xfrm>
              <a:off x="8800532" y="2990351"/>
              <a:ext cx="288000" cy="144000"/>
            </a:xfrm>
            <a:prstGeom prst="rect">
              <a:avLst/>
            </a:prstGeom>
            <a:solidFill>
              <a:srgbClr val="F9A106"/>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sz="1600"/>
            </a:p>
          </p:txBody>
        </p:sp>
        <p:sp>
          <p:nvSpPr>
            <p:cNvPr id="12" name="Suorakulmio 11">
              <a:extLst>
                <a:ext uri="{FF2B5EF4-FFF2-40B4-BE49-F238E27FC236}">
                  <a16:creationId xmlns:a16="http://schemas.microsoft.com/office/drawing/2014/main" id="{27E84EA1-D7CB-4216-A705-B5C984C5A060}"/>
                </a:ext>
              </a:extLst>
            </p:cNvPr>
            <p:cNvSpPr/>
            <p:nvPr/>
          </p:nvSpPr>
          <p:spPr>
            <a:xfrm>
              <a:off x="8800532" y="3543806"/>
              <a:ext cx="288000" cy="144000"/>
            </a:xfrm>
            <a:prstGeom prst="rect">
              <a:avLst/>
            </a:prstGeom>
            <a:solidFill>
              <a:srgbClr val="039393"/>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sz="1600"/>
            </a:p>
          </p:txBody>
        </p:sp>
        <p:sp>
          <p:nvSpPr>
            <p:cNvPr id="13" name="Suorakulmio 12">
              <a:extLst>
                <a:ext uri="{FF2B5EF4-FFF2-40B4-BE49-F238E27FC236}">
                  <a16:creationId xmlns:a16="http://schemas.microsoft.com/office/drawing/2014/main" id="{72C30BC4-41FE-460D-90CA-3CEA37F7EF0C}"/>
                </a:ext>
              </a:extLst>
            </p:cNvPr>
            <p:cNvSpPr/>
            <p:nvPr/>
          </p:nvSpPr>
          <p:spPr>
            <a:xfrm>
              <a:off x="8800532" y="4322653"/>
              <a:ext cx="288000" cy="144000"/>
            </a:xfrm>
            <a:prstGeom prst="rect">
              <a:avLst/>
            </a:prstGeom>
            <a:solidFill>
              <a:srgbClr val="02B7FA"/>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sz="1600"/>
            </a:p>
          </p:txBody>
        </p:sp>
        <p:sp>
          <p:nvSpPr>
            <p:cNvPr id="14" name="Suorakulmio 13">
              <a:extLst>
                <a:ext uri="{FF2B5EF4-FFF2-40B4-BE49-F238E27FC236}">
                  <a16:creationId xmlns:a16="http://schemas.microsoft.com/office/drawing/2014/main" id="{D4E1525B-E7EE-428A-89A3-5353D11C89A6}"/>
                </a:ext>
              </a:extLst>
            </p:cNvPr>
            <p:cNvSpPr/>
            <p:nvPr/>
          </p:nvSpPr>
          <p:spPr>
            <a:xfrm>
              <a:off x="8800532" y="4888085"/>
              <a:ext cx="288000" cy="144000"/>
            </a:xfrm>
            <a:prstGeom prst="rect">
              <a:avLst/>
            </a:prstGeom>
            <a:solidFill>
              <a:srgbClr val="0356B5"/>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sz="1600"/>
            </a:p>
          </p:txBody>
        </p:sp>
        <p:sp>
          <p:nvSpPr>
            <p:cNvPr id="16" name="Tekstiruutu 15">
              <a:extLst>
                <a:ext uri="{FF2B5EF4-FFF2-40B4-BE49-F238E27FC236}">
                  <a16:creationId xmlns:a16="http://schemas.microsoft.com/office/drawing/2014/main" id="{AC5896FD-D64B-44D0-A6B4-72A891998C03}"/>
                </a:ext>
              </a:extLst>
            </p:cNvPr>
            <p:cNvSpPr txBox="1"/>
            <p:nvPr/>
          </p:nvSpPr>
          <p:spPr>
            <a:xfrm>
              <a:off x="9100145" y="2899909"/>
              <a:ext cx="2486643" cy="2456057"/>
            </a:xfrm>
            <a:prstGeom prst="rect">
              <a:avLst/>
            </a:prstGeom>
            <a:noFill/>
          </p:spPr>
          <p:txBody>
            <a:bodyPr wrap="none" rtlCol="0">
              <a:spAutoFit/>
            </a:bodyPr>
            <a:lstStyle/>
            <a:p>
              <a:pPr>
                <a:lnSpc>
                  <a:spcPct val="90000"/>
                </a:lnSpc>
              </a:pPr>
              <a:r>
                <a:rPr lang="sv-SE" sz="1600" dirty="0" err="1"/>
                <a:t>StPEL</a:t>
              </a:r>
              <a:r>
                <a:rPr lang="sv-SE" sz="1600" dirty="0"/>
                <a:t>-andelar i familje-</a:t>
              </a:r>
            </a:p>
            <a:p>
              <a:pPr>
                <a:lnSpc>
                  <a:spcPct val="90000"/>
                </a:lnSpc>
              </a:pPr>
              <a:r>
                <a:rPr lang="sv-SE" sz="1600" dirty="0"/>
                <a:t>pensioner</a:t>
              </a:r>
            </a:p>
            <a:p>
              <a:pPr>
                <a:lnSpc>
                  <a:spcPct val="50000"/>
                </a:lnSpc>
              </a:pPr>
              <a:endParaRPr lang="sv-SE" sz="1600" dirty="0"/>
            </a:p>
            <a:p>
              <a:pPr>
                <a:lnSpc>
                  <a:spcPct val="90000"/>
                </a:lnSpc>
              </a:pPr>
              <a:r>
                <a:rPr lang="sv-SE" sz="1600" dirty="0"/>
                <a:t>Rehabiliteringspengar </a:t>
              </a:r>
            </a:p>
            <a:p>
              <a:pPr>
                <a:lnSpc>
                  <a:spcPct val="90000"/>
                </a:lnSpc>
              </a:pPr>
              <a:r>
                <a:rPr lang="sv-SE" sz="1600" dirty="0"/>
                <a:t>och -kostnader som tjänats </a:t>
              </a:r>
              <a:br>
                <a:rPr lang="sv-SE" sz="1600" dirty="0"/>
              </a:br>
              <a:r>
                <a:rPr lang="sv-SE" sz="1600" dirty="0"/>
                <a:t>in enligt </a:t>
              </a:r>
              <a:r>
                <a:rPr lang="sv-SE" sz="1600" dirty="0" err="1"/>
                <a:t>StPEL</a:t>
              </a:r>
              <a:endParaRPr lang="sv-SE" sz="1600" dirty="0"/>
            </a:p>
            <a:p>
              <a:pPr>
                <a:lnSpc>
                  <a:spcPct val="50000"/>
                </a:lnSpc>
              </a:pPr>
              <a:endParaRPr lang="sv-SE" sz="1600" dirty="0"/>
            </a:p>
            <a:p>
              <a:pPr>
                <a:lnSpc>
                  <a:spcPct val="90000"/>
                </a:lnSpc>
              </a:pPr>
              <a:r>
                <a:rPr lang="sv-SE" sz="1600" dirty="0" err="1"/>
                <a:t>StPEL</a:t>
              </a:r>
              <a:r>
                <a:rPr lang="sv-SE" sz="1600" dirty="0"/>
                <a:t>-andelar i ålders-</a:t>
              </a:r>
            </a:p>
            <a:p>
              <a:pPr>
                <a:lnSpc>
                  <a:spcPct val="90000"/>
                </a:lnSpc>
              </a:pPr>
              <a:r>
                <a:rPr lang="sv-SE" sz="1600" dirty="0"/>
                <a:t>Pensioner</a:t>
              </a:r>
            </a:p>
            <a:p>
              <a:pPr>
                <a:lnSpc>
                  <a:spcPct val="50000"/>
                </a:lnSpc>
              </a:pPr>
              <a:endParaRPr lang="sv-SE" sz="1600" dirty="0"/>
            </a:p>
            <a:p>
              <a:pPr>
                <a:lnSpc>
                  <a:spcPct val="90000"/>
                </a:lnSpc>
              </a:pPr>
              <a:r>
                <a:rPr lang="sv-SE" sz="1600" dirty="0" err="1"/>
                <a:t>StPEL</a:t>
              </a:r>
              <a:r>
                <a:rPr lang="sv-SE" sz="1600" dirty="0"/>
                <a:t>-andelar i sjuk-</a:t>
              </a:r>
            </a:p>
            <a:p>
              <a:pPr>
                <a:lnSpc>
                  <a:spcPct val="90000"/>
                </a:lnSpc>
              </a:pPr>
              <a:r>
                <a:rPr lang="sv-SE" sz="1600" dirty="0"/>
                <a:t>pensioner</a:t>
              </a:r>
            </a:p>
          </p:txBody>
        </p:sp>
      </p:grpSp>
      <p:pic>
        <p:nvPicPr>
          <p:cNvPr id="3" name="Kuva 2" descr="Förmånerna enligt StPEL uppgick till 10,88 miljoner euro, dvs. ca 0,04 procent av arbetspensionsutgiften år 2020. Största delen av StPEL-pensionsutgiften bestod av StPEL-delar av invalidpensioner och ålders-pensioner. StPEL-pensionsutgiften har ökat kraftigt och förutspås stabilisera sig vid ca 2,3 procent av pensionsutgiften fram till år 2080.">
            <a:extLst>
              <a:ext uri="{FF2B5EF4-FFF2-40B4-BE49-F238E27FC236}">
                <a16:creationId xmlns:a16="http://schemas.microsoft.com/office/drawing/2014/main" id="{584208B1-C76E-4AE8-8E29-94BE5EDA6354}"/>
              </a:ext>
              <a:ext uri="{C183D7F6-B498-43B3-948B-1728B52AA6E4}">
                <adec:decorative xmlns:adec="http://schemas.microsoft.com/office/drawing/2017/decorative" val="0"/>
              </a:ext>
            </a:extLst>
          </p:cNvPr>
          <p:cNvPicPr>
            <a:picLocks noChangeAspect="1"/>
          </p:cNvPicPr>
          <p:nvPr/>
        </p:nvPicPr>
        <p:blipFill>
          <a:blip r:embed="rId3"/>
          <a:stretch>
            <a:fillRect/>
          </a:stretch>
        </p:blipFill>
        <p:spPr>
          <a:xfrm>
            <a:off x="669471" y="1692351"/>
            <a:ext cx="7852329" cy="4505334"/>
          </a:xfrm>
          <a:prstGeom prst="rect">
            <a:avLst/>
          </a:prstGeom>
        </p:spPr>
      </p:pic>
    </p:spTree>
    <p:extLst>
      <p:ext uri="{BB962C8B-B14F-4D97-AF65-F5344CB8AC3E}">
        <p14:creationId xmlns:p14="http://schemas.microsoft.com/office/powerpoint/2010/main" val="28358825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tsikko 6">
            <a:extLst>
              <a:ext uri="{FF2B5EF4-FFF2-40B4-BE49-F238E27FC236}">
                <a16:creationId xmlns:a16="http://schemas.microsoft.com/office/drawing/2014/main" id="{4B1E9995-3D00-4411-BC4C-CB34FD63543B}"/>
              </a:ext>
            </a:extLst>
          </p:cNvPr>
          <p:cNvSpPr>
            <a:spLocks noGrp="1"/>
          </p:cNvSpPr>
          <p:nvPr>
            <p:ph type="title"/>
          </p:nvPr>
        </p:nvSpPr>
        <p:spPr>
          <a:xfrm>
            <a:off x="0" y="359999"/>
            <a:ext cx="11856640" cy="1014401"/>
          </a:xfrm>
        </p:spPr>
        <p:txBody>
          <a:bodyPr/>
          <a:lstStyle/>
          <a:p>
            <a:pPr algn="ctr"/>
            <a:r>
              <a:rPr lang="sv-SE" sz="3200" dirty="0"/>
              <a:t>Sysselsättningsfondens avgift i förhållande till försäkrad </a:t>
            </a:r>
            <a:br>
              <a:rPr lang="sv-SE" sz="3200" dirty="0"/>
            </a:br>
            <a:r>
              <a:rPr lang="sv-SE" sz="3200" dirty="0"/>
              <a:t>lönesumma och arbetslöshetsgraden åren 1990–2020 </a:t>
            </a:r>
            <a:endParaRPr lang="fi-FI" sz="3200" dirty="0"/>
          </a:p>
        </p:txBody>
      </p:sp>
      <p:sp>
        <p:nvSpPr>
          <p:cNvPr id="4" name="Päivämäärän paikkamerkki 3">
            <a:extLst>
              <a:ext uri="{FF2B5EF4-FFF2-40B4-BE49-F238E27FC236}">
                <a16:creationId xmlns:a16="http://schemas.microsoft.com/office/drawing/2014/main" id="{DAB46BC9-6006-458F-A54E-CCA85C93F578}"/>
              </a:ext>
            </a:extLst>
          </p:cNvPr>
          <p:cNvSpPr>
            <a:spLocks noGrp="1"/>
          </p:cNvSpPr>
          <p:nvPr>
            <p:ph type="dt" sz="half" idx="10"/>
          </p:nvPr>
        </p:nvSpPr>
        <p:spPr/>
        <p:txBody>
          <a:bodyPr/>
          <a:lstStyle/>
          <a:p>
            <a:r>
              <a:rPr lang="fi-FI" dirty="0"/>
              <a:t>5.1.2022</a:t>
            </a:r>
          </a:p>
        </p:txBody>
      </p:sp>
      <p:sp>
        <p:nvSpPr>
          <p:cNvPr id="5" name="Alatunnisteen paikkamerkki 4">
            <a:extLst>
              <a:ext uri="{FF2B5EF4-FFF2-40B4-BE49-F238E27FC236}">
                <a16:creationId xmlns:a16="http://schemas.microsoft.com/office/drawing/2014/main" id="{16B1B4E0-9E0D-40B5-8E47-203E323343D2}"/>
              </a:ext>
            </a:extLst>
          </p:cNvPr>
          <p:cNvSpPr>
            <a:spLocks noGrp="1"/>
          </p:cNvSpPr>
          <p:nvPr>
            <p:ph type="ftr" sz="quarter" idx="11"/>
          </p:nvPr>
        </p:nvSpPr>
        <p:spPr/>
        <p:txBody>
          <a:bodyPr/>
          <a:lstStyle/>
          <a:p>
            <a:r>
              <a:rPr lang="fi-FI"/>
              <a:t>Pensionsskyddscentralen   |</a:t>
            </a:r>
          </a:p>
        </p:txBody>
      </p:sp>
      <p:sp>
        <p:nvSpPr>
          <p:cNvPr id="6" name="Dian numeron paikkamerkki 5">
            <a:extLst>
              <a:ext uri="{FF2B5EF4-FFF2-40B4-BE49-F238E27FC236}">
                <a16:creationId xmlns:a16="http://schemas.microsoft.com/office/drawing/2014/main" id="{1151411D-A90F-4D55-AE53-D513AEC805BD}"/>
              </a:ext>
            </a:extLst>
          </p:cNvPr>
          <p:cNvSpPr>
            <a:spLocks noGrp="1"/>
          </p:cNvSpPr>
          <p:nvPr>
            <p:ph type="sldNum" sz="quarter" idx="12"/>
          </p:nvPr>
        </p:nvSpPr>
        <p:spPr/>
        <p:txBody>
          <a:bodyPr/>
          <a:lstStyle/>
          <a:p>
            <a:fld id="{BE2D8D75-17F6-474C-8CC8-AD93DCE1F39D}" type="slidenum">
              <a:rPr lang="fi-FI" smtClean="0"/>
              <a:t>14</a:t>
            </a:fld>
            <a:endParaRPr lang="fi-FI"/>
          </a:p>
        </p:txBody>
      </p:sp>
      <p:pic>
        <p:nvPicPr>
          <p:cNvPr id="2" name="Kuva 1" descr="Sysselsättningsfondens avgift år 2020 var 1,1 procent av lönesumman och arbetslöshetsgraden var 7 procent. ">
            <a:extLst>
              <a:ext uri="{FF2B5EF4-FFF2-40B4-BE49-F238E27FC236}">
                <a16:creationId xmlns:a16="http://schemas.microsoft.com/office/drawing/2014/main" id="{BA95F805-7AD5-4A94-A836-68D729A66375}"/>
              </a:ext>
              <a:ext uri="{C183D7F6-B498-43B3-948B-1728B52AA6E4}">
                <adec:decorative xmlns:adec="http://schemas.microsoft.com/office/drawing/2017/decorative" val="0"/>
              </a:ext>
            </a:extLst>
          </p:cNvPr>
          <p:cNvPicPr>
            <a:picLocks noChangeAspect="1"/>
          </p:cNvPicPr>
          <p:nvPr/>
        </p:nvPicPr>
        <p:blipFill>
          <a:blip r:embed="rId3"/>
          <a:stretch>
            <a:fillRect/>
          </a:stretch>
        </p:blipFill>
        <p:spPr>
          <a:xfrm>
            <a:off x="1696238" y="1466529"/>
            <a:ext cx="8285182" cy="5139373"/>
          </a:xfrm>
          <a:prstGeom prst="rect">
            <a:avLst/>
          </a:prstGeom>
        </p:spPr>
      </p:pic>
    </p:spTree>
    <p:extLst>
      <p:ext uri="{BB962C8B-B14F-4D97-AF65-F5344CB8AC3E}">
        <p14:creationId xmlns:p14="http://schemas.microsoft.com/office/powerpoint/2010/main" val="19251382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 name="Kuva 24" descr="ArPL- och SjPL-pensionstillgångarna uppgick vid slutet av år 2020 till 141,4 miljarder euro, varav största delen hänförde sig till ålderspensionsansvar och resten till invalidpensions- och arbetslöshets-pensionsansvar, utjämningsavsättningar samt övriga ansvar och buffertar.">
            <a:extLst>
              <a:ext uri="{FF2B5EF4-FFF2-40B4-BE49-F238E27FC236}">
                <a16:creationId xmlns:a16="http://schemas.microsoft.com/office/drawing/2014/main" id="{A8110A03-70B4-4B4C-8A1B-88AA82888868}"/>
              </a:ext>
              <a:ext uri="{C183D7F6-B498-43B3-948B-1728B52AA6E4}">
                <adec:decorative xmlns:adec="http://schemas.microsoft.com/office/drawing/2017/decorative" val="0"/>
              </a:ext>
            </a:extLst>
          </p:cNvPr>
          <p:cNvPicPr>
            <a:picLocks noChangeAspect="1"/>
          </p:cNvPicPr>
          <p:nvPr/>
        </p:nvPicPr>
        <p:blipFill>
          <a:blip r:embed="rId3"/>
          <a:stretch>
            <a:fillRect/>
          </a:stretch>
        </p:blipFill>
        <p:spPr>
          <a:xfrm>
            <a:off x="980870" y="1648735"/>
            <a:ext cx="7678122" cy="4695711"/>
          </a:xfrm>
          <a:prstGeom prst="rect">
            <a:avLst/>
          </a:prstGeom>
        </p:spPr>
      </p:pic>
      <p:sp>
        <p:nvSpPr>
          <p:cNvPr id="3" name="Päivämäärän paikkamerkki 2">
            <a:extLst>
              <a:ext uri="{FF2B5EF4-FFF2-40B4-BE49-F238E27FC236}">
                <a16:creationId xmlns:a16="http://schemas.microsoft.com/office/drawing/2014/main" id="{90A5BB6B-53AC-4FD5-89FB-AD6AFD3D26C2}"/>
              </a:ext>
            </a:extLst>
          </p:cNvPr>
          <p:cNvSpPr>
            <a:spLocks noGrp="1"/>
          </p:cNvSpPr>
          <p:nvPr>
            <p:ph type="dt" sz="half" idx="10"/>
          </p:nvPr>
        </p:nvSpPr>
        <p:spPr/>
        <p:txBody>
          <a:bodyPr/>
          <a:lstStyle/>
          <a:p>
            <a:r>
              <a:rPr lang="fi-FI" dirty="0"/>
              <a:t>5.1.2022</a:t>
            </a:r>
          </a:p>
        </p:txBody>
      </p:sp>
      <p:sp>
        <p:nvSpPr>
          <p:cNvPr id="4" name="Alatunnisteen paikkamerkki 3">
            <a:extLst>
              <a:ext uri="{FF2B5EF4-FFF2-40B4-BE49-F238E27FC236}">
                <a16:creationId xmlns:a16="http://schemas.microsoft.com/office/drawing/2014/main" id="{D66D19BA-1D41-414B-BC4C-82E5CB3ED1AB}"/>
              </a:ext>
            </a:extLst>
          </p:cNvPr>
          <p:cNvSpPr>
            <a:spLocks noGrp="1"/>
          </p:cNvSpPr>
          <p:nvPr>
            <p:ph type="ftr" sz="quarter" idx="11"/>
          </p:nvPr>
        </p:nvSpPr>
        <p:spPr/>
        <p:txBody>
          <a:bodyPr/>
          <a:lstStyle/>
          <a:p>
            <a:r>
              <a:rPr lang="fi-FI"/>
              <a:t>Pensionsskyddscentralen   |</a:t>
            </a:r>
          </a:p>
        </p:txBody>
      </p:sp>
      <p:sp>
        <p:nvSpPr>
          <p:cNvPr id="5" name="Dian numeron paikkamerkki 4">
            <a:extLst>
              <a:ext uri="{FF2B5EF4-FFF2-40B4-BE49-F238E27FC236}">
                <a16:creationId xmlns:a16="http://schemas.microsoft.com/office/drawing/2014/main" id="{46835047-D70C-4980-9B5A-C0A71F5CD380}"/>
              </a:ext>
            </a:extLst>
          </p:cNvPr>
          <p:cNvSpPr>
            <a:spLocks noGrp="1"/>
          </p:cNvSpPr>
          <p:nvPr>
            <p:ph type="sldNum" sz="quarter" idx="12"/>
          </p:nvPr>
        </p:nvSpPr>
        <p:spPr/>
        <p:txBody>
          <a:bodyPr/>
          <a:lstStyle/>
          <a:p>
            <a:fld id="{BE2D8D75-17F6-474C-8CC8-AD93DCE1F39D}" type="slidenum">
              <a:rPr lang="fi-FI" smtClean="0"/>
              <a:t>15</a:t>
            </a:fld>
            <a:endParaRPr lang="fi-FI"/>
          </a:p>
        </p:txBody>
      </p:sp>
      <p:sp>
        <p:nvSpPr>
          <p:cNvPr id="6" name="Otsikko 6">
            <a:extLst>
              <a:ext uri="{FF2B5EF4-FFF2-40B4-BE49-F238E27FC236}">
                <a16:creationId xmlns:a16="http://schemas.microsoft.com/office/drawing/2014/main" id="{B59DEDA1-2FCB-4997-A4C4-BBEAEFE8F4F2}"/>
              </a:ext>
            </a:extLst>
          </p:cNvPr>
          <p:cNvSpPr>
            <a:spLocks noGrp="1"/>
          </p:cNvSpPr>
          <p:nvPr>
            <p:ph type="title"/>
          </p:nvPr>
        </p:nvSpPr>
        <p:spPr>
          <a:xfrm>
            <a:off x="0" y="390264"/>
            <a:ext cx="11856640" cy="1134524"/>
          </a:xfrm>
        </p:spPr>
        <p:txBody>
          <a:bodyPr/>
          <a:lstStyle/>
          <a:p>
            <a:pPr algn="ctr"/>
            <a:r>
              <a:rPr lang="sv-SE" sz="3200" dirty="0" err="1"/>
              <a:t>ArPL</a:t>
            </a:r>
            <a:r>
              <a:rPr lang="sv-SE" sz="3200" dirty="0"/>
              <a:t>- och </a:t>
            </a:r>
            <a:r>
              <a:rPr lang="sv-SE" sz="3200" dirty="0" err="1"/>
              <a:t>SjPL</a:t>
            </a:r>
            <a:r>
              <a:rPr lang="sv-SE" sz="3200" dirty="0"/>
              <a:t>-pensionspengar enligt ansvarsdel </a:t>
            </a:r>
            <a:br>
              <a:rPr lang="sv-SE" sz="3200" dirty="0"/>
            </a:br>
            <a:r>
              <a:rPr lang="sv-SE" sz="3200" dirty="0"/>
              <a:t>åren 2007–2020, 31.12.</a:t>
            </a:r>
            <a:endParaRPr lang="fi-FI" sz="3200" dirty="0"/>
          </a:p>
        </p:txBody>
      </p:sp>
      <p:grpSp>
        <p:nvGrpSpPr>
          <p:cNvPr id="18" name="Ryhmä 17">
            <a:extLst>
              <a:ext uri="{FF2B5EF4-FFF2-40B4-BE49-F238E27FC236}">
                <a16:creationId xmlns:a16="http://schemas.microsoft.com/office/drawing/2014/main" id="{6CABD234-8DBB-4768-AE74-6EEABFF694A7}"/>
              </a:ext>
              <a:ext uri="{C183D7F6-B498-43B3-948B-1728B52AA6E4}">
                <adec:decorative xmlns:adec="http://schemas.microsoft.com/office/drawing/2017/decorative" val="1"/>
              </a:ext>
            </a:extLst>
          </p:cNvPr>
          <p:cNvGrpSpPr/>
          <p:nvPr/>
        </p:nvGrpSpPr>
        <p:grpSpPr>
          <a:xfrm>
            <a:off x="8733304" y="3219964"/>
            <a:ext cx="2501465" cy="1791260"/>
            <a:chOff x="9222637" y="3166121"/>
            <a:chExt cx="2501465" cy="1791260"/>
          </a:xfrm>
        </p:grpSpPr>
        <p:sp>
          <p:nvSpPr>
            <p:cNvPr id="19" name="Suorakulmio 18">
              <a:extLst>
                <a:ext uri="{FF2B5EF4-FFF2-40B4-BE49-F238E27FC236}">
                  <a16:creationId xmlns:a16="http://schemas.microsoft.com/office/drawing/2014/main" id="{9481864A-B27D-4387-B54C-69E262917DE6}"/>
                </a:ext>
              </a:extLst>
            </p:cNvPr>
            <p:cNvSpPr/>
            <p:nvPr/>
          </p:nvSpPr>
          <p:spPr>
            <a:xfrm>
              <a:off x="9222637" y="3232129"/>
              <a:ext cx="288000" cy="144000"/>
            </a:xfrm>
            <a:prstGeom prst="rect">
              <a:avLst/>
            </a:prstGeom>
            <a:solidFill>
              <a:srgbClr val="F9A106"/>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sz="1600"/>
            </a:p>
          </p:txBody>
        </p:sp>
        <p:sp>
          <p:nvSpPr>
            <p:cNvPr id="20" name="Suorakulmio 19">
              <a:extLst>
                <a:ext uri="{FF2B5EF4-FFF2-40B4-BE49-F238E27FC236}">
                  <a16:creationId xmlns:a16="http://schemas.microsoft.com/office/drawing/2014/main" id="{95116D9E-E515-49D3-8319-E61A7C74A0C9}"/>
                </a:ext>
              </a:extLst>
            </p:cNvPr>
            <p:cNvSpPr/>
            <p:nvPr/>
          </p:nvSpPr>
          <p:spPr>
            <a:xfrm>
              <a:off x="9222637" y="3798748"/>
              <a:ext cx="288000" cy="144000"/>
            </a:xfrm>
            <a:prstGeom prst="rect">
              <a:avLst/>
            </a:prstGeom>
            <a:solidFill>
              <a:srgbClr val="039393"/>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sz="1600"/>
            </a:p>
          </p:txBody>
        </p:sp>
        <p:sp>
          <p:nvSpPr>
            <p:cNvPr id="21" name="Suorakulmio 20">
              <a:extLst>
                <a:ext uri="{FF2B5EF4-FFF2-40B4-BE49-F238E27FC236}">
                  <a16:creationId xmlns:a16="http://schemas.microsoft.com/office/drawing/2014/main" id="{AF79065C-6ED8-414A-8DFB-02BE04C65901}"/>
                </a:ext>
              </a:extLst>
            </p:cNvPr>
            <p:cNvSpPr/>
            <p:nvPr/>
          </p:nvSpPr>
          <p:spPr>
            <a:xfrm>
              <a:off x="9222637" y="4152592"/>
              <a:ext cx="288000" cy="144000"/>
            </a:xfrm>
            <a:prstGeom prst="rect">
              <a:avLst/>
            </a:prstGeom>
            <a:solidFill>
              <a:srgbClr val="02B7FA"/>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sz="1600"/>
            </a:p>
          </p:txBody>
        </p:sp>
        <p:sp>
          <p:nvSpPr>
            <p:cNvPr id="22" name="Suorakulmio 21">
              <a:extLst>
                <a:ext uri="{FF2B5EF4-FFF2-40B4-BE49-F238E27FC236}">
                  <a16:creationId xmlns:a16="http://schemas.microsoft.com/office/drawing/2014/main" id="{00566CB5-B261-4D23-B418-7563141B4C46}"/>
                </a:ext>
              </a:extLst>
            </p:cNvPr>
            <p:cNvSpPr/>
            <p:nvPr/>
          </p:nvSpPr>
          <p:spPr>
            <a:xfrm>
              <a:off x="9222637" y="4687784"/>
              <a:ext cx="288000" cy="144000"/>
            </a:xfrm>
            <a:prstGeom prst="rect">
              <a:avLst/>
            </a:prstGeom>
            <a:solidFill>
              <a:srgbClr val="0356B5"/>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sz="1600"/>
            </a:p>
          </p:txBody>
        </p:sp>
        <p:sp>
          <p:nvSpPr>
            <p:cNvPr id="23" name="Tekstiruutu 22">
              <a:extLst>
                <a:ext uri="{FF2B5EF4-FFF2-40B4-BE49-F238E27FC236}">
                  <a16:creationId xmlns:a16="http://schemas.microsoft.com/office/drawing/2014/main" id="{DC48DF75-04F7-46AE-A499-6D6CADA40861}"/>
                </a:ext>
              </a:extLst>
            </p:cNvPr>
            <p:cNvSpPr txBox="1"/>
            <p:nvPr/>
          </p:nvSpPr>
          <p:spPr>
            <a:xfrm>
              <a:off x="9495616" y="3166121"/>
              <a:ext cx="2228486" cy="1791260"/>
            </a:xfrm>
            <a:prstGeom prst="rect">
              <a:avLst/>
            </a:prstGeom>
            <a:noFill/>
          </p:spPr>
          <p:txBody>
            <a:bodyPr wrap="square" rtlCol="0">
              <a:spAutoFit/>
            </a:bodyPr>
            <a:lstStyle/>
            <a:p>
              <a:pPr>
                <a:lnSpc>
                  <a:spcPct val="90000"/>
                </a:lnSpc>
              </a:pPr>
              <a:r>
                <a:rPr lang="sv-SE" sz="1600" dirty="0"/>
                <a:t>Övriga ansvar och buffertar</a:t>
              </a:r>
            </a:p>
            <a:p>
              <a:pPr>
                <a:lnSpc>
                  <a:spcPct val="50000"/>
                </a:lnSpc>
              </a:pPr>
              <a:endParaRPr lang="sv-SE" sz="1600" dirty="0"/>
            </a:p>
            <a:p>
              <a:pPr>
                <a:lnSpc>
                  <a:spcPct val="90000"/>
                </a:lnSpc>
              </a:pPr>
              <a:r>
                <a:rPr lang="sv-SE" sz="1600" dirty="0"/>
                <a:t>Utjämningsavsättning</a:t>
              </a:r>
            </a:p>
            <a:p>
              <a:pPr>
                <a:lnSpc>
                  <a:spcPct val="50000"/>
                </a:lnSpc>
              </a:pPr>
              <a:endParaRPr lang="sv-SE" sz="1600" dirty="0"/>
            </a:p>
            <a:p>
              <a:pPr>
                <a:lnSpc>
                  <a:spcPct val="90000"/>
                </a:lnSpc>
              </a:pPr>
              <a:r>
                <a:rPr lang="sv-SE" sz="1600" dirty="0"/>
                <a:t>Sjuk- och arbetslöshets-</a:t>
              </a:r>
            </a:p>
            <a:p>
              <a:pPr>
                <a:lnSpc>
                  <a:spcPct val="90000"/>
                </a:lnSpc>
              </a:pPr>
              <a:r>
                <a:rPr lang="sv-SE" sz="1600" dirty="0"/>
                <a:t>pensioner</a:t>
              </a:r>
            </a:p>
            <a:p>
              <a:pPr>
                <a:lnSpc>
                  <a:spcPct val="50000"/>
                </a:lnSpc>
              </a:pPr>
              <a:endParaRPr lang="sv-SE" sz="1600" dirty="0"/>
            </a:p>
            <a:p>
              <a:pPr>
                <a:lnSpc>
                  <a:spcPct val="90000"/>
                </a:lnSpc>
              </a:pPr>
              <a:r>
                <a:rPr lang="sv-SE" sz="1600" dirty="0"/>
                <a:t>Ålderspensioner</a:t>
              </a:r>
            </a:p>
          </p:txBody>
        </p:sp>
      </p:grpSp>
    </p:spTree>
    <p:extLst>
      <p:ext uri="{BB962C8B-B14F-4D97-AF65-F5344CB8AC3E}">
        <p14:creationId xmlns:p14="http://schemas.microsoft.com/office/powerpoint/2010/main" val="20615225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tsikko 6">
            <a:extLst>
              <a:ext uri="{FF2B5EF4-FFF2-40B4-BE49-F238E27FC236}">
                <a16:creationId xmlns:a16="http://schemas.microsoft.com/office/drawing/2014/main" id="{4B1E9995-3D00-4411-BC4C-CB34FD63543B}"/>
              </a:ext>
            </a:extLst>
          </p:cNvPr>
          <p:cNvSpPr>
            <a:spLocks noGrp="1"/>
          </p:cNvSpPr>
          <p:nvPr>
            <p:ph type="title"/>
          </p:nvPr>
        </p:nvSpPr>
        <p:spPr>
          <a:xfrm>
            <a:off x="35768" y="353645"/>
            <a:ext cx="11856640" cy="1332000"/>
          </a:xfrm>
        </p:spPr>
        <p:txBody>
          <a:bodyPr/>
          <a:lstStyle/>
          <a:p>
            <a:pPr algn="ctr"/>
            <a:r>
              <a:rPr lang="sv-SE" sz="3200" dirty="0" err="1"/>
              <a:t>ArPL</a:t>
            </a:r>
            <a:r>
              <a:rPr lang="sv-SE" sz="3200" dirty="0"/>
              <a:t>- och </a:t>
            </a:r>
            <a:r>
              <a:rPr lang="sv-SE" sz="3200" dirty="0" err="1"/>
              <a:t>SjPL</a:t>
            </a:r>
            <a:r>
              <a:rPr lang="sv-SE" sz="3200" dirty="0"/>
              <a:t>-försäkringsavgiften enligt </a:t>
            </a:r>
            <a:br>
              <a:rPr lang="sv-SE" sz="3200" dirty="0"/>
            </a:br>
            <a:r>
              <a:rPr lang="sv-SE" sz="3200" dirty="0"/>
              <a:t>pensionsanstaltstyp år 2022</a:t>
            </a:r>
            <a:endParaRPr lang="fi-FI" sz="3200" dirty="0"/>
          </a:p>
        </p:txBody>
      </p:sp>
      <p:sp>
        <p:nvSpPr>
          <p:cNvPr id="4" name="Päivämäärän paikkamerkki 3">
            <a:extLst>
              <a:ext uri="{FF2B5EF4-FFF2-40B4-BE49-F238E27FC236}">
                <a16:creationId xmlns:a16="http://schemas.microsoft.com/office/drawing/2014/main" id="{DAB46BC9-6006-458F-A54E-CCA85C93F578}"/>
              </a:ext>
            </a:extLst>
          </p:cNvPr>
          <p:cNvSpPr>
            <a:spLocks noGrp="1"/>
          </p:cNvSpPr>
          <p:nvPr>
            <p:ph type="dt" sz="half" idx="10"/>
          </p:nvPr>
        </p:nvSpPr>
        <p:spPr/>
        <p:txBody>
          <a:bodyPr/>
          <a:lstStyle/>
          <a:p>
            <a:r>
              <a:rPr lang="fi-FI" dirty="0"/>
              <a:t>5.1.2022</a:t>
            </a:r>
          </a:p>
        </p:txBody>
      </p:sp>
      <p:sp>
        <p:nvSpPr>
          <p:cNvPr id="5" name="Alatunnisteen paikkamerkki 4">
            <a:extLst>
              <a:ext uri="{FF2B5EF4-FFF2-40B4-BE49-F238E27FC236}">
                <a16:creationId xmlns:a16="http://schemas.microsoft.com/office/drawing/2014/main" id="{16B1B4E0-9E0D-40B5-8E47-203E323343D2}"/>
              </a:ext>
            </a:extLst>
          </p:cNvPr>
          <p:cNvSpPr>
            <a:spLocks noGrp="1"/>
          </p:cNvSpPr>
          <p:nvPr>
            <p:ph type="ftr" sz="quarter" idx="11"/>
          </p:nvPr>
        </p:nvSpPr>
        <p:spPr/>
        <p:txBody>
          <a:bodyPr/>
          <a:lstStyle/>
          <a:p>
            <a:r>
              <a:rPr lang="fi-FI"/>
              <a:t>Pensionsskyddscentralen   |</a:t>
            </a:r>
          </a:p>
        </p:txBody>
      </p:sp>
      <p:sp>
        <p:nvSpPr>
          <p:cNvPr id="6" name="Dian numeron paikkamerkki 5">
            <a:extLst>
              <a:ext uri="{FF2B5EF4-FFF2-40B4-BE49-F238E27FC236}">
                <a16:creationId xmlns:a16="http://schemas.microsoft.com/office/drawing/2014/main" id="{1151411D-A90F-4D55-AE53-D513AEC805BD}"/>
              </a:ext>
            </a:extLst>
          </p:cNvPr>
          <p:cNvSpPr>
            <a:spLocks noGrp="1"/>
          </p:cNvSpPr>
          <p:nvPr>
            <p:ph type="sldNum" sz="quarter" idx="12"/>
          </p:nvPr>
        </p:nvSpPr>
        <p:spPr/>
        <p:txBody>
          <a:bodyPr/>
          <a:lstStyle/>
          <a:p>
            <a:fld id="{BE2D8D75-17F6-474C-8CC8-AD93DCE1F39D}" type="slidenum">
              <a:rPr lang="fi-FI" smtClean="0"/>
              <a:t>16</a:t>
            </a:fld>
            <a:endParaRPr lang="fi-FI"/>
          </a:p>
        </p:txBody>
      </p:sp>
      <p:grpSp>
        <p:nvGrpSpPr>
          <p:cNvPr id="2" name="Ryhmä 1" descr="Arbetsgivare med verksamhet som omfattas av ArPL kan ordna sina anställdas pensionsskydd i ett ar-betspensionsförsäkringsbolag, en pensionskassa eller en pensionsstiftelse. Oberoende av vilken typ av pensionsanstalt det gäller, dimensioneras avgiften så att den tillsammans med avkastningen av place-ringarna täcker det pensionsansvar som ska fonderas under året, de löpande pensioner som bekostas gemensamt, omkostnaderna och de förluster som beror på uteblivna försäkringsavgifter.">
            <a:extLst>
              <a:ext uri="{FF2B5EF4-FFF2-40B4-BE49-F238E27FC236}">
                <a16:creationId xmlns:a16="http://schemas.microsoft.com/office/drawing/2014/main" id="{F0D101C0-EFF6-40D0-ACB6-947318D670CA}"/>
              </a:ext>
              <a:ext uri="{C183D7F6-B498-43B3-948B-1728B52AA6E4}">
                <adec:decorative xmlns:adec="http://schemas.microsoft.com/office/drawing/2017/decorative" val="0"/>
              </a:ext>
            </a:extLst>
          </p:cNvPr>
          <p:cNvGrpSpPr/>
          <p:nvPr/>
        </p:nvGrpSpPr>
        <p:grpSpPr>
          <a:xfrm>
            <a:off x="1847528" y="1862380"/>
            <a:ext cx="7884589" cy="4455392"/>
            <a:chOff x="1847528" y="1862380"/>
            <a:chExt cx="7884589" cy="4455392"/>
          </a:xfrm>
        </p:grpSpPr>
        <p:sp>
          <p:nvSpPr>
            <p:cNvPr id="9" name="Pyöristetty suorakulmio 35">
              <a:extLst>
                <a:ext uri="{FF2B5EF4-FFF2-40B4-BE49-F238E27FC236}">
                  <a16:creationId xmlns:a16="http://schemas.microsoft.com/office/drawing/2014/main" id="{235693CD-2570-44E2-B5FD-25486EDB2EFC}"/>
                </a:ext>
              </a:extLst>
            </p:cNvPr>
            <p:cNvSpPr/>
            <p:nvPr/>
          </p:nvSpPr>
          <p:spPr>
            <a:xfrm>
              <a:off x="4608848" y="1862380"/>
              <a:ext cx="3384376" cy="432048"/>
            </a:xfrm>
            <a:prstGeom prst="roundRect">
              <a:avLst/>
            </a:prstGeom>
            <a:solidFill>
              <a:srgbClr val="0356B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sv-SE" dirty="0"/>
                <a:t>Privat arbetsgivare</a:t>
              </a:r>
            </a:p>
          </p:txBody>
        </p:sp>
        <p:cxnSp>
          <p:nvCxnSpPr>
            <p:cNvPr id="10" name="Suora yhdysviiva 9">
              <a:extLst>
                <a:ext uri="{FF2B5EF4-FFF2-40B4-BE49-F238E27FC236}">
                  <a16:creationId xmlns:a16="http://schemas.microsoft.com/office/drawing/2014/main" id="{1ED45A84-E481-4F7F-95E6-0FE2C2F188BA}"/>
                </a:ext>
              </a:extLst>
            </p:cNvPr>
            <p:cNvCxnSpPr/>
            <p:nvPr/>
          </p:nvCxnSpPr>
          <p:spPr>
            <a:xfrm>
              <a:off x="3661305" y="2487081"/>
              <a:ext cx="5043620" cy="0"/>
            </a:xfrm>
            <a:prstGeom prst="line">
              <a:avLst/>
            </a:prstGeom>
            <a:ln w="19050">
              <a:solidFill>
                <a:srgbClr val="0070C0"/>
              </a:solidFill>
            </a:ln>
            <a:effectLst/>
          </p:spPr>
          <p:style>
            <a:lnRef idx="2">
              <a:schemeClr val="accent1"/>
            </a:lnRef>
            <a:fillRef idx="0">
              <a:schemeClr val="accent1"/>
            </a:fillRef>
            <a:effectRef idx="1">
              <a:schemeClr val="accent1"/>
            </a:effectRef>
            <a:fontRef idx="minor">
              <a:schemeClr val="tx1"/>
            </a:fontRef>
          </p:style>
        </p:cxnSp>
        <p:cxnSp>
          <p:nvCxnSpPr>
            <p:cNvPr id="11" name="Suora yhdysviiva 10">
              <a:extLst>
                <a:ext uri="{FF2B5EF4-FFF2-40B4-BE49-F238E27FC236}">
                  <a16:creationId xmlns:a16="http://schemas.microsoft.com/office/drawing/2014/main" id="{6910DC0C-CADA-4717-B3D1-64593BBD6F9B}"/>
                </a:ext>
              </a:extLst>
            </p:cNvPr>
            <p:cNvCxnSpPr/>
            <p:nvPr/>
          </p:nvCxnSpPr>
          <p:spPr>
            <a:xfrm flipV="1">
              <a:off x="3661305" y="2487082"/>
              <a:ext cx="0" cy="192652"/>
            </a:xfrm>
            <a:prstGeom prst="line">
              <a:avLst/>
            </a:prstGeom>
            <a:ln w="19050">
              <a:solidFill>
                <a:srgbClr val="0070C0"/>
              </a:solidFill>
            </a:ln>
            <a:effectLst/>
          </p:spPr>
          <p:style>
            <a:lnRef idx="2">
              <a:schemeClr val="accent1"/>
            </a:lnRef>
            <a:fillRef idx="0">
              <a:schemeClr val="accent1"/>
            </a:fillRef>
            <a:effectRef idx="1">
              <a:schemeClr val="accent1"/>
            </a:effectRef>
            <a:fontRef idx="minor">
              <a:schemeClr val="tx1"/>
            </a:fontRef>
          </p:style>
        </p:cxnSp>
        <p:sp>
          <p:nvSpPr>
            <p:cNvPr id="12" name="Pyöristetty suorakulmio 38">
              <a:extLst>
                <a:ext uri="{FF2B5EF4-FFF2-40B4-BE49-F238E27FC236}">
                  <a16:creationId xmlns:a16="http://schemas.microsoft.com/office/drawing/2014/main" id="{E8AE41BB-0D85-4C63-947D-138511E36A2C}"/>
                </a:ext>
              </a:extLst>
            </p:cNvPr>
            <p:cNvSpPr/>
            <p:nvPr/>
          </p:nvSpPr>
          <p:spPr>
            <a:xfrm>
              <a:off x="2310467" y="2679734"/>
              <a:ext cx="2701676" cy="576000"/>
            </a:xfrm>
            <a:prstGeom prst="roundRect">
              <a:avLst/>
            </a:prstGeom>
            <a:solidFill>
              <a:srgbClr val="02B7FA"/>
            </a:solidFill>
            <a:ln w="19050">
              <a:solidFill>
                <a:srgbClr val="0356B5"/>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sv-SE" dirty="0" err="1">
                  <a:solidFill>
                    <a:schemeClr val="tx1"/>
                  </a:solidFill>
                </a:rPr>
                <a:t>ArPL</a:t>
              </a:r>
              <a:r>
                <a:rPr lang="sv-SE" dirty="0">
                  <a:solidFill>
                    <a:schemeClr val="tx1"/>
                  </a:solidFill>
                </a:rPr>
                <a:t>-försäkringsbolagen</a:t>
              </a:r>
            </a:p>
          </p:txBody>
        </p:sp>
        <p:sp>
          <p:nvSpPr>
            <p:cNvPr id="13" name="Pyöristetty suorakulmio 39">
              <a:extLst>
                <a:ext uri="{FF2B5EF4-FFF2-40B4-BE49-F238E27FC236}">
                  <a16:creationId xmlns:a16="http://schemas.microsoft.com/office/drawing/2014/main" id="{F640782C-72F2-461F-8C03-E0F3C331CEBE}"/>
                </a:ext>
              </a:extLst>
            </p:cNvPr>
            <p:cNvSpPr/>
            <p:nvPr/>
          </p:nvSpPr>
          <p:spPr>
            <a:xfrm>
              <a:off x="5241378" y="2679734"/>
              <a:ext cx="2124000" cy="576000"/>
            </a:xfrm>
            <a:prstGeom prst="roundRect">
              <a:avLst/>
            </a:prstGeom>
            <a:solidFill>
              <a:srgbClr val="02B7FA"/>
            </a:solidFill>
            <a:ln w="19050">
              <a:solidFill>
                <a:srgbClr val="0356B5"/>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sv-SE" dirty="0" err="1">
                  <a:solidFill>
                    <a:schemeClr val="tx1"/>
                  </a:solidFill>
                </a:rPr>
                <a:t>ArPL</a:t>
              </a:r>
              <a:r>
                <a:rPr lang="sv-SE" dirty="0">
                  <a:solidFill>
                    <a:schemeClr val="tx1"/>
                  </a:solidFill>
                </a:rPr>
                <a:t>-stiftelser</a:t>
              </a:r>
            </a:p>
          </p:txBody>
        </p:sp>
        <p:sp>
          <p:nvSpPr>
            <p:cNvPr id="14" name="Pyöristetty suorakulmio 40">
              <a:extLst>
                <a:ext uri="{FF2B5EF4-FFF2-40B4-BE49-F238E27FC236}">
                  <a16:creationId xmlns:a16="http://schemas.microsoft.com/office/drawing/2014/main" id="{4BED410C-729F-4BA6-B8EB-D10E31395652}"/>
                </a:ext>
              </a:extLst>
            </p:cNvPr>
            <p:cNvSpPr/>
            <p:nvPr/>
          </p:nvSpPr>
          <p:spPr>
            <a:xfrm>
              <a:off x="7608117" y="2679734"/>
              <a:ext cx="2124000" cy="581433"/>
            </a:xfrm>
            <a:prstGeom prst="roundRect">
              <a:avLst/>
            </a:prstGeom>
            <a:solidFill>
              <a:srgbClr val="02B7FA"/>
            </a:solidFill>
            <a:ln w="19050">
              <a:solidFill>
                <a:srgbClr val="0356B5"/>
              </a:solidFill>
            </a:ln>
            <a:effectLst/>
          </p:spPr>
          <p:style>
            <a:lnRef idx="1">
              <a:schemeClr val="accent1"/>
            </a:lnRef>
            <a:fillRef idx="3">
              <a:schemeClr val="accent1"/>
            </a:fillRef>
            <a:effectRef idx="2">
              <a:schemeClr val="accent1"/>
            </a:effectRef>
            <a:fontRef idx="minor">
              <a:schemeClr val="lt1"/>
            </a:fontRef>
          </p:style>
          <p:txBody>
            <a:bodyPr lIns="36000" rIns="36000" rtlCol="0" anchor="ctr"/>
            <a:lstStyle/>
            <a:p>
              <a:pPr algn="ctr"/>
              <a:r>
                <a:rPr lang="sv-SE" dirty="0" err="1">
                  <a:solidFill>
                    <a:schemeClr val="tx1"/>
                  </a:solidFill>
                </a:rPr>
                <a:t>ArPL</a:t>
              </a:r>
              <a:r>
                <a:rPr lang="sv-SE" dirty="0">
                  <a:solidFill>
                    <a:schemeClr val="tx1"/>
                  </a:solidFill>
                </a:rPr>
                <a:t>- och </a:t>
              </a:r>
              <a:r>
                <a:rPr lang="sv-SE" dirty="0" err="1">
                  <a:solidFill>
                    <a:schemeClr val="tx1"/>
                  </a:solidFill>
                </a:rPr>
                <a:t>SjPL</a:t>
              </a:r>
              <a:r>
                <a:rPr lang="sv-SE" dirty="0">
                  <a:solidFill>
                    <a:schemeClr val="tx1"/>
                  </a:solidFill>
                </a:rPr>
                <a:t>-kassor</a:t>
              </a:r>
            </a:p>
          </p:txBody>
        </p:sp>
        <p:cxnSp>
          <p:nvCxnSpPr>
            <p:cNvPr id="15" name="Suora yhdysviiva 14">
              <a:extLst>
                <a:ext uri="{FF2B5EF4-FFF2-40B4-BE49-F238E27FC236}">
                  <a16:creationId xmlns:a16="http://schemas.microsoft.com/office/drawing/2014/main" id="{71D49C13-A935-41B3-8059-76BA9F1E4738}"/>
                </a:ext>
              </a:extLst>
            </p:cNvPr>
            <p:cNvCxnSpPr/>
            <p:nvPr/>
          </p:nvCxnSpPr>
          <p:spPr>
            <a:xfrm flipV="1">
              <a:off x="8704925" y="2487081"/>
              <a:ext cx="0" cy="190976"/>
            </a:xfrm>
            <a:prstGeom prst="line">
              <a:avLst/>
            </a:prstGeom>
            <a:ln w="15875">
              <a:solidFill>
                <a:schemeClr val="accent1"/>
              </a:solidFill>
            </a:ln>
          </p:spPr>
          <p:style>
            <a:lnRef idx="2">
              <a:schemeClr val="accent1"/>
            </a:lnRef>
            <a:fillRef idx="0">
              <a:schemeClr val="accent1"/>
            </a:fillRef>
            <a:effectRef idx="1">
              <a:schemeClr val="accent1"/>
            </a:effectRef>
            <a:fontRef idx="minor">
              <a:schemeClr val="tx1"/>
            </a:fontRef>
          </p:style>
        </p:cxnSp>
        <p:cxnSp>
          <p:nvCxnSpPr>
            <p:cNvPr id="16" name="Suora yhdysviiva 15">
              <a:extLst>
                <a:ext uri="{FF2B5EF4-FFF2-40B4-BE49-F238E27FC236}">
                  <a16:creationId xmlns:a16="http://schemas.microsoft.com/office/drawing/2014/main" id="{A8A52E3A-A007-42D4-A3E3-75D7E9BD36AA}"/>
                </a:ext>
              </a:extLst>
            </p:cNvPr>
            <p:cNvCxnSpPr/>
            <p:nvPr/>
          </p:nvCxnSpPr>
          <p:spPr>
            <a:xfrm>
              <a:off x="6301036" y="2294428"/>
              <a:ext cx="2342" cy="385306"/>
            </a:xfrm>
            <a:prstGeom prst="line">
              <a:avLst/>
            </a:prstGeom>
            <a:ln w="19050">
              <a:solidFill>
                <a:srgbClr val="0070C0"/>
              </a:solidFill>
            </a:ln>
            <a:effectLst/>
          </p:spPr>
          <p:style>
            <a:lnRef idx="2">
              <a:schemeClr val="accent1"/>
            </a:lnRef>
            <a:fillRef idx="0">
              <a:schemeClr val="accent1"/>
            </a:fillRef>
            <a:effectRef idx="1">
              <a:schemeClr val="accent1"/>
            </a:effectRef>
            <a:fontRef idx="minor">
              <a:schemeClr val="tx1"/>
            </a:fontRef>
          </p:style>
        </p:cxnSp>
        <p:cxnSp>
          <p:nvCxnSpPr>
            <p:cNvPr id="17" name="Suora yhdysviiva 16">
              <a:extLst>
                <a:ext uri="{FF2B5EF4-FFF2-40B4-BE49-F238E27FC236}">
                  <a16:creationId xmlns:a16="http://schemas.microsoft.com/office/drawing/2014/main" id="{8DF827C7-CC23-4736-AE1E-31BF071F0C07}"/>
                </a:ext>
              </a:extLst>
            </p:cNvPr>
            <p:cNvCxnSpPr/>
            <p:nvPr/>
          </p:nvCxnSpPr>
          <p:spPr>
            <a:xfrm flipV="1">
              <a:off x="3661305" y="3259840"/>
              <a:ext cx="0" cy="118750"/>
            </a:xfrm>
            <a:prstGeom prst="line">
              <a:avLst/>
            </a:prstGeom>
            <a:ln w="19050">
              <a:solidFill>
                <a:srgbClr val="0070C0"/>
              </a:solidFill>
            </a:ln>
            <a:effectLst/>
          </p:spPr>
          <p:style>
            <a:lnRef idx="2">
              <a:schemeClr val="accent1"/>
            </a:lnRef>
            <a:fillRef idx="0">
              <a:schemeClr val="accent1"/>
            </a:fillRef>
            <a:effectRef idx="1">
              <a:schemeClr val="accent1"/>
            </a:effectRef>
            <a:fontRef idx="minor">
              <a:schemeClr val="tx1"/>
            </a:fontRef>
          </p:style>
        </p:cxnSp>
        <p:cxnSp>
          <p:nvCxnSpPr>
            <p:cNvPr id="18" name="Suora yhdysviiva 17">
              <a:extLst>
                <a:ext uri="{FF2B5EF4-FFF2-40B4-BE49-F238E27FC236}">
                  <a16:creationId xmlns:a16="http://schemas.microsoft.com/office/drawing/2014/main" id="{BD467CB0-BABE-43C4-83DD-A913EF8E5FEC}"/>
                </a:ext>
              </a:extLst>
            </p:cNvPr>
            <p:cNvCxnSpPr>
              <a:cxnSpLocks/>
            </p:cNvCxnSpPr>
            <p:nvPr/>
          </p:nvCxnSpPr>
          <p:spPr>
            <a:xfrm>
              <a:off x="2884259" y="3389223"/>
              <a:ext cx="1448297" cy="0"/>
            </a:xfrm>
            <a:prstGeom prst="line">
              <a:avLst/>
            </a:prstGeom>
            <a:ln w="19050">
              <a:solidFill>
                <a:srgbClr val="0070C0"/>
              </a:solidFill>
            </a:ln>
            <a:effectLst/>
          </p:spPr>
          <p:style>
            <a:lnRef idx="2">
              <a:schemeClr val="accent1"/>
            </a:lnRef>
            <a:fillRef idx="0">
              <a:schemeClr val="accent1"/>
            </a:fillRef>
            <a:effectRef idx="1">
              <a:schemeClr val="accent1"/>
            </a:effectRef>
            <a:fontRef idx="minor">
              <a:schemeClr val="tx1"/>
            </a:fontRef>
          </p:style>
        </p:cxnSp>
        <p:sp>
          <p:nvSpPr>
            <p:cNvPr id="19" name="Pyöristetty suorakulmio 45">
              <a:extLst>
                <a:ext uri="{FF2B5EF4-FFF2-40B4-BE49-F238E27FC236}">
                  <a16:creationId xmlns:a16="http://schemas.microsoft.com/office/drawing/2014/main" id="{9BC1D694-CBDE-4D84-9205-711948DFD4F9}"/>
                </a:ext>
              </a:extLst>
            </p:cNvPr>
            <p:cNvSpPr/>
            <p:nvPr/>
          </p:nvSpPr>
          <p:spPr>
            <a:xfrm>
              <a:off x="2186582" y="3503657"/>
              <a:ext cx="1339552" cy="576064"/>
            </a:xfrm>
            <a:prstGeom prst="roundRect">
              <a:avLst/>
            </a:prstGeom>
            <a:solidFill>
              <a:schemeClr val="bg2">
                <a:lumMod val="40000"/>
                <a:lumOff val="60000"/>
              </a:schemeClr>
            </a:solidFill>
            <a:ln w="19050">
              <a:solidFill>
                <a:srgbClr val="0356B5"/>
              </a:solidFill>
            </a:ln>
            <a:effectLst/>
          </p:spPr>
          <p:style>
            <a:lnRef idx="1">
              <a:schemeClr val="accent1"/>
            </a:lnRef>
            <a:fillRef idx="3">
              <a:schemeClr val="accent1"/>
            </a:fillRef>
            <a:effectRef idx="2">
              <a:schemeClr val="accent1"/>
            </a:effectRef>
            <a:fontRef idx="minor">
              <a:schemeClr val="lt1"/>
            </a:fontRef>
          </p:style>
          <p:txBody>
            <a:bodyPr lIns="36000" rIns="36000" rtlCol="0" anchor="ctr"/>
            <a:lstStyle/>
            <a:p>
              <a:pPr algn="ctr">
                <a:lnSpc>
                  <a:spcPct val="90000"/>
                </a:lnSpc>
              </a:pPr>
              <a:r>
                <a:rPr lang="sv-SE" dirty="0">
                  <a:solidFill>
                    <a:schemeClr val="tx1"/>
                  </a:solidFill>
                </a:rPr>
                <a:t>Tillfälliga</a:t>
              </a:r>
            </a:p>
            <a:p>
              <a:pPr algn="ctr">
                <a:lnSpc>
                  <a:spcPct val="90000"/>
                </a:lnSpc>
              </a:pPr>
              <a:r>
                <a:rPr lang="sv-SE" dirty="0">
                  <a:solidFill>
                    <a:schemeClr val="tx1"/>
                  </a:solidFill>
                </a:rPr>
                <a:t>arbetsgivare</a:t>
              </a:r>
            </a:p>
          </p:txBody>
        </p:sp>
        <p:cxnSp>
          <p:nvCxnSpPr>
            <p:cNvPr id="21" name="Suora yhdysviiva 20">
              <a:extLst>
                <a:ext uri="{FF2B5EF4-FFF2-40B4-BE49-F238E27FC236}">
                  <a16:creationId xmlns:a16="http://schemas.microsoft.com/office/drawing/2014/main" id="{6F3B707F-226E-47ED-8C88-35E595D4A07A}"/>
                </a:ext>
              </a:extLst>
            </p:cNvPr>
            <p:cNvCxnSpPr/>
            <p:nvPr/>
          </p:nvCxnSpPr>
          <p:spPr>
            <a:xfrm>
              <a:off x="4332556" y="3379210"/>
              <a:ext cx="1" cy="132067"/>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22" name="Suora yhdysviiva 21">
              <a:extLst>
                <a:ext uri="{FF2B5EF4-FFF2-40B4-BE49-F238E27FC236}">
                  <a16:creationId xmlns:a16="http://schemas.microsoft.com/office/drawing/2014/main" id="{A60828AC-22B5-4344-87D2-11A91DFF080E}"/>
                </a:ext>
              </a:extLst>
            </p:cNvPr>
            <p:cNvCxnSpPr/>
            <p:nvPr/>
          </p:nvCxnSpPr>
          <p:spPr>
            <a:xfrm flipV="1">
              <a:off x="2884259" y="3386211"/>
              <a:ext cx="0" cy="125066"/>
            </a:xfrm>
            <a:prstGeom prst="line">
              <a:avLst/>
            </a:prstGeom>
            <a:ln w="19050">
              <a:solidFill>
                <a:srgbClr val="0070C0"/>
              </a:solidFill>
            </a:ln>
            <a:effectLst/>
          </p:spPr>
          <p:style>
            <a:lnRef idx="2">
              <a:schemeClr val="accent1"/>
            </a:lnRef>
            <a:fillRef idx="0">
              <a:schemeClr val="accent1"/>
            </a:fillRef>
            <a:effectRef idx="1">
              <a:schemeClr val="accent1"/>
            </a:effectRef>
            <a:fontRef idx="minor">
              <a:schemeClr val="tx1"/>
            </a:fontRef>
          </p:style>
        </p:cxnSp>
        <p:sp>
          <p:nvSpPr>
            <p:cNvPr id="23" name="Pyöristetty suorakulmio 53">
              <a:extLst>
                <a:ext uri="{FF2B5EF4-FFF2-40B4-BE49-F238E27FC236}">
                  <a16:creationId xmlns:a16="http://schemas.microsoft.com/office/drawing/2014/main" id="{B9983C27-4A61-4837-9B79-1FF429E9A336}"/>
                </a:ext>
              </a:extLst>
            </p:cNvPr>
            <p:cNvSpPr/>
            <p:nvPr/>
          </p:nvSpPr>
          <p:spPr>
            <a:xfrm>
              <a:off x="5239042" y="3517672"/>
              <a:ext cx="2123988" cy="773089"/>
            </a:xfrm>
            <a:prstGeom prst="roundRect">
              <a:avLst/>
            </a:prstGeom>
            <a:solidFill>
              <a:schemeClr val="bg1"/>
            </a:solidFill>
            <a:ln w="19050">
              <a:solidFill>
                <a:srgbClr val="0070C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lnSpc>
                  <a:spcPct val="90000"/>
                </a:lnSpc>
              </a:pPr>
              <a:r>
                <a:rPr lang="sv-SE" dirty="0">
                  <a:solidFill>
                    <a:schemeClr val="tx1"/>
                  </a:solidFill>
                </a:rPr>
                <a:t>Arbetsgivaren har självrisk eller gemensamt ansvar</a:t>
              </a:r>
            </a:p>
          </p:txBody>
        </p:sp>
        <p:sp>
          <p:nvSpPr>
            <p:cNvPr id="24" name="Pyöristetty suorakulmio 54">
              <a:extLst>
                <a:ext uri="{FF2B5EF4-FFF2-40B4-BE49-F238E27FC236}">
                  <a16:creationId xmlns:a16="http://schemas.microsoft.com/office/drawing/2014/main" id="{5C4D1505-F243-4431-AE81-F147F3630AA0}"/>
                </a:ext>
              </a:extLst>
            </p:cNvPr>
            <p:cNvSpPr/>
            <p:nvPr/>
          </p:nvSpPr>
          <p:spPr>
            <a:xfrm>
              <a:off x="7608117" y="3503657"/>
              <a:ext cx="2123988" cy="773089"/>
            </a:xfrm>
            <a:prstGeom prst="roundRect">
              <a:avLst/>
            </a:prstGeom>
            <a:solidFill>
              <a:schemeClr val="bg1"/>
            </a:solidFill>
            <a:ln w="19050">
              <a:solidFill>
                <a:srgbClr val="0070C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lnSpc>
                  <a:spcPct val="90000"/>
                </a:lnSpc>
              </a:pPr>
              <a:r>
                <a:rPr lang="sv-SE" dirty="0">
                  <a:solidFill>
                    <a:schemeClr val="tx1"/>
                  </a:solidFill>
                </a:rPr>
                <a:t>Arbetsgivarna har gemensamt ansvar</a:t>
              </a:r>
            </a:p>
          </p:txBody>
        </p:sp>
        <p:cxnSp>
          <p:nvCxnSpPr>
            <p:cNvPr id="25" name="Suora yhdysviiva 24">
              <a:extLst>
                <a:ext uri="{FF2B5EF4-FFF2-40B4-BE49-F238E27FC236}">
                  <a16:creationId xmlns:a16="http://schemas.microsoft.com/office/drawing/2014/main" id="{C84CC4DB-AEEA-4802-9CEB-61E848140907}"/>
                </a:ext>
              </a:extLst>
            </p:cNvPr>
            <p:cNvCxnSpPr/>
            <p:nvPr/>
          </p:nvCxnSpPr>
          <p:spPr>
            <a:xfrm>
              <a:off x="6303378" y="3255733"/>
              <a:ext cx="1102" cy="244800"/>
            </a:xfrm>
            <a:prstGeom prst="line">
              <a:avLst/>
            </a:prstGeom>
            <a:ln w="19050">
              <a:solidFill>
                <a:srgbClr val="0070C0"/>
              </a:solidFill>
            </a:ln>
            <a:effectLst/>
          </p:spPr>
          <p:style>
            <a:lnRef idx="2">
              <a:schemeClr val="accent1"/>
            </a:lnRef>
            <a:fillRef idx="0">
              <a:schemeClr val="accent1"/>
            </a:fillRef>
            <a:effectRef idx="1">
              <a:schemeClr val="accent1"/>
            </a:effectRef>
            <a:fontRef idx="minor">
              <a:schemeClr val="tx1"/>
            </a:fontRef>
          </p:style>
        </p:cxnSp>
        <p:cxnSp>
          <p:nvCxnSpPr>
            <p:cNvPr id="26" name="Suora yhdysviiva 25">
              <a:extLst>
                <a:ext uri="{FF2B5EF4-FFF2-40B4-BE49-F238E27FC236}">
                  <a16:creationId xmlns:a16="http://schemas.microsoft.com/office/drawing/2014/main" id="{4E04EC0C-9512-4927-871E-69CA1116E622}"/>
                </a:ext>
              </a:extLst>
            </p:cNvPr>
            <p:cNvCxnSpPr/>
            <p:nvPr/>
          </p:nvCxnSpPr>
          <p:spPr>
            <a:xfrm flipH="1">
              <a:off x="8670111" y="3259839"/>
              <a:ext cx="6" cy="243818"/>
            </a:xfrm>
            <a:prstGeom prst="line">
              <a:avLst/>
            </a:prstGeom>
            <a:ln w="19050">
              <a:solidFill>
                <a:srgbClr val="0070C0"/>
              </a:solidFill>
            </a:ln>
            <a:effectLst/>
          </p:spPr>
          <p:style>
            <a:lnRef idx="2">
              <a:schemeClr val="accent1"/>
            </a:lnRef>
            <a:fillRef idx="0">
              <a:schemeClr val="accent1"/>
            </a:fillRef>
            <a:effectRef idx="1">
              <a:schemeClr val="accent1"/>
            </a:effectRef>
            <a:fontRef idx="minor">
              <a:schemeClr val="tx1"/>
            </a:fontRef>
          </p:style>
        </p:cxnSp>
        <p:sp>
          <p:nvSpPr>
            <p:cNvPr id="27" name="Pyöristetty suorakulmio 57">
              <a:extLst>
                <a:ext uri="{FF2B5EF4-FFF2-40B4-BE49-F238E27FC236}">
                  <a16:creationId xmlns:a16="http://schemas.microsoft.com/office/drawing/2014/main" id="{FAFEB8C6-29D6-400F-B574-06EFA5F75EF0}"/>
                </a:ext>
              </a:extLst>
            </p:cNvPr>
            <p:cNvSpPr/>
            <p:nvPr/>
          </p:nvSpPr>
          <p:spPr>
            <a:xfrm>
              <a:off x="1847528" y="4227021"/>
              <a:ext cx="1153152" cy="605194"/>
            </a:xfrm>
            <a:prstGeom prst="roundRect">
              <a:avLst/>
            </a:prstGeom>
            <a:solidFill>
              <a:schemeClr val="bg1"/>
            </a:solidFill>
            <a:ln w="19050">
              <a:solidFill>
                <a:srgbClr val="0356B5"/>
              </a:solidFill>
            </a:ln>
            <a:effectLst/>
          </p:spPr>
          <p:style>
            <a:lnRef idx="1">
              <a:schemeClr val="accent1"/>
            </a:lnRef>
            <a:fillRef idx="3">
              <a:schemeClr val="accent1"/>
            </a:fillRef>
            <a:effectRef idx="2">
              <a:schemeClr val="accent1"/>
            </a:effectRef>
            <a:fontRef idx="minor">
              <a:schemeClr val="lt1"/>
            </a:fontRef>
          </p:style>
          <p:txBody>
            <a:bodyPr lIns="36000" rIns="36000" rtlCol="0" anchor="ctr"/>
            <a:lstStyle/>
            <a:p>
              <a:pPr algn="ctr">
                <a:lnSpc>
                  <a:spcPct val="90000"/>
                </a:lnSpc>
              </a:pPr>
              <a:r>
                <a:rPr lang="sv-SE" dirty="0">
                  <a:solidFill>
                    <a:schemeClr val="tx1"/>
                  </a:solidFill>
                </a:rPr>
                <a:t>Fast avgift</a:t>
              </a:r>
            </a:p>
            <a:p>
              <a:pPr algn="ctr">
                <a:lnSpc>
                  <a:spcPct val="90000"/>
                </a:lnSpc>
              </a:pPr>
              <a:r>
                <a:rPr lang="sv-SE" dirty="0">
                  <a:solidFill>
                    <a:schemeClr val="tx1"/>
                  </a:solidFill>
                </a:rPr>
                <a:t>24,8 %</a:t>
              </a:r>
            </a:p>
          </p:txBody>
        </p:sp>
        <p:cxnSp>
          <p:nvCxnSpPr>
            <p:cNvPr id="28" name="Suora yhdysviiva 27">
              <a:extLst>
                <a:ext uri="{FF2B5EF4-FFF2-40B4-BE49-F238E27FC236}">
                  <a16:creationId xmlns:a16="http://schemas.microsoft.com/office/drawing/2014/main" id="{59E4E56C-4D95-4577-A092-CC9BF6CA95E0}"/>
                </a:ext>
              </a:extLst>
            </p:cNvPr>
            <p:cNvCxnSpPr/>
            <p:nvPr/>
          </p:nvCxnSpPr>
          <p:spPr>
            <a:xfrm flipV="1">
              <a:off x="2604865" y="4069088"/>
              <a:ext cx="0" cy="14730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29" name="Suora yhdysviiva 28">
              <a:extLst>
                <a:ext uri="{FF2B5EF4-FFF2-40B4-BE49-F238E27FC236}">
                  <a16:creationId xmlns:a16="http://schemas.microsoft.com/office/drawing/2014/main" id="{E7AFB647-0E1B-46D7-A42E-E15BA45BB8BA}"/>
                </a:ext>
              </a:extLst>
            </p:cNvPr>
            <p:cNvCxnSpPr/>
            <p:nvPr/>
          </p:nvCxnSpPr>
          <p:spPr>
            <a:xfrm flipV="1">
              <a:off x="3122053" y="4521545"/>
              <a:ext cx="3200207" cy="16146"/>
            </a:xfrm>
            <a:prstGeom prst="line">
              <a:avLst/>
            </a:prstGeom>
            <a:ln w="19050">
              <a:solidFill>
                <a:srgbClr val="0070C0"/>
              </a:solidFill>
            </a:ln>
            <a:effectLst/>
          </p:spPr>
          <p:style>
            <a:lnRef idx="2">
              <a:schemeClr val="accent1"/>
            </a:lnRef>
            <a:fillRef idx="0">
              <a:schemeClr val="accent1"/>
            </a:fillRef>
            <a:effectRef idx="1">
              <a:schemeClr val="accent1"/>
            </a:effectRef>
            <a:fontRef idx="minor">
              <a:schemeClr val="tx1"/>
            </a:fontRef>
          </p:style>
        </p:cxnSp>
        <p:cxnSp>
          <p:nvCxnSpPr>
            <p:cNvPr id="30" name="Suora yhdysviiva 29">
              <a:extLst>
                <a:ext uri="{FF2B5EF4-FFF2-40B4-BE49-F238E27FC236}">
                  <a16:creationId xmlns:a16="http://schemas.microsoft.com/office/drawing/2014/main" id="{FBAE7864-1541-4329-BBDE-039030071ACC}"/>
                </a:ext>
              </a:extLst>
            </p:cNvPr>
            <p:cNvCxnSpPr/>
            <p:nvPr/>
          </p:nvCxnSpPr>
          <p:spPr>
            <a:xfrm flipH="1">
              <a:off x="4332556" y="4079721"/>
              <a:ext cx="1" cy="457970"/>
            </a:xfrm>
            <a:prstGeom prst="line">
              <a:avLst/>
            </a:prstGeom>
            <a:ln w="19050">
              <a:solidFill>
                <a:srgbClr val="0070C0"/>
              </a:solidFill>
            </a:ln>
            <a:effectLst/>
          </p:spPr>
          <p:style>
            <a:lnRef idx="2">
              <a:schemeClr val="accent1"/>
            </a:lnRef>
            <a:fillRef idx="0">
              <a:schemeClr val="accent1"/>
            </a:fillRef>
            <a:effectRef idx="1">
              <a:schemeClr val="accent1"/>
            </a:effectRef>
            <a:fontRef idx="minor">
              <a:schemeClr val="tx1"/>
            </a:fontRef>
          </p:style>
        </p:cxnSp>
        <p:cxnSp>
          <p:nvCxnSpPr>
            <p:cNvPr id="31" name="Suora yhdysviiva 30">
              <a:extLst>
                <a:ext uri="{FF2B5EF4-FFF2-40B4-BE49-F238E27FC236}">
                  <a16:creationId xmlns:a16="http://schemas.microsoft.com/office/drawing/2014/main" id="{E996997E-0F61-4EF2-B722-FCCB2EF289F9}"/>
                </a:ext>
              </a:extLst>
            </p:cNvPr>
            <p:cNvCxnSpPr/>
            <p:nvPr/>
          </p:nvCxnSpPr>
          <p:spPr>
            <a:xfrm>
              <a:off x="3122053" y="4521544"/>
              <a:ext cx="0" cy="590039"/>
            </a:xfrm>
            <a:prstGeom prst="line">
              <a:avLst/>
            </a:prstGeom>
            <a:ln w="19050">
              <a:solidFill>
                <a:srgbClr val="0070C0"/>
              </a:solidFill>
            </a:ln>
            <a:effectLst/>
          </p:spPr>
          <p:style>
            <a:lnRef idx="2">
              <a:schemeClr val="accent1"/>
            </a:lnRef>
            <a:fillRef idx="0">
              <a:schemeClr val="accent1"/>
            </a:fillRef>
            <a:effectRef idx="1">
              <a:schemeClr val="accent1"/>
            </a:effectRef>
            <a:fontRef idx="minor">
              <a:schemeClr val="tx1"/>
            </a:fontRef>
          </p:style>
        </p:cxnSp>
        <p:cxnSp>
          <p:nvCxnSpPr>
            <p:cNvPr id="32" name="Suora yhdysviiva 31">
              <a:extLst>
                <a:ext uri="{FF2B5EF4-FFF2-40B4-BE49-F238E27FC236}">
                  <a16:creationId xmlns:a16="http://schemas.microsoft.com/office/drawing/2014/main" id="{A9D4BFB2-A004-4DF4-8C75-B4BEA6C8C722}"/>
                </a:ext>
              </a:extLst>
            </p:cNvPr>
            <p:cNvCxnSpPr/>
            <p:nvPr/>
          </p:nvCxnSpPr>
          <p:spPr>
            <a:xfrm>
              <a:off x="6308329" y="4531063"/>
              <a:ext cx="0" cy="612000"/>
            </a:xfrm>
            <a:prstGeom prst="line">
              <a:avLst/>
            </a:prstGeom>
            <a:ln w="19050">
              <a:solidFill>
                <a:srgbClr val="0070C0"/>
              </a:solidFill>
            </a:ln>
            <a:effectLst/>
          </p:spPr>
          <p:style>
            <a:lnRef idx="2">
              <a:schemeClr val="accent1"/>
            </a:lnRef>
            <a:fillRef idx="0">
              <a:schemeClr val="accent1"/>
            </a:fillRef>
            <a:effectRef idx="1">
              <a:schemeClr val="accent1"/>
            </a:effectRef>
            <a:fontRef idx="minor">
              <a:schemeClr val="tx1"/>
            </a:fontRef>
          </p:style>
        </p:cxnSp>
        <p:sp>
          <p:nvSpPr>
            <p:cNvPr id="33" name="Tekstiruutu 32">
              <a:extLst>
                <a:ext uri="{FF2B5EF4-FFF2-40B4-BE49-F238E27FC236}">
                  <a16:creationId xmlns:a16="http://schemas.microsoft.com/office/drawing/2014/main" id="{7A870DE2-0DD0-4A29-A5AF-F34DF531DD53}"/>
                </a:ext>
              </a:extLst>
            </p:cNvPr>
            <p:cNvSpPr txBox="1"/>
            <p:nvPr/>
          </p:nvSpPr>
          <p:spPr>
            <a:xfrm>
              <a:off x="2853654" y="4503013"/>
              <a:ext cx="3594108" cy="646331"/>
            </a:xfrm>
            <a:prstGeom prst="rect">
              <a:avLst/>
            </a:prstGeom>
            <a:noFill/>
          </p:spPr>
          <p:txBody>
            <a:bodyPr wrap="square" rtlCol="0">
              <a:spAutoFit/>
            </a:bodyPr>
            <a:lstStyle/>
            <a:p>
              <a:pPr algn="ctr"/>
              <a:r>
                <a:rPr lang="sv-SE" dirty="0"/>
                <a:t> Lönesumma</a:t>
              </a:r>
            </a:p>
            <a:p>
              <a:pPr algn="ctr"/>
              <a:r>
                <a:rPr lang="sv-SE" dirty="0"/>
                <a:t>&lt;</a:t>
              </a:r>
              <a:r>
                <a:rPr lang="fi-FI" dirty="0"/>
                <a:t> 2,169</a:t>
              </a:r>
              <a:r>
                <a:rPr lang="sv-SE" dirty="0"/>
                <a:t> </a:t>
              </a:r>
              <a:r>
                <a:rPr lang="sv-SE" dirty="0" err="1"/>
                <a:t>mn</a:t>
              </a:r>
              <a:r>
                <a:rPr lang="sv-SE" dirty="0"/>
                <a:t> €    &gt;</a:t>
              </a:r>
              <a:r>
                <a:rPr lang="fi-FI" dirty="0"/>
                <a:t> 2,169</a:t>
              </a:r>
              <a:r>
                <a:rPr lang="sv-SE" dirty="0"/>
                <a:t> </a:t>
              </a:r>
              <a:r>
                <a:rPr lang="sv-SE" dirty="0" err="1"/>
                <a:t>mn</a:t>
              </a:r>
              <a:r>
                <a:rPr lang="sv-SE" dirty="0"/>
                <a:t> €</a:t>
              </a:r>
              <a:endParaRPr lang="fi-FI" dirty="0"/>
            </a:p>
          </p:txBody>
        </p:sp>
        <p:sp>
          <p:nvSpPr>
            <p:cNvPr id="34" name="Pyöristetty suorakulmio 64">
              <a:extLst>
                <a:ext uri="{FF2B5EF4-FFF2-40B4-BE49-F238E27FC236}">
                  <a16:creationId xmlns:a16="http://schemas.microsoft.com/office/drawing/2014/main" id="{549BF4DD-34B4-4ECF-B7D5-C769CFC64D1A}"/>
                </a:ext>
              </a:extLst>
            </p:cNvPr>
            <p:cNvSpPr/>
            <p:nvPr/>
          </p:nvSpPr>
          <p:spPr>
            <a:xfrm>
              <a:off x="2654415" y="5120703"/>
              <a:ext cx="1920410" cy="1197069"/>
            </a:xfrm>
            <a:prstGeom prst="roundRect">
              <a:avLst/>
            </a:prstGeom>
            <a:solidFill>
              <a:schemeClr val="bg1"/>
            </a:solidFill>
            <a:ln w="19050">
              <a:solidFill>
                <a:srgbClr val="0070C0"/>
              </a:solidFill>
            </a:ln>
            <a:effectLst/>
          </p:spPr>
          <p:style>
            <a:lnRef idx="1">
              <a:schemeClr val="accent1"/>
            </a:lnRef>
            <a:fillRef idx="3">
              <a:schemeClr val="accent1"/>
            </a:fillRef>
            <a:effectRef idx="2">
              <a:schemeClr val="accent1"/>
            </a:effectRef>
            <a:fontRef idx="minor">
              <a:schemeClr val="lt1"/>
            </a:fontRef>
          </p:style>
          <p:txBody>
            <a:bodyPr lIns="36000" tIns="0" rIns="36000" bIns="0" rtlCol="0" anchor="ctr"/>
            <a:lstStyle/>
            <a:p>
              <a:pPr marL="108000" indent="-108000">
                <a:lnSpc>
                  <a:spcPct val="90000"/>
                </a:lnSpc>
                <a:buFont typeface="Arial" panose="020B0604020202020204" pitchFamily="34" charset="0"/>
                <a:buChar char="•"/>
              </a:pPr>
              <a:endParaRPr lang="fi-FI" dirty="0">
                <a:solidFill>
                  <a:schemeClr val="tx1"/>
                </a:solidFill>
              </a:endParaRPr>
            </a:p>
            <a:p>
              <a:pPr marL="108000" indent="-108000">
                <a:lnSpc>
                  <a:spcPct val="90000"/>
                </a:lnSpc>
                <a:buFont typeface="Arial" panose="020B0604020202020204" pitchFamily="34" charset="0"/>
                <a:buChar char="•"/>
              </a:pPr>
              <a:r>
                <a:rPr lang="sv-SE" dirty="0">
                  <a:solidFill>
                    <a:schemeClr val="tx1"/>
                  </a:solidFill>
                </a:rPr>
                <a:t>Fast</a:t>
              </a:r>
            </a:p>
            <a:p>
              <a:pPr marL="108000">
                <a:lnSpc>
                  <a:spcPct val="90000"/>
                </a:lnSpc>
              </a:pPr>
              <a:r>
                <a:rPr lang="sv-SE" dirty="0">
                  <a:solidFill>
                    <a:schemeClr val="tx1"/>
                  </a:solidFill>
                </a:rPr>
                <a:t>grundavgift</a:t>
              </a:r>
            </a:p>
            <a:p>
              <a:pPr marL="108000">
                <a:lnSpc>
                  <a:spcPct val="20000"/>
                </a:lnSpc>
              </a:pPr>
              <a:endParaRPr lang="sv-SE" dirty="0">
                <a:solidFill>
                  <a:schemeClr val="tx1"/>
                </a:solidFill>
              </a:endParaRPr>
            </a:p>
            <a:p>
              <a:pPr marL="108000" indent="-108000">
                <a:lnSpc>
                  <a:spcPct val="90000"/>
                </a:lnSpc>
                <a:buFont typeface="Arial" panose="020B0604020202020204" pitchFamily="34" charset="0"/>
                <a:buChar char="•"/>
              </a:pPr>
              <a:r>
                <a:rPr lang="sv-SE" dirty="0">
                  <a:solidFill>
                    <a:schemeClr val="tx1"/>
                  </a:solidFill>
                </a:rPr>
                <a:t>Återbäring enligt försäkring</a:t>
              </a:r>
            </a:p>
            <a:p>
              <a:pPr marL="108000" indent="-108000">
                <a:lnSpc>
                  <a:spcPct val="90000"/>
                </a:lnSpc>
                <a:buFont typeface="Arial" panose="020B0604020202020204" pitchFamily="34" charset="0"/>
                <a:buChar char="•"/>
              </a:pPr>
              <a:endParaRPr lang="fi-FI" dirty="0">
                <a:solidFill>
                  <a:schemeClr val="tx1"/>
                </a:solidFill>
              </a:endParaRPr>
            </a:p>
          </p:txBody>
        </p:sp>
        <p:sp>
          <p:nvSpPr>
            <p:cNvPr id="35" name="Pyöristetty suorakulmio 65">
              <a:extLst>
                <a:ext uri="{FF2B5EF4-FFF2-40B4-BE49-F238E27FC236}">
                  <a16:creationId xmlns:a16="http://schemas.microsoft.com/office/drawing/2014/main" id="{2514BD05-E005-427C-A9B4-766665F3E346}"/>
                </a:ext>
              </a:extLst>
            </p:cNvPr>
            <p:cNvSpPr/>
            <p:nvPr/>
          </p:nvSpPr>
          <p:spPr>
            <a:xfrm>
              <a:off x="4768500" y="5120703"/>
              <a:ext cx="1936919" cy="1196297"/>
            </a:xfrm>
            <a:prstGeom prst="roundRect">
              <a:avLst/>
            </a:prstGeom>
            <a:solidFill>
              <a:schemeClr val="bg1"/>
            </a:solidFill>
            <a:ln w="19050">
              <a:solidFill>
                <a:srgbClr val="0070C0"/>
              </a:solidFill>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pPr marL="108000" indent="-108000">
                <a:lnSpc>
                  <a:spcPct val="90000"/>
                </a:lnSpc>
                <a:buFont typeface="Arial" pitchFamily="34" charset="0"/>
                <a:buChar char="•"/>
              </a:pPr>
              <a:r>
                <a:rPr lang="sv-SE" dirty="0">
                  <a:solidFill>
                    <a:schemeClr val="tx1"/>
                  </a:solidFill>
                </a:rPr>
                <a:t>Grundavgift och avgiftsklass</a:t>
              </a:r>
            </a:p>
            <a:p>
              <a:pPr marL="108000" indent="-108000">
                <a:lnSpc>
                  <a:spcPct val="20000"/>
                </a:lnSpc>
                <a:buFont typeface="Arial" pitchFamily="34" charset="0"/>
                <a:buChar char="•"/>
              </a:pPr>
              <a:endParaRPr lang="sv-SE" dirty="0">
                <a:solidFill>
                  <a:schemeClr val="tx1"/>
                </a:solidFill>
              </a:endParaRPr>
            </a:p>
            <a:p>
              <a:pPr marL="108000" indent="-108000">
                <a:lnSpc>
                  <a:spcPct val="90000"/>
                </a:lnSpc>
                <a:buFont typeface="Arial" pitchFamily="34" charset="0"/>
                <a:buChar char="•"/>
              </a:pPr>
              <a:r>
                <a:rPr lang="sv-SE" dirty="0">
                  <a:solidFill>
                    <a:schemeClr val="tx1"/>
                  </a:solidFill>
                </a:rPr>
                <a:t>Återbäring enligt försäkring</a:t>
              </a:r>
            </a:p>
          </p:txBody>
        </p:sp>
        <p:sp>
          <p:nvSpPr>
            <p:cNvPr id="20" name="Pyöristetty suorakulmio 49">
              <a:extLst>
                <a:ext uri="{FF2B5EF4-FFF2-40B4-BE49-F238E27FC236}">
                  <a16:creationId xmlns:a16="http://schemas.microsoft.com/office/drawing/2014/main" id="{B20195E4-9A67-4386-BE66-896B6EE07195}"/>
                </a:ext>
              </a:extLst>
            </p:cNvPr>
            <p:cNvSpPr/>
            <p:nvPr/>
          </p:nvSpPr>
          <p:spPr>
            <a:xfrm>
              <a:off x="3656918" y="3520812"/>
              <a:ext cx="1334367" cy="576064"/>
            </a:xfrm>
            <a:prstGeom prst="roundRect">
              <a:avLst/>
            </a:prstGeom>
            <a:solidFill>
              <a:schemeClr val="bg2">
                <a:lumMod val="40000"/>
                <a:lumOff val="60000"/>
              </a:schemeClr>
            </a:solidFill>
            <a:ln w="19050">
              <a:solidFill>
                <a:srgbClr val="0356B5"/>
              </a:solidFill>
            </a:ln>
            <a:effectLst/>
          </p:spPr>
          <p:style>
            <a:lnRef idx="1">
              <a:schemeClr val="accent1"/>
            </a:lnRef>
            <a:fillRef idx="3">
              <a:schemeClr val="accent1"/>
            </a:fillRef>
            <a:effectRef idx="2">
              <a:schemeClr val="accent1"/>
            </a:effectRef>
            <a:fontRef idx="minor">
              <a:schemeClr val="lt1"/>
            </a:fontRef>
          </p:style>
          <p:txBody>
            <a:bodyPr lIns="36000" rIns="36000" rtlCol="0" anchor="ctr"/>
            <a:lstStyle/>
            <a:p>
              <a:pPr algn="ctr">
                <a:lnSpc>
                  <a:spcPct val="90000"/>
                </a:lnSpc>
              </a:pPr>
              <a:r>
                <a:rPr lang="sv-SE" dirty="0">
                  <a:solidFill>
                    <a:schemeClr val="tx1"/>
                  </a:solidFill>
                </a:rPr>
                <a:t>Avtals-</a:t>
              </a:r>
            </a:p>
            <a:p>
              <a:pPr algn="ctr">
                <a:lnSpc>
                  <a:spcPct val="90000"/>
                </a:lnSpc>
              </a:pPr>
              <a:r>
                <a:rPr lang="sv-SE" dirty="0">
                  <a:solidFill>
                    <a:schemeClr val="tx1"/>
                  </a:solidFill>
                </a:rPr>
                <a:t>arbetsgivare</a:t>
              </a:r>
            </a:p>
          </p:txBody>
        </p:sp>
      </p:grpSp>
    </p:spTree>
    <p:extLst>
      <p:ext uri="{BB962C8B-B14F-4D97-AF65-F5344CB8AC3E}">
        <p14:creationId xmlns:p14="http://schemas.microsoft.com/office/powerpoint/2010/main" val="4757578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äivämäärän paikkamerkki 3">
            <a:extLst>
              <a:ext uri="{FF2B5EF4-FFF2-40B4-BE49-F238E27FC236}">
                <a16:creationId xmlns:a16="http://schemas.microsoft.com/office/drawing/2014/main" id="{DAB46BC9-6006-458F-A54E-CCA85C93F578}"/>
              </a:ext>
            </a:extLst>
          </p:cNvPr>
          <p:cNvSpPr>
            <a:spLocks noGrp="1"/>
          </p:cNvSpPr>
          <p:nvPr>
            <p:ph type="dt" sz="half" idx="10"/>
          </p:nvPr>
        </p:nvSpPr>
        <p:spPr/>
        <p:txBody>
          <a:bodyPr/>
          <a:lstStyle/>
          <a:p>
            <a:r>
              <a:rPr lang="fi-FI" dirty="0"/>
              <a:t>5.1.2022</a:t>
            </a:r>
          </a:p>
        </p:txBody>
      </p:sp>
      <p:sp>
        <p:nvSpPr>
          <p:cNvPr id="5" name="Alatunnisteen paikkamerkki 4">
            <a:extLst>
              <a:ext uri="{FF2B5EF4-FFF2-40B4-BE49-F238E27FC236}">
                <a16:creationId xmlns:a16="http://schemas.microsoft.com/office/drawing/2014/main" id="{16B1B4E0-9E0D-40B5-8E47-203E323343D2}"/>
              </a:ext>
            </a:extLst>
          </p:cNvPr>
          <p:cNvSpPr>
            <a:spLocks noGrp="1"/>
          </p:cNvSpPr>
          <p:nvPr>
            <p:ph type="ftr" sz="quarter" idx="11"/>
          </p:nvPr>
        </p:nvSpPr>
        <p:spPr/>
        <p:txBody>
          <a:bodyPr/>
          <a:lstStyle/>
          <a:p>
            <a:r>
              <a:rPr lang="fi-FI"/>
              <a:t>Pensionsskyddscentralen   |</a:t>
            </a:r>
          </a:p>
        </p:txBody>
      </p:sp>
      <p:sp>
        <p:nvSpPr>
          <p:cNvPr id="6" name="Dian numeron paikkamerkki 5">
            <a:extLst>
              <a:ext uri="{FF2B5EF4-FFF2-40B4-BE49-F238E27FC236}">
                <a16:creationId xmlns:a16="http://schemas.microsoft.com/office/drawing/2014/main" id="{1151411D-A90F-4D55-AE53-D513AEC805BD}"/>
              </a:ext>
            </a:extLst>
          </p:cNvPr>
          <p:cNvSpPr>
            <a:spLocks noGrp="1"/>
          </p:cNvSpPr>
          <p:nvPr>
            <p:ph type="sldNum" sz="quarter" idx="12"/>
          </p:nvPr>
        </p:nvSpPr>
        <p:spPr/>
        <p:txBody>
          <a:bodyPr/>
          <a:lstStyle/>
          <a:p>
            <a:fld id="{BE2D8D75-17F6-474C-8CC8-AD93DCE1F39D}" type="slidenum">
              <a:rPr lang="fi-FI" smtClean="0"/>
              <a:t>17</a:t>
            </a:fld>
            <a:endParaRPr lang="fi-FI"/>
          </a:p>
        </p:txBody>
      </p:sp>
      <p:sp>
        <p:nvSpPr>
          <p:cNvPr id="9" name="Suorakulmio 8">
            <a:extLst>
              <a:ext uri="{FF2B5EF4-FFF2-40B4-BE49-F238E27FC236}">
                <a16:creationId xmlns:a16="http://schemas.microsoft.com/office/drawing/2014/main" id="{ECA8B6CA-FC2F-4C5E-BD59-1FFC9D0C693D}"/>
              </a:ext>
            </a:extLst>
          </p:cNvPr>
          <p:cNvSpPr/>
          <p:nvPr/>
        </p:nvSpPr>
        <p:spPr>
          <a:xfrm>
            <a:off x="1865883" y="5451117"/>
            <a:ext cx="8631442" cy="958980"/>
          </a:xfrm>
          <a:prstGeom prst="rect">
            <a:avLst/>
          </a:prstGeom>
        </p:spPr>
        <p:txBody>
          <a:bodyPr wrap="square">
            <a:spAutoFit/>
          </a:bodyPr>
          <a:lstStyle/>
          <a:p>
            <a:pPr>
              <a:lnSpc>
                <a:spcPct val="120000"/>
              </a:lnSpc>
              <a:defRPr/>
            </a:pPr>
            <a:r>
              <a:rPr lang="fi-FI" sz="1600" dirty="0">
                <a:latin typeface="+mn-lt"/>
              </a:rPr>
              <a:t>1) </a:t>
            </a:r>
            <a:r>
              <a:rPr lang="fi-FI" sz="1600" dirty="0" err="1">
                <a:latin typeface="+mn-lt"/>
              </a:rPr>
              <a:t>Fastställda</a:t>
            </a:r>
            <a:r>
              <a:rPr lang="fi-FI" sz="1600" dirty="0">
                <a:latin typeface="+mn-lt"/>
              </a:rPr>
              <a:t> </a:t>
            </a:r>
            <a:r>
              <a:rPr lang="fi-FI" sz="1600" dirty="0" err="1">
                <a:latin typeface="+mn-lt"/>
              </a:rPr>
              <a:t>FöPL-avgifter</a:t>
            </a:r>
            <a:r>
              <a:rPr lang="fi-FI" sz="1600" dirty="0">
                <a:latin typeface="+mn-lt"/>
              </a:rPr>
              <a:t>. </a:t>
            </a:r>
            <a:br>
              <a:rPr lang="fi-FI" sz="1600" dirty="0">
                <a:latin typeface="+mn-lt"/>
              </a:rPr>
            </a:br>
            <a:r>
              <a:rPr lang="fi-FI" sz="1600" dirty="0">
                <a:latin typeface="+mn-lt"/>
              </a:rPr>
              <a:t>2) </a:t>
            </a:r>
            <a:r>
              <a:rPr lang="fi-FI" sz="1600" dirty="0" err="1">
                <a:latin typeface="+mn-lt"/>
              </a:rPr>
              <a:t>Lantbruksföretagares</a:t>
            </a:r>
            <a:r>
              <a:rPr lang="fi-FI" sz="1600" dirty="0">
                <a:latin typeface="+mn-lt"/>
              </a:rPr>
              <a:t> </a:t>
            </a:r>
            <a:r>
              <a:rPr lang="fi-FI" sz="1600" dirty="0" err="1">
                <a:latin typeface="+mn-lt"/>
              </a:rPr>
              <a:t>genomsnittliga</a:t>
            </a:r>
            <a:r>
              <a:rPr lang="fi-FI" sz="1600" dirty="0">
                <a:latin typeface="+mn-lt"/>
              </a:rPr>
              <a:t> </a:t>
            </a:r>
            <a:r>
              <a:rPr lang="fi-FI" sz="1600" dirty="0" err="1">
                <a:latin typeface="+mn-lt"/>
              </a:rPr>
              <a:t>avgift</a:t>
            </a:r>
            <a:r>
              <a:rPr lang="fi-FI" sz="1600" dirty="0">
                <a:latin typeface="+mn-lt"/>
              </a:rPr>
              <a:t> </a:t>
            </a:r>
            <a:r>
              <a:rPr lang="fi-FI" sz="1600" dirty="0" err="1">
                <a:latin typeface="+mn-lt"/>
              </a:rPr>
              <a:t>är</a:t>
            </a:r>
            <a:r>
              <a:rPr lang="fi-FI" sz="1600" dirty="0">
                <a:latin typeface="+mn-lt"/>
              </a:rPr>
              <a:t> 13,9 </a:t>
            </a:r>
            <a:r>
              <a:rPr lang="fi-FI" sz="1600" dirty="0" err="1">
                <a:latin typeface="+mn-lt"/>
              </a:rPr>
              <a:t>procent</a:t>
            </a:r>
            <a:r>
              <a:rPr lang="fi-FI" sz="1600" dirty="0">
                <a:latin typeface="+mn-lt"/>
              </a:rPr>
              <a:t> </a:t>
            </a:r>
            <a:r>
              <a:rPr lang="fi-FI" sz="1600" dirty="0" err="1">
                <a:latin typeface="+mn-lt"/>
              </a:rPr>
              <a:t>och</a:t>
            </a:r>
            <a:r>
              <a:rPr lang="fi-FI" sz="1600" dirty="0">
                <a:latin typeface="+mn-lt"/>
              </a:rPr>
              <a:t> </a:t>
            </a:r>
            <a:r>
              <a:rPr lang="fi-FI" sz="1600" dirty="0" err="1">
                <a:latin typeface="+mn-lt"/>
              </a:rPr>
              <a:t>stipendietagarnas</a:t>
            </a:r>
            <a:r>
              <a:rPr lang="fi-FI" sz="1600" dirty="0">
                <a:latin typeface="+mn-lt"/>
              </a:rPr>
              <a:t> 13,3 </a:t>
            </a:r>
            <a:r>
              <a:rPr lang="fi-FI" sz="1600" dirty="0" err="1">
                <a:latin typeface="+mn-lt"/>
              </a:rPr>
              <a:t>procent</a:t>
            </a:r>
            <a:r>
              <a:rPr lang="fi-FI" sz="1600" dirty="0">
                <a:latin typeface="+mn-lt"/>
              </a:rPr>
              <a:t>.                                                                                                                                                     </a:t>
            </a:r>
            <a:br>
              <a:rPr lang="fi-FI" sz="1600" dirty="0">
                <a:latin typeface="+mn-lt"/>
              </a:rPr>
            </a:br>
            <a:r>
              <a:rPr lang="fi-FI" sz="1600" dirty="0">
                <a:latin typeface="+mn-lt"/>
              </a:rPr>
              <a:t>3) </a:t>
            </a:r>
            <a:r>
              <a:rPr lang="fi-FI" sz="1600" dirty="0" err="1">
                <a:latin typeface="+mn-lt"/>
              </a:rPr>
              <a:t>Fastställda</a:t>
            </a:r>
            <a:r>
              <a:rPr lang="fi-FI" sz="1600" dirty="0">
                <a:latin typeface="+mn-lt"/>
              </a:rPr>
              <a:t> </a:t>
            </a:r>
            <a:r>
              <a:rPr lang="fi-FI" sz="1600" dirty="0" err="1">
                <a:latin typeface="+mn-lt"/>
              </a:rPr>
              <a:t>grundprocenter</a:t>
            </a:r>
            <a:r>
              <a:rPr lang="fi-FI" sz="1600" dirty="0">
                <a:latin typeface="+mn-lt"/>
              </a:rPr>
              <a:t> </a:t>
            </a:r>
            <a:r>
              <a:rPr lang="fi-FI" sz="1600" dirty="0" err="1">
                <a:latin typeface="+mn-lt"/>
              </a:rPr>
              <a:t>enligt</a:t>
            </a:r>
            <a:r>
              <a:rPr lang="fi-FI" sz="1600" dirty="0">
                <a:latin typeface="+mn-lt"/>
              </a:rPr>
              <a:t> </a:t>
            </a:r>
            <a:r>
              <a:rPr lang="fi-FI" sz="1600" dirty="0" err="1">
                <a:latin typeface="+mn-lt"/>
              </a:rPr>
              <a:t>LFöPL</a:t>
            </a:r>
            <a:r>
              <a:rPr lang="fi-FI" sz="1600" dirty="0">
                <a:latin typeface="+mn-lt"/>
              </a:rPr>
              <a:t>.</a:t>
            </a:r>
          </a:p>
        </p:txBody>
      </p:sp>
      <p:graphicFrame>
        <p:nvGraphicFramePr>
          <p:cNvPr id="8" name="Taulukko 8">
            <a:extLst>
              <a:ext uri="{FF2B5EF4-FFF2-40B4-BE49-F238E27FC236}">
                <a16:creationId xmlns:a16="http://schemas.microsoft.com/office/drawing/2014/main" id="{CD9E54B5-8AE3-4D7C-96D9-90C364F00AC5}"/>
              </a:ext>
            </a:extLst>
          </p:cNvPr>
          <p:cNvGraphicFramePr>
            <a:graphicFrameLocks noGrp="1"/>
          </p:cNvGraphicFramePr>
          <p:nvPr>
            <p:extLst>
              <p:ext uri="{D42A27DB-BD31-4B8C-83A1-F6EECF244321}">
                <p14:modId xmlns:p14="http://schemas.microsoft.com/office/powerpoint/2010/main" val="10145969"/>
              </p:ext>
            </p:extLst>
          </p:nvPr>
        </p:nvGraphicFramePr>
        <p:xfrm>
          <a:off x="1898997" y="1098458"/>
          <a:ext cx="8085436" cy="4397032"/>
        </p:xfrm>
        <a:graphic>
          <a:graphicData uri="http://schemas.openxmlformats.org/drawingml/2006/table">
            <a:tbl>
              <a:tblPr firstRow="1" bandRow="1">
                <a:tableStyleId>{5C22544A-7EE6-4342-B048-85BDC9FD1C3A}</a:tableStyleId>
              </a:tblPr>
              <a:tblGrid>
                <a:gridCol w="2021359">
                  <a:extLst>
                    <a:ext uri="{9D8B030D-6E8A-4147-A177-3AD203B41FA5}">
                      <a16:colId xmlns:a16="http://schemas.microsoft.com/office/drawing/2014/main" val="1679407905"/>
                    </a:ext>
                  </a:extLst>
                </a:gridCol>
                <a:gridCol w="2021359">
                  <a:extLst>
                    <a:ext uri="{9D8B030D-6E8A-4147-A177-3AD203B41FA5}">
                      <a16:colId xmlns:a16="http://schemas.microsoft.com/office/drawing/2014/main" val="2037226697"/>
                    </a:ext>
                  </a:extLst>
                </a:gridCol>
                <a:gridCol w="2021359">
                  <a:extLst>
                    <a:ext uri="{9D8B030D-6E8A-4147-A177-3AD203B41FA5}">
                      <a16:colId xmlns:a16="http://schemas.microsoft.com/office/drawing/2014/main" val="2036678512"/>
                    </a:ext>
                  </a:extLst>
                </a:gridCol>
                <a:gridCol w="2021359">
                  <a:extLst>
                    <a:ext uri="{9D8B030D-6E8A-4147-A177-3AD203B41FA5}">
                      <a16:colId xmlns:a16="http://schemas.microsoft.com/office/drawing/2014/main" val="738749681"/>
                    </a:ext>
                  </a:extLst>
                </a:gridCol>
              </a:tblGrid>
              <a:tr h="1154787">
                <a:tc>
                  <a:txBody>
                    <a:bodyPr/>
                    <a:lstStyle/>
                    <a:p>
                      <a:endParaRPr lang="fi-FI" dirty="0"/>
                    </a:p>
                  </a:txBody>
                  <a:tcPr>
                    <a:lnR w="9525" cap="flat" cmpd="sng" algn="ctr">
                      <a:solidFill>
                        <a:schemeClr val="bg1"/>
                      </a:solidFill>
                      <a:prstDash val="solid"/>
                      <a:round/>
                      <a:headEnd type="none" w="med" len="med"/>
                      <a:tailEnd type="none" w="med" len="med"/>
                    </a:lnR>
                    <a:lnT w="9525" cap="flat" cmpd="sng" algn="ctr">
                      <a:no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356B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i-FI" sz="1800" b="1" baseline="0" dirty="0" err="1">
                          <a:solidFill>
                            <a:schemeClr val="bg1"/>
                          </a:solidFill>
                        </a:rPr>
                        <a:t>Avgifter</a:t>
                      </a:r>
                      <a:r>
                        <a:rPr lang="fi-FI" sz="1800" b="1" baseline="0" dirty="0">
                          <a:solidFill>
                            <a:schemeClr val="bg1"/>
                          </a:solidFill>
                        </a:rPr>
                        <a:t> i</a:t>
                      </a:r>
                      <a:r>
                        <a:rPr lang="fi-FI" sz="1800" b="1" dirty="0">
                          <a:solidFill>
                            <a:schemeClr val="bg1"/>
                          </a:solidFill>
                        </a:rPr>
                        <a:t> %</a:t>
                      </a:r>
                      <a:r>
                        <a:rPr lang="fi-FI" sz="1800" b="1" baseline="0" dirty="0">
                          <a:solidFill>
                            <a:schemeClr val="bg1"/>
                          </a:solidFill>
                        </a:rPr>
                        <a:t> </a:t>
                      </a:r>
                      <a:r>
                        <a:rPr lang="fi-FI" sz="1800" b="1" dirty="0">
                          <a:solidFill>
                            <a:schemeClr val="bg1"/>
                          </a:solidFill>
                        </a:rPr>
                        <a:t>av</a:t>
                      </a:r>
                      <a:r>
                        <a:rPr lang="fi-FI" sz="1800" b="1" baseline="0" dirty="0">
                          <a:solidFill>
                            <a:schemeClr val="bg1"/>
                          </a:solidFill>
                        </a:rPr>
                        <a:t> </a:t>
                      </a:r>
                      <a:r>
                        <a:rPr lang="fi-FI" sz="1800" b="1" baseline="0" dirty="0" err="1">
                          <a:solidFill>
                            <a:schemeClr val="bg1"/>
                          </a:solidFill>
                        </a:rPr>
                        <a:t>arbetsinkomsten</a:t>
                      </a:r>
                      <a:r>
                        <a:rPr lang="fi-FI" sz="1800" b="1" baseline="0" dirty="0">
                          <a:solidFill>
                            <a:schemeClr val="bg1"/>
                          </a:solidFill>
                        </a:rPr>
                        <a:t> </a:t>
                      </a:r>
                      <a:r>
                        <a:rPr lang="fi-FI" sz="1800" b="1" dirty="0">
                          <a:solidFill>
                            <a:schemeClr val="bg1"/>
                          </a:solidFill>
                        </a:rPr>
                        <a:t>(</a:t>
                      </a:r>
                      <a:r>
                        <a:rPr lang="fi-FI" sz="1800" b="1" dirty="0" err="1">
                          <a:solidFill>
                            <a:schemeClr val="bg1"/>
                          </a:solidFill>
                        </a:rPr>
                        <a:t>uppskattning</a:t>
                      </a:r>
                      <a:r>
                        <a:rPr lang="fi-FI" sz="1800" b="1" dirty="0">
                          <a:solidFill>
                            <a:schemeClr val="bg1"/>
                          </a:solidFill>
                        </a:rPr>
                        <a:t>)</a:t>
                      </a:r>
                    </a:p>
                    <a:p>
                      <a:pPr algn="ctr"/>
                      <a:endParaRPr lang="fi-FI" b="1" dirty="0">
                        <a:solidFill>
                          <a:schemeClr val="bg1"/>
                        </a:solidFill>
                      </a:endParaRPr>
                    </a:p>
                  </a:txBody>
                  <a:tcPr>
                    <a:lnL w="9525" cap="flat" cmpd="sng" algn="ctr">
                      <a:solidFill>
                        <a:schemeClr val="bg1"/>
                      </a:solidFill>
                      <a:prstDash val="solid"/>
                      <a:round/>
                      <a:headEnd type="none" w="med" len="med"/>
                      <a:tailEnd type="none" w="med" len="med"/>
                    </a:lnL>
                    <a:lnT w="9525" cap="flat" cmpd="sng" algn="ctr">
                      <a:noFill/>
                      <a:prstDash val="solid"/>
                      <a:round/>
                      <a:headEnd type="none" w="med" len="med"/>
                      <a:tailEnd type="none" w="med" len="med"/>
                    </a:lnT>
                    <a:solidFill>
                      <a:srgbClr val="0356B5"/>
                    </a:solidFill>
                  </a:tcPr>
                </a:tc>
                <a:tc>
                  <a:txBody>
                    <a:bodyPr/>
                    <a:lstStyle/>
                    <a:p>
                      <a:pPr algn="ctr"/>
                      <a:r>
                        <a:rPr lang="fi-FI" sz="1800" b="1" dirty="0" err="1">
                          <a:solidFill>
                            <a:schemeClr val="bg1"/>
                          </a:solidFill>
                        </a:rPr>
                        <a:t>Arbetstagarens</a:t>
                      </a:r>
                      <a:r>
                        <a:rPr lang="fi-FI" sz="1800" b="1" baseline="0" dirty="0">
                          <a:solidFill>
                            <a:schemeClr val="bg1"/>
                          </a:solidFill>
                        </a:rPr>
                        <a:t> </a:t>
                      </a:r>
                      <a:r>
                        <a:rPr lang="fi-FI" sz="1800" b="1" baseline="0" dirty="0" err="1">
                          <a:solidFill>
                            <a:schemeClr val="bg1"/>
                          </a:solidFill>
                        </a:rPr>
                        <a:t>avgiftsandel</a:t>
                      </a:r>
                      <a:r>
                        <a:rPr lang="fi-FI" b="1" dirty="0">
                          <a:solidFill>
                            <a:schemeClr val="bg1"/>
                          </a:solidFill>
                        </a:rPr>
                        <a:t>, % </a:t>
                      </a:r>
                      <a:r>
                        <a:rPr lang="fi-FI" b="1" dirty="0" err="1">
                          <a:solidFill>
                            <a:schemeClr val="bg1"/>
                          </a:solidFill>
                        </a:rPr>
                        <a:t>före</a:t>
                      </a:r>
                      <a:r>
                        <a:rPr lang="fi-FI" b="1" dirty="0">
                          <a:solidFill>
                            <a:schemeClr val="bg1"/>
                          </a:solidFill>
                        </a:rPr>
                        <a:t> 53 </a:t>
                      </a:r>
                      <a:r>
                        <a:rPr lang="fi-FI" b="1" dirty="0" err="1">
                          <a:solidFill>
                            <a:schemeClr val="bg1"/>
                          </a:solidFill>
                        </a:rPr>
                        <a:t>år</a:t>
                      </a:r>
                      <a:r>
                        <a:rPr lang="fi-FI" b="1" dirty="0">
                          <a:solidFill>
                            <a:schemeClr val="bg1"/>
                          </a:solidFill>
                        </a:rPr>
                        <a:t> </a:t>
                      </a:r>
                      <a:r>
                        <a:rPr lang="fi-FI" b="1" dirty="0" err="1">
                          <a:solidFill>
                            <a:schemeClr val="bg1"/>
                          </a:solidFill>
                        </a:rPr>
                        <a:t>och</a:t>
                      </a:r>
                      <a:r>
                        <a:rPr lang="fi-FI" b="1" dirty="0">
                          <a:solidFill>
                            <a:schemeClr val="bg1"/>
                          </a:solidFill>
                        </a:rPr>
                        <a:t> </a:t>
                      </a:r>
                      <a:r>
                        <a:rPr lang="fi-FI" b="1" dirty="0" err="1">
                          <a:solidFill>
                            <a:schemeClr val="bg1"/>
                          </a:solidFill>
                        </a:rPr>
                        <a:t>minst</a:t>
                      </a:r>
                      <a:r>
                        <a:rPr lang="fi-FI" b="1" dirty="0">
                          <a:solidFill>
                            <a:schemeClr val="bg1"/>
                          </a:solidFill>
                        </a:rPr>
                        <a:t> 63 </a:t>
                      </a:r>
                      <a:r>
                        <a:rPr lang="fi-FI" b="1" dirty="0" err="1">
                          <a:solidFill>
                            <a:schemeClr val="bg1"/>
                          </a:solidFill>
                        </a:rPr>
                        <a:t>år</a:t>
                      </a:r>
                      <a:endParaRPr lang="fi-FI" b="1" dirty="0">
                        <a:solidFill>
                          <a:schemeClr val="bg1"/>
                        </a:solidFill>
                      </a:endParaRPr>
                    </a:p>
                  </a:txBody>
                  <a:tcPr>
                    <a:lnR w="9525" cap="flat" cmpd="sng" algn="ctr">
                      <a:noFill/>
                      <a:prstDash val="solid"/>
                      <a:round/>
                      <a:headEnd type="none" w="med" len="med"/>
                      <a:tailEnd type="none" w="med" len="med"/>
                    </a:lnR>
                    <a:lnT w="9525" cap="flat" cmpd="sng" algn="ctr">
                      <a:no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356B5"/>
                    </a:solidFill>
                  </a:tcPr>
                </a:tc>
                <a:tc>
                  <a:txBody>
                    <a:bodyPr/>
                    <a:lstStyle/>
                    <a:p>
                      <a:pPr algn="ctr"/>
                      <a:r>
                        <a:rPr lang="fi-FI" sz="1800" b="1" dirty="0" err="1">
                          <a:solidFill>
                            <a:schemeClr val="bg1"/>
                          </a:solidFill>
                        </a:rPr>
                        <a:t>Arbetstagarens</a:t>
                      </a:r>
                      <a:r>
                        <a:rPr lang="fi-FI" sz="1800" b="1" baseline="0" dirty="0">
                          <a:solidFill>
                            <a:schemeClr val="bg1"/>
                          </a:solidFill>
                        </a:rPr>
                        <a:t> </a:t>
                      </a:r>
                      <a:r>
                        <a:rPr lang="fi-FI" sz="1800" b="1" baseline="0" dirty="0" err="1">
                          <a:solidFill>
                            <a:schemeClr val="bg1"/>
                          </a:solidFill>
                        </a:rPr>
                        <a:t>avgiftsandel</a:t>
                      </a:r>
                      <a:r>
                        <a:rPr lang="fi-FI" sz="1800" b="1" baseline="0" dirty="0">
                          <a:solidFill>
                            <a:schemeClr val="bg1"/>
                          </a:solidFill>
                        </a:rPr>
                        <a:t>, </a:t>
                      </a:r>
                      <a:r>
                        <a:rPr lang="fi-FI" b="1" dirty="0">
                          <a:solidFill>
                            <a:schemeClr val="bg1"/>
                          </a:solidFill>
                        </a:rPr>
                        <a:t>%</a:t>
                      </a:r>
                    </a:p>
                    <a:p>
                      <a:pPr algn="ctr"/>
                      <a:r>
                        <a:rPr lang="fi-FI" b="1" dirty="0">
                          <a:solidFill>
                            <a:schemeClr val="bg1"/>
                          </a:solidFill>
                        </a:rPr>
                        <a:t>53 </a:t>
                      </a:r>
                      <a:r>
                        <a:rPr lang="fi-FI" b="1" dirty="0" err="1">
                          <a:solidFill>
                            <a:schemeClr val="bg1"/>
                          </a:solidFill>
                        </a:rPr>
                        <a:t>år</a:t>
                      </a:r>
                      <a:r>
                        <a:rPr lang="fi-FI" b="1" dirty="0">
                          <a:solidFill>
                            <a:schemeClr val="bg1"/>
                          </a:solidFill>
                        </a:rPr>
                        <a:t>–62 </a:t>
                      </a:r>
                      <a:r>
                        <a:rPr lang="fi-FI" b="1" dirty="0" err="1">
                          <a:solidFill>
                            <a:schemeClr val="bg1"/>
                          </a:solidFill>
                        </a:rPr>
                        <a:t>år</a:t>
                      </a:r>
                      <a:endParaRPr lang="fi-FI" b="1" dirty="0">
                        <a:solidFill>
                          <a:schemeClr val="bg1"/>
                        </a:solidFill>
                      </a:endParaRPr>
                    </a:p>
                  </a:txBody>
                  <a:tcPr>
                    <a:lnL w="9525" cap="flat" cmpd="sng" algn="ctr">
                      <a:noFill/>
                      <a:prstDash val="solid"/>
                      <a:round/>
                      <a:headEnd type="none" w="med" len="med"/>
                      <a:tailEnd type="none" w="med" len="med"/>
                    </a:lnL>
                    <a:lnT w="9525" cap="flat" cmpd="sng" algn="ctr">
                      <a:no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356B5"/>
                    </a:solidFill>
                  </a:tcPr>
                </a:tc>
                <a:extLst>
                  <a:ext uri="{0D108BD9-81ED-4DB2-BD59-A6C34878D82A}">
                    <a16:rowId xmlns:a16="http://schemas.microsoft.com/office/drawing/2014/main" val="3448819281"/>
                  </a:ext>
                </a:extLst>
              </a:tr>
              <a:tr h="355319">
                <a:tc>
                  <a:txBody>
                    <a:bodyPr/>
                    <a:lstStyle/>
                    <a:p>
                      <a:pPr algn="l"/>
                      <a:r>
                        <a:rPr lang="fi-FI" sz="1800" dirty="0"/>
                        <a:t> </a:t>
                      </a:r>
                      <a:r>
                        <a:rPr lang="fi-FI" sz="1800" dirty="0" err="1"/>
                        <a:t>Löntagare</a:t>
                      </a:r>
                      <a:endParaRPr lang="fi-FI" sz="1800" dirty="0"/>
                    </a:p>
                  </a:txBody>
                  <a:tcPr marL="0" marR="0" marT="0" marB="0" anchor="ctr">
                    <a:lnT w="38100" cap="flat" cmpd="sng" algn="ctr">
                      <a:solidFill>
                        <a:schemeClr val="bg1"/>
                      </a:solidFill>
                      <a:prstDash val="solid"/>
                      <a:round/>
                      <a:headEnd type="none" w="med" len="med"/>
                      <a:tailEnd type="none" w="med" len="med"/>
                    </a:lnT>
                    <a:solidFill>
                      <a:srgbClr val="CBD1E5"/>
                    </a:solidFill>
                  </a:tcPr>
                </a:tc>
                <a:tc>
                  <a:txBody>
                    <a:bodyPr/>
                    <a:lstStyle/>
                    <a:p>
                      <a:endParaRPr lang="fi-FI" sz="1800" dirty="0"/>
                    </a:p>
                  </a:txBody>
                  <a:tcPr>
                    <a:solidFill>
                      <a:srgbClr val="CBD1E5"/>
                    </a:solidFill>
                  </a:tcPr>
                </a:tc>
                <a:tc>
                  <a:txBody>
                    <a:bodyPr/>
                    <a:lstStyle/>
                    <a:p>
                      <a:endParaRPr lang="fi-FI" sz="1800" dirty="0"/>
                    </a:p>
                  </a:txBody>
                  <a:tcPr>
                    <a:lnT w="38100" cap="flat" cmpd="sng" algn="ctr">
                      <a:solidFill>
                        <a:schemeClr val="bg1"/>
                      </a:solidFill>
                      <a:prstDash val="solid"/>
                      <a:round/>
                      <a:headEnd type="none" w="med" len="med"/>
                      <a:tailEnd type="none" w="med" len="med"/>
                    </a:lnT>
                    <a:solidFill>
                      <a:srgbClr val="CBD1E5"/>
                    </a:solidFill>
                  </a:tcPr>
                </a:tc>
                <a:tc>
                  <a:txBody>
                    <a:bodyPr/>
                    <a:lstStyle/>
                    <a:p>
                      <a:endParaRPr lang="fi-FI" sz="1800" dirty="0"/>
                    </a:p>
                  </a:txBody>
                  <a:tcPr>
                    <a:lnT w="38100" cap="flat" cmpd="sng" algn="ctr">
                      <a:solidFill>
                        <a:schemeClr val="bg1"/>
                      </a:solidFill>
                      <a:prstDash val="solid"/>
                      <a:round/>
                      <a:headEnd type="none" w="med" len="med"/>
                      <a:tailEnd type="none" w="med" len="med"/>
                    </a:lnT>
                    <a:solidFill>
                      <a:srgbClr val="CBD1E5"/>
                    </a:solidFill>
                  </a:tcPr>
                </a:tc>
                <a:extLst>
                  <a:ext uri="{0D108BD9-81ED-4DB2-BD59-A6C34878D82A}">
                    <a16:rowId xmlns:a16="http://schemas.microsoft.com/office/drawing/2014/main" val="840790186"/>
                  </a:ext>
                </a:extLst>
              </a:tr>
              <a:tr h="355319">
                <a:tc>
                  <a:txBody>
                    <a:bodyPr/>
                    <a:lstStyle/>
                    <a:p>
                      <a:pPr algn="l"/>
                      <a:r>
                        <a:rPr lang="fi-FI" sz="1800" dirty="0"/>
                        <a:t>   </a:t>
                      </a:r>
                      <a:r>
                        <a:rPr lang="fi-FI" sz="1800" dirty="0" err="1"/>
                        <a:t>ArPL</a:t>
                      </a:r>
                      <a:endParaRPr lang="fi-FI" sz="1800" dirty="0"/>
                    </a:p>
                  </a:txBody>
                  <a:tcPr marL="0" marR="0" marT="0" marB="0" anchor="ctr">
                    <a:solidFill>
                      <a:srgbClr val="E7E9F3"/>
                    </a:solidFill>
                  </a:tcPr>
                </a:tc>
                <a:tc>
                  <a:txBody>
                    <a:bodyPr/>
                    <a:lstStyle/>
                    <a:p>
                      <a:pPr algn="l"/>
                      <a:r>
                        <a:rPr lang="fi-FI" sz="1800" dirty="0"/>
                        <a:t>24,85</a:t>
                      </a:r>
                    </a:p>
                  </a:txBody>
                  <a:tcPr marL="792000" marR="0" marT="0" marB="0" anchor="ctr">
                    <a:solidFill>
                      <a:srgbClr val="E7E9F3"/>
                    </a:solidFill>
                  </a:tcPr>
                </a:tc>
                <a:tc>
                  <a:txBody>
                    <a:bodyPr/>
                    <a:lstStyle/>
                    <a:p>
                      <a:pPr algn="ctr"/>
                      <a:r>
                        <a:rPr lang="fi-FI" sz="1800" dirty="0"/>
                        <a:t>7,15</a:t>
                      </a:r>
                    </a:p>
                  </a:txBody>
                  <a:tcPr marL="0" marR="0" marT="0" marB="0" anchor="ctr">
                    <a:solidFill>
                      <a:srgbClr val="E7E9F3"/>
                    </a:solidFill>
                  </a:tcPr>
                </a:tc>
                <a:tc>
                  <a:txBody>
                    <a:bodyPr/>
                    <a:lstStyle/>
                    <a:p>
                      <a:pPr algn="ctr"/>
                      <a:r>
                        <a:rPr lang="fi-FI" sz="1800" dirty="0"/>
                        <a:t>8,65</a:t>
                      </a:r>
                    </a:p>
                  </a:txBody>
                  <a:tcPr marL="0" marR="0" marT="0" marB="0" anchor="ctr">
                    <a:solidFill>
                      <a:srgbClr val="E7E9F3"/>
                    </a:solidFill>
                  </a:tcPr>
                </a:tc>
                <a:extLst>
                  <a:ext uri="{0D108BD9-81ED-4DB2-BD59-A6C34878D82A}">
                    <a16:rowId xmlns:a16="http://schemas.microsoft.com/office/drawing/2014/main" val="3234779391"/>
                  </a:ext>
                </a:extLst>
              </a:tr>
              <a:tr h="355319">
                <a:tc>
                  <a:txBody>
                    <a:bodyPr/>
                    <a:lstStyle/>
                    <a:p>
                      <a:pPr algn="l"/>
                      <a:r>
                        <a:rPr lang="fi-FI" sz="1800" dirty="0"/>
                        <a:t>   </a:t>
                      </a:r>
                      <a:r>
                        <a:rPr lang="fi-FI" sz="1800" dirty="0" err="1"/>
                        <a:t>SjPL</a:t>
                      </a:r>
                      <a:endParaRPr lang="fi-FI" sz="1800" dirty="0"/>
                    </a:p>
                  </a:txBody>
                  <a:tcPr marL="0" marR="0" marT="0" marB="0" anchor="ctr">
                    <a:solidFill>
                      <a:srgbClr val="E7E9F3"/>
                    </a:solidFill>
                  </a:tcPr>
                </a:tc>
                <a:tc>
                  <a:txBody>
                    <a:bodyPr/>
                    <a:lstStyle/>
                    <a:p>
                      <a:pPr algn="l"/>
                      <a:r>
                        <a:rPr lang="fi-FI" sz="1800" baseline="0" dirty="0">
                          <a:solidFill>
                            <a:schemeClr val="tx1"/>
                          </a:solidFill>
                        </a:rPr>
                        <a:t>19,0</a:t>
                      </a:r>
                      <a:endParaRPr lang="fi-FI" sz="1800" b="0" i="0" baseline="0" dirty="0">
                        <a:solidFill>
                          <a:schemeClr val="tx1"/>
                        </a:solidFill>
                      </a:endParaRPr>
                    </a:p>
                  </a:txBody>
                  <a:tcPr marL="792000" marR="0" marT="0" marB="0" anchor="ctr">
                    <a:solidFill>
                      <a:srgbClr val="E7E9F3"/>
                    </a:solidFill>
                  </a:tcPr>
                </a:tc>
                <a:tc>
                  <a:txBody>
                    <a:bodyPr/>
                    <a:lstStyle/>
                    <a:p>
                      <a:pPr algn="ctr"/>
                      <a:r>
                        <a:rPr lang="fi-FI" sz="1800" dirty="0">
                          <a:solidFill>
                            <a:schemeClr val="tx1"/>
                          </a:solidFill>
                        </a:rPr>
                        <a:t>7,15</a:t>
                      </a:r>
                    </a:p>
                  </a:txBody>
                  <a:tcPr marL="0" marR="0" marT="0" marB="0" anchor="ctr">
                    <a:solidFill>
                      <a:srgbClr val="E7E9F3"/>
                    </a:solidFill>
                  </a:tcPr>
                </a:tc>
                <a:tc>
                  <a:txBody>
                    <a:bodyPr/>
                    <a:lstStyle/>
                    <a:p>
                      <a:pPr algn="ctr"/>
                      <a:r>
                        <a:rPr lang="fi-FI" sz="1800" dirty="0">
                          <a:solidFill>
                            <a:schemeClr val="tx1"/>
                          </a:solidFill>
                        </a:rPr>
                        <a:t>8,65</a:t>
                      </a:r>
                    </a:p>
                  </a:txBody>
                  <a:tcPr marL="0" marR="0" marT="0" marB="0" anchor="ctr">
                    <a:solidFill>
                      <a:srgbClr val="E7E9F3"/>
                    </a:solidFill>
                  </a:tcPr>
                </a:tc>
                <a:extLst>
                  <a:ext uri="{0D108BD9-81ED-4DB2-BD59-A6C34878D82A}">
                    <a16:rowId xmlns:a16="http://schemas.microsoft.com/office/drawing/2014/main" val="875488806"/>
                  </a:ext>
                </a:extLst>
              </a:tr>
              <a:tr h="355319">
                <a:tc>
                  <a:txBody>
                    <a:bodyPr/>
                    <a:lstStyle/>
                    <a:p>
                      <a:pPr algn="l"/>
                      <a:r>
                        <a:rPr lang="fi-FI" sz="1800" dirty="0"/>
                        <a:t>   </a:t>
                      </a:r>
                      <a:r>
                        <a:rPr lang="fi-FI" sz="1800" dirty="0" err="1"/>
                        <a:t>OffPL</a:t>
                      </a:r>
                      <a:r>
                        <a:rPr lang="fi-FI" sz="1800" dirty="0"/>
                        <a:t> (Keva) </a:t>
                      </a:r>
                    </a:p>
                  </a:txBody>
                  <a:tcPr marL="0" marR="0" marT="0" marB="0" anchor="ctr">
                    <a:solidFill>
                      <a:srgbClr val="E7E9F3"/>
                    </a:solidFill>
                  </a:tcPr>
                </a:tc>
                <a:tc>
                  <a:txBody>
                    <a:bodyPr/>
                    <a:lstStyle/>
                    <a:p>
                      <a:pPr algn="l"/>
                      <a:r>
                        <a:rPr lang="fi-FI" sz="1800" dirty="0">
                          <a:solidFill>
                            <a:schemeClr val="tx1"/>
                          </a:solidFill>
                        </a:rPr>
                        <a:t>27,9</a:t>
                      </a:r>
                    </a:p>
                  </a:txBody>
                  <a:tcPr marL="792000" marR="0" marT="0" marB="0" anchor="ctr">
                    <a:solidFill>
                      <a:srgbClr val="E7E9F3"/>
                    </a:solidFill>
                  </a:tcPr>
                </a:tc>
                <a:tc>
                  <a:txBody>
                    <a:bodyPr/>
                    <a:lstStyle/>
                    <a:p>
                      <a:pPr algn="ctr"/>
                      <a:r>
                        <a:rPr lang="fi-FI" sz="1800" dirty="0">
                          <a:solidFill>
                            <a:schemeClr val="tx1"/>
                          </a:solidFill>
                        </a:rPr>
                        <a:t>7,15</a:t>
                      </a:r>
                    </a:p>
                  </a:txBody>
                  <a:tcPr marL="0" marR="0" marT="0" marB="0" anchor="ctr">
                    <a:solidFill>
                      <a:srgbClr val="E7E9F3"/>
                    </a:solidFill>
                  </a:tcPr>
                </a:tc>
                <a:tc>
                  <a:txBody>
                    <a:bodyPr/>
                    <a:lstStyle/>
                    <a:p>
                      <a:pPr algn="ctr"/>
                      <a:r>
                        <a:rPr lang="fi-FI" sz="1800" dirty="0">
                          <a:solidFill>
                            <a:schemeClr val="tx1"/>
                          </a:solidFill>
                        </a:rPr>
                        <a:t>8,65</a:t>
                      </a:r>
                    </a:p>
                  </a:txBody>
                  <a:tcPr marL="0" marR="0" marT="0" marB="0" anchor="ctr">
                    <a:solidFill>
                      <a:srgbClr val="E7E9F3"/>
                    </a:solidFill>
                  </a:tcPr>
                </a:tc>
                <a:extLst>
                  <a:ext uri="{0D108BD9-81ED-4DB2-BD59-A6C34878D82A}">
                    <a16:rowId xmlns:a16="http://schemas.microsoft.com/office/drawing/2014/main" val="2750286769"/>
                  </a:ext>
                </a:extLst>
              </a:tr>
              <a:tr h="355319">
                <a:tc>
                  <a:txBody>
                    <a:bodyPr/>
                    <a:lstStyle/>
                    <a:p>
                      <a:pPr algn="l"/>
                      <a:r>
                        <a:rPr lang="fi-FI" sz="1800" dirty="0"/>
                        <a:t>   </a:t>
                      </a:r>
                      <a:r>
                        <a:rPr lang="fi-FI" sz="1800" dirty="0" err="1"/>
                        <a:t>OffPL</a:t>
                      </a:r>
                      <a:r>
                        <a:rPr lang="fi-FI" sz="1800" baseline="0" dirty="0"/>
                        <a:t> (Staten)</a:t>
                      </a:r>
                      <a:r>
                        <a:rPr lang="fi-FI" sz="1800" dirty="0"/>
                        <a:t> </a:t>
                      </a:r>
                    </a:p>
                  </a:txBody>
                  <a:tcPr marL="0" marR="0" marT="0" marB="0" anchor="ctr">
                    <a:solidFill>
                      <a:srgbClr val="E7E9F3"/>
                    </a:solidFill>
                  </a:tcPr>
                </a:tc>
                <a:tc>
                  <a:txBody>
                    <a:bodyPr/>
                    <a:lstStyle/>
                    <a:p>
                      <a:pPr algn="l"/>
                      <a:r>
                        <a:rPr lang="fi-FI" sz="1800" dirty="0">
                          <a:solidFill>
                            <a:schemeClr val="tx1"/>
                          </a:solidFill>
                        </a:rPr>
                        <a:t>24,85</a:t>
                      </a:r>
                    </a:p>
                  </a:txBody>
                  <a:tcPr marL="792000" marR="0" marT="0" marB="0" anchor="ctr">
                    <a:solidFill>
                      <a:srgbClr val="E7E9F3"/>
                    </a:solidFill>
                  </a:tcPr>
                </a:tc>
                <a:tc>
                  <a:txBody>
                    <a:bodyPr/>
                    <a:lstStyle/>
                    <a:p>
                      <a:pPr algn="ctr"/>
                      <a:r>
                        <a:rPr lang="fi-FI" sz="1800" dirty="0">
                          <a:solidFill>
                            <a:schemeClr val="tx1"/>
                          </a:solidFill>
                        </a:rPr>
                        <a:t>7,15</a:t>
                      </a:r>
                    </a:p>
                  </a:txBody>
                  <a:tcPr marL="0" marR="0" marT="0" marB="0" anchor="ctr">
                    <a:solidFill>
                      <a:srgbClr val="E7E9F3"/>
                    </a:solidFill>
                  </a:tcPr>
                </a:tc>
                <a:tc>
                  <a:txBody>
                    <a:bodyPr/>
                    <a:lstStyle/>
                    <a:p>
                      <a:pPr algn="ctr"/>
                      <a:r>
                        <a:rPr lang="fi-FI" sz="1800" dirty="0">
                          <a:solidFill>
                            <a:schemeClr val="tx1"/>
                          </a:solidFill>
                        </a:rPr>
                        <a:t>8,65</a:t>
                      </a:r>
                    </a:p>
                  </a:txBody>
                  <a:tcPr marL="0" marR="0" marT="0" marB="0" anchor="ctr">
                    <a:solidFill>
                      <a:srgbClr val="E7E9F3"/>
                    </a:solidFill>
                  </a:tcPr>
                </a:tc>
                <a:extLst>
                  <a:ext uri="{0D108BD9-81ED-4DB2-BD59-A6C34878D82A}">
                    <a16:rowId xmlns:a16="http://schemas.microsoft.com/office/drawing/2014/main" val="442290053"/>
                  </a:ext>
                </a:extLst>
              </a:tr>
              <a:tr h="355319">
                <a:tc>
                  <a:txBody>
                    <a:bodyPr/>
                    <a:lstStyle/>
                    <a:p>
                      <a:pPr algn="l"/>
                      <a:r>
                        <a:rPr lang="fi-FI" sz="1800" dirty="0"/>
                        <a:t>   </a:t>
                      </a:r>
                      <a:r>
                        <a:rPr lang="fi-FI" sz="1800" dirty="0" err="1"/>
                        <a:t>OffPL</a:t>
                      </a:r>
                      <a:r>
                        <a:rPr lang="fi-FI" sz="1800" baseline="0" dirty="0"/>
                        <a:t> (</a:t>
                      </a:r>
                      <a:r>
                        <a:rPr lang="fi-FI" sz="1800" baseline="0" dirty="0" err="1"/>
                        <a:t>Kyrkan</a:t>
                      </a:r>
                      <a:r>
                        <a:rPr lang="fi-FI" sz="1800" baseline="0" dirty="0"/>
                        <a:t>)</a:t>
                      </a:r>
                      <a:endParaRPr lang="fi-FI" sz="1800" dirty="0"/>
                    </a:p>
                  </a:txBody>
                  <a:tcPr marL="0" marR="0" marT="0" marB="0" anchor="ctr">
                    <a:solidFill>
                      <a:srgbClr val="E7E9F3"/>
                    </a:solidFill>
                  </a:tcPr>
                </a:tc>
                <a:tc>
                  <a:txBody>
                    <a:bodyPr/>
                    <a:lstStyle/>
                    <a:p>
                      <a:pPr algn="l"/>
                      <a:r>
                        <a:rPr lang="fi-FI" sz="1800" dirty="0">
                          <a:solidFill>
                            <a:schemeClr val="tx1"/>
                          </a:solidFill>
                        </a:rPr>
                        <a:t>28,97</a:t>
                      </a:r>
                    </a:p>
                  </a:txBody>
                  <a:tcPr marL="792000" marR="0" marT="0" marB="0" anchor="ctr">
                    <a:solidFill>
                      <a:srgbClr val="E7E9F3"/>
                    </a:solidFill>
                  </a:tcPr>
                </a:tc>
                <a:tc>
                  <a:txBody>
                    <a:bodyPr/>
                    <a:lstStyle/>
                    <a:p>
                      <a:pPr algn="ctr"/>
                      <a:r>
                        <a:rPr lang="fi-FI" sz="1800" dirty="0">
                          <a:solidFill>
                            <a:schemeClr val="tx1"/>
                          </a:solidFill>
                        </a:rPr>
                        <a:t>7,15</a:t>
                      </a:r>
                    </a:p>
                  </a:txBody>
                  <a:tcPr marL="0" marR="0" marT="0" marB="0" anchor="ctr">
                    <a:solidFill>
                      <a:srgbClr val="E7E9F3"/>
                    </a:solidFill>
                  </a:tcPr>
                </a:tc>
                <a:tc>
                  <a:txBody>
                    <a:bodyPr/>
                    <a:lstStyle/>
                    <a:p>
                      <a:pPr algn="ctr"/>
                      <a:r>
                        <a:rPr lang="fi-FI" sz="1800" dirty="0">
                          <a:solidFill>
                            <a:schemeClr val="tx1"/>
                          </a:solidFill>
                        </a:rPr>
                        <a:t>8,65</a:t>
                      </a:r>
                    </a:p>
                  </a:txBody>
                  <a:tcPr marL="0" marR="0" marT="0" marB="0" anchor="ctr">
                    <a:solidFill>
                      <a:srgbClr val="E7E9F3"/>
                    </a:solidFill>
                  </a:tcPr>
                </a:tc>
                <a:extLst>
                  <a:ext uri="{0D108BD9-81ED-4DB2-BD59-A6C34878D82A}">
                    <a16:rowId xmlns:a16="http://schemas.microsoft.com/office/drawing/2014/main" val="1256985678"/>
                  </a:ext>
                </a:extLst>
              </a:tr>
              <a:tr h="355319">
                <a:tc>
                  <a:txBody>
                    <a:bodyPr/>
                    <a:lstStyle/>
                    <a:p>
                      <a:pPr algn="l"/>
                      <a:r>
                        <a:rPr lang="fi-FI" sz="1800" dirty="0"/>
                        <a:t> </a:t>
                      </a:r>
                      <a:r>
                        <a:rPr lang="fi-FI" sz="1800" dirty="0" err="1"/>
                        <a:t>Företagare</a:t>
                      </a:r>
                      <a:endParaRPr lang="fi-FI" sz="1800" dirty="0"/>
                    </a:p>
                  </a:txBody>
                  <a:tcPr marL="0" marR="0" marT="0" marB="0" anchor="ctr">
                    <a:solidFill>
                      <a:srgbClr val="CBD1E5"/>
                    </a:solidFill>
                  </a:tcPr>
                </a:tc>
                <a:tc>
                  <a:txBody>
                    <a:bodyPr/>
                    <a:lstStyle/>
                    <a:p>
                      <a:pPr algn="l"/>
                      <a:r>
                        <a:rPr lang="fi-FI" sz="1800" dirty="0"/>
                        <a:t> </a:t>
                      </a:r>
                    </a:p>
                  </a:txBody>
                  <a:tcPr marL="792000" marR="0" marT="0" marB="0" anchor="ctr">
                    <a:solidFill>
                      <a:srgbClr val="CBD1E5"/>
                    </a:solidFill>
                  </a:tcPr>
                </a:tc>
                <a:tc>
                  <a:txBody>
                    <a:bodyPr/>
                    <a:lstStyle/>
                    <a:p>
                      <a:pPr algn="r"/>
                      <a:r>
                        <a:rPr lang="fi-FI" sz="1800" dirty="0"/>
                        <a:t> </a:t>
                      </a:r>
                    </a:p>
                  </a:txBody>
                  <a:tcPr marL="0" marR="0" marT="0" marB="0" anchor="ctr">
                    <a:solidFill>
                      <a:srgbClr val="CBD1E5"/>
                    </a:solidFill>
                  </a:tcPr>
                </a:tc>
                <a:tc>
                  <a:txBody>
                    <a:bodyPr/>
                    <a:lstStyle/>
                    <a:p>
                      <a:pPr algn="r"/>
                      <a:r>
                        <a:rPr lang="fi-FI" sz="1800" dirty="0"/>
                        <a:t> </a:t>
                      </a:r>
                    </a:p>
                  </a:txBody>
                  <a:tcPr marL="0" marR="0" marT="0" marB="0" anchor="ctr">
                    <a:solidFill>
                      <a:srgbClr val="CBD1E5"/>
                    </a:solidFill>
                  </a:tcPr>
                </a:tc>
                <a:extLst>
                  <a:ext uri="{0D108BD9-81ED-4DB2-BD59-A6C34878D82A}">
                    <a16:rowId xmlns:a16="http://schemas.microsoft.com/office/drawing/2014/main" val="3467105912"/>
                  </a:ext>
                </a:extLst>
              </a:tr>
              <a:tr h="355319">
                <a:tc>
                  <a:txBody>
                    <a:bodyPr/>
                    <a:lstStyle/>
                    <a:p>
                      <a:pPr algn="l"/>
                      <a:r>
                        <a:rPr lang="fi-FI" sz="1800" dirty="0"/>
                        <a:t> </a:t>
                      </a:r>
                      <a:r>
                        <a:rPr lang="fi-FI" sz="1800" baseline="0" dirty="0"/>
                        <a:t>  </a:t>
                      </a:r>
                      <a:r>
                        <a:rPr lang="fi-FI" sz="1800" baseline="0" dirty="0" err="1"/>
                        <a:t>FöPL</a:t>
                      </a:r>
                      <a:endParaRPr lang="fi-FI" sz="1800" dirty="0"/>
                    </a:p>
                  </a:txBody>
                  <a:tcPr marL="0" marR="0" marT="0" marB="0" anchor="ctr">
                    <a:solidFill>
                      <a:srgbClr val="E7E9F3"/>
                    </a:solidFill>
                  </a:tcPr>
                </a:tc>
                <a:tc>
                  <a:txBody>
                    <a:bodyPr/>
                    <a:lstStyle/>
                    <a:p>
                      <a:pPr algn="l"/>
                      <a:r>
                        <a:rPr lang="fi-FI" sz="1800" dirty="0">
                          <a:solidFill>
                            <a:schemeClr val="tx1"/>
                          </a:solidFill>
                        </a:rPr>
                        <a:t>23,1</a:t>
                      </a:r>
                    </a:p>
                  </a:txBody>
                  <a:tcPr marL="792000" marR="0" marT="0" marB="0" anchor="ctr">
                    <a:solidFill>
                      <a:srgbClr val="E7E9F3"/>
                    </a:solidFill>
                  </a:tcPr>
                </a:tc>
                <a:tc>
                  <a:txBody>
                    <a:bodyPr/>
                    <a:lstStyle/>
                    <a:p>
                      <a:pPr algn="r"/>
                      <a:r>
                        <a:rPr lang="fi-FI" sz="1800" dirty="0">
                          <a:solidFill>
                            <a:schemeClr val="tx1"/>
                          </a:solidFill>
                        </a:rPr>
                        <a:t> 24,1</a:t>
                      </a:r>
                      <a:r>
                        <a:rPr lang="fi-FI" sz="1800" baseline="0" dirty="0">
                          <a:solidFill>
                            <a:schemeClr val="tx1"/>
                          </a:solidFill>
                        </a:rPr>
                        <a:t> </a:t>
                      </a:r>
                      <a:r>
                        <a:rPr lang="fi-FI" sz="1800" baseline="30000" dirty="0">
                          <a:solidFill>
                            <a:schemeClr val="tx1"/>
                          </a:solidFill>
                        </a:rPr>
                        <a:t>1)</a:t>
                      </a:r>
                    </a:p>
                  </a:txBody>
                  <a:tcPr marL="0" marR="684000" marT="0" marB="0" anchor="ctr">
                    <a:solidFill>
                      <a:srgbClr val="E7E9F3"/>
                    </a:solidFill>
                  </a:tcPr>
                </a:tc>
                <a:tc>
                  <a:txBody>
                    <a:bodyPr/>
                    <a:lstStyle/>
                    <a:p>
                      <a:pPr algn="r"/>
                      <a:r>
                        <a:rPr lang="fi-FI" sz="1800" dirty="0">
                          <a:solidFill>
                            <a:schemeClr val="tx1"/>
                          </a:solidFill>
                        </a:rPr>
                        <a:t> 25,6 </a:t>
                      </a:r>
                      <a:r>
                        <a:rPr lang="fi-FI" sz="1800" baseline="30000" dirty="0">
                          <a:solidFill>
                            <a:schemeClr val="tx1"/>
                          </a:solidFill>
                        </a:rPr>
                        <a:t>1)</a:t>
                      </a:r>
                    </a:p>
                  </a:txBody>
                  <a:tcPr marL="0" marR="720000" marT="0" marB="0" anchor="ctr">
                    <a:solidFill>
                      <a:srgbClr val="E7E9F3"/>
                    </a:solidFill>
                  </a:tcPr>
                </a:tc>
                <a:extLst>
                  <a:ext uri="{0D108BD9-81ED-4DB2-BD59-A6C34878D82A}">
                    <a16:rowId xmlns:a16="http://schemas.microsoft.com/office/drawing/2014/main" val="4221854366"/>
                  </a:ext>
                </a:extLst>
              </a:tr>
              <a:tr h="355319">
                <a:tc>
                  <a:txBody>
                    <a:bodyPr/>
                    <a:lstStyle/>
                    <a:p>
                      <a:pPr algn="l"/>
                      <a:r>
                        <a:rPr lang="fi-FI" sz="1800" dirty="0"/>
                        <a:t>   </a:t>
                      </a:r>
                      <a:r>
                        <a:rPr lang="fi-FI" sz="1800" dirty="0" err="1"/>
                        <a:t>LFöPL</a:t>
                      </a:r>
                      <a:endParaRPr lang="fi-FI" sz="1800" dirty="0"/>
                    </a:p>
                  </a:txBody>
                  <a:tcPr marL="0" marR="0" marT="0" marB="0" anchor="ctr">
                    <a:solidFill>
                      <a:srgbClr val="E7E9F3"/>
                    </a:solidFill>
                  </a:tcPr>
                </a:tc>
                <a:tc>
                  <a:txBody>
                    <a:bodyPr/>
                    <a:lstStyle/>
                    <a:p>
                      <a:pPr algn="r"/>
                      <a:r>
                        <a:rPr lang="fi-FI" sz="1800" dirty="0">
                          <a:solidFill>
                            <a:schemeClr val="tx1"/>
                          </a:solidFill>
                        </a:rPr>
                        <a:t> 13,9/13,3 </a:t>
                      </a:r>
                      <a:r>
                        <a:rPr lang="fi-FI" sz="1800" baseline="30000" dirty="0">
                          <a:solidFill>
                            <a:schemeClr val="tx1"/>
                          </a:solidFill>
                        </a:rPr>
                        <a:t>2)</a:t>
                      </a:r>
                    </a:p>
                  </a:txBody>
                  <a:tcPr marL="0" marR="324000" marT="0" marB="0" anchor="ctr">
                    <a:solidFill>
                      <a:srgbClr val="E7E9F3"/>
                    </a:solidFill>
                  </a:tcPr>
                </a:tc>
                <a:tc>
                  <a:txBody>
                    <a:bodyPr/>
                    <a:lstStyle/>
                    <a:p>
                      <a:pPr algn="r"/>
                      <a:r>
                        <a:rPr lang="fi-FI" sz="1800" dirty="0">
                          <a:solidFill>
                            <a:schemeClr val="tx1"/>
                          </a:solidFill>
                        </a:rPr>
                        <a:t> 24,1 </a:t>
                      </a:r>
                      <a:r>
                        <a:rPr lang="fi-FI" sz="1800" baseline="30000" dirty="0">
                          <a:solidFill>
                            <a:schemeClr val="tx1"/>
                          </a:solidFill>
                        </a:rPr>
                        <a:t>3)</a:t>
                      </a:r>
                    </a:p>
                  </a:txBody>
                  <a:tcPr marL="0" marR="684000" marT="0" marB="0" anchor="ctr">
                    <a:solidFill>
                      <a:srgbClr val="E7E9F3"/>
                    </a:solidFill>
                  </a:tcPr>
                </a:tc>
                <a:tc>
                  <a:txBody>
                    <a:bodyPr/>
                    <a:lstStyle/>
                    <a:p>
                      <a:pPr algn="r"/>
                      <a:r>
                        <a:rPr lang="fi-FI" sz="1800" dirty="0">
                          <a:solidFill>
                            <a:schemeClr val="tx1"/>
                          </a:solidFill>
                        </a:rPr>
                        <a:t> 25,6 </a:t>
                      </a:r>
                      <a:r>
                        <a:rPr lang="fi-FI" sz="1800" baseline="30000" dirty="0">
                          <a:solidFill>
                            <a:schemeClr val="tx1"/>
                          </a:solidFill>
                        </a:rPr>
                        <a:t>3)</a:t>
                      </a:r>
                    </a:p>
                  </a:txBody>
                  <a:tcPr marL="0" marR="720000" marT="0" marB="0" anchor="ctr">
                    <a:solidFill>
                      <a:srgbClr val="E7E9F3"/>
                    </a:solidFill>
                  </a:tcPr>
                </a:tc>
                <a:extLst>
                  <a:ext uri="{0D108BD9-81ED-4DB2-BD59-A6C34878D82A}">
                    <a16:rowId xmlns:a16="http://schemas.microsoft.com/office/drawing/2014/main" val="863937752"/>
                  </a:ext>
                </a:extLst>
              </a:tr>
            </a:tbl>
          </a:graphicData>
        </a:graphic>
      </p:graphicFrame>
      <p:sp>
        <p:nvSpPr>
          <p:cNvPr id="7" name="Otsikko 6">
            <a:extLst>
              <a:ext uri="{FF2B5EF4-FFF2-40B4-BE49-F238E27FC236}">
                <a16:creationId xmlns:a16="http://schemas.microsoft.com/office/drawing/2014/main" id="{4B1E9995-3D00-4411-BC4C-CB34FD63543B}"/>
              </a:ext>
            </a:extLst>
          </p:cNvPr>
          <p:cNvSpPr>
            <a:spLocks noGrp="1"/>
          </p:cNvSpPr>
          <p:nvPr>
            <p:ph type="title"/>
          </p:nvPr>
        </p:nvSpPr>
        <p:spPr>
          <a:xfrm>
            <a:off x="0" y="310359"/>
            <a:ext cx="11856640" cy="548721"/>
          </a:xfrm>
        </p:spPr>
        <p:txBody>
          <a:bodyPr/>
          <a:lstStyle/>
          <a:p>
            <a:pPr algn="ctr"/>
            <a:r>
              <a:rPr lang="fi-FI" sz="3200" dirty="0" err="1"/>
              <a:t>Arbetspensionsavgifternas</a:t>
            </a:r>
            <a:r>
              <a:rPr lang="fi-FI" sz="3200" dirty="0"/>
              <a:t> </a:t>
            </a:r>
            <a:r>
              <a:rPr lang="fi-FI" sz="3200" dirty="0" err="1"/>
              <a:t>procentsatser</a:t>
            </a:r>
            <a:r>
              <a:rPr lang="fi-FI" sz="3200" dirty="0"/>
              <a:t> </a:t>
            </a:r>
            <a:r>
              <a:rPr lang="fi-FI" sz="3200" dirty="0" err="1"/>
              <a:t>år</a:t>
            </a:r>
            <a:r>
              <a:rPr lang="fi-FI" sz="3200" dirty="0"/>
              <a:t> 2022</a:t>
            </a:r>
          </a:p>
        </p:txBody>
      </p:sp>
    </p:spTree>
    <p:extLst>
      <p:ext uri="{BB962C8B-B14F-4D97-AF65-F5344CB8AC3E}">
        <p14:creationId xmlns:p14="http://schemas.microsoft.com/office/powerpoint/2010/main" val="14394552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äivämäärän paikkamerkki 3">
            <a:extLst>
              <a:ext uri="{FF2B5EF4-FFF2-40B4-BE49-F238E27FC236}">
                <a16:creationId xmlns:a16="http://schemas.microsoft.com/office/drawing/2014/main" id="{DAB46BC9-6006-458F-A54E-CCA85C93F578}"/>
              </a:ext>
            </a:extLst>
          </p:cNvPr>
          <p:cNvSpPr>
            <a:spLocks noGrp="1"/>
          </p:cNvSpPr>
          <p:nvPr>
            <p:ph type="dt" sz="half" idx="10"/>
          </p:nvPr>
        </p:nvSpPr>
        <p:spPr/>
        <p:txBody>
          <a:bodyPr/>
          <a:lstStyle/>
          <a:p>
            <a:r>
              <a:rPr lang="fi-FI" dirty="0"/>
              <a:t>5.1.2022</a:t>
            </a:r>
          </a:p>
        </p:txBody>
      </p:sp>
      <p:sp>
        <p:nvSpPr>
          <p:cNvPr id="5" name="Alatunnisteen paikkamerkki 4">
            <a:extLst>
              <a:ext uri="{FF2B5EF4-FFF2-40B4-BE49-F238E27FC236}">
                <a16:creationId xmlns:a16="http://schemas.microsoft.com/office/drawing/2014/main" id="{16B1B4E0-9E0D-40B5-8E47-203E323343D2}"/>
              </a:ext>
            </a:extLst>
          </p:cNvPr>
          <p:cNvSpPr>
            <a:spLocks noGrp="1"/>
          </p:cNvSpPr>
          <p:nvPr>
            <p:ph type="ftr" sz="quarter" idx="11"/>
          </p:nvPr>
        </p:nvSpPr>
        <p:spPr/>
        <p:txBody>
          <a:bodyPr/>
          <a:lstStyle/>
          <a:p>
            <a:r>
              <a:rPr lang="fi-FI"/>
              <a:t>Pensionsskyddscentralen   |</a:t>
            </a:r>
          </a:p>
        </p:txBody>
      </p:sp>
      <p:sp>
        <p:nvSpPr>
          <p:cNvPr id="6" name="Dian numeron paikkamerkki 5">
            <a:extLst>
              <a:ext uri="{FF2B5EF4-FFF2-40B4-BE49-F238E27FC236}">
                <a16:creationId xmlns:a16="http://schemas.microsoft.com/office/drawing/2014/main" id="{1151411D-A90F-4D55-AE53-D513AEC805BD}"/>
              </a:ext>
            </a:extLst>
          </p:cNvPr>
          <p:cNvSpPr>
            <a:spLocks noGrp="1"/>
          </p:cNvSpPr>
          <p:nvPr>
            <p:ph type="sldNum" sz="quarter" idx="12"/>
          </p:nvPr>
        </p:nvSpPr>
        <p:spPr/>
        <p:txBody>
          <a:bodyPr/>
          <a:lstStyle/>
          <a:p>
            <a:fld id="{BE2D8D75-17F6-474C-8CC8-AD93DCE1F39D}" type="slidenum">
              <a:rPr lang="fi-FI" smtClean="0"/>
              <a:t>18</a:t>
            </a:fld>
            <a:endParaRPr lang="fi-FI"/>
          </a:p>
        </p:txBody>
      </p:sp>
      <p:graphicFrame>
        <p:nvGraphicFramePr>
          <p:cNvPr id="8" name="Taulukko 6">
            <a:extLst>
              <a:ext uri="{FF2B5EF4-FFF2-40B4-BE49-F238E27FC236}">
                <a16:creationId xmlns:a16="http://schemas.microsoft.com/office/drawing/2014/main" id="{0187EBE8-8FDD-432E-824F-67BD71DFBADB}"/>
              </a:ext>
            </a:extLst>
          </p:cNvPr>
          <p:cNvGraphicFramePr>
            <a:graphicFrameLocks noGrp="1"/>
          </p:cNvGraphicFramePr>
          <p:nvPr>
            <p:extLst>
              <p:ext uri="{D42A27DB-BD31-4B8C-83A1-F6EECF244321}">
                <p14:modId xmlns:p14="http://schemas.microsoft.com/office/powerpoint/2010/main" val="1462014724"/>
              </p:ext>
            </p:extLst>
          </p:nvPr>
        </p:nvGraphicFramePr>
        <p:xfrm>
          <a:off x="3287688" y="1916832"/>
          <a:ext cx="4392488" cy="3337560"/>
        </p:xfrm>
        <a:graphic>
          <a:graphicData uri="http://schemas.openxmlformats.org/drawingml/2006/table">
            <a:tbl>
              <a:tblPr firstRow="1" bandRow="1">
                <a:tableStyleId>{5C22544A-7EE6-4342-B048-85BDC9FD1C3A}</a:tableStyleId>
              </a:tblPr>
              <a:tblGrid>
                <a:gridCol w="2520280">
                  <a:extLst>
                    <a:ext uri="{9D8B030D-6E8A-4147-A177-3AD203B41FA5}">
                      <a16:colId xmlns:a16="http://schemas.microsoft.com/office/drawing/2014/main" val="3002489253"/>
                    </a:ext>
                  </a:extLst>
                </a:gridCol>
                <a:gridCol w="1872208">
                  <a:extLst>
                    <a:ext uri="{9D8B030D-6E8A-4147-A177-3AD203B41FA5}">
                      <a16:colId xmlns:a16="http://schemas.microsoft.com/office/drawing/2014/main" val="826183507"/>
                    </a:ext>
                  </a:extLst>
                </a:gridCol>
              </a:tblGrid>
              <a:tr h="370840">
                <a:tc>
                  <a:txBody>
                    <a:bodyPr/>
                    <a:lstStyle/>
                    <a:p>
                      <a:endParaRPr lang="fi-FI" sz="1800" dirty="0"/>
                    </a:p>
                  </a:txBody>
                  <a:tcPr marL="36000" marR="36000" anchor="ctr"/>
                </a:tc>
                <a:tc>
                  <a:txBody>
                    <a:bodyPr/>
                    <a:lstStyle/>
                    <a:p>
                      <a:pPr algn="ctr"/>
                      <a:r>
                        <a:rPr lang="sv-SE" sz="1800" b="1" noProof="0" dirty="0">
                          <a:solidFill>
                            <a:schemeClr val="bg1"/>
                          </a:solidFill>
                        </a:rPr>
                        <a:t>%</a:t>
                      </a:r>
                      <a:r>
                        <a:rPr lang="sv-SE" sz="1800" b="1" baseline="0" noProof="0" dirty="0">
                          <a:solidFill>
                            <a:schemeClr val="bg1"/>
                          </a:solidFill>
                        </a:rPr>
                        <a:t> av lönen</a:t>
                      </a:r>
                      <a:endParaRPr lang="sv-SE" sz="1800" b="1" noProof="0" dirty="0">
                        <a:solidFill>
                          <a:schemeClr val="bg1"/>
                        </a:solidFill>
                      </a:endParaRPr>
                    </a:p>
                  </a:txBody>
                  <a:tcPr marL="36000" marR="36000" anchor="ctr"/>
                </a:tc>
                <a:extLst>
                  <a:ext uri="{0D108BD9-81ED-4DB2-BD59-A6C34878D82A}">
                    <a16:rowId xmlns:a16="http://schemas.microsoft.com/office/drawing/2014/main" val="3552609972"/>
                  </a:ext>
                </a:extLst>
              </a:tr>
              <a:tr h="370840">
                <a:tc>
                  <a:txBody>
                    <a:bodyPr/>
                    <a:lstStyle/>
                    <a:p>
                      <a:pPr algn="l"/>
                      <a:r>
                        <a:rPr lang="sv-SE" sz="1800" noProof="0" dirty="0"/>
                        <a:t> Ålderspensionsdel</a:t>
                      </a:r>
                    </a:p>
                  </a:txBody>
                  <a:tcPr marL="72000" marR="0" marT="0" marB="0" anchor="b">
                    <a:solidFill>
                      <a:srgbClr val="E7E9F3"/>
                    </a:solidFill>
                  </a:tcPr>
                </a:tc>
                <a:tc>
                  <a:txBody>
                    <a:bodyPr/>
                    <a:lstStyle/>
                    <a:p>
                      <a:pPr algn="r"/>
                      <a:r>
                        <a:rPr lang="fi-FI" sz="1800" dirty="0">
                          <a:solidFill>
                            <a:schemeClr val="tx1"/>
                          </a:solidFill>
                        </a:rPr>
                        <a:t>3,6</a:t>
                      </a:r>
                    </a:p>
                  </a:txBody>
                  <a:tcPr marL="0" marR="828000" marT="0" marB="0" anchor="ctr">
                    <a:solidFill>
                      <a:srgbClr val="E7E9F3"/>
                    </a:solidFill>
                  </a:tcPr>
                </a:tc>
                <a:extLst>
                  <a:ext uri="{0D108BD9-81ED-4DB2-BD59-A6C34878D82A}">
                    <a16:rowId xmlns:a16="http://schemas.microsoft.com/office/drawing/2014/main" val="792196839"/>
                  </a:ext>
                </a:extLst>
              </a:tr>
              <a:tr h="370840">
                <a:tc>
                  <a:txBody>
                    <a:bodyPr/>
                    <a:lstStyle/>
                    <a:p>
                      <a:pPr algn="l"/>
                      <a:r>
                        <a:rPr lang="sv-SE" sz="1800" noProof="0" dirty="0"/>
                        <a:t> Sjukpensionsdel</a:t>
                      </a:r>
                    </a:p>
                  </a:txBody>
                  <a:tcPr marL="72000" marR="0" marT="0" marB="0" anchor="ctr">
                    <a:solidFill>
                      <a:srgbClr val="E7E9F3"/>
                    </a:solidFill>
                  </a:tcPr>
                </a:tc>
                <a:tc>
                  <a:txBody>
                    <a:bodyPr/>
                    <a:lstStyle/>
                    <a:p>
                      <a:pPr algn="r"/>
                      <a:r>
                        <a:rPr lang="fi-FI" sz="1800" dirty="0">
                          <a:solidFill>
                            <a:schemeClr val="tx1"/>
                          </a:solidFill>
                        </a:rPr>
                        <a:t>1,1</a:t>
                      </a:r>
                    </a:p>
                  </a:txBody>
                  <a:tcPr marL="0" marR="828000" marT="0" marB="0" anchor="ctr">
                    <a:solidFill>
                      <a:srgbClr val="E7E9F3"/>
                    </a:solidFill>
                  </a:tcPr>
                </a:tc>
                <a:extLst>
                  <a:ext uri="{0D108BD9-81ED-4DB2-BD59-A6C34878D82A}">
                    <a16:rowId xmlns:a16="http://schemas.microsoft.com/office/drawing/2014/main" val="461769101"/>
                  </a:ext>
                </a:extLst>
              </a:tr>
              <a:tr h="370840">
                <a:tc>
                  <a:txBody>
                    <a:bodyPr/>
                    <a:lstStyle/>
                    <a:p>
                      <a:pPr algn="l"/>
                      <a:r>
                        <a:rPr lang="sv-SE" sz="1800" noProof="0" dirty="0"/>
                        <a:t> Utjämningsdel</a:t>
                      </a:r>
                    </a:p>
                  </a:txBody>
                  <a:tcPr marL="72000" marR="0" marT="0" marB="0" anchor="ctr">
                    <a:solidFill>
                      <a:srgbClr val="E7E9F3"/>
                    </a:solidFill>
                  </a:tcPr>
                </a:tc>
                <a:tc>
                  <a:txBody>
                    <a:bodyPr/>
                    <a:lstStyle/>
                    <a:p>
                      <a:pPr algn="r"/>
                      <a:r>
                        <a:rPr lang="fi-FI" sz="1800" dirty="0">
                          <a:solidFill>
                            <a:schemeClr val="tx1"/>
                          </a:solidFill>
                        </a:rPr>
                        <a:t>20,35</a:t>
                      </a:r>
                    </a:p>
                  </a:txBody>
                  <a:tcPr marL="0" marR="828000" marT="0" marB="0" anchor="ctr">
                    <a:solidFill>
                      <a:srgbClr val="E7E9F3"/>
                    </a:solidFill>
                  </a:tcPr>
                </a:tc>
                <a:extLst>
                  <a:ext uri="{0D108BD9-81ED-4DB2-BD59-A6C34878D82A}">
                    <a16:rowId xmlns:a16="http://schemas.microsoft.com/office/drawing/2014/main" val="1657010784"/>
                  </a:ext>
                </a:extLst>
              </a:tr>
              <a:tr h="370840">
                <a:tc>
                  <a:txBody>
                    <a:bodyPr/>
                    <a:lstStyle/>
                    <a:p>
                      <a:pPr algn="l"/>
                      <a:r>
                        <a:rPr lang="sv-SE" sz="1800" noProof="0" dirty="0"/>
                        <a:t> Övriga delar</a:t>
                      </a:r>
                    </a:p>
                  </a:txBody>
                  <a:tcPr marL="72000" marR="0" marT="0" marB="0" anchor="ctr">
                    <a:solidFill>
                      <a:srgbClr val="E7E9F3"/>
                    </a:solidFill>
                  </a:tcPr>
                </a:tc>
                <a:tc>
                  <a:txBody>
                    <a:bodyPr/>
                    <a:lstStyle/>
                    <a:p>
                      <a:pPr algn="r"/>
                      <a:r>
                        <a:rPr lang="fi-FI" sz="1800" dirty="0">
                          <a:solidFill>
                            <a:schemeClr val="tx1"/>
                          </a:solidFill>
                        </a:rPr>
                        <a:t>0,6</a:t>
                      </a:r>
                    </a:p>
                  </a:txBody>
                  <a:tcPr marL="0" marR="828000" marT="0" marB="0" anchor="ctr">
                    <a:solidFill>
                      <a:srgbClr val="E7E9F3"/>
                    </a:solidFill>
                  </a:tcPr>
                </a:tc>
                <a:extLst>
                  <a:ext uri="{0D108BD9-81ED-4DB2-BD59-A6C34878D82A}">
                    <a16:rowId xmlns:a16="http://schemas.microsoft.com/office/drawing/2014/main" val="3103915647"/>
                  </a:ext>
                </a:extLst>
              </a:tr>
              <a:tr h="370840">
                <a:tc>
                  <a:txBody>
                    <a:bodyPr/>
                    <a:lstStyle/>
                    <a:p>
                      <a:pPr algn="l"/>
                      <a:r>
                        <a:rPr lang="sv-SE" sz="1800" noProof="0" dirty="0"/>
                        <a:t> Återbäringar</a:t>
                      </a:r>
                    </a:p>
                  </a:txBody>
                  <a:tcPr marL="72000" marR="0" marT="0" marB="0" anchor="ctr">
                    <a:solidFill>
                      <a:srgbClr val="E7E9F3"/>
                    </a:solidFill>
                  </a:tcPr>
                </a:tc>
                <a:tc>
                  <a:txBody>
                    <a:bodyPr/>
                    <a:lstStyle/>
                    <a:p>
                      <a:pPr algn="r"/>
                      <a:r>
                        <a:rPr lang="fi-FI" sz="1800" dirty="0">
                          <a:solidFill>
                            <a:schemeClr val="tx1"/>
                          </a:solidFill>
                        </a:rPr>
                        <a:t> -0,8</a:t>
                      </a:r>
                    </a:p>
                  </a:txBody>
                  <a:tcPr marL="0" marR="828000" marT="0" marB="0" anchor="ctr">
                    <a:solidFill>
                      <a:srgbClr val="E7E9F3"/>
                    </a:solidFill>
                  </a:tcPr>
                </a:tc>
                <a:extLst>
                  <a:ext uri="{0D108BD9-81ED-4DB2-BD59-A6C34878D82A}">
                    <a16:rowId xmlns:a16="http://schemas.microsoft.com/office/drawing/2014/main" val="2605436282"/>
                  </a:ext>
                </a:extLst>
              </a:tr>
              <a:tr h="370840">
                <a:tc>
                  <a:txBody>
                    <a:bodyPr/>
                    <a:lstStyle/>
                    <a:p>
                      <a:pPr algn="l"/>
                      <a:r>
                        <a:rPr lang="sv-SE" sz="1800" b="1" noProof="0" dirty="0"/>
                        <a:t> Genomsnittlig</a:t>
                      </a:r>
                      <a:r>
                        <a:rPr lang="sv-SE" sz="1800" b="1" baseline="0" noProof="0" dirty="0"/>
                        <a:t> avgift</a:t>
                      </a:r>
                      <a:endParaRPr lang="sv-SE" sz="1800" b="1" noProof="0" dirty="0"/>
                    </a:p>
                  </a:txBody>
                  <a:tcPr marL="72000" marR="0" marT="0" marB="0" anchor="ctr">
                    <a:solidFill>
                      <a:srgbClr val="CBD1E5"/>
                    </a:solidFill>
                  </a:tcPr>
                </a:tc>
                <a:tc>
                  <a:txBody>
                    <a:bodyPr/>
                    <a:lstStyle/>
                    <a:p>
                      <a:pPr algn="r"/>
                      <a:r>
                        <a:rPr lang="fi-FI" sz="1800" b="1" dirty="0">
                          <a:solidFill>
                            <a:srgbClr val="FF0000"/>
                          </a:solidFill>
                        </a:rPr>
                        <a:t> </a:t>
                      </a:r>
                      <a:r>
                        <a:rPr lang="fi-FI" sz="1800" b="1" dirty="0">
                          <a:solidFill>
                            <a:schemeClr val="tx1"/>
                          </a:solidFill>
                        </a:rPr>
                        <a:t>24,85</a:t>
                      </a:r>
                    </a:p>
                  </a:txBody>
                  <a:tcPr marL="0" marR="828000" marT="0" marB="0" anchor="ctr">
                    <a:solidFill>
                      <a:srgbClr val="CBD1E5"/>
                    </a:solidFill>
                  </a:tcPr>
                </a:tc>
                <a:extLst>
                  <a:ext uri="{0D108BD9-81ED-4DB2-BD59-A6C34878D82A}">
                    <a16:rowId xmlns:a16="http://schemas.microsoft.com/office/drawing/2014/main" val="666971863"/>
                  </a:ext>
                </a:extLst>
              </a:tr>
              <a:tr h="370840">
                <a:tc>
                  <a:txBody>
                    <a:bodyPr/>
                    <a:lstStyle/>
                    <a:p>
                      <a:pPr algn="l"/>
                      <a:r>
                        <a:rPr lang="sv-SE" sz="1800" noProof="0" dirty="0"/>
                        <a:t> Arbetsgivarens del</a:t>
                      </a:r>
                    </a:p>
                  </a:txBody>
                  <a:tcPr marL="72000" marR="0" marT="0" marB="0" anchor="ctr">
                    <a:solidFill>
                      <a:srgbClr val="E7E9F3"/>
                    </a:solidFill>
                  </a:tcPr>
                </a:tc>
                <a:tc>
                  <a:txBody>
                    <a:bodyPr/>
                    <a:lstStyle/>
                    <a:p>
                      <a:pPr algn="r"/>
                      <a:r>
                        <a:rPr lang="fi-FI" sz="1800" dirty="0">
                          <a:solidFill>
                            <a:schemeClr val="tx1"/>
                          </a:solidFill>
                        </a:rPr>
                        <a:t>17,4</a:t>
                      </a:r>
                    </a:p>
                  </a:txBody>
                  <a:tcPr marL="0" marR="720000" marT="0" marB="0" anchor="ctr">
                    <a:solidFill>
                      <a:srgbClr val="E7E9F3"/>
                    </a:solidFill>
                  </a:tcPr>
                </a:tc>
                <a:extLst>
                  <a:ext uri="{0D108BD9-81ED-4DB2-BD59-A6C34878D82A}">
                    <a16:rowId xmlns:a16="http://schemas.microsoft.com/office/drawing/2014/main" val="367106106"/>
                  </a:ext>
                </a:extLst>
              </a:tr>
              <a:tr h="370840">
                <a:tc>
                  <a:txBody>
                    <a:bodyPr/>
                    <a:lstStyle/>
                    <a:p>
                      <a:pPr algn="l"/>
                      <a:r>
                        <a:rPr lang="sv-SE" sz="1800" noProof="0" dirty="0"/>
                        <a:t> Arbetstagarens del</a:t>
                      </a:r>
                    </a:p>
                  </a:txBody>
                  <a:tcPr marL="72000" marR="0" marT="0" marB="0" anchor="ctr">
                    <a:solidFill>
                      <a:srgbClr val="E7E9F3"/>
                    </a:solidFill>
                  </a:tcPr>
                </a:tc>
                <a:tc>
                  <a:txBody>
                    <a:bodyPr/>
                    <a:lstStyle/>
                    <a:p>
                      <a:pPr algn="r"/>
                      <a:r>
                        <a:rPr lang="fi-FI" sz="1800" dirty="0">
                          <a:solidFill>
                            <a:schemeClr val="tx1"/>
                          </a:solidFill>
                        </a:rPr>
                        <a:t>7,15/8,65 </a:t>
                      </a:r>
                      <a:endParaRPr lang="fi-FI" sz="1800" baseline="30000" dirty="0">
                        <a:solidFill>
                          <a:schemeClr val="tx1"/>
                        </a:solidFill>
                      </a:endParaRPr>
                    </a:p>
                  </a:txBody>
                  <a:tcPr marL="0" marR="468000" marT="0" marB="0" anchor="ctr">
                    <a:solidFill>
                      <a:srgbClr val="E7E9F3"/>
                    </a:solidFill>
                  </a:tcPr>
                </a:tc>
                <a:extLst>
                  <a:ext uri="{0D108BD9-81ED-4DB2-BD59-A6C34878D82A}">
                    <a16:rowId xmlns:a16="http://schemas.microsoft.com/office/drawing/2014/main" val="3092425781"/>
                  </a:ext>
                </a:extLst>
              </a:tr>
            </a:tbl>
          </a:graphicData>
        </a:graphic>
      </p:graphicFrame>
      <p:sp>
        <p:nvSpPr>
          <p:cNvPr id="7" name="Otsikko 6">
            <a:extLst>
              <a:ext uri="{FF2B5EF4-FFF2-40B4-BE49-F238E27FC236}">
                <a16:creationId xmlns:a16="http://schemas.microsoft.com/office/drawing/2014/main" id="{4B1E9995-3D00-4411-BC4C-CB34FD63543B}"/>
              </a:ext>
            </a:extLst>
          </p:cNvPr>
          <p:cNvSpPr>
            <a:spLocks noGrp="1"/>
          </p:cNvSpPr>
          <p:nvPr>
            <p:ph type="title"/>
          </p:nvPr>
        </p:nvSpPr>
        <p:spPr>
          <a:xfrm>
            <a:off x="0" y="359999"/>
            <a:ext cx="11856640" cy="1332000"/>
          </a:xfrm>
        </p:spPr>
        <p:txBody>
          <a:bodyPr/>
          <a:lstStyle/>
          <a:p>
            <a:pPr algn="ctr"/>
            <a:r>
              <a:rPr lang="sv-SE" sz="3200" dirty="0" err="1"/>
              <a:t>ArPL</a:t>
            </a:r>
            <a:r>
              <a:rPr lang="sv-SE" sz="3200" dirty="0"/>
              <a:t>-avgiftens delar i genomsnitt för arbetsgivare med </a:t>
            </a:r>
            <a:br>
              <a:rPr lang="sv-SE" sz="3200" dirty="0"/>
            </a:br>
            <a:r>
              <a:rPr lang="sv-SE" sz="3200" dirty="0"/>
              <a:t>försäkring i arbetspensionsförsäkringsbolag år 2022</a:t>
            </a:r>
            <a:endParaRPr lang="fi-FI" sz="3200" dirty="0"/>
          </a:p>
        </p:txBody>
      </p:sp>
    </p:spTree>
    <p:extLst>
      <p:ext uri="{BB962C8B-B14F-4D97-AF65-F5344CB8AC3E}">
        <p14:creationId xmlns:p14="http://schemas.microsoft.com/office/powerpoint/2010/main" val="23239102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äivämäärän paikkamerkki 3">
            <a:extLst>
              <a:ext uri="{FF2B5EF4-FFF2-40B4-BE49-F238E27FC236}">
                <a16:creationId xmlns:a16="http://schemas.microsoft.com/office/drawing/2014/main" id="{DAB46BC9-6006-458F-A54E-CCA85C93F578}"/>
              </a:ext>
            </a:extLst>
          </p:cNvPr>
          <p:cNvSpPr>
            <a:spLocks noGrp="1"/>
          </p:cNvSpPr>
          <p:nvPr>
            <p:ph type="dt" sz="half" idx="10"/>
          </p:nvPr>
        </p:nvSpPr>
        <p:spPr/>
        <p:txBody>
          <a:bodyPr/>
          <a:lstStyle/>
          <a:p>
            <a:r>
              <a:rPr lang="fi-FI" dirty="0"/>
              <a:t>5.1.2022</a:t>
            </a:r>
          </a:p>
        </p:txBody>
      </p:sp>
      <p:sp>
        <p:nvSpPr>
          <p:cNvPr id="5" name="Alatunnisteen paikkamerkki 4">
            <a:extLst>
              <a:ext uri="{FF2B5EF4-FFF2-40B4-BE49-F238E27FC236}">
                <a16:creationId xmlns:a16="http://schemas.microsoft.com/office/drawing/2014/main" id="{16B1B4E0-9E0D-40B5-8E47-203E323343D2}"/>
              </a:ext>
            </a:extLst>
          </p:cNvPr>
          <p:cNvSpPr>
            <a:spLocks noGrp="1"/>
          </p:cNvSpPr>
          <p:nvPr>
            <p:ph type="ftr" sz="quarter" idx="11"/>
          </p:nvPr>
        </p:nvSpPr>
        <p:spPr/>
        <p:txBody>
          <a:bodyPr/>
          <a:lstStyle/>
          <a:p>
            <a:r>
              <a:rPr lang="fi-FI" dirty="0" err="1"/>
              <a:t>Pensionsskyddscentralen</a:t>
            </a:r>
            <a:r>
              <a:rPr lang="fi-FI" dirty="0"/>
              <a:t>   |</a:t>
            </a:r>
          </a:p>
        </p:txBody>
      </p:sp>
      <p:sp>
        <p:nvSpPr>
          <p:cNvPr id="6" name="Dian numeron paikkamerkki 5">
            <a:extLst>
              <a:ext uri="{FF2B5EF4-FFF2-40B4-BE49-F238E27FC236}">
                <a16:creationId xmlns:a16="http://schemas.microsoft.com/office/drawing/2014/main" id="{1151411D-A90F-4D55-AE53-D513AEC805BD}"/>
              </a:ext>
            </a:extLst>
          </p:cNvPr>
          <p:cNvSpPr>
            <a:spLocks noGrp="1"/>
          </p:cNvSpPr>
          <p:nvPr>
            <p:ph type="sldNum" sz="quarter" idx="12"/>
          </p:nvPr>
        </p:nvSpPr>
        <p:spPr/>
        <p:txBody>
          <a:bodyPr/>
          <a:lstStyle/>
          <a:p>
            <a:fld id="{BE2D8D75-17F6-474C-8CC8-AD93DCE1F39D}" type="slidenum">
              <a:rPr lang="fi-FI" smtClean="0"/>
              <a:t>19</a:t>
            </a:fld>
            <a:endParaRPr lang="fi-FI"/>
          </a:p>
        </p:txBody>
      </p:sp>
      <p:sp>
        <p:nvSpPr>
          <p:cNvPr id="8" name="Otsikko 1">
            <a:extLst>
              <a:ext uri="{FF2B5EF4-FFF2-40B4-BE49-F238E27FC236}">
                <a16:creationId xmlns:a16="http://schemas.microsoft.com/office/drawing/2014/main" id="{36640815-FB26-4F60-B16A-3DF847F20F84}"/>
              </a:ext>
            </a:extLst>
          </p:cNvPr>
          <p:cNvSpPr>
            <a:spLocks noGrp="1"/>
          </p:cNvSpPr>
          <p:nvPr>
            <p:ph type="title"/>
          </p:nvPr>
        </p:nvSpPr>
        <p:spPr>
          <a:xfrm>
            <a:off x="0" y="359999"/>
            <a:ext cx="11856640" cy="692737"/>
          </a:xfrm>
        </p:spPr>
        <p:txBody>
          <a:bodyPr/>
          <a:lstStyle/>
          <a:p>
            <a:pPr algn="ctr"/>
            <a:r>
              <a:rPr lang="fi-FI" sz="3200" dirty="0" err="1"/>
              <a:t>Genomsnittlig</a:t>
            </a:r>
            <a:r>
              <a:rPr lang="fi-FI" sz="3200" dirty="0"/>
              <a:t> APL-/</a:t>
            </a:r>
            <a:r>
              <a:rPr lang="fi-FI" sz="3200" dirty="0" err="1"/>
              <a:t>ArPL-avgift</a:t>
            </a:r>
            <a:r>
              <a:rPr lang="fi-FI" sz="3200" dirty="0"/>
              <a:t> </a:t>
            </a:r>
            <a:r>
              <a:rPr lang="fi-FI" sz="3200" dirty="0" err="1"/>
              <a:t>åren</a:t>
            </a:r>
            <a:r>
              <a:rPr lang="fi-FI" sz="3200" dirty="0"/>
              <a:t> 1962–2022</a:t>
            </a:r>
            <a:br>
              <a:rPr lang="fi-FI" sz="3200" dirty="0"/>
            </a:br>
            <a:endParaRPr lang="fi-FI" sz="3200" dirty="0"/>
          </a:p>
        </p:txBody>
      </p:sp>
      <p:pic>
        <p:nvPicPr>
          <p:cNvPr id="3" name="Kuva 2" descr="År 2020 var den genomsnittliga ArPL-avgiften 22,67 procent till följd av en avgiftssänkning på grund av coronavirusläget, och från och med år 2022 återindrivs avgiftssänkningen genom en något högre avgift, som år 2022 är 24,85 procent.">
            <a:extLst>
              <a:ext uri="{FF2B5EF4-FFF2-40B4-BE49-F238E27FC236}">
                <a16:creationId xmlns:a16="http://schemas.microsoft.com/office/drawing/2014/main" id="{6000DB8E-6E28-41AB-B30F-98771DCBB30C}"/>
              </a:ext>
              <a:ext uri="{C183D7F6-B498-43B3-948B-1728B52AA6E4}">
                <adec:decorative xmlns:adec="http://schemas.microsoft.com/office/drawing/2017/decorative" val="0"/>
              </a:ext>
            </a:extLst>
          </p:cNvPr>
          <p:cNvPicPr>
            <a:picLocks noChangeAspect="1"/>
          </p:cNvPicPr>
          <p:nvPr/>
        </p:nvPicPr>
        <p:blipFill>
          <a:blip r:embed="rId3"/>
          <a:stretch>
            <a:fillRect/>
          </a:stretch>
        </p:blipFill>
        <p:spPr>
          <a:xfrm>
            <a:off x="920022" y="1358480"/>
            <a:ext cx="10016596" cy="4779678"/>
          </a:xfrm>
          <a:prstGeom prst="rect">
            <a:avLst/>
          </a:prstGeom>
        </p:spPr>
      </p:pic>
    </p:spTree>
    <p:extLst>
      <p:ext uri="{BB962C8B-B14F-4D97-AF65-F5344CB8AC3E}">
        <p14:creationId xmlns:p14="http://schemas.microsoft.com/office/powerpoint/2010/main" val="31238998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äivämäärän paikkamerkki 3">
            <a:extLst>
              <a:ext uri="{FF2B5EF4-FFF2-40B4-BE49-F238E27FC236}">
                <a16:creationId xmlns:a16="http://schemas.microsoft.com/office/drawing/2014/main" id="{DAB46BC9-6006-458F-A54E-CCA85C93F578}"/>
              </a:ext>
            </a:extLst>
          </p:cNvPr>
          <p:cNvSpPr>
            <a:spLocks noGrp="1"/>
          </p:cNvSpPr>
          <p:nvPr>
            <p:ph type="dt" sz="half" idx="10"/>
          </p:nvPr>
        </p:nvSpPr>
        <p:spPr/>
        <p:txBody>
          <a:bodyPr/>
          <a:lstStyle/>
          <a:p>
            <a:r>
              <a:rPr lang="fi-FI" dirty="0"/>
              <a:t>5.1.2022</a:t>
            </a:r>
          </a:p>
        </p:txBody>
      </p:sp>
      <p:sp>
        <p:nvSpPr>
          <p:cNvPr id="5" name="Alatunnisteen paikkamerkki 4">
            <a:extLst>
              <a:ext uri="{FF2B5EF4-FFF2-40B4-BE49-F238E27FC236}">
                <a16:creationId xmlns:a16="http://schemas.microsoft.com/office/drawing/2014/main" id="{16B1B4E0-9E0D-40B5-8E47-203E323343D2}"/>
              </a:ext>
            </a:extLst>
          </p:cNvPr>
          <p:cNvSpPr>
            <a:spLocks noGrp="1"/>
          </p:cNvSpPr>
          <p:nvPr>
            <p:ph type="ftr" sz="quarter" idx="11"/>
          </p:nvPr>
        </p:nvSpPr>
        <p:spPr/>
        <p:txBody>
          <a:bodyPr/>
          <a:lstStyle/>
          <a:p>
            <a:r>
              <a:rPr lang="fi-FI"/>
              <a:t>Pensionsskyddscentralen   |</a:t>
            </a:r>
          </a:p>
        </p:txBody>
      </p:sp>
      <p:sp>
        <p:nvSpPr>
          <p:cNvPr id="6" name="Dian numeron paikkamerkki 5">
            <a:extLst>
              <a:ext uri="{FF2B5EF4-FFF2-40B4-BE49-F238E27FC236}">
                <a16:creationId xmlns:a16="http://schemas.microsoft.com/office/drawing/2014/main" id="{1151411D-A90F-4D55-AE53-D513AEC805BD}"/>
              </a:ext>
            </a:extLst>
          </p:cNvPr>
          <p:cNvSpPr>
            <a:spLocks noGrp="1"/>
          </p:cNvSpPr>
          <p:nvPr>
            <p:ph type="sldNum" sz="quarter" idx="12"/>
          </p:nvPr>
        </p:nvSpPr>
        <p:spPr/>
        <p:txBody>
          <a:bodyPr/>
          <a:lstStyle/>
          <a:p>
            <a:fld id="{BE2D8D75-17F6-474C-8CC8-AD93DCE1F39D}" type="slidenum">
              <a:rPr lang="fi-FI" smtClean="0"/>
              <a:t>2</a:t>
            </a:fld>
            <a:endParaRPr lang="fi-FI"/>
          </a:p>
        </p:txBody>
      </p:sp>
      <p:sp>
        <p:nvSpPr>
          <p:cNvPr id="8" name="Otsikko 6">
            <a:extLst>
              <a:ext uri="{FF2B5EF4-FFF2-40B4-BE49-F238E27FC236}">
                <a16:creationId xmlns:a16="http://schemas.microsoft.com/office/drawing/2014/main" id="{9598A820-E736-49C2-B921-1EF2ABEA0C28}"/>
              </a:ext>
            </a:extLst>
          </p:cNvPr>
          <p:cNvSpPr>
            <a:spLocks noGrp="1"/>
          </p:cNvSpPr>
          <p:nvPr>
            <p:ph type="title"/>
          </p:nvPr>
        </p:nvSpPr>
        <p:spPr>
          <a:xfrm>
            <a:off x="0" y="226670"/>
            <a:ext cx="11856640" cy="1332000"/>
          </a:xfrm>
        </p:spPr>
        <p:txBody>
          <a:bodyPr/>
          <a:lstStyle/>
          <a:p>
            <a:pPr algn="ctr"/>
            <a:r>
              <a:rPr lang="fi-FI" dirty="0" err="1"/>
              <a:t>Penningflödena</a:t>
            </a:r>
            <a:r>
              <a:rPr lang="fi-FI" dirty="0"/>
              <a:t> </a:t>
            </a:r>
            <a:r>
              <a:rPr lang="fi-FI" dirty="0" err="1"/>
              <a:t>inom</a:t>
            </a:r>
            <a:r>
              <a:rPr lang="fi-FI" dirty="0"/>
              <a:t> </a:t>
            </a:r>
            <a:r>
              <a:rPr lang="fi-FI" dirty="0" err="1"/>
              <a:t>arbetspensionssystemet</a:t>
            </a:r>
            <a:r>
              <a:rPr lang="fi-FI" dirty="0"/>
              <a:t> </a:t>
            </a:r>
            <a:br>
              <a:rPr lang="fi-FI" dirty="0"/>
            </a:br>
            <a:r>
              <a:rPr lang="fi-FI" dirty="0" err="1"/>
              <a:t>år</a:t>
            </a:r>
            <a:r>
              <a:rPr lang="fi-FI" dirty="0"/>
              <a:t> 2020</a:t>
            </a:r>
          </a:p>
        </p:txBody>
      </p:sp>
      <p:pic>
        <p:nvPicPr>
          <p:cNvPr id="3" name="Kuva 2" descr="Arbetspensionssystemets tillgångar ökade år 2020 med 6,6 miljarder euro och uppgick vid årets slut till 224,6 miljarder euro. Pensioner utbetalades för 29,7 miljarder euro, arbetspensionsavgifter betalades in för 22 miljarder euro och placeringsavkastningen uppgick till 10 miljarder euro.">
            <a:extLst>
              <a:ext uri="{FF2B5EF4-FFF2-40B4-BE49-F238E27FC236}">
                <a16:creationId xmlns:a16="http://schemas.microsoft.com/office/drawing/2014/main" id="{449DD5BF-8A2B-444D-AA09-C492A40F5D7D}"/>
              </a:ext>
              <a:ext uri="{C183D7F6-B498-43B3-948B-1728B52AA6E4}">
                <adec:decorative xmlns:adec="http://schemas.microsoft.com/office/drawing/2017/decorative" val="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84199" y="1469592"/>
            <a:ext cx="7823602" cy="4953255"/>
          </a:xfrm>
          <a:prstGeom prst="rect">
            <a:avLst/>
          </a:prstGeom>
        </p:spPr>
      </p:pic>
    </p:spTree>
    <p:extLst>
      <p:ext uri="{BB962C8B-B14F-4D97-AF65-F5344CB8AC3E}">
        <p14:creationId xmlns:p14="http://schemas.microsoft.com/office/powerpoint/2010/main" val="19020590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äivämäärän paikkamerkki 3">
            <a:extLst>
              <a:ext uri="{FF2B5EF4-FFF2-40B4-BE49-F238E27FC236}">
                <a16:creationId xmlns:a16="http://schemas.microsoft.com/office/drawing/2014/main" id="{DAB46BC9-6006-458F-A54E-CCA85C93F578}"/>
              </a:ext>
            </a:extLst>
          </p:cNvPr>
          <p:cNvSpPr>
            <a:spLocks noGrp="1"/>
          </p:cNvSpPr>
          <p:nvPr>
            <p:ph type="dt" sz="half" idx="10"/>
          </p:nvPr>
        </p:nvSpPr>
        <p:spPr/>
        <p:txBody>
          <a:bodyPr/>
          <a:lstStyle/>
          <a:p>
            <a:r>
              <a:rPr lang="fi-FI" dirty="0"/>
              <a:t>5.1.2022</a:t>
            </a:r>
          </a:p>
        </p:txBody>
      </p:sp>
      <p:sp>
        <p:nvSpPr>
          <p:cNvPr id="5" name="Alatunnisteen paikkamerkki 4">
            <a:extLst>
              <a:ext uri="{FF2B5EF4-FFF2-40B4-BE49-F238E27FC236}">
                <a16:creationId xmlns:a16="http://schemas.microsoft.com/office/drawing/2014/main" id="{16B1B4E0-9E0D-40B5-8E47-203E323343D2}"/>
              </a:ext>
            </a:extLst>
          </p:cNvPr>
          <p:cNvSpPr>
            <a:spLocks noGrp="1"/>
          </p:cNvSpPr>
          <p:nvPr>
            <p:ph type="ftr" sz="quarter" idx="11"/>
          </p:nvPr>
        </p:nvSpPr>
        <p:spPr/>
        <p:txBody>
          <a:bodyPr/>
          <a:lstStyle/>
          <a:p>
            <a:r>
              <a:rPr lang="fi-FI"/>
              <a:t>Pensionsskyddscentralen   |</a:t>
            </a:r>
          </a:p>
        </p:txBody>
      </p:sp>
      <p:sp>
        <p:nvSpPr>
          <p:cNvPr id="6" name="Dian numeron paikkamerkki 5">
            <a:extLst>
              <a:ext uri="{FF2B5EF4-FFF2-40B4-BE49-F238E27FC236}">
                <a16:creationId xmlns:a16="http://schemas.microsoft.com/office/drawing/2014/main" id="{1151411D-A90F-4D55-AE53-D513AEC805BD}"/>
              </a:ext>
            </a:extLst>
          </p:cNvPr>
          <p:cNvSpPr>
            <a:spLocks noGrp="1"/>
          </p:cNvSpPr>
          <p:nvPr>
            <p:ph type="sldNum" sz="quarter" idx="12"/>
          </p:nvPr>
        </p:nvSpPr>
        <p:spPr/>
        <p:txBody>
          <a:bodyPr/>
          <a:lstStyle/>
          <a:p>
            <a:fld id="{BE2D8D75-17F6-474C-8CC8-AD93DCE1F39D}" type="slidenum">
              <a:rPr lang="fi-FI" smtClean="0"/>
              <a:t>3</a:t>
            </a:fld>
            <a:endParaRPr lang="fi-FI"/>
          </a:p>
        </p:txBody>
      </p:sp>
      <p:sp>
        <p:nvSpPr>
          <p:cNvPr id="8" name="Otsikko 6">
            <a:extLst>
              <a:ext uri="{FF2B5EF4-FFF2-40B4-BE49-F238E27FC236}">
                <a16:creationId xmlns:a16="http://schemas.microsoft.com/office/drawing/2014/main" id="{2C6CBDE3-981D-40DE-8EF0-2688210D3AFF}"/>
              </a:ext>
            </a:extLst>
          </p:cNvPr>
          <p:cNvSpPr>
            <a:spLocks noGrp="1"/>
          </p:cNvSpPr>
          <p:nvPr>
            <p:ph type="title"/>
          </p:nvPr>
        </p:nvSpPr>
        <p:spPr>
          <a:xfrm>
            <a:off x="0" y="359999"/>
            <a:ext cx="11856640" cy="836753"/>
          </a:xfrm>
        </p:spPr>
        <p:txBody>
          <a:bodyPr/>
          <a:lstStyle/>
          <a:p>
            <a:pPr algn="ctr"/>
            <a:r>
              <a:rPr lang="sv-SE" dirty="0"/>
              <a:t>Partiellt fonderande system</a:t>
            </a:r>
            <a:endParaRPr lang="fi-FI" dirty="0"/>
          </a:p>
        </p:txBody>
      </p:sp>
      <p:grpSp>
        <p:nvGrpSpPr>
          <p:cNvPr id="9" name="Ryhmä 8" descr="I ett fördelningssystem täcker pensionsavgifterna och eventuella andra finansieringskällor årligen hela pensionsutgiften och omkostnaderna. I ett fonderande system fonderas förmånen vid den tidpunkt den tjänas in.">
            <a:extLst>
              <a:ext uri="{FF2B5EF4-FFF2-40B4-BE49-F238E27FC236}">
                <a16:creationId xmlns:a16="http://schemas.microsoft.com/office/drawing/2014/main" id="{3039F226-6396-4A5C-B709-22E57E172202}"/>
              </a:ext>
              <a:ext uri="{C183D7F6-B498-43B3-948B-1728B52AA6E4}">
                <adec:decorative xmlns:adec="http://schemas.microsoft.com/office/drawing/2017/decorative" val="0"/>
              </a:ext>
            </a:extLst>
          </p:cNvPr>
          <p:cNvGrpSpPr/>
          <p:nvPr/>
        </p:nvGrpSpPr>
        <p:grpSpPr>
          <a:xfrm>
            <a:off x="2783632" y="1772816"/>
            <a:ext cx="6945799" cy="3393842"/>
            <a:chOff x="990290" y="1405019"/>
            <a:chExt cx="6945799" cy="3393842"/>
          </a:xfrm>
        </p:grpSpPr>
        <p:sp>
          <p:nvSpPr>
            <p:cNvPr id="10" name="Pyöristetty suorakulmio 20">
              <a:extLst>
                <a:ext uri="{FF2B5EF4-FFF2-40B4-BE49-F238E27FC236}">
                  <a16:creationId xmlns:a16="http://schemas.microsoft.com/office/drawing/2014/main" id="{D22D314E-1EDB-4A84-A082-FF381998BA09}"/>
                </a:ext>
              </a:extLst>
            </p:cNvPr>
            <p:cNvSpPr/>
            <p:nvPr/>
          </p:nvSpPr>
          <p:spPr>
            <a:xfrm>
              <a:off x="2888758" y="1405019"/>
              <a:ext cx="2290788" cy="643842"/>
            </a:xfrm>
            <a:prstGeom prst="roundRect">
              <a:avLst/>
            </a:prstGeom>
            <a:solidFill>
              <a:schemeClr val="bg2">
                <a:lumMod val="40000"/>
                <a:lumOff val="60000"/>
              </a:schemeClr>
            </a:solidFill>
            <a:ln w="19050">
              <a:solidFill>
                <a:srgbClr val="0356B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2000" dirty="0">
                  <a:solidFill>
                    <a:schemeClr val="tx1"/>
                  </a:solidFill>
                </a:rPr>
                <a:t>Avgifter</a:t>
              </a:r>
            </a:p>
          </p:txBody>
        </p:sp>
        <p:sp>
          <p:nvSpPr>
            <p:cNvPr id="11" name="Pyöristetty suorakulmio 21">
              <a:extLst>
                <a:ext uri="{FF2B5EF4-FFF2-40B4-BE49-F238E27FC236}">
                  <a16:creationId xmlns:a16="http://schemas.microsoft.com/office/drawing/2014/main" id="{57ACE178-11F5-4B6F-BFB2-42C11760712D}"/>
                </a:ext>
              </a:extLst>
            </p:cNvPr>
            <p:cNvSpPr/>
            <p:nvPr/>
          </p:nvSpPr>
          <p:spPr>
            <a:xfrm>
              <a:off x="990290" y="2183417"/>
              <a:ext cx="1898468" cy="900000"/>
            </a:xfrm>
            <a:prstGeom prst="roundRect">
              <a:avLst/>
            </a:prstGeom>
            <a:solidFill>
              <a:schemeClr val="bg2">
                <a:lumMod val="40000"/>
                <a:lumOff val="60000"/>
              </a:schemeClr>
            </a:solidFill>
            <a:ln w="19050">
              <a:solidFill>
                <a:srgbClr val="0356B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2000" dirty="0">
                  <a:solidFill>
                    <a:schemeClr val="tx1"/>
                  </a:solidFill>
                </a:rPr>
                <a:t>Andra</a:t>
              </a:r>
              <a:r>
                <a:rPr lang="sv-SE" dirty="0">
                  <a:solidFill>
                    <a:schemeClr val="tx1"/>
                  </a:solidFill>
                </a:rPr>
                <a:t> </a:t>
              </a:r>
              <a:r>
                <a:rPr lang="sv-SE" sz="2000" dirty="0">
                  <a:solidFill>
                    <a:schemeClr val="tx1"/>
                  </a:solidFill>
                </a:rPr>
                <a:t>finansierings-källor</a:t>
              </a:r>
            </a:p>
          </p:txBody>
        </p:sp>
        <p:sp>
          <p:nvSpPr>
            <p:cNvPr id="12" name="Pyöristetty suorakulmio 22">
              <a:extLst>
                <a:ext uri="{FF2B5EF4-FFF2-40B4-BE49-F238E27FC236}">
                  <a16:creationId xmlns:a16="http://schemas.microsoft.com/office/drawing/2014/main" id="{EB6D4072-709B-45B1-B329-73CAEFA9C533}"/>
                </a:ext>
              </a:extLst>
            </p:cNvPr>
            <p:cNvSpPr/>
            <p:nvPr/>
          </p:nvSpPr>
          <p:spPr>
            <a:xfrm>
              <a:off x="990290" y="3155917"/>
              <a:ext cx="1898468" cy="577730"/>
            </a:xfrm>
            <a:prstGeom prst="roundRect">
              <a:avLst/>
            </a:prstGeom>
            <a:ln w="19050">
              <a:solidFill>
                <a:srgbClr val="0070C0"/>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sv-SE" sz="2000" dirty="0">
                  <a:solidFill>
                    <a:schemeClr val="tx1"/>
                  </a:solidFill>
                </a:rPr>
                <a:t>Omkostnader</a:t>
              </a:r>
            </a:p>
          </p:txBody>
        </p:sp>
        <p:sp>
          <p:nvSpPr>
            <p:cNvPr id="13" name="Pyöristetty suorakulmio 23">
              <a:extLst>
                <a:ext uri="{FF2B5EF4-FFF2-40B4-BE49-F238E27FC236}">
                  <a16:creationId xmlns:a16="http://schemas.microsoft.com/office/drawing/2014/main" id="{3B12A738-2219-43CD-A698-4E1D387F6DA3}"/>
                </a:ext>
              </a:extLst>
            </p:cNvPr>
            <p:cNvSpPr/>
            <p:nvPr/>
          </p:nvSpPr>
          <p:spPr>
            <a:xfrm>
              <a:off x="3825941" y="2495818"/>
              <a:ext cx="1860780" cy="1187838"/>
            </a:xfrm>
            <a:prstGeom prst="roundRect">
              <a:avLst/>
            </a:prstGeom>
            <a:solidFill>
              <a:srgbClr val="02B7FA"/>
            </a:solidFill>
            <a:ln w="19050">
              <a:solidFill>
                <a:srgbClr val="0356B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2000" dirty="0">
                  <a:solidFill>
                    <a:schemeClr val="tx1"/>
                  </a:solidFill>
                </a:rPr>
                <a:t>Fonder</a:t>
              </a:r>
            </a:p>
          </p:txBody>
        </p:sp>
        <p:sp>
          <p:nvSpPr>
            <p:cNvPr id="14" name="Pyöristetty suorakulmio 24">
              <a:extLst>
                <a:ext uri="{FF2B5EF4-FFF2-40B4-BE49-F238E27FC236}">
                  <a16:creationId xmlns:a16="http://schemas.microsoft.com/office/drawing/2014/main" id="{B885BCCD-A7D2-400C-81FE-6C628BBF7476}"/>
                </a:ext>
              </a:extLst>
            </p:cNvPr>
            <p:cNvSpPr/>
            <p:nvPr/>
          </p:nvSpPr>
          <p:spPr>
            <a:xfrm>
              <a:off x="6434984" y="2701246"/>
              <a:ext cx="1501105" cy="686386"/>
            </a:xfrm>
            <a:prstGeom prst="roundRect">
              <a:avLst/>
            </a:prstGeom>
            <a:solidFill>
              <a:srgbClr val="02B7FA"/>
            </a:solidFill>
            <a:ln w="19050">
              <a:solidFill>
                <a:srgbClr val="0356B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2000" dirty="0">
                  <a:solidFill>
                    <a:schemeClr val="tx1"/>
                  </a:solidFill>
                </a:rPr>
                <a:t>Placerings-intäkter</a:t>
              </a:r>
            </a:p>
          </p:txBody>
        </p:sp>
        <p:sp>
          <p:nvSpPr>
            <p:cNvPr id="15" name="Alanuoli 25">
              <a:extLst>
                <a:ext uri="{FF2B5EF4-FFF2-40B4-BE49-F238E27FC236}">
                  <a16:creationId xmlns:a16="http://schemas.microsoft.com/office/drawing/2014/main" id="{630391E6-0651-4494-BC39-6221F2E1EC47}"/>
                </a:ext>
              </a:extLst>
            </p:cNvPr>
            <p:cNvSpPr/>
            <p:nvPr/>
          </p:nvSpPr>
          <p:spPr>
            <a:xfrm>
              <a:off x="3245702" y="2117295"/>
              <a:ext cx="599562" cy="1947900"/>
            </a:xfrm>
            <a:prstGeom prst="downArrow">
              <a:avLst/>
            </a:prstGeom>
            <a:solidFill>
              <a:schemeClr val="bg1">
                <a:lumMod val="6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
          <p:nvSpPr>
            <p:cNvPr id="16" name="Pyöristetty suorakulmio 26">
              <a:extLst>
                <a:ext uri="{FF2B5EF4-FFF2-40B4-BE49-F238E27FC236}">
                  <a16:creationId xmlns:a16="http://schemas.microsoft.com/office/drawing/2014/main" id="{F2D1128D-FD70-4F88-82E9-8D33DA699444}"/>
                </a:ext>
              </a:extLst>
            </p:cNvPr>
            <p:cNvSpPr/>
            <p:nvPr/>
          </p:nvSpPr>
          <p:spPr>
            <a:xfrm>
              <a:off x="2250192" y="4144370"/>
              <a:ext cx="3483425" cy="654491"/>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2000" dirty="0">
                  <a:solidFill>
                    <a:schemeClr val="bg1"/>
                  </a:solidFill>
                </a:rPr>
                <a:t>Pensionsutgiften</a:t>
              </a:r>
              <a:endParaRPr lang="fi-FI" sz="2000" dirty="0">
                <a:solidFill>
                  <a:schemeClr val="bg1"/>
                </a:solidFill>
                <a:ea typeface="Verdana" panose="020B0604030504040204" pitchFamily="34" charset="0"/>
                <a:cs typeface="Verdana" panose="020B0604030504040204" pitchFamily="34" charset="0"/>
              </a:endParaRPr>
            </a:p>
          </p:txBody>
        </p:sp>
        <p:sp>
          <p:nvSpPr>
            <p:cNvPr id="17" name="Vuokaaviosymboli: Yhdistäminen 16">
              <a:extLst>
                <a:ext uri="{FF2B5EF4-FFF2-40B4-BE49-F238E27FC236}">
                  <a16:creationId xmlns:a16="http://schemas.microsoft.com/office/drawing/2014/main" id="{70B6A3BC-4165-4A0D-937D-7DC90F969947}"/>
                </a:ext>
              </a:extLst>
            </p:cNvPr>
            <p:cNvSpPr/>
            <p:nvPr/>
          </p:nvSpPr>
          <p:spPr>
            <a:xfrm>
              <a:off x="4577304" y="2146023"/>
              <a:ext cx="339635" cy="288621"/>
            </a:xfrm>
            <a:prstGeom prst="flowChartMerg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ea typeface="Verdana" panose="020B0604030504040204" pitchFamily="34" charset="0"/>
                <a:cs typeface="Verdana" panose="020B0604030504040204" pitchFamily="34" charset="0"/>
              </a:endParaRPr>
            </a:p>
          </p:txBody>
        </p:sp>
        <p:sp>
          <p:nvSpPr>
            <p:cNvPr id="18" name="Vuokaaviosymboli: Yhdistäminen 17">
              <a:extLst>
                <a:ext uri="{FF2B5EF4-FFF2-40B4-BE49-F238E27FC236}">
                  <a16:creationId xmlns:a16="http://schemas.microsoft.com/office/drawing/2014/main" id="{3E6BE653-E64F-4114-9D66-BB4E4A9FC852}"/>
                </a:ext>
              </a:extLst>
            </p:cNvPr>
            <p:cNvSpPr/>
            <p:nvPr/>
          </p:nvSpPr>
          <p:spPr>
            <a:xfrm>
              <a:off x="4581803" y="3776574"/>
              <a:ext cx="339635" cy="288621"/>
            </a:xfrm>
            <a:prstGeom prst="flowChartMerg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ea typeface="Verdana" panose="020B0604030504040204" pitchFamily="34" charset="0"/>
                <a:cs typeface="Verdana" panose="020B0604030504040204" pitchFamily="34" charset="0"/>
              </a:endParaRPr>
            </a:p>
          </p:txBody>
        </p:sp>
        <p:sp>
          <p:nvSpPr>
            <p:cNvPr id="19" name="Vuokaaviosymboli: Yhdistäminen 18">
              <a:extLst>
                <a:ext uri="{FF2B5EF4-FFF2-40B4-BE49-F238E27FC236}">
                  <a16:creationId xmlns:a16="http://schemas.microsoft.com/office/drawing/2014/main" id="{EA6F3EEF-9378-4EA6-94E1-F08C8B074561}"/>
                </a:ext>
              </a:extLst>
            </p:cNvPr>
            <p:cNvSpPr/>
            <p:nvPr/>
          </p:nvSpPr>
          <p:spPr>
            <a:xfrm rot="16200000">
              <a:off x="3015625" y="2476499"/>
              <a:ext cx="339635" cy="288621"/>
            </a:xfrm>
            <a:prstGeom prst="flowChartMerg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ea typeface="Verdana" panose="020B0604030504040204" pitchFamily="34" charset="0"/>
                <a:cs typeface="Verdana" panose="020B0604030504040204" pitchFamily="34" charset="0"/>
              </a:endParaRPr>
            </a:p>
          </p:txBody>
        </p:sp>
        <p:sp>
          <p:nvSpPr>
            <p:cNvPr id="20" name="Vuokaaviosymboli: Yhdistäminen 19">
              <a:extLst>
                <a:ext uri="{FF2B5EF4-FFF2-40B4-BE49-F238E27FC236}">
                  <a16:creationId xmlns:a16="http://schemas.microsoft.com/office/drawing/2014/main" id="{6FF06AEC-C82D-4295-8370-D9EB34EF9EC6}"/>
                </a:ext>
              </a:extLst>
            </p:cNvPr>
            <p:cNvSpPr/>
            <p:nvPr/>
          </p:nvSpPr>
          <p:spPr>
            <a:xfrm rot="5400000">
              <a:off x="2942899" y="3249997"/>
              <a:ext cx="339635" cy="288621"/>
            </a:xfrm>
            <a:prstGeom prst="flowChartMerg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ea typeface="Verdana" panose="020B0604030504040204" pitchFamily="34" charset="0"/>
                <a:cs typeface="Verdana" panose="020B0604030504040204" pitchFamily="34" charset="0"/>
              </a:endParaRPr>
            </a:p>
          </p:txBody>
        </p:sp>
        <p:sp>
          <p:nvSpPr>
            <p:cNvPr id="21" name="Vuokaaviosymboli: Yhdistäminen 20">
              <a:extLst>
                <a:ext uri="{FF2B5EF4-FFF2-40B4-BE49-F238E27FC236}">
                  <a16:creationId xmlns:a16="http://schemas.microsoft.com/office/drawing/2014/main" id="{D830ABAC-902F-4FC6-A101-7371FFD0D784}"/>
                </a:ext>
              </a:extLst>
            </p:cNvPr>
            <p:cNvSpPr/>
            <p:nvPr/>
          </p:nvSpPr>
          <p:spPr>
            <a:xfrm rot="16200000">
              <a:off x="6052846" y="2910362"/>
              <a:ext cx="339635" cy="288621"/>
            </a:xfrm>
            <a:prstGeom prst="flowChartMerg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ea typeface="Verdana" panose="020B0604030504040204" pitchFamily="34" charset="0"/>
                <a:cs typeface="Verdana" panose="020B0604030504040204" pitchFamily="34" charset="0"/>
              </a:endParaRPr>
            </a:p>
          </p:txBody>
        </p:sp>
        <p:sp>
          <p:nvSpPr>
            <p:cNvPr id="22" name="Vuokaaviosymboli: Yhdistäminen 21">
              <a:extLst>
                <a:ext uri="{FF2B5EF4-FFF2-40B4-BE49-F238E27FC236}">
                  <a16:creationId xmlns:a16="http://schemas.microsoft.com/office/drawing/2014/main" id="{454D785F-435E-451B-9150-3D0831DEAB65}"/>
                </a:ext>
              </a:extLst>
            </p:cNvPr>
            <p:cNvSpPr/>
            <p:nvPr/>
          </p:nvSpPr>
          <p:spPr>
            <a:xfrm rot="5400000">
              <a:off x="5713063" y="2900128"/>
              <a:ext cx="339635" cy="288621"/>
            </a:xfrm>
            <a:prstGeom prst="flowChartMerg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ea typeface="Verdana" panose="020B0604030504040204" pitchFamily="34" charset="0"/>
                <a:cs typeface="Verdana" panose="020B0604030504040204" pitchFamily="34" charset="0"/>
              </a:endParaRPr>
            </a:p>
          </p:txBody>
        </p:sp>
      </p:grpSp>
    </p:spTree>
    <p:extLst>
      <p:ext uri="{BB962C8B-B14F-4D97-AF65-F5344CB8AC3E}">
        <p14:creationId xmlns:p14="http://schemas.microsoft.com/office/powerpoint/2010/main" val="6817404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äivämäärän paikkamerkki 3">
            <a:extLst>
              <a:ext uri="{FF2B5EF4-FFF2-40B4-BE49-F238E27FC236}">
                <a16:creationId xmlns:a16="http://schemas.microsoft.com/office/drawing/2014/main" id="{DAB46BC9-6006-458F-A54E-CCA85C93F578}"/>
              </a:ext>
            </a:extLst>
          </p:cNvPr>
          <p:cNvSpPr>
            <a:spLocks noGrp="1"/>
          </p:cNvSpPr>
          <p:nvPr>
            <p:ph type="dt" sz="half" idx="10"/>
          </p:nvPr>
        </p:nvSpPr>
        <p:spPr/>
        <p:txBody>
          <a:bodyPr/>
          <a:lstStyle/>
          <a:p>
            <a:r>
              <a:rPr lang="fi-FI" dirty="0"/>
              <a:t>5.1.2022</a:t>
            </a:r>
          </a:p>
        </p:txBody>
      </p:sp>
      <p:sp>
        <p:nvSpPr>
          <p:cNvPr id="5" name="Alatunnisteen paikkamerkki 4">
            <a:extLst>
              <a:ext uri="{FF2B5EF4-FFF2-40B4-BE49-F238E27FC236}">
                <a16:creationId xmlns:a16="http://schemas.microsoft.com/office/drawing/2014/main" id="{16B1B4E0-9E0D-40B5-8E47-203E323343D2}"/>
              </a:ext>
            </a:extLst>
          </p:cNvPr>
          <p:cNvSpPr>
            <a:spLocks noGrp="1"/>
          </p:cNvSpPr>
          <p:nvPr>
            <p:ph type="ftr" sz="quarter" idx="11"/>
          </p:nvPr>
        </p:nvSpPr>
        <p:spPr/>
        <p:txBody>
          <a:bodyPr/>
          <a:lstStyle/>
          <a:p>
            <a:r>
              <a:rPr lang="fi-FI"/>
              <a:t>Pensionsskyddscentralen   |</a:t>
            </a:r>
          </a:p>
        </p:txBody>
      </p:sp>
      <p:sp>
        <p:nvSpPr>
          <p:cNvPr id="6" name="Dian numeron paikkamerkki 5">
            <a:extLst>
              <a:ext uri="{FF2B5EF4-FFF2-40B4-BE49-F238E27FC236}">
                <a16:creationId xmlns:a16="http://schemas.microsoft.com/office/drawing/2014/main" id="{1151411D-A90F-4D55-AE53-D513AEC805BD}"/>
              </a:ext>
            </a:extLst>
          </p:cNvPr>
          <p:cNvSpPr>
            <a:spLocks noGrp="1"/>
          </p:cNvSpPr>
          <p:nvPr>
            <p:ph type="sldNum" sz="quarter" idx="12"/>
          </p:nvPr>
        </p:nvSpPr>
        <p:spPr/>
        <p:txBody>
          <a:bodyPr/>
          <a:lstStyle/>
          <a:p>
            <a:fld id="{BE2D8D75-17F6-474C-8CC8-AD93DCE1F39D}" type="slidenum">
              <a:rPr lang="fi-FI" smtClean="0"/>
              <a:t>4</a:t>
            </a:fld>
            <a:endParaRPr lang="fi-FI"/>
          </a:p>
        </p:txBody>
      </p:sp>
      <p:sp>
        <p:nvSpPr>
          <p:cNvPr id="8" name="Otsikko 6">
            <a:extLst>
              <a:ext uri="{FF2B5EF4-FFF2-40B4-BE49-F238E27FC236}">
                <a16:creationId xmlns:a16="http://schemas.microsoft.com/office/drawing/2014/main" id="{18E1957C-7065-4917-89E6-0FBCD3375C09}"/>
              </a:ext>
            </a:extLst>
          </p:cNvPr>
          <p:cNvSpPr>
            <a:spLocks noGrp="1"/>
          </p:cNvSpPr>
          <p:nvPr>
            <p:ph type="title"/>
          </p:nvPr>
        </p:nvSpPr>
        <p:spPr>
          <a:xfrm>
            <a:off x="0" y="359999"/>
            <a:ext cx="11856640" cy="1332000"/>
          </a:xfrm>
        </p:spPr>
        <p:txBody>
          <a:bodyPr/>
          <a:lstStyle/>
          <a:p>
            <a:pPr algn="ctr"/>
            <a:r>
              <a:rPr lang="sv-SE" dirty="0"/>
              <a:t>Partiell fondering av </a:t>
            </a:r>
            <a:r>
              <a:rPr lang="sv-SE" dirty="0" err="1"/>
              <a:t>ArPL</a:t>
            </a:r>
            <a:r>
              <a:rPr lang="sv-SE" dirty="0"/>
              <a:t>- och </a:t>
            </a:r>
            <a:r>
              <a:rPr lang="sv-SE" dirty="0" err="1"/>
              <a:t>SjPL</a:t>
            </a:r>
            <a:r>
              <a:rPr lang="sv-SE" dirty="0"/>
              <a:t>-pensioner </a:t>
            </a:r>
            <a:endParaRPr lang="fi-FI" dirty="0"/>
          </a:p>
        </p:txBody>
      </p:sp>
      <p:grpSp>
        <p:nvGrpSpPr>
          <p:cNvPr id="9" name="Ryhmä 8" descr="Pensioner enligt lagen om pension för arbetstagare (ArPL) och lagen om sjömanspensioner (SjPL) finan-sieras med ett partiellt fonderande system, där pensionsutgiften täcks partiellt med fonder och partiellt med avgifter för det aktuella året. Indelningen i en fonderad del och en gemensamt finansierad del (s.k. utjämningsdel) görs på den enskilda pensionens nivå.">
            <a:extLst>
              <a:ext uri="{FF2B5EF4-FFF2-40B4-BE49-F238E27FC236}">
                <a16:creationId xmlns:a16="http://schemas.microsoft.com/office/drawing/2014/main" id="{7CD1500C-175D-445B-AD4F-99795AA56080}"/>
              </a:ext>
              <a:ext uri="{C183D7F6-B498-43B3-948B-1728B52AA6E4}">
                <adec:decorative xmlns:adec="http://schemas.microsoft.com/office/drawing/2017/decorative" val="0"/>
              </a:ext>
            </a:extLst>
          </p:cNvPr>
          <p:cNvGrpSpPr/>
          <p:nvPr/>
        </p:nvGrpSpPr>
        <p:grpSpPr>
          <a:xfrm>
            <a:off x="2927648" y="1709164"/>
            <a:ext cx="6812064" cy="3323496"/>
            <a:chOff x="1308248" y="1803151"/>
            <a:chExt cx="6812064" cy="3323496"/>
          </a:xfrm>
        </p:grpSpPr>
        <p:sp>
          <p:nvSpPr>
            <p:cNvPr id="10" name="Tekstiruutu 9">
              <a:extLst>
                <a:ext uri="{FF2B5EF4-FFF2-40B4-BE49-F238E27FC236}">
                  <a16:creationId xmlns:a16="http://schemas.microsoft.com/office/drawing/2014/main" id="{3AFFC64E-265B-459F-9F2B-8F7C0EA7768F}"/>
                </a:ext>
              </a:extLst>
            </p:cNvPr>
            <p:cNvSpPr txBox="1"/>
            <p:nvPr/>
          </p:nvSpPr>
          <p:spPr>
            <a:xfrm>
              <a:off x="1350780" y="2076814"/>
              <a:ext cx="1152128" cy="400110"/>
            </a:xfrm>
            <a:prstGeom prst="rect">
              <a:avLst/>
            </a:prstGeom>
            <a:noFill/>
          </p:spPr>
          <p:txBody>
            <a:bodyPr wrap="square" rtlCol="0">
              <a:spAutoFit/>
            </a:bodyPr>
            <a:lstStyle/>
            <a:p>
              <a:pPr algn="ctr"/>
              <a:r>
                <a:rPr lang="sv-SE" sz="2000" dirty="0"/>
                <a:t>Pension</a:t>
              </a:r>
            </a:p>
          </p:txBody>
        </p:sp>
        <p:sp>
          <p:nvSpPr>
            <p:cNvPr id="11" name="Tekstiruutu 10">
              <a:extLst>
                <a:ext uri="{FF2B5EF4-FFF2-40B4-BE49-F238E27FC236}">
                  <a16:creationId xmlns:a16="http://schemas.microsoft.com/office/drawing/2014/main" id="{98ED57AF-5A09-44A9-BD91-D93D397A0231}"/>
                </a:ext>
              </a:extLst>
            </p:cNvPr>
            <p:cNvSpPr txBox="1"/>
            <p:nvPr/>
          </p:nvSpPr>
          <p:spPr>
            <a:xfrm>
              <a:off x="2778283" y="1803151"/>
              <a:ext cx="5112568" cy="707886"/>
            </a:xfrm>
            <a:prstGeom prst="rect">
              <a:avLst/>
            </a:prstGeom>
            <a:noFill/>
          </p:spPr>
          <p:txBody>
            <a:bodyPr wrap="square" rtlCol="0">
              <a:spAutoFit/>
            </a:bodyPr>
            <a:lstStyle/>
            <a:p>
              <a:r>
                <a:rPr lang="sv-SE" sz="2000" dirty="0"/>
                <a:t>Indelningen i fonderad del och utjämningsdel görs separat för varje pension.</a:t>
              </a:r>
            </a:p>
          </p:txBody>
        </p:sp>
        <p:sp>
          <p:nvSpPr>
            <p:cNvPr id="12" name="Tekstiruutu 11">
              <a:extLst>
                <a:ext uri="{FF2B5EF4-FFF2-40B4-BE49-F238E27FC236}">
                  <a16:creationId xmlns:a16="http://schemas.microsoft.com/office/drawing/2014/main" id="{E78156D4-169F-4D4B-82DA-77AD1BD2C474}"/>
                </a:ext>
              </a:extLst>
            </p:cNvPr>
            <p:cNvSpPr txBox="1"/>
            <p:nvPr/>
          </p:nvSpPr>
          <p:spPr>
            <a:xfrm>
              <a:off x="2791720" y="2708920"/>
              <a:ext cx="5328592" cy="1323439"/>
            </a:xfrm>
            <a:prstGeom prst="rect">
              <a:avLst/>
            </a:prstGeom>
            <a:noFill/>
          </p:spPr>
          <p:txBody>
            <a:bodyPr wrap="square" rtlCol="0">
              <a:spAutoFit/>
            </a:bodyPr>
            <a:lstStyle/>
            <a:p>
              <a:r>
                <a:rPr lang="sv-SE" sz="2000" b="1" dirty="0"/>
                <a:t>Den del som finansieras gemensamt kallas utjämningsdel</a:t>
              </a:r>
            </a:p>
            <a:p>
              <a:pPr marL="285750" indent="-285750">
                <a:buClr>
                  <a:srgbClr val="0356B5"/>
                </a:buClr>
                <a:buFont typeface="Arial" pitchFamily="34" charset="0"/>
                <a:buChar char="•"/>
              </a:pPr>
              <a:r>
                <a:rPr lang="sv-SE" sz="2000" dirty="0"/>
                <a:t>Finansieras genom fördelningssystemet </a:t>
              </a:r>
            </a:p>
            <a:p>
              <a:pPr marL="285750" indent="-285750">
                <a:buClr>
                  <a:srgbClr val="0356B5"/>
                </a:buClr>
                <a:buFont typeface="Arial" pitchFamily="34" charset="0"/>
                <a:buChar char="•"/>
              </a:pPr>
              <a:r>
                <a:rPr lang="sv-SE" sz="2000" dirty="0"/>
                <a:t>Pensionsanstalterna ansvarar gemensamt  </a:t>
              </a:r>
            </a:p>
          </p:txBody>
        </p:sp>
        <p:sp>
          <p:nvSpPr>
            <p:cNvPr id="13" name="Tekstiruutu 12">
              <a:extLst>
                <a:ext uri="{FF2B5EF4-FFF2-40B4-BE49-F238E27FC236}">
                  <a16:creationId xmlns:a16="http://schemas.microsoft.com/office/drawing/2014/main" id="{815B15B3-F7B4-4C62-B516-AE53C45E23E3}"/>
                </a:ext>
              </a:extLst>
            </p:cNvPr>
            <p:cNvSpPr txBox="1"/>
            <p:nvPr/>
          </p:nvSpPr>
          <p:spPr>
            <a:xfrm>
              <a:off x="2791720" y="4110984"/>
              <a:ext cx="5328592" cy="1015663"/>
            </a:xfrm>
            <a:prstGeom prst="rect">
              <a:avLst/>
            </a:prstGeom>
            <a:noFill/>
          </p:spPr>
          <p:txBody>
            <a:bodyPr wrap="square" rtlCol="0">
              <a:spAutoFit/>
            </a:bodyPr>
            <a:lstStyle/>
            <a:p>
              <a:r>
                <a:rPr lang="sv-SE" sz="2000" b="1" dirty="0"/>
                <a:t>Fonderad del</a:t>
              </a:r>
            </a:p>
            <a:p>
              <a:pPr marL="285750" indent="-285750">
                <a:buClr>
                  <a:srgbClr val="0356B5"/>
                </a:buClr>
                <a:buFont typeface="Arial" pitchFamily="34" charset="0"/>
                <a:buChar char="•"/>
              </a:pPr>
              <a:r>
                <a:rPr lang="sv-SE" sz="2000" dirty="0"/>
                <a:t>Finansieras genom fonderingssystemet</a:t>
              </a:r>
            </a:p>
            <a:p>
              <a:pPr marL="285750" indent="-285750">
                <a:buClr>
                  <a:srgbClr val="0356B5"/>
                </a:buClr>
                <a:buFont typeface="Arial" pitchFamily="34" charset="0"/>
                <a:buChar char="•"/>
              </a:pPr>
              <a:r>
                <a:rPr lang="sv-SE" sz="2000" dirty="0"/>
                <a:t>Den enskilda pensionsanstaltens ansvar</a:t>
              </a:r>
            </a:p>
          </p:txBody>
        </p:sp>
        <p:grpSp>
          <p:nvGrpSpPr>
            <p:cNvPr id="14" name="Ryhmä 13">
              <a:extLst>
                <a:ext uri="{FF2B5EF4-FFF2-40B4-BE49-F238E27FC236}">
                  <a16:creationId xmlns:a16="http://schemas.microsoft.com/office/drawing/2014/main" id="{D5C669AA-63C5-4FA8-A2C7-86B5E0984938}"/>
                </a:ext>
              </a:extLst>
            </p:cNvPr>
            <p:cNvGrpSpPr/>
            <p:nvPr/>
          </p:nvGrpSpPr>
          <p:grpSpPr>
            <a:xfrm>
              <a:off x="1308248" y="2492895"/>
              <a:ext cx="1296144" cy="2527103"/>
              <a:chOff x="1720376" y="2492895"/>
              <a:chExt cx="1296144" cy="2527103"/>
            </a:xfrm>
          </p:grpSpPr>
          <p:sp>
            <p:nvSpPr>
              <p:cNvPr id="15" name="Suorakulmio 14">
                <a:extLst>
                  <a:ext uri="{FF2B5EF4-FFF2-40B4-BE49-F238E27FC236}">
                    <a16:creationId xmlns:a16="http://schemas.microsoft.com/office/drawing/2014/main" id="{E4222E10-2A37-47E1-80C6-A4BD7F3EDEEA}"/>
                  </a:ext>
                </a:extLst>
              </p:cNvPr>
              <p:cNvSpPr/>
              <p:nvPr/>
            </p:nvSpPr>
            <p:spPr>
              <a:xfrm>
                <a:off x="1720376" y="2492895"/>
                <a:ext cx="1296144" cy="1661723"/>
              </a:xfrm>
              <a:prstGeom prst="rect">
                <a:avLst/>
              </a:prstGeom>
              <a:solidFill>
                <a:srgbClr val="02B7F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sz="2000" dirty="0"/>
              </a:p>
            </p:txBody>
          </p:sp>
          <p:sp>
            <p:nvSpPr>
              <p:cNvPr id="16" name="Suorakulmio 15">
                <a:extLst>
                  <a:ext uri="{FF2B5EF4-FFF2-40B4-BE49-F238E27FC236}">
                    <a16:creationId xmlns:a16="http://schemas.microsoft.com/office/drawing/2014/main" id="{C561B521-7DB8-4161-82DC-D836F34906CE}"/>
                  </a:ext>
                </a:extLst>
              </p:cNvPr>
              <p:cNvSpPr/>
              <p:nvPr/>
            </p:nvSpPr>
            <p:spPr>
              <a:xfrm>
                <a:off x="1720376" y="4148160"/>
                <a:ext cx="1296144" cy="871838"/>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grpSp>
      </p:grpSp>
    </p:spTree>
    <p:extLst>
      <p:ext uri="{BB962C8B-B14F-4D97-AF65-F5344CB8AC3E}">
        <p14:creationId xmlns:p14="http://schemas.microsoft.com/office/powerpoint/2010/main" val="5567324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tsikko 6">
            <a:extLst>
              <a:ext uri="{FF2B5EF4-FFF2-40B4-BE49-F238E27FC236}">
                <a16:creationId xmlns:a16="http://schemas.microsoft.com/office/drawing/2014/main" id="{4B1E9995-3D00-4411-BC4C-CB34FD63543B}"/>
              </a:ext>
            </a:extLst>
          </p:cNvPr>
          <p:cNvSpPr>
            <a:spLocks noGrp="1"/>
          </p:cNvSpPr>
          <p:nvPr>
            <p:ph type="title"/>
          </p:nvPr>
        </p:nvSpPr>
        <p:spPr>
          <a:xfrm>
            <a:off x="47328" y="359999"/>
            <a:ext cx="11809312" cy="908761"/>
          </a:xfrm>
        </p:spPr>
        <p:txBody>
          <a:bodyPr/>
          <a:lstStyle/>
          <a:p>
            <a:pPr algn="ctr"/>
            <a:r>
              <a:rPr lang="sv-SE" dirty="0"/>
              <a:t>Finansieringen av pensionerna</a:t>
            </a:r>
            <a:endParaRPr lang="fi-FI" dirty="0"/>
          </a:p>
        </p:txBody>
      </p:sp>
      <p:sp>
        <p:nvSpPr>
          <p:cNvPr id="4" name="Päivämäärän paikkamerkki 3">
            <a:extLst>
              <a:ext uri="{FF2B5EF4-FFF2-40B4-BE49-F238E27FC236}">
                <a16:creationId xmlns:a16="http://schemas.microsoft.com/office/drawing/2014/main" id="{DAB46BC9-6006-458F-A54E-CCA85C93F578}"/>
              </a:ext>
            </a:extLst>
          </p:cNvPr>
          <p:cNvSpPr>
            <a:spLocks noGrp="1"/>
          </p:cNvSpPr>
          <p:nvPr>
            <p:ph type="dt" sz="half" idx="10"/>
          </p:nvPr>
        </p:nvSpPr>
        <p:spPr/>
        <p:txBody>
          <a:bodyPr/>
          <a:lstStyle/>
          <a:p>
            <a:r>
              <a:rPr lang="fi-FI" dirty="0"/>
              <a:t>5.1.2022</a:t>
            </a:r>
          </a:p>
        </p:txBody>
      </p:sp>
      <p:sp>
        <p:nvSpPr>
          <p:cNvPr id="5" name="Alatunnisteen paikkamerkki 4">
            <a:extLst>
              <a:ext uri="{FF2B5EF4-FFF2-40B4-BE49-F238E27FC236}">
                <a16:creationId xmlns:a16="http://schemas.microsoft.com/office/drawing/2014/main" id="{16B1B4E0-9E0D-40B5-8E47-203E323343D2}"/>
              </a:ext>
            </a:extLst>
          </p:cNvPr>
          <p:cNvSpPr>
            <a:spLocks noGrp="1"/>
          </p:cNvSpPr>
          <p:nvPr>
            <p:ph type="ftr" sz="quarter" idx="11"/>
          </p:nvPr>
        </p:nvSpPr>
        <p:spPr/>
        <p:txBody>
          <a:bodyPr/>
          <a:lstStyle/>
          <a:p>
            <a:r>
              <a:rPr lang="fi-FI"/>
              <a:t>Pensionsskyddscentralen   |</a:t>
            </a:r>
          </a:p>
        </p:txBody>
      </p:sp>
      <p:sp>
        <p:nvSpPr>
          <p:cNvPr id="6" name="Dian numeron paikkamerkki 5">
            <a:extLst>
              <a:ext uri="{FF2B5EF4-FFF2-40B4-BE49-F238E27FC236}">
                <a16:creationId xmlns:a16="http://schemas.microsoft.com/office/drawing/2014/main" id="{1151411D-A90F-4D55-AE53-D513AEC805BD}"/>
              </a:ext>
            </a:extLst>
          </p:cNvPr>
          <p:cNvSpPr>
            <a:spLocks noGrp="1"/>
          </p:cNvSpPr>
          <p:nvPr>
            <p:ph type="sldNum" sz="quarter" idx="12"/>
          </p:nvPr>
        </p:nvSpPr>
        <p:spPr/>
        <p:txBody>
          <a:bodyPr/>
          <a:lstStyle/>
          <a:p>
            <a:fld id="{BE2D8D75-17F6-474C-8CC8-AD93DCE1F39D}" type="slidenum">
              <a:rPr lang="fi-FI" smtClean="0"/>
              <a:t>5</a:t>
            </a:fld>
            <a:endParaRPr lang="fi-FI"/>
          </a:p>
        </p:txBody>
      </p:sp>
      <p:grpSp>
        <p:nvGrpSpPr>
          <p:cNvPr id="8" name="Ryhmä 7" descr="Företagarnas pensioner bekostas genom ett fördelningssystem och statlig finansiering till den del som de insamlade avgifterna inte räcker till för att täcka pensionsutgiften. Den offentliga sektorns pensioner finansieras med fördelningssystem som har inbyggda buffertfonder.">
            <a:extLst>
              <a:ext uri="{FF2B5EF4-FFF2-40B4-BE49-F238E27FC236}">
                <a16:creationId xmlns:a16="http://schemas.microsoft.com/office/drawing/2014/main" id="{DE6475F3-2AB2-4424-BF33-A019571A2190}"/>
              </a:ext>
              <a:ext uri="{C183D7F6-B498-43B3-948B-1728B52AA6E4}">
                <adec:decorative xmlns:adec="http://schemas.microsoft.com/office/drawing/2017/decorative" val="0"/>
              </a:ext>
            </a:extLst>
          </p:cNvPr>
          <p:cNvGrpSpPr/>
          <p:nvPr/>
        </p:nvGrpSpPr>
        <p:grpSpPr>
          <a:xfrm>
            <a:off x="3057830" y="1216943"/>
            <a:ext cx="6561789" cy="5226959"/>
            <a:chOff x="1535289" y="1012127"/>
            <a:chExt cx="6561789" cy="5226959"/>
          </a:xfrm>
        </p:grpSpPr>
        <p:sp>
          <p:nvSpPr>
            <p:cNvPr id="9" name="Pyöristetty suorakulmio 31">
              <a:extLst>
                <a:ext uri="{FF2B5EF4-FFF2-40B4-BE49-F238E27FC236}">
                  <a16:creationId xmlns:a16="http://schemas.microsoft.com/office/drawing/2014/main" id="{716F6777-C388-4630-9662-7BE550844C58}"/>
                </a:ext>
              </a:extLst>
            </p:cNvPr>
            <p:cNvSpPr/>
            <p:nvPr/>
          </p:nvSpPr>
          <p:spPr>
            <a:xfrm>
              <a:off x="1535289" y="1162447"/>
              <a:ext cx="2488072" cy="600132"/>
            </a:xfrm>
            <a:prstGeom prst="roundRect">
              <a:avLst/>
            </a:prstGeom>
            <a:solidFill>
              <a:srgbClr val="0356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dirty="0" err="1">
                  <a:ea typeface="Verdana" panose="020B0604030504040204" pitchFamily="34" charset="0"/>
                  <a:cs typeface="Verdana" panose="020B0604030504040204" pitchFamily="34" charset="0"/>
                </a:rPr>
                <a:t>Privata</a:t>
              </a:r>
              <a:r>
                <a:rPr lang="fi-FI" dirty="0">
                  <a:ea typeface="Verdana" panose="020B0604030504040204" pitchFamily="34" charset="0"/>
                  <a:cs typeface="Verdana" panose="020B0604030504040204" pitchFamily="34" charset="0"/>
                </a:rPr>
                <a:t> </a:t>
              </a:r>
              <a:r>
                <a:rPr lang="fi-FI" dirty="0" err="1">
                  <a:ea typeface="Verdana" panose="020B0604030504040204" pitchFamily="34" charset="0"/>
                  <a:cs typeface="Verdana" panose="020B0604030504040204" pitchFamily="34" charset="0"/>
                </a:rPr>
                <a:t>sektorn</a:t>
              </a:r>
              <a:endParaRPr lang="fi-FI" dirty="0">
                <a:ea typeface="Verdana" panose="020B0604030504040204" pitchFamily="34" charset="0"/>
                <a:cs typeface="Verdana" panose="020B0604030504040204" pitchFamily="34" charset="0"/>
              </a:endParaRPr>
            </a:p>
          </p:txBody>
        </p:sp>
        <p:sp>
          <p:nvSpPr>
            <p:cNvPr id="10" name="Pyöristetty suorakulmio 32">
              <a:extLst>
                <a:ext uri="{FF2B5EF4-FFF2-40B4-BE49-F238E27FC236}">
                  <a16:creationId xmlns:a16="http://schemas.microsoft.com/office/drawing/2014/main" id="{F86A310D-5A0C-4E6B-8409-E22F7D01364E}"/>
                </a:ext>
              </a:extLst>
            </p:cNvPr>
            <p:cNvSpPr/>
            <p:nvPr/>
          </p:nvSpPr>
          <p:spPr>
            <a:xfrm>
              <a:off x="2141871" y="1836919"/>
              <a:ext cx="1881490" cy="571063"/>
            </a:xfrm>
            <a:prstGeom prst="roundRect">
              <a:avLst/>
            </a:prstGeom>
            <a:solidFill>
              <a:schemeClr val="bg1"/>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lIns="72000" tIns="0" rIns="0" rtlCol="0" anchor="ctr"/>
            <a:lstStyle/>
            <a:p>
              <a:r>
                <a:rPr lang="sv-SE" sz="1600" dirty="0">
                  <a:solidFill>
                    <a:schemeClr val="tx1"/>
                  </a:solidFill>
                </a:rPr>
                <a:t>Pensionslagarna för arbetstagare</a:t>
              </a:r>
            </a:p>
          </p:txBody>
        </p:sp>
        <p:sp>
          <p:nvSpPr>
            <p:cNvPr id="11" name="Pyöristetty suorakulmio 33">
              <a:extLst>
                <a:ext uri="{FF2B5EF4-FFF2-40B4-BE49-F238E27FC236}">
                  <a16:creationId xmlns:a16="http://schemas.microsoft.com/office/drawing/2014/main" id="{C9E6187F-95B8-448E-9186-4FF25F0979FD}"/>
                </a:ext>
              </a:extLst>
            </p:cNvPr>
            <p:cNvSpPr/>
            <p:nvPr/>
          </p:nvSpPr>
          <p:spPr>
            <a:xfrm>
              <a:off x="2128619" y="2495624"/>
              <a:ext cx="1881489" cy="571063"/>
            </a:xfrm>
            <a:prstGeom prst="roundRect">
              <a:avLst/>
            </a:prstGeom>
            <a:solidFill>
              <a:schemeClr val="bg1"/>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lIns="72000" rIns="36000" rtlCol="0" anchor="ctr"/>
            <a:lstStyle/>
            <a:p>
              <a:r>
                <a:rPr lang="sv-SE" sz="1600" dirty="0">
                  <a:solidFill>
                    <a:schemeClr val="tx1"/>
                  </a:solidFill>
                </a:rPr>
                <a:t>Pensionslagarna för företagare</a:t>
              </a:r>
            </a:p>
          </p:txBody>
        </p:sp>
        <p:cxnSp>
          <p:nvCxnSpPr>
            <p:cNvPr id="12" name="Suora yhdysviiva 11">
              <a:extLst>
                <a:ext uri="{FF2B5EF4-FFF2-40B4-BE49-F238E27FC236}">
                  <a16:creationId xmlns:a16="http://schemas.microsoft.com/office/drawing/2014/main" id="{E62A4FFE-3FAB-456C-86B6-A20195C1F3E1}"/>
                </a:ext>
              </a:extLst>
            </p:cNvPr>
            <p:cNvCxnSpPr/>
            <p:nvPr/>
          </p:nvCxnSpPr>
          <p:spPr>
            <a:xfrm>
              <a:off x="1734799" y="2122450"/>
              <a:ext cx="398918" cy="0"/>
            </a:xfrm>
            <a:prstGeom prst="line">
              <a:avLst/>
            </a:prstGeom>
            <a:ln w="19050">
              <a:solidFill>
                <a:srgbClr val="0070C0"/>
              </a:solidFill>
            </a:ln>
            <a:effectLst/>
          </p:spPr>
          <p:style>
            <a:lnRef idx="2">
              <a:schemeClr val="accent1"/>
            </a:lnRef>
            <a:fillRef idx="0">
              <a:schemeClr val="accent1"/>
            </a:fillRef>
            <a:effectRef idx="1">
              <a:schemeClr val="accent1"/>
            </a:effectRef>
            <a:fontRef idx="minor">
              <a:schemeClr val="tx1"/>
            </a:fontRef>
          </p:style>
        </p:cxnSp>
        <p:cxnSp>
          <p:nvCxnSpPr>
            <p:cNvPr id="13" name="Suora yhdysviiva 12">
              <a:extLst>
                <a:ext uri="{FF2B5EF4-FFF2-40B4-BE49-F238E27FC236}">
                  <a16:creationId xmlns:a16="http://schemas.microsoft.com/office/drawing/2014/main" id="{8E7E2D44-4EA1-4185-89CA-CDDC7E264CD4}"/>
                </a:ext>
              </a:extLst>
            </p:cNvPr>
            <p:cNvCxnSpPr/>
            <p:nvPr/>
          </p:nvCxnSpPr>
          <p:spPr>
            <a:xfrm flipH="1">
              <a:off x="1733277" y="1767339"/>
              <a:ext cx="1522" cy="1007569"/>
            </a:xfrm>
            <a:prstGeom prst="line">
              <a:avLst/>
            </a:prstGeom>
            <a:ln w="19050">
              <a:solidFill>
                <a:srgbClr val="0070C0"/>
              </a:solidFill>
            </a:ln>
            <a:effectLst/>
          </p:spPr>
          <p:style>
            <a:lnRef idx="2">
              <a:schemeClr val="accent1"/>
            </a:lnRef>
            <a:fillRef idx="0">
              <a:schemeClr val="accent1"/>
            </a:fillRef>
            <a:effectRef idx="1">
              <a:schemeClr val="accent1"/>
            </a:effectRef>
            <a:fontRef idx="minor">
              <a:schemeClr val="tx1"/>
            </a:fontRef>
          </p:style>
        </p:cxnSp>
        <p:cxnSp>
          <p:nvCxnSpPr>
            <p:cNvPr id="14" name="Suora yhdysviiva 13">
              <a:extLst>
                <a:ext uri="{FF2B5EF4-FFF2-40B4-BE49-F238E27FC236}">
                  <a16:creationId xmlns:a16="http://schemas.microsoft.com/office/drawing/2014/main" id="{D5B9B59A-BF2D-4970-94F5-522AEE507626}"/>
                </a:ext>
              </a:extLst>
            </p:cNvPr>
            <p:cNvCxnSpPr/>
            <p:nvPr/>
          </p:nvCxnSpPr>
          <p:spPr>
            <a:xfrm>
              <a:off x="1718852" y="2774908"/>
              <a:ext cx="398918" cy="0"/>
            </a:xfrm>
            <a:prstGeom prst="line">
              <a:avLst/>
            </a:prstGeom>
            <a:ln w="19050">
              <a:solidFill>
                <a:srgbClr val="0070C0"/>
              </a:solidFill>
            </a:ln>
            <a:effectLst/>
          </p:spPr>
          <p:style>
            <a:lnRef idx="2">
              <a:schemeClr val="accent1"/>
            </a:lnRef>
            <a:fillRef idx="0">
              <a:schemeClr val="accent1"/>
            </a:fillRef>
            <a:effectRef idx="1">
              <a:schemeClr val="accent1"/>
            </a:effectRef>
            <a:fontRef idx="minor">
              <a:schemeClr val="tx1"/>
            </a:fontRef>
          </p:style>
        </p:cxnSp>
        <p:cxnSp>
          <p:nvCxnSpPr>
            <p:cNvPr id="15" name="Kulmayhdysviiva 37">
              <a:extLst>
                <a:ext uri="{FF2B5EF4-FFF2-40B4-BE49-F238E27FC236}">
                  <a16:creationId xmlns:a16="http://schemas.microsoft.com/office/drawing/2014/main" id="{01206164-A62A-4F14-A15B-A57EC02910C7}"/>
                </a:ext>
              </a:extLst>
            </p:cNvPr>
            <p:cNvCxnSpPr/>
            <p:nvPr/>
          </p:nvCxnSpPr>
          <p:spPr>
            <a:xfrm>
              <a:off x="4023361" y="2122450"/>
              <a:ext cx="592916" cy="468000"/>
            </a:xfrm>
            <a:prstGeom prst="bentConnector3">
              <a:avLst/>
            </a:prstGeom>
            <a:ln w="19050">
              <a:solidFill>
                <a:srgbClr val="0070C0"/>
              </a:solidFill>
            </a:ln>
            <a:effectLst/>
          </p:spPr>
          <p:style>
            <a:lnRef idx="2">
              <a:schemeClr val="accent1"/>
            </a:lnRef>
            <a:fillRef idx="0">
              <a:schemeClr val="accent1"/>
            </a:fillRef>
            <a:effectRef idx="1">
              <a:schemeClr val="accent1"/>
            </a:effectRef>
            <a:fontRef idx="minor">
              <a:schemeClr val="tx1"/>
            </a:fontRef>
          </p:style>
        </p:cxnSp>
        <p:cxnSp>
          <p:nvCxnSpPr>
            <p:cNvPr id="16" name="Kulmayhdysviiva 38">
              <a:extLst>
                <a:ext uri="{FF2B5EF4-FFF2-40B4-BE49-F238E27FC236}">
                  <a16:creationId xmlns:a16="http://schemas.microsoft.com/office/drawing/2014/main" id="{26081FD6-11BF-41EC-87FE-1015ED69D805}"/>
                </a:ext>
              </a:extLst>
            </p:cNvPr>
            <p:cNvCxnSpPr/>
            <p:nvPr/>
          </p:nvCxnSpPr>
          <p:spPr>
            <a:xfrm flipV="1">
              <a:off x="4023361" y="1387353"/>
              <a:ext cx="584763" cy="735098"/>
            </a:xfrm>
            <a:prstGeom prst="bentConnector3">
              <a:avLst/>
            </a:prstGeom>
            <a:ln w="19050">
              <a:solidFill>
                <a:srgbClr val="0070C0"/>
              </a:solidFill>
            </a:ln>
            <a:effectLst/>
          </p:spPr>
          <p:style>
            <a:lnRef idx="2">
              <a:schemeClr val="accent1"/>
            </a:lnRef>
            <a:fillRef idx="0">
              <a:schemeClr val="accent1"/>
            </a:fillRef>
            <a:effectRef idx="1">
              <a:schemeClr val="accent1"/>
            </a:effectRef>
            <a:fontRef idx="minor">
              <a:schemeClr val="tx1"/>
            </a:fontRef>
          </p:style>
        </p:cxnSp>
        <p:cxnSp>
          <p:nvCxnSpPr>
            <p:cNvPr id="17" name="Kulmayhdysviiva 39">
              <a:extLst>
                <a:ext uri="{FF2B5EF4-FFF2-40B4-BE49-F238E27FC236}">
                  <a16:creationId xmlns:a16="http://schemas.microsoft.com/office/drawing/2014/main" id="{C23825B3-7617-48EA-A095-86D6BB8CFB31}"/>
                </a:ext>
              </a:extLst>
            </p:cNvPr>
            <p:cNvCxnSpPr/>
            <p:nvPr/>
          </p:nvCxnSpPr>
          <p:spPr>
            <a:xfrm>
              <a:off x="4010108" y="2781156"/>
              <a:ext cx="598016" cy="864000"/>
            </a:xfrm>
            <a:prstGeom prst="bentConnector3">
              <a:avLst/>
            </a:prstGeom>
            <a:ln w="19050">
              <a:solidFill>
                <a:srgbClr val="0070C0"/>
              </a:solidFill>
            </a:ln>
            <a:effectLst/>
          </p:spPr>
          <p:style>
            <a:lnRef idx="2">
              <a:schemeClr val="accent1"/>
            </a:lnRef>
            <a:fillRef idx="0">
              <a:schemeClr val="accent1"/>
            </a:fillRef>
            <a:effectRef idx="1">
              <a:schemeClr val="accent1"/>
            </a:effectRef>
            <a:fontRef idx="minor">
              <a:schemeClr val="tx1"/>
            </a:fontRef>
          </p:style>
        </p:cxnSp>
        <p:sp>
          <p:nvSpPr>
            <p:cNvPr id="18" name="Pyöristetty suorakulmio 40">
              <a:extLst>
                <a:ext uri="{FF2B5EF4-FFF2-40B4-BE49-F238E27FC236}">
                  <a16:creationId xmlns:a16="http://schemas.microsoft.com/office/drawing/2014/main" id="{4861FA3B-229A-4165-A68D-16377ED9B8C2}"/>
                </a:ext>
              </a:extLst>
            </p:cNvPr>
            <p:cNvSpPr/>
            <p:nvPr/>
          </p:nvSpPr>
          <p:spPr>
            <a:xfrm>
              <a:off x="4608124" y="1012127"/>
              <a:ext cx="3488954" cy="792000"/>
            </a:xfrm>
            <a:prstGeom prst="roundRect">
              <a:avLst/>
            </a:prstGeom>
            <a:solidFill>
              <a:srgbClr val="02B7FA"/>
            </a:solidFill>
            <a:ln>
              <a:noFill/>
            </a:ln>
          </p:spPr>
          <p:style>
            <a:lnRef idx="2">
              <a:schemeClr val="accent1">
                <a:shade val="50000"/>
              </a:schemeClr>
            </a:lnRef>
            <a:fillRef idx="1">
              <a:schemeClr val="accent1"/>
            </a:fillRef>
            <a:effectRef idx="0">
              <a:schemeClr val="accent1"/>
            </a:effectRef>
            <a:fontRef idx="minor">
              <a:schemeClr val="lt1"/>
            </a:fontRef>
          </p:style>
          <p:txBody>
            <a:bodyPr tIns="288000" rtlCol="0" anchor="ctr" anchorCtr="1"/>
            <a:lstStyle/>
            <a:p>
              <a:pPr algn="ctr"/>
              <a:r>
                <a:rPr lang="sv-SE" sz="1600" dirty="0">
                  <a:solidFill>
                    <a:schemeClr val="tx1"/>
                  </a:solidFill>
                </a:rPr>
                <a:t>Fonderande system:</a:t>
              </a:r>
            </a:p>
            <a:p>
              <a:pPr algn="ctr"/>
              <a:r>
                <a:rPr lang="sv-SE" sz="1600" dirty="0">
                  <a:solidFill>
                    <a:schemeClr val="tx1"/>
                  </a:solidFill>
                </a:rPr>
                <a:t>Fonderad del</a:t>
              </a:r>
            </a:p>
            <a:p>
              <a:pPr algn="ctr"/>
              <a:r>
                <a:rPr lang="sv-SE" sz="1600" dirty="0">
                  <a:solidFill>
                    <a:schemeClr val="tx1"/>
                  </a:solidFill>
                </a:rPr>
                <a:t>Pensionsanstaltens ansvar</a:t>
              </a:r>
            </a:p>
            <a:p>
              <a:pPr algn="ctr"/>
              <a:endParaRPr lang="fi-FI" sz="1600" dirty="0">
                <a:solidFill>
                  <a:schemeClr val="tx1"/>
                </a:solidFill>
                <a:ea typeface="Verdana" panose="020B0604030504040204" pitchFamily="34" charset="0"/>
                <a:cs typeface="Verdana" panose="020B0604030504040204" pitchFamily="34" charset="0"/>
              </a:endParaRPr>
            </a:p>
          </p:txBody>
        </p:sp>
        <p:sp>
          <p:nvSpPr>
            <p:cNvPr id="19" name="Pyöristetty suorakulmio 41">
              <a:extLst>
                <a:ext uri="{FF2B5EF4-FFF2-40B4-BE49-F238E27FC236}">
                  <a16:creationId xmlns:a16="http://schemas.microsoft.com/office/drawing/2014/main" id="{334BCEA4-B31B-4507-9D93-454C751C48B2}"/>
                </a:ext>
              </a:extLst>
            </p:cNvPr>
            <p:cNvSpPr/>
            <p:nvPr/>
          </p:nvSpPr>
          <p:spPr>
            <a:xfrm>
              <a:off x="4616277" y="1918502"/>
              <a:ext cx="3480801" cy="1260000"/>
            </a:xfrm>
            <a:prstGeom prst="roundRect">
              <a:avLst/>
            </a:prstGeom>
            <a:solidFill>
              <a:srgbClr val="02B7FA"/>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252000" rIns="0" rtlCol="0" anchor="ctr" anchorCtr="1"/>
            <a:lstStyle/>
            <a:p>
              <a:pPr algn="ctr"/>
              <a:r>
                <a:rPr lang="sv-SE" sz="1600" dirty="0">
                  <a:solidFill>
                    <a:schemeClr val="tx1"/>
                  </a:solidFill>
                </a:rPr>
                <a:t>Fördelningssystem:</a:t>
              </a:r>
            </a:p>
            <a:p>
              <a:pPr algn="ctr"/>
              <a:r>
                <a:rPr lang="sv-SE" sz="1600" dirty="0">
                  <a:solidFill>
                    <a:schemeClr val="tx1"/>
                  </a:solidFill>
                </a:rPr>
                <a:t>Utjämningsdel</a:t>
              </a:r>
            </a:p>
            <a:p>
              <a:pPr algn="ctr"/>
              <a:r>
                <a:rPr lang="sv-SE" sz="1600" dirty="0">
                  <a:solidFill>
                    <a:schemeClr val="tx1"/>
                  </a:solidFill>
                </a:rPr>
                <a:t>Pensionsanstalternas gemensamma ansvar och statens andel av </a:t>
              </a:r>
              <a:br>
                <a:rPr lang="sv-SE" sz="1600" dirty="0">
                  <a:solidFill>
                    <a:schemeClr val="tx1"/>
                  </a:solidFill>
                </a:rPr>
              </a:br>
              <a:r>
                <a:rPr lang="sv-SE" sz="1600" dirty="0" err="1">
                  <a:solidFill>
                    <a:schemeClr val="tx1"/>
                  </a:solidFill>
                </a:rPr>
                <a:t>SjPL</a:t>
              </a:r>
              <a:r>
                <a:rPr lang="sv-SE" sz="1600" dirty="0">
                  <a:solidFill>
                    <a:schemeClr val="tx1"/>
                  </a:solidFill>
                </a:rPr>
                <a:t>-pensioner</a:t>
              </a:r>
            </a:p>
            <a:p>
              <a:pPr algn="ctr"/>
              <a:endParaRPr lang="fi-FI" sz="1600" dirty="0">
                <a:solidFill>
                  <a:schemeClr val="tx1"/>
                </a:solidFill>
                <a:ea typeface="Verdana" panose="020B0604030504040204" pitchFamily="34" charset="0"/>
                <a:cs typeface="Verdana" panose="020B0604030504040204" pitchFamily="34" charset="0"/>
              </a:endParaRPr>
            </a:p>
          </p:txBody>
        </p:sp>
        <p:sp>
          <p:nvSpPr>
            <p:cNvPr id="20" name="Pyöristetty suorakulmio 42">
              <a:extLst>
                <a:ext uri="{FF2B5EF4-FFF2-40B4-BE49-F238E27FC236}">
                  <a16:creationId xmlns:a16="http://schemas.microsoft.com/office/drawing/2014/main" id="{57D37D97-F113-4B93-9CA5-28DD64DB8F84}"/>
                </a:ext>
              </a:extLst>
            </p:cNvPr>
            <p:cNvSpPr/>
            <p:nvPr/>
          </p:nvSpPr>
          <p:spPr>
            <a:xfrm>
              <a:off x="4608124" y="3302297"/>
              <a:ext cx="3488954" cy="756000"/>
            </a:xfrm>
            <a:prstGeom prst="roundRect">
              <a:avLst/>
            </a:prstGeom>
            <a:solidFill>
              <a:srgbClr val="02B7FA"/>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288000" rIns="0" rtlCol="0" anchor="ctr" anchorCtr="1"/>
            <a:lstStyle/>
            <a:p>
              <a:pPr algn="ctr"/>
              <a:r>
                <a:rPr lang="sv-SE" sz="1600" dirty="0">
                  <a:solidFill>
                    <a:schemeClr val="tx1"/>
                  </a:solidFill>
                </a:rPr>
                <a:t>Fördelningssystem:</a:t>
              </a:r>
            </a:p>
            <a:p>
              <a:pPr algn="ctr"/>
              <a:r>
                <a:rPr lang="sv-SE" sz="1600" dirty="0">
                  <a:solidFill>
                    <a:schemeClr val="tx1"/>
                  </a:solidFill>
                </a:rPr>
                <a:t>Pensionsanstalternas gemensamma ansvar och statsgaranti</a:t>
              </a:r>
            </a:p>
            <a:p>
              <a:pPr algn="ctr"/>
              <a:endParaRPr lang="fi-FI" sz="1600" dirty="0">
                <a:solidFill>
                  <a:schemeClr val="tx1"/>
                </a:solidFill>
                <a:ea typeface="Verdana" panose="020B0604030504040204" pitchFamily="34" charset="0"/>
                <a:cs typeface="Verdana" panose="020B0604030504040204" pitchFamily="34" charset="0"/>
              </a:endParaRPr>
            </a:p>
          </p:txBody>
        </p:sp>
        <p:sp>
          <p:nvSpPr>
            <p:cNvPr id="21" name="Pyöristetty suorakulmio 43">
              <a:extLst>
                <a:ext uri="{FF2B5EF4-FFF2-40B4-BE49-F238E27FC236}">
                  <a16:creationId xmlns:a16="http://schemas.microsoft.com/office/drawing/2014/main" id="{4737866F-D843-4FE2-9739-9FFB8928279A}"/>
                </a:ext>
              </a:extLst>
            </p:cNvPr>
            <p:cNvSpPr/>
            <p:nvPr/>
          </p:nvSpPr>
          <p:spPr>
            <a:xfrm>
              <a:off x="1535289" y="3700766"/>
              <a:ext cx="2488071" cy="600132"/>
            </a:xfrm>
            <a:prstGeom prst="roundRect">
              <a:avLst/>
            </a:prstGeom>
            <a:solidFill>
              <a:srgbClr val="0356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dirty="0" err="1">
                  <a:ea typeface="Verdana" panose="020B0604030504040204" pitchFamily="34" charset="0"/>
                  <a:cs typeface="Verdana" panose="020B0604030504040204" pitchFamily="34" charset="0"/>
                </a:rPr>
                <a:t>Offentliga</a:t>
              </a:r>
              <a:r>
                <a:rPr lang="fi-FI" dirty="0">
                  <a:ea typeface="Verdana" panose="020B0604030504040204" pitchFamily="34" charset="0"/>
                  <a:cs typeface="Verdana" panose="020B0604030504040204" pitchFamily="34" charset="0"/>
                </a:rPr>
                <a:t> </a:t>
              </a:r>
              <a:r>
                <a:rPr lang="fi-FI" dirty="0" err="1">
                  <a:ea typeface="Verdana" panose="020B0604030504040204" pitchFamily="34" charset="0"/>
                  <a:cs typeface="Verdana" panose="020B0604030504040204" pitchFamily="34" charset="0"/>
                </a:rPr>
                <a:t>sektorn</a:t>
              </a:r>
              <a:endParaRPr lang="fi-FI" dirty="0">
                <a:ea typeface="Verdana" panose="020B0604030504040204" pitchFamily="34" charset="0"/>
                <a:cs typeface="Verdana" panose="020B0604030504040204" pitchFamily="34" charset="0"/>
              </a:endParaRPr>
            </a:p>
          </p:txBody>
        </p:sp>
        <p:sp>
          <p:nvSpPr>
            <p:cNvPr id="22" name="Ellipsi 21">
              <a:extLst>
                <a:ext uri="{FF2B5EF4-FFF2-40B4-BE49-F238E27FC236}">
                  <a16:creationId xmlns:a16="http://schemas.microsoft.com/office/drawing/2014/main" id="{07439F95-D3F2-4918-A463-AB12EE70F1BF}"/>
                </a:ext>
              </a:extLst>
            </p:cNvPr>
            <p:cNvSpPr/>
            <p:nvPr/>
          </p:nvSpPr>
          <p:spPr>
            <a:xfrm>
              <a:off x="3610408" y="4255098"/>
              <a:ext cx="3495775" cy="1983988"/>
            </a:xfrm>
            <a:prstGeom prst="ellipse">
              <a:avLst/>
            </a:prstGeom>
            <a:pattFill prst="pct10">
              <a:fgClr>
                <a:schemeClr val="bg1">
                  <a:lumMod val="75000"/>
                </a:schemeClr>
              </a:fgClr>
              <a:bgClr>
                <a:schemeClr val="bg1"/>
              </a:bgClr>
            </a:patt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tIns="288000" rtlCol="0" anchor="ctr"/>
            <a:lstStyle/>
            <a:p>
              <a:pPr algn="ctr"/>
              <a:r>
                <a:rPr lang="sv-SE" sz="1600" dirty="0">
                  <a:solidFill>
                    <a:schemeClr val="tx1"/>
                  </a:solidFill>
                </a:rPr>
                <a:t>Fördelningssystem och buffertfonder</a:t>
              </a:r>
            </a:p>
            <a:p>
              <a:pPr algn="ctr"/>
              <a:endParaRPr lang="fi-FI" sz="1600" dirty="0"/>
            </a:p>
            <a:p>
              <a:pPr algn="ctr"/>
              <a:endParaRPr lang="fi-FI" sz="1600" dirty="0"/>
            </a:p>
            <a:p>
              <a:pPr algn="ctr"/>
              <a:endParaRPr lang="fi-FI" sz="1600" dirty="0"/>
            </a:p>
          </p:txBody>
        </p:sp>
        <p:sp>
          <p:nvSpPr>
            <p:cNvPr id="23" name="Pyöristetty suorakulmio 45">
              <a:extLst>
                <a:ext uri="{FF2B5EF4-FFF2-40B4-BE49-F238E27FC236}">
                  <a16:creationId xmlns:a16="http://schemas.microsoft.com/office/drawing/2014/main" id="{725F6037-CDFA-4E26-9EA7-758F51C6D804}"/>
                </a:ext>
              </a:extLst>
            </p:cNvPr>
            <p:cNvSpPr/>
            <p:nvPr/>
          </p:nvSpPr>
          <p:spPr>
            <a:xfrm>
              <a:off x="2140095" y="4371009"/>
              <a:ext cx="1883266" cy="571063"/>
            </a:xfrm>
            <a:prstGeom prst="roundRect">
              <a:avLst/>
            </a:prstGeom>
            <a:solidFill>
              <a:schemeClr val="bg1"/>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lIns="72000" rtlCol="0" anchor="ctr"/>
            <a:lstStyle/>
            <a:p>
              <a:pPr algn="ctr"/>
              <a:r>
                <a:rPr lang="sv-SE" sz="1600" dirty="0">
                  <a:solidFill>
                    <a:schemeClr val="tx1"/>
                  </a:solidFill>
                </a:rPr>
                <a:t>Kommunala pensioner</a:t>
              </a:r>
            </a:p>
          </p:txBody>
        </p:sp>
        <p:sp>
          <p:nvSpPr>
            <p:cNvPr id="24" name="Pyöristetty suorakulmio 46">
              <a:extLst>
                <a:ext uri="{FF2B5EF4-FFF2-40B4-BE49-F238E27FC236}">
                  <a16:creationId xmlns:a16="http://schemas.microsoft.com/office/drawing/2014/main" id="{81487385-DC83-4F1F-90CC-9172D5D2A22D}"/>
                </a:ext>
              </a:extLst>
            </p:cNvPr>
            <p:cNvSpPr/>
            <p:nvPr/>
          </p:nvSpPr>
          <p:spPr>
            <a:xfrm>
              <a:off x="2153346" y="5020982"/>
              <a:ext cx="1870015" cy="571063"/>
            </a:xfrm>
            <a:prstGeom prst="roundRect">
              <a:avLst/>
            </a:prstGeom>
            <a:solidFill>
              <a:schemeClr val="bg1"/>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lIns="72000" rIns="0" rtlCol="0" anchor="ctr"/>
            <a:lstStyle/>
            <a:p>
              <a:pPr algn="ctr"/>
              <a:r>
                <a:rPr lang="sv-SE" sz="1600" dirty="0">
                  <a:solidFill>
                    <a:schemeClr val="tx1"/>
                  </a:solidFill>
                </a:rPr>
                <a:t>Statens pensioner</a:t>
              </a:r>
            </a:p>
          </p:txBody>
        </p:sp>
        <p:sp>
          <p:nvSpPr>
            <p:cNvPr id="25" name="Pyöristetty suorakulmio 47">
              <a:extLst>
                <a:ext uri="{FF2B5EF4-FFF2-40B4-BE49-F238E27FC236}">
                  <a16:creationId xmlns:a16="http://schemas.microsoft.com/office/drawing/2014/main" id="{B0BBACFC-B7DB-4946-92B7-EFE12BFB379E}"/>
                </a:ext>
              </a:extLst>
            </p:cNvPr>
            <p:cNvSpPr/>
            <p:nvPr/>
          </p:nvSpPr>
          <p:spPr>
            <a:xfrm>
              <a:off x="2172803" y="5696993"/>
              <a:ext cx="1850558" cy="377626"/>
            </a:xfrm>
            <a:prstGeom prst="roundRect">
              <a:avLst/>
            </a:prstGeom>
            <a:solidFill>
              <a:schemeClr val="bg1"/>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lIns="72000" rtlCol="0" anchor="ctr"/>
            <a:lstStyle/>
            <a:p>
              <a:pPr algn="ctr"/>
              <a:r>
                <a:rPr lang="sv-SE" sz="1600" dirty="0">
                  <a:solidFill>
                    <a:schemeClr val="tx1"/>
                  </a:solidFill>
                </a:rPr>
                <a:t>Övriga</a:t>
              </a:r>
            </a:p>
          </p:txBody>
        </p:sp>
        <p:cxnSp>
          <p:nvCxnSpPr>
            <p:cNvPr id="26" name="Suora yhdysviiva 25">
              <a:extLst>
                <a:ext uri="{FF2B5EF4-FFF2-40B4-BE49-F238E27FC236}">
                  <a16:creationId xmlns:a16="http://schemas.microsoft.com/office/drawing/2014/main" id="{EFAA6B9D-7BC1-4E2A-8FEB-660B3FC19B75}"/>
                </a:ext>
              </a:extLst>
            </p:cNvPr>
            <p:cNvCxnSpPr/>
            <p:nvPr/>
          </p:nvCxnSpPr>
          <p:spPr>
            <a:xfrm flipH="1">
              <a:off x="1718852" y="4293215"/>
              <a:ext cx="22326" cy="1585998"/>
            </a:xfrm>
            <a:prstGeom prst="line">
              <a:avLst/>
            </a:prstGeom>
            <a:ln w="19050">
              <a:solidFill>
                <a:srgbClr val="0070C0"/>
              </a:solidFill>
            </a:ln>
            <a:effectLst/>
          </p:spPr>
          <p:style>
            <a:lnRef idx="2">
              <a:schemeClr val="accent1"/>
            </a:lnRef>
            <a:fillRef idx="0">
              <a:schemeClr val="accent1"/>
            </a:fillRef>
            <a:effectRef idx="1">
              <a:schemeClr val="accent1"/>
            </a:effectRef>
            <a:fontRef idx="minor">
              <a:schemeClr val="tx1"/>
            </a:fontRef>
          </p:style>
        </p:cxnSp>
        <p:cxnSp>
          <p:nvCxnSpPr>
            <p:cNvPr id="27" name="Suora yhdysviiva 26">
              <a:extLst>
                <a:ext uri="{FF2B5EF4-FFF2-40B4-BE49-F238E27FC236}">
                  <a16:creationId xmlns:a16="http://schemas.microsoft.com/office/drawing/2014/main" id="{DA51C3E3-FCEB-413C-A339-05C102D2FE6F}"/>
                </a:ext>
              </a:extLst>
            </p:cNvPr>
            <p:cNvCxnSpPr/>
            <p:nvPr/>
          </p:nvCxnSpPr>
          <p:spPr>
            <a:xfrm>
              <a:off x="1741176" y="4665341"/>
              <a:ext cx="398918" cy="0"/>
            </a:xfrm>
            <a:prstGeom prst="line">
              <a:avLst/>
            </a:prstGeom>
            <a:ln w="19050">
              <a:solidFill>
                <a:srgbClr val="0070C0"/>
              </a:solidFill>
            </a:ln>
            <a:effectLst/>
          </p:spPr>
          <p:style>
            <a:lnRef idx="2">
              <a:schemeClr val="accent1"/>
            </a:lnRef>
            <a:fillRef idx="0">
              <a:schemeClr val="accent1"/>
            </a:fillRef>
            <a:effectRef idx="1">
              <a:schemeClr val="accent1"/>
            </a:effectRef>
            <a:fontRef idx="minor">
              <a:schemeClr val="tx1"/>
            </a:fontRef>
          </p:style>
        </p:cxnSp>
        <p:cxnSp>
          <p:nvCxnSpPr>
            <p:cNvPr id="28" name="Suora yhdysviiva 27">
              <a:extLst>
                <a:ext uri="{FF2B5EF4-FFF2-40B4-BE49-F238E27FC236}">
                  <a16:creationId xmlns:a16="http://schemas.microsoft.com/office/drawing/2014/main" id="{C69A1C8A-2CAD-4E5C-93FE-CCEFA0B47326}"/>
                </a:ext>
              </a:extLst>
            </p:cNvPr>
            <p:cNvCxnSpPr/>
            <p:nvPr/>
          </p:nvCxnSpPr>
          <p:spPr>
            <a:xfrm>
              <a:off x="1741176" y="5277403"/>
              <a:ext cx="398918" cy="0"/>
            </a:xfrm>
            <a:prstGeom prst="line">
              <a:avLst/>
            </a:prstGeom>
            <a:ln w="19050">
              <a:solidFill>
                <a:srgbClr val="0070C0"/>
              </a:solidFill>
            </a:ln>
            <a:effectLst/>
          </p:spPr>
          <p:style>
            <a:lnRef idx="2">
              <a:schemeClr val="accent1"/>
            </a:lnRef>
            <a:fillRef idx="0">
              <a:schemeClr val="accent1"/>
            </a:fillRef>
            <a:effectRef idx="1">
              <a:schemeClr val="accent1"/>
            </a:effectRef>
            <a:fontRef idx="minor">
              <a:schemeClr val="tx1"/>
            </a:fontRef>
          </p:style>
        </p:cxnSp>
        <p:cxnSp>
          <p:nvCxnSpPr>
            <p:cNvPr id="29" name="Suora yhdysviiva 28">
              <a:extLst>
                <a:ext uri="{FF2B5EF4-FFF2-40B4-BE49-F238E27FC236}">
                  <a16:creationId xmlns:a16="http://schemas.microsoft.com/office/drawing/2014/main" id="{9403FD12-164F-4066-8927-CDF12E95F15B}"/>
                </a:ext>
              </a:extLst>
            </p:cNvPr>
            <p:cNvCxnSpPr>
              <a:endCxn id="25" idx="1"/>
            </p:cNvCxnSpPr>
            <p:nvPr/>
          </p:nvCxnSpPr>
          <p:spPr>
            <a:xfrm>
              <a:off x="1718852" y="5885806"/>
              <a:ext cx="453951" cy="0"/>
            </a:xfrm>
            <a:prstGeom prst="line">
              <a:avLst/>
            </a:prstGeom>
            <a:ln w="19050">
              <a:solidFill>
                <a:srgbClr val="0070C0"/>
              </a:solidFill>
            </a:ln>
            <a:effectLst/>
          </p:spPr>
          <p:style>
            <a:lnRef idx="2">
              <a:schemeClr val="accent1"/>
            </a:lnRef>
            <a:fillRef idx="0">
              <a:schemeClr val="accent1"/>
            </a:fillRef>
            <a:effectRef idx="1">
              <a:schemeClr val="accent1"/>
            </a:effectRef>
            <a:fontRef idx="minor">
              <a:schemeClr val="tx1"/>
            </a:fontRef>
          </p:style>
        </p:cxnSp>
        <p:sp>
          <p:nvSpPr>
            <p:cNvPr id="30" name="Pyöristetty suorakulmio 25">
              <a:extLst>
                <a:ext uri="{FF2B5EF4-FFF2-40B4-BE49-F238E27FC236}">
                  <a16:creationId xmlns:a16="http://schemas.microsoft.com/office/drawing/2014/main" id="{865B270B-DFF5-4D9F-9B46-717404C86E31}"/>
                </a:ext>
              </a:extLst>
            </p:cNvPr>
            <p:cNvSpPr/>
            <p:nvPr/>
          </p:nvSpPr>
          <p:spPr>
            <a:xfrm>
              <a:off x="4850129" y="5319997"/>
              <a:ext cx="1248351" cy="579673"/>
            </a:xfrm>
            <a:prstGeom prst="round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600" dirty="0">
                  <a:solidFill>
                    <a:schemeClr val="tx1"/>
                  </a:solidFill>
                </a:rPr>
                <a:t>Stats- budgeten</a:t>
              </a:r>
            </a:p>
          </p:txBody>
        </p:sp>
        <p:pic>
          <p:nvPicPr>
            <p:cNvPr id="31" name="Kuva 30">
              <a:extLst>
                <a:ext uri="{FF2B5EF4-FFF2-40B4-BE49-F238E27FC236}">
                  <a16:creationId xmlns:a16="http://schemas.microsoft.com/office/drawing/2014/main" id="{0D3B2379-1232-4A89-8A60-EC20EF07DC42}"/>
                </a:ext>
              </a:extLst>
            </p:cNvPr>
            <p:cNvPicPr>
              <a:picLocks noChangeAspect="1"/>
            </p:cNvPicPr>
            <p:nvPr/>
          </p:nvPicPr>
          <p:blipFill>
            <a:blip r:embed="rId3"/>
            <a:stretch>
              <a:fillRect/>
            </a:stretch>
          </p:blipFill>
          <p:spPr>
            <a:xfrm>
              <a:off x="4010108" y="5405318"/>
              <a:ext cx="810838" cy="193248"/>
            </a:xfrm>
            <a:prstGeom prst="rect">
              <a:avLst/>
            </a:prstGeom>
          </p:spPr>
        </p:pic>
      </p:grpSp>
    </p:spTree>
    <p:extLst>
      <p:ext uri="{BB962C8B-B14F-4D97-AF65-F5344CB8AC3E}">
        <p14:creationId xmlns:p14="http://schemas.microsoft.com/office/powerpoint/2010/main" val="35585100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tsikko 6">
            <a:extLst>
              <a:ext uri="{FF2B5EF4-FFF2-40B4-BE49-F238E27FC236}">
                <a16:creationId xmlns:a16="http://schemas.microsoft.com/office/drawing/2014/main" id="{4B1E9995-3D00-4411-BC4C-CB34FD63543B}"/>
              </a:ext>
            </a:extLst>
          </p:cNvPr>
          <p:cNvSpPr>
            <a:spLocks noGrp="1"/>
          </p:cNvSpPr>
          <p:nvPr>
            <p:ph type="title"/>
          </p:nvPr>
        </p:nvSpPr>
        <p:spPr>
          <a:xfrm>
            <a:off x="0" y="359999"/>
            <a:ext cx="11856640" cy="1332000"/>
          </a:xfrm>
        </p:spPr>
        <p:txBody>
          <a:bodyPr/>
          <a:lstStyle/>
          <a:p>
            <a:pPr algn="ctr"/>
            <a:r>
              <a:rPr lang="fi-FI" sz="3200" dirty="0" err="1"/>
              <a:t>Sista</a:t>
            </a:r>
            <a:r>
              <a:rPr lang="fi-FI" sz="3200" dirty="0"/>
              <a:t> </a:t>
            </a:r>
            <a:r>
              <a:rPr lang="fi-FI" sz="3200" dirty="0" err="1"/>
              <a:t>pensionsanstalten</a:t>
            </a:r>
            <a:r>
              <a:rPr lang="fi-FI" sz="3200" dirty="0"/>
              <a:t> </a:t>
            </a:r>
            <a:r>
              <a:rPr lang="fi-FI" sz="3200" dirty="0" err="1"/>
              <a:t>betalar</a:t>
            </a:r>
            <a:r>
              <a:rPr lang="fi-FI" sz="3200" dirty="0"/>
              <a:t> </a:t>
            </a:r>
            <a:r>
              <a:rPr lang="fi-FI" sz="3200" dirty="0" err="1"/>
              <a:t>ut</a:t>
            </a:r>
            <a:r>
              <a:rPr lang="fi-FI" sz="3200" dirty="0"/>
              <a:t> alla </a:t>
            </a:r>
            <a:r>
              <a:rPr lang="fi-FI" sz="3200" dirty="0" err="1"/>
              <a:t>pensionsdelar</a:t>
            </a:r>
            <a:r>
              <a:rPr lang="fi-FI" sz="3200" dirty="0"/>
              <a:t> </a:t>
            </a:r>
            <a:br>
              <a:rPr lang="fi-FI" sz="3200" dirty="0"/>
            </a:br>
            <a:r>
              <a:rPr lang="fi-FI" sz="3200" dirty="0" err="1"/>
              <a:t>till</a:t>
            </a:r>
            <a:r>
              <a:rPr lang="fi-FI" sz="3200" dirty="0"/>
              <a:t> </a:t>
            </a:r>
            <a:r>
              <a:rPr lang="fi-FI" sz="3200" dirty="0" err="1"/>
              <a:t>pensionstagaren</a:t>
            </a:r>
            <a:endParaRPr lang="fi-FI" sz="3200" dirty="0"/>
          </a:p>
        </p:txBody>
      </p:sp>
      <p:sp>
        <p:nvSpPr>
          <p:cNvPr id="4" name="Päivämäärän paikkamerkki 3">
            <a:extLst>
              <a:ext uri="{FF2B5EF4-FFF2-40B4-BE49-F238E27FC236}">
                <a16:creationId xmlns:a16="http://schemas.microsoft.com/office/drawing/2014/main" id="{DAB46BC9-6006-458F-A54E-CCA85C93F578}"/>
              </a:ext>
            </a:extLst>
          </p:cNvPr>
          <p:cNvSpPr>
            <a:spLocks noGrp="1"/>
          </p:cNvSpPr>
          <p:nvPr>
            <p:ph type="dt" sz="half" idx="10"/>
          </p:nvPr>
        </p:nvSpPr>
        <p:spPr/>
        <p:txBody>
          <a:bodyPr/>
          <a:lstStyle/>
          <a:p>
            <a:r>
              <a:rPr lang="fi-FI" dirty="0"/>
              <a:t>5.1.2022</a:t>
            </a:r>
          </a:p>
        </p:txBody>
      </p:sp>
      <p:sp>
        <p:nvSpPr>
          <p:cNvPr id="5" name="Alatunnisteen paikkamerkki 4">
            <a:extLst>
              <a:ext uri="{FF2B5EF4-FFF2-40B4-BE49-F238E27FC236}">
                <a16:creationId xmlns:a16="http://schemas.microsoft.com/office/drawing/2014/main" id="{16B1B4E0-9E0D-40B5-8E47-203E323343D2}"/>
              </a:ext>
            </a:extLst>
          </p:cNvPr>
          <p:cNvSpPr>
            <a:spLocks noGrp="1"/>
          </p:cNvSpPr>
          <p:nvPr>
            <p:ph type="ftr" sz="quarter" idx="11"/>
          </p:nvPr>
        </p:nvSpPr>
        <p:spPr/>
        <p:txBody>
          <a:bodyPr/>
          <a:lstStyle/>
          <a:p>
            <a:r>
              <a:rPr lang="fi-FI"/>
              <a:t>Pensionsskyddscentralen   |</a:t>
            </a:r>
          </a:p>
        </p:txBody>
      </p:sp>
      <p:sp>
        <p:nvSpPr>
          <p:cNvPr id="6" name="Dian numeron paikkamerkki 5">
            <a:extLst>
              <a:ext uri="{FF2B5EF4-FFF2-40B4-BE49-F238E27FC236}">
                <a16:creationId xmlns:a16="http://schemas.microsoft.com/office/drawing/2014/main" id="{1151411D-A90F-4D55-AE53-D513AEC805BD}"/>
              </a:ext>
            </a:extLst>
          </p:cNvPr>
          <p:cNvSpPr>
            <a:spLocks noGrp="1"/>
          </p:cNvSpPr>
          <p:nvPr>
            <p:ph type="sldNum" sz="quarter" idx="12"/>
          </p:nvPr>
        </p:nvSpPr>
        <p:spPr/>
        <p:txBody>
          <a:bodyPr/>
          <a:lstStyle/>
          <a:p>
            <a:fld id="{BE2D8D75-17F6-474C-8CC8-AD93DCE1F39D}" type="slidenum">
              <a:rPr lang="fi-FI" smtClean="0"/>
              <a:t>6</a:t>
            </a:fld>
            <a:endParaRPr lang="fi-FI"/>
          </a:p>
        </p:txBody>
      </p:sp>
      <p:grpSp>
        <p:nvGrpSpPr>
          <p:cNvPr id="8" name="Ryhmä 7" descr="Under sin tid i arbetslivet kan en pensionstagare ha tjänat in pension som flera olika pensionsanstalter finansiellt ansvarar för. Enligt principen om sista pensionsanstalt betalar en pensionsanstalt ut pension-stagarens hela pension, bortsett från pensionskassan för prästerskapet inom den ortodoxa kyrkan, Fin-lands Bank och Ålands landskapsregering. Pensionstagaren ska ansöka separat om pension som intjä-nats hos dessa.">
            <a:extLst>
              <a:ext uri="{FF2B5EF4-FFF2-40B4-BE49-F238E27FC236}">
                <a16:creationId xmlns:a16="http://schemas.microsoft.com/office/drawing/2014/main" id="{9255A590-B1D0-4F01-9186-A3286D37938D}"/>
              </a:ext>
              <a:ext uri="{C183D7F6-B498-43B3-948B-1728B52AA6E4}">
                <adec:decorative xmlns:adec="http://schemas.microsoft.com/office/drawing/2017/decorative" val="0"/>
              </a:ext>
            </a:extLst>
          </p:cNvPr>
          <p:cNvGrpSpPr/>
          <p:nvPr/>
        </p:nvGrpSpPr>
        <p:grpSpPr>
          <a:xfrm>
            <a:off x="2639616" y="1908662"/>
            <a:ext cx="7119592" cy="4267578"/>
            <a:chOff x="609585" y="1497496"/>
            <a:chExt cx="7119592" cy="4267578"/>
          </a:xfrm>
        </p:grpSpPr>
        <p:sp>
          <p:nvSpPr>
            <p:cNvPr id="9" name="Pyöristetty suorakulmio 16">
              <a:extLst>
                <a:ext uri="{FF2B5EF4-FFF2-40B4-BE49-F238E27FC236}">
                  <a16:creationId xmlns:a16="http://schemas.microsoft.com/office/drawing/2014/main" id="{EE09AB25-C3E7-4B06-8B52-D3F65CA7F4D7}"/>
                </a:ext>
              </a:extLst>
            </p:cNvPr>
            <p:cNvSpPr/>
            <p:nvPr/>
          </p:nvSpPr>
          <p:spPr>
            <a:xfrm>
              <a:off x="609585" y="1629893"/>
              <a:ext cx="3644445" cy="4135181"/>
            </a:xfrm>
            <a:prstGeom prst="roundRect">
              <a:avLst/>
            </a:prstGeom>
            <a:solidFill>
              <a:schemeClr val="bg2">
                <a:lumMod val="40000"/>
                <a:lumOff val="60000"/>
              </a:schemeClr>
            </a:solidFill>
            <a:ln w="19050">
              <a:solidFill>
                <a:srgbClr val="0356B5"/>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t" anchorCtr="0"/>
            <a:lstStyle/>
            <a:p>
              <a:endParaRPr lang="fi-FI" dirty="0">
                <a:solidFill>
                  <a:schemeClr val="tx1"/>
                </a:solidFill>
                <a:ea typeface="Verdana" panose="020B0604030504040204" pitchFamily="34" charset="0"/>
                <a:cs typeface="Verdana" panose="020B0604030504040204" pitchFamily="34" charset="0"/>
              </a:endParaRPr>
            </a:p>
            <a:p>
              <a:r>
                <a:rPr lang="fi-FI" dirty="0" err="1">
                  <a:solidFill>
                    <a:schemeClr val="tx1"/>
                  </a:solidFill>
                </a:rPr>
                <a:t>Decentraliserad</a:t>
              </a:r>
              <a:r>
                <a:rPr lang="fi-FI" dirty="0">
                  <a:solidFill>
                    <a:schemeClr val="tx1"/>
                  </a:solidFill>
                </a:rPr>
                <a:t> </a:t>
              </a:r>
            </a:p>
            <a:p>
              <a:r>
                <a:rPr lang="fi-FI" dirty="0" err="1">
                  <a:solidFill>
                    <a:schemeClr val="tx1"/>
                  </a:solidFill>
                </a:rPr>
                <a:t>verkställighet</a:t>
              </a:r>
              <a:endParaRPr lang="en-US" dirty="0">
                <a:solidFill>
                  <a:schemeClr val="tx1"/>
                </a:solidFill>
              </a:endParaRPr>
            </a:p>
            <a:p>
              <a:endParaRPr lang="fi-FI" dirty="0">
                <a:solidFill>
                  <a:schemeClr val="tx1"/>
                </a:solidFill>
                <a:ea typeface="Verdana" panose="020B0604030504040204" pitchFamily="34" charset="0"/>
                <a:cs typeface="Verdana" panose="020B0604030504040204" pitchFamily="34" charset="0"/>
              </a:endParaRPr>
            </a:p>
            <a:p>
              <a:endParaRPr lang="fi-FI" dirty="0">
                <a:solidFill>
                  <a:schemeClr val="tx1"/>
                </a:solidFill>
                <a:ea typeface="Verdana" panose="020B0604030504040204" pitchFamily="34" charset="0"/>
                <a:cs typeface="Verdana" panose="020B0604030504040204" pitchFamily="34" charset="0"/>
              </a:endParaRPr>
            </a:p>
            <a:p>
              <a:br>
                <a:rPr lang="fi-FI" dirty="0">
                  <a:solidFill>
                    <a:schemeClr val="tx1"/>
                  </a:solidFill>
                  <a:ea typeface="Verdana" panose="020B0604030504040204" pitchFamily="34" charset="0"/>
                  <a:cs typeface="Verdana" panose="020B0604030504040204" pitchFamily="34" charset="0"/>
                </a:rPr>
              </a:br>
              <a:r>
                <a:rPr lang="fi-FI" dirty="0" err="1">
                  <a:solidFill>
                    <a:schemeClr val="tx1"/>
                  </a:solidFill>
                </a:rPr>
                <a:t>Pensionsförsäkringsbolag</a:t>
              </a:r>
              <a:r>
                <a:rPr lang="fi-FI" dirty="0">
                  <a:solidFill>
                    <a:schemeClr val="tx1"/>
                  </a:solidFill>
                </a:rPr>
                <a:t> (</a:t>
              </a:r>
              <a:r>
                <a:rPr lang="fi-FI" dirty="0" err="1">
                  <a:solidFill>
                    <a:schemeClr val="tx1"/>
                  </a:solidFill>
                </a:rPr>
                <a:t>ArPL</a:t>
              </a:r>
              <a:r>
                <a:rPr lang="fi-FI" dirty="0">
                  <a:solidFill>
                    <a:schemeClr val="tx1"/>
                  </a:solidFill>
                </a:rPr>
                <a:t>, </a:t>
              </a:r>
              <a:r>
                <a:rPr lang="fi-FI" dirty="0" err="1">
                  <a:solidFill>
                    <a:schemeClr val="tx1"/>
                  </a:solidFill>
                </a:rPr>
                <a:t>FöPL</a:t>
              </a:r>
              <a:r>
                <a:rPr lang="fi-FI" dirty="0">
                  <a:solidFill>
                    <a:schemeClr val="tx1"/>
                  </a:solidFill>
                </a:rPr>
                <a:t>)</a:t>
              </a:r>
            </a:p>
            <a:p>
              <a:r>
                <a:rPr lang="fi-FI" dirty="0" err="1">
                  <a:solidFill>
                    <a:schemeClr val="tx1"/>
                  </a:solidFill>
                </a:rPr>
                <a:t>Pensionsstiftelser</a:t>
              </a:r>
              <a:r>
                <a:rPr lang="fi-FI" dirty="0">
                  <a:solidFill>
                    <a:schemeClr val="tx1"/>
                  </a:solidFill>
                </a:rPr>
                <a:t> (</a:t>
              </a:r>
              <a:r>
                <a:rPr lang="fi-FI" dirty="0" err="1">
                  <a:solidFill>
                    <a:schemeClr val="tx1"/>
                  </a:solidFill>
                </a:rPr>
                <a:t>ArPL</a:t>
              </a:r>
              <a:r>
                <a:rPr lang="fi-FI" dirty="0">
                  <a:solidFill>
                    <a:schemeClr val="tx1"/>
                  </a:solidFill>
                </a:rPr>
                <a:t>)</a:t>
              </a:r>
            </a:p>
            <a:p>
              <a:r>
                <a:rPr lang="fi-FI" dirty="0" err="1">
                  <a:solidFill>
                    <a:schemeClr val="tx1"/>
                  </a:solidFill>
                </a:rPr>
                <a:t>Pensionskassor</a:t>
              </a:r>
              <a:r>
                <a:rPr lang="fi-FI" dirty="0">
                  <a:solidFill>
                    <a:schemeClr val="tx1"/>
                  </a:solidFill>
                </a:rPr>
                <a:t> (</a:t>
              </a:r>
              <a:r>
                <a:rPr lang="fi-FI" dirty="0" err="1">
                  <a:solidFill>
                    <a:schemeClr val="tx1"/>
                  </a:solidFill>
                </a:rPr>
                <a:t>ArPL</a:t>
              </a:r>
              <a:r>
                <a:rPr lang="fi-FI" dirty="0">
                  <a:solidFill>
                    <a:schemeClr val="tx1"/>
                  </a:solidFill>
                </a:rPr>
                <a:t>, </a:t>
              </a:r>
              <a:r>
                <a:rPr lang="fi-FI" dirty="0" err="1">
                  <a:solidFill>
                    <a:schemeClr val="tx1"/>
                  </a:solidFill>
                </a:rPr>
                <a:t>FöPL</a:t>
              </a:r>
              <a:r>
                <a:rPr lang="fi-FI" dirty="0">
                  <a:solidFill>
                    <a:schemeClr val="tx1"/>
                  </a:solidFill>
                </a:rPr>
                <a:t>)</a:t>
              </a:r>
            </a:p>
            <a:p>
              <a:r>
                <a:rPr lang="fi-FI" dirty="0" err="1">
                  <a:solidFill>
                    <a:schemeClr val="tx1"/>
                  </a:solidFill>
                </a:rPr>
                <a:t>Keva</a:t>
              </a:r>
              <a:r>
                <a:rPr lang="fi-FI" dirty="0">
                  <a:solidFill>
                    <a:schemeClr val="tx1"/>
                  </a:solidFill>
                </a:rPr>
                <a:t> (</a:t>
              </a:r>
              <a:r>
                <a:rPr lang="fi-FI" dirty="0" err="1">
                  <a:solidFill>
                    <a:schemeClr val="tx1"/>
                  </a:solidFill>
                </a:rPr>
                <a:t>OffPL</a:t>
              </a:r>
              <a:r>
                <a:rPr lang="fi-FI" dirty="0">
                  <a:solidFill>
                    <a:schemeClr val="tx1"/>
                  </a:solidFill>
                </a:rPr>
                <a:t>)</a:t>
              </a:r>
            </a:p>
            <a:p>
              <a:r>
                <a:rPr lang="fi-FI" dirty="0">
                  <a:solidFill>
                    <a:schemeClr val="tx1"/>
                  </a:solidFill>
                </a:rPr>
                <a:t>LPA (</a:t>
              </a:r>
              <a:r>
                <a:rPr lang="fi-FI" dirty="0" err="1">
                  <a:solidFill>
                    <a:schemeClr val="tx1"/>
                  </a:solidFill>
                </a:rPr>
                <a:t>LFöPL</a:t>
              </a:r>
              <a:r>
                <a:rPr lang="fi-FI" dirty="0">
                  <a:solidFill>
                    <a:schemeClr val="tx1"/>
                  </a:solidFill>
                </a:rPr>
                <a:t>)</a:t>
              </a:r>
            </a:p>
            <a:p>
              <a:r>
                <a:rPr lang="fi-FI" dirty="0">
                  <a:solidFill>
                    <a:schemeClr val="tx1"/>
                  </a:solidFill>
                </a:rPr>
                <a:t>SPK (</a:t>
              </a:r>
              <a:r>
                <a:rPr lang="fi-FI" dirty="0" err="1">
                  <a:solidFill>
                    <a:schemeClr val="tx1"/>
                  </a:solidFill>
                </a:rPr>
                <a:t>SjPL</a:t>
              </a:r>
              <a:r>
                <a:rPr lang="fi-FI" dirty="0">
                  <a:solidFill>
                    <a:schemeClr val="tx1"/>
                  </a:solidFill>
                </a:rPr>
                <a:t>)</a:t>
              </a:r>
            </a:p>
          </p:txBody>
        </p:sp>
        <p:sp>
          <p:nvSpPr>
            <p:cNvPr id="10" name="Pyöristetty suorakulmio 17">
              <a:extLst>
                <a:ext uri="{FF2B5EF4-FFF2-40B4-BE49-F238E27FC236}">
                  <a16:creationId xmlns:a16="http://schemas.microsoft.com/office/drawing/2014/main" id="{305D89F1-F307-472D-B08F-C713D9A3776C}"/>
                </a:ext>
              </a:extLst>
            </p:cNvPr>
            <p:cNvSpPr/>
            <p:nvPr/>
          </p:nvSpPr>
          <p:spPr>
            <a:xfrm>
              <a:off x="3611429" y="2100510"/>
              <a:ext cx="1566489" cy="927371"/>
            </a:xfrm>
            <a:prstGeom prst="roundRect">
              <a:avLst/>
            </a:prstGeom>
            <a:solidFill>
              <a:srgbClr val="02B7FA"/>
            </a:solidFill>
            <a:ln w="19050">
              <a:solidFill>
                <a:srgbClr val="0356B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dirty="0" err="1">
                  <a:solidFill>
                    <a:schemeClr val="tx1"/>
                  </a:solidFill>
                </a:rPr>
                <a:t>Sista</a:t>
              </a:r>
              <a:endParaRPr lang="fi-FI" dirty="0">
                <a:solidFill>
                  <a:schemeClr val="tx1"/>
                </a:solidFill>
              </a:endParaRPr>
            </a:p>
            <a:p>
              <a:pPr algn="ctr"/>
              <a:r>
                <a:rPr lang="fi-FI" dirty="0" err="1">
                  <a:solidFill>
                    <a:schemeClr val="tx1"/>
                  </a:solidFill>
                </a:rPr>
                <a:t>pensions-anstalt</a:t>
              </a:r>
              <a:endParaRPr lang="en-US" dirty="0">
                <a:solidFill>
                  <a:schemeClr val="tx1"/>
                </a:solidFill>
              </a:endParaRPr>
            </a:p>
          </p:txBody>
        </p:sp>
        <p:grpSp>
          <p:nvGrpSpPr>
            <p:cNvPr id="11" name="Ryhmä 10">
              <a:extLst>
                <a:ext uri="{FF2B5EF4-FFF2-40B4-BE49-F238E27FC236}">
                  <a16:creationId xmlns:a16="http://schemas.microsoft.com/office/drawing/2014/main" id="{13F46A72-C323-4525-9019-A804D49117A8}"/>
                </a:ext>
              </a:extLst>
            </p:cNvPr>
            <p:cNvGrpSpPr/>
            <p:nvPr/>
          </p:nvGrpSpPr>
          <p:grpSpPr>
            <a:xfrm>
              <a:off x="5623747" y="1497496"/>
              <a:ext cx="2105430" cy="1918653"/>
              <a:chOff x="7197074" y="1231644"/>
              <a:chExt cx="1896076" cy="1756518"/>
            </a:xfrm>
          </p:grpSpPr>
          <p:sp>
            <p:nvSpPr>
              <p:cNvPr id="16" name="Ellipsi 15">
                <a:extLst>
                  <a:ext uri="{FF2B5EF4-FFF2-40B4-BE49-F238E27FC236}">
                    <a16:creationId xmlns:a16="http://schemas.microsoft.com/office/drawing/2014/main" id="{93068E0E-53FC-429E-BD4C-0DB488B24B73}"/>
                  </a:ext>
                </a:extLst>
              </p:cNvPr>
              <p:cNvSpPr/>
              <p:nvPr/>
            </p:nvSpPr>
            <p:spPr>
              <a:xfrm>
                <a:off x="7242525" y="1231644"/>
                <a:ext cx="1850625" cy="1756518"/>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sz="2000" dirty="0">
                  <a:ea typeface="Verdana" panose="020B0604030504040204" pitchFamily="34" charset="0"/>
                  <a:cs typeface="Verdana" panose="020B0604030504040204" pitchFamily="34" charset="0"/>
                </a:endParaRPr>
              </a:p>
            </p:txBody>
          </p:sp>
          <p:sp>
            <p:nvSpPr>
              <p:cNvPr id="17" name="Tekstiruutu 16">
                <a:extLst>
                  <a:ext uri="{FF2B5EF4-FFF2-40B4-BE49-F238E27FC236}">
                    <a16:creationId xmlns:a16="http://schemas.microsoft.com/office/drawing/2014/main" id="{F8D001D0-2D79-46AF-A31F-4F99227B417C}"/>
                  </a:ext>
                </a:extLst>
              </p:cNvPr>
              <p:cNvSpPr txBox="1"/>
              <p:nvPr/>
            </p:nvSpPr>
            <p:spPr>
              <a:xfrm>
                <a:off x="7197074" y="1474235"/>
                <a:ext cx="1872208" cy="1352487"/>
              </a:xfrm>
              <a:prstGeom prst="rect">
                <a:avLst/>
              </a:prstGeom>
              <a:noFill/>
            </p:spPr>
            <p:txBody>
              <a:bodyPr wrap="square" rtlCol="0">
                <a:spAutoFit/>
              </a:bodyPr>
              <a:lstStyle/>
              <a:p>
                <a:pPr algn="ctr"/>
                <a:r>
                  <a:rPr lang="fi-FI" dirty="0" err="1">
                    <a:solidFill>
                      <a:schemeClr val="bg1"/>
                    </a:solidFill>
                  </a:rPr>
                  <a:t>Pensionen</a:t>
                </a:r>
                <a:r>
                  <a:rPr lang="fi-FI" dirty="0">
                    <a:solidFill>
                      <a:schemeClr val="bg1"/>
                    </a:solidFill>
                  </a:rPr>
                  <a:t>:</a:t>
                </a:r>
                <a:br>
                  <a:rPr lang="fi-FI" dirty="0">
                    <a:solidFill>
                      <a:schemeClr val="bg1"/>
                    </a:solidFill>
                  </a:rPr>
                </a:br>
                <a:r>
                  <a:rPr lang="fi-FI" dirty="0" err="1">
                    <a:solidFill>
                      <a:schemeClr val="bg1"/>
                    </a:solidFill>
                  </a:rPr>
                  <a:t>ArPL</a:t>
                </a:r>
                <a:r>
                  <a:rPr lang="fi-FI" dirty="0">
                    <a:solidFill>
                      <a:schemeClr val="bg1"/>
                    </a:solidFill>
                  </a:rPr>
                  <a:t>, </a:t>
                </a:r>
                <a:r>
                  <a:rPr lang="fi-FI" dirty="0" err="1">
                    <a:solidFill>
                      <a:schemeClr val="bg1"/>
                    </a:solidFill>
                  </a:rPr>
                  <a:t>SjPL</a:t>
                </a:r>
                <a:endParaRPr lang="fi-FI" dirty="0">
                  <a:solidFill>
                    <a:schemeClr val="bg1"/>
                  </a:solidFill>
                </a:endParaRPr>
              </a:p>
              <a:p>
                <a:pPr algn="ctr"/>
                <a:r>
                  <a:rPr lang="fi-FI" dirty="0">
                    <a:solidFill>
                      <a:schemeClr val="bg1"/>
                    </a:solidFill>
                  </a:rPr>
                  <a:t>  </a:t>
                </a:r>
                <a:r>
                  <a:rPr lang="fi-FI" dirty="0" err="1">
                    <a:solidFill>
                      <a:schemeClr val="bg1"/>
                    </a:solidFill>
                  </a:rPr>
                  <a:t>FöPL</a:t>
                </a:r>
                <a:r>
                  <a:rPr lang="fi-FI" dirty="0">
                    <a:solidFill>
                      <a:schemeClr val="bg1"/>
                    </a:solidFill>
                  </a:rPr>
                  <a:t>, </a:t>
                </a:r>
                <a:r>
                  <a:rPr lang="fi-FI" dirty="0" err="1">
                    <a:solidFill>
                      <a:schemeClr val="bg1"/>
                    </a:solidFill>
                  </a:rPr>
                  <a:t>LFöPL</a:t>
                </a:r>
                <a:r>
                  <a:rPr lang="fi-FI" dirty="0">
                    <a:solidFill>
                      <a:schemeClr val="bg1"/>
                    </a:solidFill>
                  </a:rPr>
                  <a:t>,</a:t>
                </a:r>
              </a:p>
              <a:p>
                <a:pPr algn="ctr"/>
                <a:r>
                  <a:rPr lang="fi-FI" dirty="0">
                    <a:solidFill>
                      <a:schemeClr val="bg1"/>
                    </a:solidFill>
                  </a:rPr>
                  <a:t> </a:t>
                </a:r>
                <a:r>
                  <a:rPr lang="fi-FI" dirty="0" err="1">
                    <a:solidFill>
                      <a:schemeClr val="bg1"/>
                    </a:solidFill>
                  </a:rPr>
                  <a:t>OffPL</a:t>
                </a:r>
                <a:endParaRPr lang="fi-FI" dirty="0">
                  <a:solidFill>
                    <a:schemeClr val="bg1"/>
                  </a:solidFill>
                </a:endParaRPr>
              </a:p>
              <a:p>
                <a:pPr algn="ctr"/>
                <a:r>
                  <a:rPr lang="fi-FI" dirty="0">
                    <a:solidFill>
                      <a:schemeClr val="bg1"/>
                    </a:solidFill>
                  </a:rPr>
                  <a:t> -</a:t>
                </a:r>
                <a:r>
                  <a:rPr lang="fi-FI" dirty="0" err="1">
                    <a:solidFill>
                      <a:schemeClr val="bg1"/>
                    </a:solidFill>
                  </a:rPr>
                  <a:t>delarna</a:t>
                </a:r>
                <a:endParaRPr lang="en-US" dirty="0">
                  <a:solidFill>
                    <a:schemeClr val="bg1"/>
                  </a:solidFill>
                </a:endParaRPr>
              </a:p>
            </p:txBody>
          </p:sp>
        </p:grpSp>
        <p:sp>
          <p:nvSpPr>
            <p:cNvPr id="12" name="Pyöristetty suorakulmio 21">
              <a:extLst>
                <a:ext uri="{FF2B5EF4-FFF2-40B4-BE49-F238E27FC236}">
                  <a16:creationId xmlns:a16="http://schemas.microsoft.com/office/drawing/2014/main" id="{6655074B-3817-4D67-982E-23F055010172}"/>
                </a:ext>
              </a:extLst>
            </p:cNvPr>
            <p:cNvSpPr/>
            <p:nvPr/>
          </p:nvSpPr>
          <p:spPr>
            <a:xfrm>
              <a:off x="4691491" y="3668258"/>
              <a:ext cx="2133379" cy="1791637"/>
            </a:xfrm>
            <a:prstGeom prst="roundRect">
              <a:avLst/>
            </a:prstGeom>
            <a:solidFill>
              <a:schemeClr val="bg1">
                <a:lumMod val="8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fi-FI" dirty="0" err="1">
                  <a:solidFill>
                    <a:schemeClr val="tx1"/>
                  </a:solidFill>
                </a:rPr>
                <a:t>Kostnadsfördelning</a:t>
              </a:r>
              <a:r>
                <a:rPr lang="fi-FI" dirty="0">
                  <a:solidFill>
                    <a:schemeClr val="tx1"/>
                  </a:solidFill>
                </a:rPr>
                <a:t> </a:t>
              </a:r>
              <a:br>
                <a:rPr lang="fi-FI" dirty="0">
                  <a:solidFill>
                    <a:schemeClr val="tx1"/>
                  </a:solidFill>
                </a:rPr>
              </a:br>
              <a:r>
                <a:rPr lang="fi-FI" dirty="0">
                  <a:solidFill>
                    <a:schemeClr val="tx1"/>
                  </a:solidFill>
                </a:rPr>
                <a:t>för </a:t>
              </a:r>
              <a:r>
                <a:rPr lang="fi-FI" dirty="0" err="1">
                  <a:solidFill>
                    <a:schemeClr val="tx1"/>
                  </a:solidFill>
                </a:rPr>
                <a:t>arbets</a:t>
              </a:r>
              <a:r>
                <a:rPr lang="fi-FI" dirty="0">
                  <a:solidFill>
                    <a:schemeClr val="tx1"/>
                  </a:solidFill>
                </a:rPr>
                <a:t>-</a:t>
              </a:r>
              <a:br>
                <a:rPr lang="fi-FI" dirty="0">
                  <a:solidFill>
                    <a:schemeClr val="tx1"/>
                  </a:solidFill>
                </a:rPr>
              </a:br>
              <a:r>
                <a:rPr lang="fi-FI" dirty="0" err="1">
                  <a:solidFill>
                    <a:schemeClr val="tx1"/>
                  </a:solidFill>
                </a:rPr>
                <a:t>pensionerna</a:t>
              </a:r>
              <a:r>
                <a:rPr lang="fi-FI" dirty="0">
                  <a:solidFill>
                    <a:schemeClr val="tx1"/>
                  </a:solidFill>
                </a:rPr>
                <a:t> </a:t>
              </a:r>
              <a:br>
                <a:rPr lang="fi-FI" dirty="0">
                  <a:solidFill>
                    <a:schemeClr val="tx1"/>
                  </a:solidFill>
                </a:rPr>
              </a:br>
              <a:r>
                <a:rPr lang="fi-FI" dirty="0" err="1">
                  <a:solidFill>
                    <a:schemeClr val="tx1"/>
                  </a:solidFill>
                </a:rPr>
                <a:t>på</a:t>
              </a:r>
              <a:r>
                <a:rPr lang="fi-FI" dirty="0">
                  <a:solidFill>
                    <a:schemeClr val="tx1"/>
                  </a:solidFill>
                </a:rPr>
                <a:t> </a:t>
              </a:r>
              <a:r>
                <a:rPr lang="fi-FI" dirty="0" err="1">
                  <a:solidFill>
                    <a:schemeClr val="tx1"/>
                  </a:solidFill>
                </a:rPr>
                <a:t>Pensions-skyddscentralen</a:t>
              </a:r>
              <a:endParaRPr lang="en-US" dirty="0">
                <a:solidFill>
                  <a:schemeClr val="tx1"/>
                </a:solidFill>
              </a:endParaRPr>
            </a:p>
          </p:txBody>
        </p:sp>
        <p:sp>
          <p:nvSpPr>
            <p:cNvPr id="13" name="Vuokaaviosymboli: Yhdistäminen 12">
              <a:extLst>
                <a:ext uri="{FF2B5EF4-FFF2-40B4-BE49-F238E27FC236}">
                  <a16:creationId xmlns:a16="http://schemas.microsoft.com/office/drawing/2014/main" id="{D56F65C0-F628-48AB-A7CD-BF623584E0C9}"/>
                </a:ext>
              </a:extLst>
            </p:cNvPr>
            <p:cNvSpPr/>
            <p:nvPr/>
          </p:nvSpPr>
          <p:spPr>
            <a:xfrm rot="16200000">
              <a:off x="5266923" y="2447183"/>
              <a:ext cx="339635" cy="288621"/>
            </a:xfrm>
            <a:prstGeom prst="flowChartMerg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sz="2000" dirty="0">
                <a:ea typeface="Verdana" panose="020B0604030504040204" pitchFamily="34" charset="0"/>
                <a:cs typeface="Verdana" panose="020B0604030504040204" pitchFamily="34" charset="0"/>
              </a:endParaRPr>
            </a:p>
          </p:txBody>
        </p:sp>
        <p:sp>
          <p:nvSpPr>
            <p:cNvPr id="14" name="Vuokaaviosymboli: Yhdistäminen 13">
              <a:extLst>
                <a:ext uri="{FF2B5EF4-FFF2-40B4-BE49-F238E27FC236}">
                  <a16:creationId xmlns:a16="http://schemas.microsoft.com/office/drawing/2014/main" id="{A5085561-67FA-4B80-A629-6C0F76F8EBBA}"/>
                </a:ext>
              </a:extLst>
            </p:cNvPr>
            <p:cNvSpPr/>
            <p:nvPr/>
          </p:nvSpPr>
          <p:spPr>
            <a:xfrm rot="16200000">
              <a:off x="4322476" y="3994711"/>
              <a:ext cx="339635" cy="288621"/>
            </a:xfrm>
            <a:prstGeom prst="flowChartMerg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sz="2000" dirty="0">
                <a:ea typeface="Verdana" panose="020B0604030504040204" pitchFamily="34" charset="0"/>
                <a:cs typeface="Verdana" panose="020B0604030504040204" pitchFamily="34" charset="0"/>
              </a:endParaRPr>
            </a:p>
          </p:txBody>
        </p:sp>
        <p:sp>
          <p:nvSpPr>
            <p:cNvPr id="15" name="Vuokaaviosymboli: Yhdistäminen 14">
              <a:extLst>
                <a:ext uri="{FF2B5EF4-FFF2-40B4-BE49-F238E27FC236}">
                  <a16:creationId xmlns:a16="http://schemas.microsoft.com/office/drawing/2014/main" id="{7DFB4217-68BE-434F-B35A-4590EFC38CC8}"/>
                </a:ext>
              </a:extLst>
            </p:cNvPr>
            <p:cNvSpPr/>
            <p:nvPr/>
          </p:nvSpPr>
          <p:spPr>
            <a:xfrm rot="5400000">
              <a:off x="4283409" y="4692750"/>
              <a:ext cx="339635" cy="288621"/>
            </a:xfrm>
            <a:prstGeom prst="flowChartMerg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sz="2000" dirty="0">
                <a:ea typeface="Verdana" panose="020B0604030504040204" pitchFamily="34" charset="0"/>
                <a:cs typeface="Verdana" panose="020B0604030504040204" pitchFamily="34" charset="0"/>
              </a:endParaRPr>
            </a:p>
          </p:txBody>
        </p:sp>
      </p:grpSp>
    </p:spTree>
    <p:extLst>
      <p:ext uri="{BB962C8B-B14F-4D97-AF65-F5344CB8AC3E}">
        <p14:creationId xmlns:p14="http://schemas.microsoft.com/office/powerpoint/2010/main" val="39153082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tsikko 6">
            <a:extLst>
              <a:ext uri="{FF2B5EF4-FFF2-40B4-BE49-F238E27FC236}">
                <a16:creationId xmlns:a16="http://schemas.microsoft.com/office/drawing/2014/main" id="{4B1E9995-3D00-4411-BC4C-CB34FD63543B}"/>
              </a:ext>
            </a:extLst>
          </p:cNvPr>
          <p:cNvSpPr>
            <a:spLocks noGrp="1"/>
          </p:cNvSpPr>
          <p:nvPr>
            <p:ph type="title"/>
          </p:nvPr>
        </p:nvSpPr>
        <p:spPr>
          <a:xfrm>
            <a:off x="0" y="257406"/>
            <a:ext cx="11856640" cy="764745"/>
          </a:xfrm>
        </p:spPr>
        <p:txBody>
          <a:bodyPr/>
          <a:lstStyle/>
          <a:p>
            <a:pPr algn="ctr"/>
            <a:r>
              <a:rPr lang="sv-SE" dirty="0"/>
              <a:t>Kostnadsfördelningen av arbetspensionerna</a:t>
            </a:r>
            <a:endParaRPr lang="fi-FI" dirty="0"/>
          </a:p>
        </p:txBody>
      </p:sp>
      <p:sp>
        <p:nvSpPr>
          <p:cNvPr id="4" name="Päivämäärän paikkamerkki 3">
            <a:extLst>
              <a:ext uri="{FF2B5EF4-FFF2-40B4-BE49-F238E27FC236}">
                <a16:creationId xmlns:a16="http://schemas.microsoft.com/office/drawing/2014/main" id="{DAB46BC9-6006-458F-A54E-CCA85C93F578}"/>
              </a:ext>
            </a:extLst>
          </p:cNvPr>
          <p:cNvSpPr>
            <a:spLocks noGrp="1"/>
          </p:cNvSpPr>
          <p:nvPr>
            <p:ph type="dt" sz="half" idx="10"/>
          </p:nvPr>
        </p:nvSpPr>
        <p:spPr/>
        <p:txBody>
          <a:bodyPr/>
          <a:lstStyle/>
          <a:p>
            <a:r>
              <a:rPr lang="fi-FI" dirty="0"/>
              <a:t>5.1.2022</a:t>
            </a:r>
          </a:p>
        </p:txBody>
      </p:sp>
      <p:sp>
        <p:nvSpPr>
          <p:cNvPr id="5" name="Alatunnisteen paikkamerkki 4">
            <a:extLst>
              <a:ext uri="{FF2B5EF4-FFF2-40B4-BE49-F238E27FC236}">
                <a16:creationId xmlns:a16="http://schemas.microsoft.com/office/drawing/2014/main" id="{16B1B4E0-9E0D-40B5-8E47-203E323343D2}"/>
              </a:ext>
            </a:extLst>
          </p:cNvPr>
          <p:cNvSpPr>
            <a:spLocks noGrp="1"/>
          </p:cNvSpPr>
          <p:nvPr>
            <p:ph type="ftr" sz="quarter" idx="11"/>
          </p:nvPr>
        </p:nvSpPr>
        <p:spPr/>
        <p:txBody>
          <a:bodyPr/>
          <a:lstStyle/>
          <a:p>
            <a:r>
              <a:rPr lang="fi-FI"/>
              <a:t>Pensionsskyddscentralen   |</a:t>
            </a:r>
          </a:p>
        </p:txBody>
      </p:sp>
      <p:sp>
        <p:nvSpPr>
          <p:cNvPr id="6" name="Dian numeron paikkamerkki 5">
            <a:extLst>
              <a:ext uri="{FF2B5EF4-FFF2-40B4-BE49-F238E27FC236}">
                <a16:creationId xmlns:a16="http://schemas.microsoft.com/office/drawing/2014/main" id="{1151411D-A90F-4D55-AE53-D513AEC805BD}"/>
              </a:ext>
            </a:extLst>
          </p:cNvPr>
          <p:cNvSpPr>
            <a:spLocks noGrp="1"/>
          </p:cNvSpPr>
          <p:nvPr>
            <p:ph type="sldNum" sz="quarter" idx="12"/>
          </p:nvPr>
        </p:nvSpPr>
        <p:spPr/>
        <p:txBody>
          <a:bodyPr/>
          <a:lstStyle/>
          <a:p>
            <a:fld id="{BE2D8D75-17F6-474C-8CC8-AD93DCE1F39D}" type="slidenum">
              <a:rPr lang="fi-FI" smtClean="0"/>
              <a:t>7</a:t>
            </a:fld>
            <a:endParaRPr lang="fi-FI"/>
          </a:p>
        </p:txBody>
      </p:sp>
      <p:grpSp>
        <p:nvGrpSpPr>
          <p:cNvPr id="8" name="Ryhmä 7" descr="Enligt principen om sista pensionsanstalt betalas hela pensionen ut av den pensionsanstalt där pens-ionstagaren senast varit försäkrad innan pensionen började.  Pensionsskyddscentralen gör årligen en kostnadsfördelning för pensionerna mellan pensionsanstalterna, eftersom varje pension indelas i delar som tjänats in enligt olika lagar och som också andra pensionsanstalter kan vara ansvariga för.">
            <a:extLst>
              <a:ext uri="{FF2B5EF4-FFF2-40B4-BE49-F238E27FC236}">
                <a16:creationId xmlns:a16="http://schemas.microsoft.com/office/drawing/2014/main" id="{A29604F7-494F-4EC9-B716-E8B56DA2D456}"/>
              </a:ext>
              <a:ext uri="{C183D7F6-B498-43B3-948B-1728B52AA6E4}">
                <adec:decorative xmlns:adec="http://schemas.microsoft.com/office/drawing/2017/decorative" val="0"/>
              </a:ext>
            </a:extLst>
          </p:cNvPr>
          <p:cNvGrpSpPr/>
          <p:nvPr/>
        </p:nvGrpSpPr>
        <p:grpSpPr>
          <a:xfrm>
            <a:off x="2351584" y="1071342"/>
            <a:ext cx="6672933" cy="5323369"/>
            <a:chOff x="1318128" y="842931"/>
            <a:chExt cx="6672933" cy="5323369"/>
          </a:xfrm>
        </p:grpSpPr>
        <p:cxnSp>
          <p:nvCxnSpPr>
            <p:cNvPr id="9" name="Suora yhdysviiva 8">
              <a:extLst>
                <a:ext uri="{FF2B5EF4-FFF2-40B4-BE49-F238E27FC236}">
                  <a16:creationId xmlns:a16="http://schemas.microsoft.com/office/drawing/2014/main" id="{5C44332F-55C7-4144-85E1-42C5BC1CDFAD}"/>
                </a:ext>
              </a:extLst>
            </p:cNvPr>
            <p:cNvCxnSpPr/>
            <p:nvPr/>
          </p:nvCxnSpPr>
          <p:spPr>
            <a:xfrm flipH="1" flipV="1">
              <a:off x="5469840" y="1255686"/>
              <a:ext cx="10886" cy="778746"/>
            </a:xfrm>
            <a:prstGeom prst="line">
              <a:avLst/>
            </a:prstGeom>
            <a:ln w="19050">
              <a:solidFill>
                <a:srgbClr val="0070C0"/>
              </a:solidFill>
            </a:ln>
            <a:effectLst/>
          </p:spPr>
          <p:style>
            <a:lnRef idx="2">
              <a:schemeClr val="accent1"/>
            </a:lnRef>
            <a:fillRef idx="0">
              <a:schemeClr val="accent1"/>
            </a:fillRef>
            <a:effectRef idx="1">
              <a:schemeClr val="accent1"/>
            </a:effectRef>
            <a:fontRef idx="minor">
              <a:schemeClr val="tx1"/>
            </a:fontRef>
          </p:style>
        </p:cxnSp>
        <p:cxnSp>
          <p:nvCxnSpPr>
            <p:cNvPr id="10" name="Kulmayhdysviiva 28">
              <a:extLst>
                <a:ext uri="{FF2B5EF4-FFF2-40B4-BE49-F238E27FC236}">
                  <a16:creationId xmlns:a16="http://schemas.microsoft.com/office/drawing/2014/main" id="{E5B40634-5E11-47CF-B28B-90CCD768CF38}"/>
                </a:ext>
              </a:extLst>
            </p:cNvPr>
            <p:cNvCxnSpPr/>
            <p:nvPr/>
          </p:nvCxnSpPr>
          <p:spPr>
            <a:xfrm>
              <a:off x="4681312" y="2028948"/>
              <a:ext cx="1598827" cy="700580"/>
            </a:xfrm>
            <a:prstGeom prst="bentConnector3">
              <a:avLst>
                <a:gd name="adj1" fmla="val 50000"/>
              </a:avLst>
            </a:prstGeom>
            <a:ln w="19050">
              <a:solidFill>
                <a:srgbClr val="0070C0"/>
              </a:solidFill>
            </a:ln>
            <a:effectLst/>
          </p:spPr>
          <p:style>
            <a:lnRef idx="2">
              <a:schemeClr val="accent1"/>
            </a:lnRef>
            <a:fillRef idx="0">
              <a:schemeClr val="accent1"/>
            </a:fillRef>
            <a:effectRef idx="1">
              <a:schemeClr val="accent1"/>
            </a:effectRef>
            <a:fontRef idx="minor">
              <a:schemeClr val="tx1"/>
            </a:fontRef>
          </p:style>
        </p:cxnSp>
        <p:cxnSp>
          <p:nvCxnSpPr>
            <p:cNvPr id="11" name="Suora yhdysviiva 10">
              <a:extLst>
                <a:ext uri="{FF2B5EF4-FFF2-40B4-BE49-F238E27FC236}">
                  <a16:creationId xmlns:a16="http://schemas.microsoft.com/office/drawing/2014/main" id="{E4E42EAE-3346-4C01-A041-AB15A209A6AB}"/>
                </a:ext>
              </a:extLst>
            </p:cNvPr>
            <p:cNvCxnSpPr/>
            <p:nvPr/>
          </p:nvCxnSpPr>
          <p:spPr>
            <a:xfrm>
              <a:off x="5469840" y="2035193"/>
              <a:ext cx="989754" cy="0"/>
            </a:xfrm>
            <a:prstGeom prst="line">
              <a:avLst/>
            </a:prstGeom>
            <a:ln w="19050">
              <a:solidFill>
                <a:srgbClr val="0070C0"/>
              </a:solidFill>
            </a:ln>
            <a:effectLst/>
          </p:spPr>
          <p:style>
            <a:lnRef idx="2">
              <a:schemeClr val="accent1"/>
            </a:lnRef>
            <a:fillRef idx="0">
              <a:schemeClr val="accent1"/>
            </a:fillRef>
            <a:effectRef idx="1">
              <a:schemeClr val="accent1"/>
            </a:effectRef>
            <a:fontRef idx="minor">
              <a:schemeClr val="tx1"/>
            </a:fontRef>
          </p:style>
        </p:cxnSp>
        <p:cxnSp>
          <p:nvCxnSpPr>
            <p:cNvPr id="12" name="Suora yhdysviiva 11">
              <a:extLst>
                <a:ext uri="{FF2B5EF4-FFF2-40B4-BE49-F238E27FC236}">
                  <a16:creationId xmlns:a16="http://schemas.microsoft.com/office/drawing/2014/main" id="{4CB1F06F-63AD-4D23-8358-122297844B89}"/>
                </a:ext>
              </a:extLst>
            </p:cNvPr>
            <p:cNvCxnSpPr/>
            <p:nvPr/>
          </p:nvCxnSpPr>
          <p:spPr>
            <a:xfrm>
              <a:off x="5469840" y="1255686"/>
              <a:ext cx="989754" cy="3696"/>
            </a:xfrm>
            <a:prstGeom prst="line">
              <a:avLst/>
            </a:prstGeom>
            <a:ln w="19050">
              <a:solidFill>
                <a:srgbClr val="0070C0"/>
              </a:solidFill>
            </a:ln>
            <a:effectLst/>
          </p:spPr>
          <p:style>
            <a:lnRef idx="2">
              <a:schemeClr val="accent1"/>
            </a:lnRef>
            <a:fillRef idx="0">
              <a:schemeClr val="accent1"/>
            </a:fillRef>
            <a:effectRef idx="1">
              <a:schemeClr val="accent1"/>
            </a:effectRef>
            <a:fontRef idx="minor">
              <a:schemeClr val="tx1"/>
            </a:fontRef>
          </p:style>
        </p:cxnSp>
        <p:sp>
          <p:nvSpPr>
            <p:cNvPr id="13" name="Pyöristetty suorakulmio 31">
              <a:extLst>
                <a:ext uri="{FF2B5EF4-FFF2-40B4-BE49-F238E27FC236}">
                  <a16:creationId xmlns:a16="http://schemas.microsoft.com/office/drawing/2014/main" id="{3180F6ED-B1AD-46AB-B3A3-F3BF39E66BDE}"/>
                </a:ext>
              </a:extLst>
            </p:cNvPr>
            <p:cNvSpPr/>
            <p:nvPr/>
          </p:nvSpPr>
          <p:spPr>
            <a:xfrm>
              <a:off x="5744839" y="842931"/>
              <a:ext cx="2246222" cy="759752"/>
            </a:xfrm>
            <a:prstGeom prst="roundRect">
              <a:avLst/>
            </a:prstGeom>
            <a:solidFill>
              <a:schemeClr val="bg1"/>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lIns="72000" tIns="216000" rIns="0" bIns="0" rtlCol="0" anchor="ctr"/>
            <a:lstStyle/>
            <a:p>
              <a:pPr algn="ctr"/>
              <a:r>
                <a:rPr lang="sv-SE" sz="1600" dirty="0">
                  <a:solidFill>
                    <a:schemeClr val="tx1"/>
                  </a:solidFill>
                </a:rPr>
                <a:t>Fördelning av syssel-sättningsfondens avgift</a:t>
              </a:r>
            </a:p>
            <a:p>
              <a:pPr algn="ctr"/>
              <a:endParaRPr lang="fi-FI" sz="1600" dirty="0">
                <a:latin typeface="Verdana" panose="020B0604030504040204" pitchFamily="34" charset="0"/>
                <a:ea typeface="Verdana" panose="020B0604030504040204" pitchFamily="34" charset="0"/>
                <a:cs typeface="Verdana" panose="020B0604030504040204" pitchFamily="34" charset="0"/>
              </a:endParaRPr>
            </a:p>
          </p:txBody>
        </p:sp>
        <p:sp>
          <p:nvSpPr>
            <p:cNvPr id="14" name="Pyöristetty suorakulmio 32">
              <a:extLst>
                <a:ext uri="{FF2B5EF4-FFF2-40B4-BE49-F238E27FC236}">
                  <a16:creationId xmlns:a16="http://schemas.microsoft.com/office/drawing/2014/main" id="{DF833C3C-F1F1-4924-82A4-3A958F5AC2FC}"/>
                </a:ext>
              </a:extLst>
            </p:cNvPr>
            <p:cNvSpPr/>
            <p:nvPr/>
          </p:nvSpPr>
          <p:spPr>
            <a:xfrm>
              <a:off x="5744839" y="1716499"/>
              <a:ext cx="2246222" cy="610653"/>
            </a:xfrm>
            <a:prstGeom prst="roundRect">
              <a:avLst/>
            </a:prstGeom>
            <a:solidFill>
              <a:schemeClr val="bg1"/>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lIns="72000" tIns="216000" rIns="0" bIns="0" rtlCol="0" anchor="ctr"/>
            <a:lstStyle/>
            <a:p>
              <a:pPr algn="ctr"/>
              <a:r>
                <a:rPr lang="sv-SE" sz="1600" dirty="0">
                  <a:solidFill>
                    <a:schemeClr val="tx1"/>
                  </a:solidFill>
                </a:rPr>
                <a:t>Statens ersättningar </a:t>
              </a:r>
              <a:br>
                <a:rPr lang="sv-SE" sz="1600" dirty="0">
                  <a:solidFill>
                    <a:schemeClr val="tx1"/>
                  </a:solidFill>
                </a:rPr>
              </a:br>
              <a:r>
                <a:rPr lang="sv-SE" sz="1600" dirty="0">
                  <a:solidFill>
                    <a:schemeClr val="tx1"/>
                  </a:solidFill>
                </a:rPr>
                <a:t>för </a:t>
              </a:r>
              <a:r>
                <a:rPr lang="sv-SE" sz="1600" dirty="0" err="1">
                  <a:solidFill>
                    <a:schemeClr val="tx1"/>
                  </a:solidFill>
                </a:rPr>
                <a:t>StPEL</a:t>
              </a:r>
              <a:r>
                <a:rPr lang="sv-SE" sz="1600" dirty="0">
                  <a:solidFill>
                    <a:schemeClr val="tx1"/>
                  </a:solidFill>
                </a:rPr>
                <a:t>-förmåner</a:t>
              </a:r>
            </a:p>
            <a:p>
              <a:pPr algn="ctr"/>
              <a:endParaRPr lang="fi-FI" sz="1600" dirty="0">
                <a:latin typeface="Verdana" panose="020B0604030504040204" pitchFamily="34" charset="0"/>
                <a:ea typeface="Verdana" panose="020B0604030504040204" pitchFamily="34" charset="0"/>
                <a:cs typeface="Verdana" panose="020B0604030504040204" pitchFamily="34" charset="0"/>
              </a:endParaRPr>
            </a:p>
          </p:txBody>
        </p:sp>
        <p:sp>
          <p:nvSpPr>
            <p:cNvPr id="15" name="Pyöristetty suorakulmio 33">
              <a:extLst>
                <a:ext uri="{FF2B5EF4-FFF2-40B4-BE49-F238E27FC236}">
                  <a16:creationId xmlns:a16="http://schemas.microsoft.com/office/drawing/2014/main" id="{DBA2A432-4644-4F22-8D23-99CEBD713C00}"/>
                </a:ext>
              </a:extLst>
            </p:cNvPr>
            <p:cNvSpPr/>
            <p:nvPr/>
          </p:nvSpPr>
          <p:spPr>
            <a:xfrm>
              <a:off x="5744839" y="2437806"/>
              <a:ext cx="2246222" cy="610653"/>
            </a:xfrm>
            <a:prstGeom prst="roundRect">
              <a:avLst/>
            </a:prstGeom>
            <a:solidFill>
              <a:schemeClr val="bg1"/>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lIns="72000" tIns="216000" rIns="0" bIns="0" rtlCol="0" anchor="ctr"/>
            <a:lstStyle/>
            <a:p>
              <a:pPr algn="ctr"/>
              <a:r>
                <a:rPr lang="sv-SE" sz="1600" dirty="0">
                  <a:solidFill>
                    <a:schemeClr val="tx1"/>
                  </a:solidFill>
                </a:rPr>
                <a:t>PSC:s kostnadsandel</a:t>
              </a:r>
            </a:p>
            <a:p>
              <a:pPr algn="ctr"/>
              <a:endParaRPr lang="fi-FI" sz="1600" dirty="0">
                <a:latin typeface="Verdana" panose="020B0604030504040204" pitchFamily="34" charset="0"/>
                <a:ea typeface="Verdana" panose="020B0604030504040204" pitchFamily="34" charset="0"/>
                <a:cs typeface="Verdana" panose="020B0604030504040204" pitchFamily="34" charset="0"/>
              </a:endParaRPr>
            </a:p>
          </p:txBody>
        </p:sp>
        <p:sp>
          <p:nvSpPr>
            <p:cNvPr id="16" name="Pyöristetty suorakulmio 34">
              <a:extLst>
                <a:ext uri="{FF2B5EF4-FFF2-40B4-BE49-F238E27FC236}">
                  <a16:creationId xmlns:a16="http://schemas.microsoft.com/office/drawing/2014/main" id="{5281D028-CCFC-47D9-9E67-FDA6C38AECC8}"/>
                </a:ext>
              </a:extLst>
            </p:cNvPr>
            <p:cNvSpPr/>
            <p:nvPr/>
          </p:nvSpPr>
          <p:spPr>
            <a:xfrm>
              <a:off x="1318128" y="3298774"/>
              <a:ext cx="6672932" cy="489856"/>
            </a:xfrm>
            <a:prstGeom prst="roundRect">
              <a:avLst/>
            </a:prstGeom>
            <a:solidFill>
              <a:srgbClr val="0356B5"/>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288000" rtlCol="0" anchor="ctr"/>
            <a:lstStyle/>
            <a:p>
              <a:pPr algn="ctr"/>
              <a:r>
                <a:rPr lang="sv-SE" dirty="0">
                  <a:solidFill>
                    <a:schemeClr val="bg1"/>
                  </a:solidFill>
                </a:rPr>
                <a:t>Kostnader för pensionsandelar som finansieras gemensamt</a:t>
              </a:r>
            </a:p>
            <a:p>
              <a:pPr algn="ctr"/>
              <a:endParaRPr lang="fi-FI"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17" name="Pyöristetty suorakulmio 37">
              <a:extLst>
                <a:ext uri="{FF2B5EF4-FFF2-40B4-BE49-F238E27FC236}">
                  <a16:creationId xmlns:a16="http://schemas.microsoft.com/office/drawing/2014/main" id="{8A86D731-FF06-420A-A0AA-E5E5724BCB28}"/>
                </a:ext>
              </a:extLst>
            </p:cNvPr>
            <p:cNvSpPr/>
            <p:nvPr/>
          </p:nvSpPr>
          <p:spPr>
            <a:xfrm>
              <a:off x="1318128" y="5450683"/>
              <a:ext cx="2175774" cy="715616"/>
            </a:xfrm>
            <a:prstGeom prst="roundRect">
              <a:avLst/>
            </a:prstGeom>
            <a:solidFill>
              <a:schemeClr val="bg1"/>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lIns="0" tIns="288000" rIns="0" rtlCol="0" anchor="ctr"/>
            <a:lstStyle/>
            <a:p>
              <a:pPr algn="ctr"/>
              <a:r>
                <a:rPr lang="sv-SE" sz="1600" dirty="0" err="1">
                  <a:solidFill>
                    <a:schemeClr val="tx1"/>
                  </a:solidFill>
                </a:rPr>
                <a:t>ArPL</a:t>
              </a:r>
              <a:r>
                <a:rPr lang="sv-SE" sz="1600" dirty="0">
                  <a:solidFill>
                    <a:schemeClr val="tx1"/>
                  </a:solidFill>
                </a:rPr>
                <a:t>-</a:t>
              </a:r>
              <a:r>
                <a:rPr lang="sv-SE" sz="1600" dirty="0" err="1">
                  <a:solidFill>
                    <a:schemeClr val="tx1"/>
                  </a:solidFill>
                </a:rPr>
                <a:t>SjPL</a:t>
              </a:r>
              <a:r>
                <a:rPr lang="sv-SE" sz="1600" dirty="0">
                  <a:solidFill>
                    <a:schemeClr val="tx1"/>
                  </a:solidFill>
                </a:rPr>
                <a:t>-VILMA-pensionsavräkning</a:t>
              </a:r>
            </a:p>
            <a:p>
              <a:pPr algn="ctr"/>
              <a:endParaRPr lang="fi-FI" sz="1600" dirty="0">
                <a:latin typeface="Verdana" panose="020B0604030504040204" pitchFamily="34" charset="0"/>
                <a:ea typeface="Verdana" panose="020B0604030504040204" pitchFamily="34" charset="0"/>
                <a:cs typeface="Verdana" panose="020B0604030504040204" pitchFamily="34" charset="0"/>
              </a:endParaRPr>
            </a:p>
          </p:txBody>
        </p:sp>
        <p:sp>
          <p:nvSpPr>
            <p:cNvPr id="18" name="Pyöristetty suorakulmio 38">
              <a:extLst>
                <a:ext uri="{FF2B5EF4-FFF2-40B4-BE49-F238E27FC236}">
                  <a16:creationId xmlns:a16="http://schemas.microsoft.com/office/drawing/2014/main" id="{3CF81BD0-EA11-411F-8F7C-F9BB1E92FA1B}"/>
                </a:ext>
              </a:extLst>
            </p:cNvPr>
            <p:cNvSpPr/>
            <p:nvPr/>
          </p:nvSpPr>
          <p:spPr>
            <a:xfrm>
              <a:off x="3636478" y="5450682"/>
              <a:ext cx="2016000" cy="715617"/>
            </a:xfrm>
            <a:prstGeom prst="roundRect">
              <a:avLst/>
            </a:prstGeom>
            <a:solidFill>
              <a:schemeClr val="bg1"/>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lIns="0" tIns="288000" rIns="0" rtlCol="0" anchor="ctr"/>
            <a:lstStyle/>
            <a:p>
              <a:pPr algn="ctr"/>
              <a:r>
                <a:rPr lang="sv-SE" sz="1600" dirty="0">
                  <a:solidFill>
                    <a:schemeClr val="tx1"/>
                  </a:solidFill>
                </a:rPr>
                <a:t>Kostnadsfördelning </a:t>
              </a:r>
              <a:br>
                <a:rPr lang="sv-SE" sz="1600" dirty="0">
                  <a:solidFill>
                    <a:schemeClr val="tx1"/>
                  </a:solidFill>
                </a:rPr>
              </a:br>
              <a:r>
                <a:rPr lang="sv-SE" sz="1600" dirty="0">
                  <a:solidFill>
                    <a:schemeClr val="tx1"/>
                  </a:solidFill>
                </a:rPr>
                <a:t>för </a:t>
              </a:r>
              <a:r>
                <a:rPr lang="sv-SE" sz="1600" dirty="0" err="1">
                  <a:solidFill>
                    <a:schemeClr val="tx1"/>
                  </a:solidFill>
                </a:rPr>
                <a:t>FöPL</a:t>
              </a:r>
              <a:r>
                <a:rPr lang="sv-SE" sz="1600" dirty="0">
                  <a:solidFill>
                    <a:schemeClr val="tx1"/>
                  </a:solidFill>
                </a:rPr>
                <a:t>-pensioner</a:t>
              </a:r>
            </a:p>
            <a:p>
              <a:pPr algn="ctr"/>
              <a:endParaRPr lang="fi-FI" sz="1600" dirty="0">
                <a:latin typeface="Verdana" panose="020B0604030504040204" pitchFamily="34" charset="0"/>
                <a:ea typeface="Verdana" panose="020B0604030504040204" pitchFamily="34" charset="0"/>
                <a:cs typeface="Verdana" panose="020B0604030504040204" pitchFamily="34" charset="0"/>
              </a:endParaRPr>
            </a:p>
          </p:txBody>
        </p:sp>
        <p:sp>
          <p:nvSpPr>
            <p:cNvPr id="19" name="Pyöristetty suorakulmio 39">
              <a:extLst>
                <a:ext uri="{FF2B5EF4-FFF2-40B4-BE49-F238E27FC236}">
                  <a16:creationId xmlns:a16="http://schemas.microsoft.com/office/drawing/2014/main" id="{FDDC7720-BA30-42F9-96AE-7CB9D823D7DD}"/>
                </a:ext>
              </a:extLst>
            </p:cNvPr>
            <p:cNvSpPr/>
            <p:nvPr/>
          </p:nvSpPr>
          <p:spPr>
            <a:xfrm>
              <a:off x="5773257" y="5450682"/>
              <a:ext cx="2217804" cy="715618"/>
            </a:xfrm>
            <a:prstGeom prst="roundRect">
              <a:avLst/>
            </a:prstGeom>
            <a:solidFill>
              <a:schemeClr val="bg1"/>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lIns="0" tIns="288000" rIns="0" rtlCol="0" anchor="ctr"/>
            <a:lstStyle/>
            <a:p>
              <a:pPr algn="ctr"/>
              <a:r>
                <a:rPr lang="sv-SE" sz="1600" dirty="0">
                  <a:solidFill>
                    <a:schemeClr val="tx1"/>
                  </a:solidFill>
                </a:rPr>
                <a:t>Kostnadsfördelning för oavlönade perioder</a:t>
              </a:r>
            </a:p>
            <a:p>
              <a:pPr algn="ctr"/>
              <a:endParaRPr lang="fi-FI" sz="1600" dirty="0">
                <a:latin typeface="Verdana" panose="020B0604030504040204" pitchFamily="34" charset="0"/>
                <a:ea typeface="Verdana" panose="020B0604030504040204" pitchFamily="34" charset="0"/>
                <a:cs typeface="Verdana" panose="020B0604030504040204" pitchFamily="34" charset="0"/>
              </a:endParaRPr>
            </a:p>
          </p:txBody>
        </p:sp>
        <p:cxnSp>
          <p:nvCxnSpPr>
            <p:cNvPr id="20" name="Suora yhdysviiva 19">
              <a:extLst>
                <a:ext uri="{FF2B5EF4-FFF2-40B4-BE49-F238E27FC236}">
                  <a16:creationId xmlns:a16="http://schemas.microsoft.com/office/drawing/2014/main" id="{CEFA92A4-F54C-4BCF-8396-235A72AF2BC9}"/>
                </a:ext>
              </a:extLst>
            </p:cNvPr>
            <p:cNvCxnSpPr/>
            <p:nvPr/>
          </p:nvCxnSpPr>
          <p:spPr>
            <a:xfrm flipH="1">
              <a:off x="6882159" y="3764336"/>
              <a:ext cx="6728" cy="1686346"/>
            </a:xfrm>
            <a:prstGeom prst="line">
              <a:avLst/>
            </a:prstGeom>
            <a:ln w="19050">
              <a:solidFill>
                <a:srgbClr val="0070C0"/>
              </a:solidFill>
            </a:ln>
            <a:effectLst/>
          </p:spPr>
          <p:style>
            <a:lnRef idx="2">
              <a:schemeClr val="accent1"/>
            </a:lnRef>
            <a:fillRef idx="0">
              <a:schemeClr val="accent1"/>
            </a:fillRef>
            <a:effectRef idx="1">
              <a:schemeClr val="accent1"/>
            </a:effectRef>
            <a:fontRef idx="minor">
              <a:schemeClr val="tx1"/>
            </a:fontRef>
          </p:style>
        </p:cxnSp>
        <p:cxnSp>
          <p:nvCxnSpPr>
            <p:cNvPr id="21" name="Suora yhdysviiva 20">
              <a:extLst>
                <a:ext uri="{FF2B5EF4-FFF2-40B4-BE49-F238E27FC236}">
                  <a16:creationId xmlns:a16="http://schemas.microsoft.com/office/drawing/2014/main" id="{347AD41A-3F5E-4E21-BD32-D75CBBC0C528}"/>
                </a:ext>
              </a:extLst>
            </p:cNvPr>
            <p:cNvCxnSpPr/>
            <p:nvPr/>
          </p:nvCxnSpPr>
          <p:spPr>
            <a:xfrm>
              <a:off x="4654594" y="3788630"/>
              <a:ext cx="2847" cy="1662052"/>
            </a:xfrm>
            <a:prstGeom prst="line">
              <a:avLst/>
            </a:prstGeom>
            <a:ln w="19050">
              <a:solidFill>
                <a:srgbClr val="0070C0"/>
              </a:solidFill>
            </a:ln>
            <a:effectLst/>
          </p:spPr>
          <p:style>
            <a:lnRef idx="2">
              <a:schemeClr val="accent1"/>
            </a:lnRef>
            <a:fillRef idx="0">
              <a:schemeClr val="accent1"/>
            </a:fillRef>
            <a:effectRef idx="1">
              <a:schemeClr val="accent1"/>
            </a:effectRef>
            <a:fontRef idx="minor">
              <a:schemeClr val="tx1"/>
            </a:fontRef>
          </p:style>
        </p:cxnSp>
        <p:sp>
          <p:nvSpPr>
            <p:cNvPr id="22" name="Pyöristetty suorakulmio 42">
              <a:extLst>
                <a:ext uri="{FF2B5EF4-FFF2-40B4-BE49-F238E27FC236}">
                  <a16:creationId xmlns:a16="http://schemas.microsoft.com/office/drawing/2014/main" id="{9A892EB6-F757-4A87-984E-9982877F0663}"/>
                </a:ext>
              </a:extLst>
            </p:cNvPr>
            <p:cNvSpPr/>
            <p:nvPr/>
          </p:nvSpPr>
          <p:spPr>
            <a:xfrm>
              <a:off x="3630810" y="4002703"/>
              <a:ext cx="2016000" cy="1227775"/>
            </a:xfrm>
            <a:prstGeom prst="roundRect">
              <a:avLst/>
            </a:prstGeom>
            <a:solidFill>
              <a:schemeClr val="bg1"/>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lIns="0" tIns="288000" rIns="0" rtlCol="0" anchor="ctr"/>
            <a:lstStyle/>
            <a:p>
              <a:pPr algn="ctr"/>
              <a:r>
                <a:rPr lang="sv-SE" sz="1600" dirty="0">
                  <a:solidFill>
                    <a:schemeClr val="tx1"/>
                  </a:solidFill>
                </a:rPr>
                <a:t>Statens del av </a:t>
              </a:r>
              <a:r>
                <a:rPr lang="sv-SE" sz="1600" dirty="0" err="1">
                  <a:solidFill>
                    <a:schemeClr val="tx1"/>
                  </a:solidFill>
                </a:rPr>
                <a:t>FöPL</a:t>
              </a:r>
              <a:r>
                <a:rPr lang="sv-SE" sz="1600" dirty="0">
                  <a:solidFill>
                    <a:schemeClr val="tx1"/>
                  </a:solidFill>
                </a:rPr>
                <a:t>-pensionsutgiften</a:t>
              </a:r>
            </a:p>
            <a:p>
              <a:pPr algn="ctr"/>
              <a:endParaRPr lang="fi-FI" sz="1600" dirty="0">
                <a:latin typeface="Verdana" panose="020B0604030504040204" pitchFamily="34" charset="0"/>
                <a:ea typeface="Verdana" panose="020B0604030504040204" pitchFamily="34" charset="0"/>
                <a:cs typeface="Verdana" panose="020B0604030504040204" pitchFamily="34" charset="0"/>
              </a:endParaRPr>
            </a:p>
          </p:txBody>
        </p:sp>
        <p:cxnSp>
          <p:nvCxnSpPr>
            <p:cNvPr id="23" name="Suora yhdysviiva 22">
              <a:extLst>
                <a:ext uri="{FF2B5EF4-FFF2-40B4-BE49-F238E27FC236}">
                  <a16:creationId xmlns:a16="http://schemas.microsoft.com/office/drawing/2014/main" id="{E3AA1022-A42D-4D9B-8EBD-FA995EC5A24A}"/>
                </a:ext>
              </a:extLst>
            </p:cNvPr>
            <p:cNvCxnSpPr/>
            <p:nvPr/>
          </p:nvCxnSpPr>
          <p:spPr>
            <a:xfrm flipH="1">
              <a:off x="2406015" y="3764336"/>
              <a:ext cx="21039" cy="1686347"/>
            </a:xfrm>
            <a:prstGeom prst="line">
              <a:avLst/>
            </a:prstGeom>
            <a:ln w="19050">
              <a:solidFill>
                <a:srgbClr val="0070C0"/>
              </a:solidFill>
            </a:ln>
            <a:effectLst/>
          </p:spPr>
          <p:style>
            <a:lnRef idx="2">
              <a:schemeClr val="accent1"/>
            </a:lnRef>
            <a:fillRef idx="0">
              <a:schemeClr val="accent1"/>
            </a:fillRef>
            <a:effectRef idx="1">
              <a:schemeClr val="accent1"/>
            </a:effectRef>
            <a:fontRef idx="minor">
              <a:schemeClr val="tx1"/>
            </a:fontRef>
          </p:style>
        </p:cxnSp>
        <p:sp>
          <p:nvSpPr>
            <p:cNvPr id="24" name="Pyöristetty suorakulmio 44">
              <a:extLst>
                <a:ext uri="{FF2B5EF4-FFF2-40B4-BE49-F238E27FC236}">
                  <a16:creationId xmlns:a16="http://schemas.microsoft.com/office/drawing/2014/main" id="{E54CF098-5063-4AD2-84E9-4BF05E464C5C}"/>
                </a:ext>
              </a:extLst>
            </p:cNvPr>
            <p:cNvSpPr/>
            <p:nvPr/>
          </p:nvSpPr>
          <p:spPr>
            <a:xfrm>
              <a:off x="1318128" y="3978443"/>
              <a:ext cx="2175773" cy="1252035"/>
            </a:xfrm>
            <a:prstGeom prst="roundRect">
              <a:avLst/>
            </a:prstGeom>
            <a:solidFill>
              <a:schemeClr val="bg1"/>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lIns="0" tIns="288000" rIns="0" rtlCol="0" anchor="ctr"/>
            <a:lstStyle/>
            <a:p>
              <a:pPr algn="ctr"/>
              <a:r>
                <a:rPr lang="sv-SE" sz="1600" dirty="0">
                  <a:solidFill>
                    <a:schemeClr val="tx1"/>
                  </a:solidFill>
                </a:rPr>
                <a:t>Kostnader för pensionsdelar som betalats för en annan pensionsanstalts räkning</a:t>
              </a:r>
            </a:p>
            <a:p>
              <a:pPr algn="ctr"/>
              <a:endParaRPr lang="fi-FI" sz="1600" dirty="0">
                <a:latin typeface="Verdana" panose="020B0604030504040204" pitchFamily="34" charset="0"/>
                <a:ea typeface="Verdana" panose="020B0604030504040204" pitchFamily="34" charset="0"/>
                <a:cs typeface="Verdana" panose="020B0604030504040204" pitchFamily="34" charset="0"/>
              </a:endParaRPr>
            </a:p>
          </p:txBody>
        </p:sp>
        <p:sp>
          <p:nvSpPr>
            <p:cNvPr id="25" name="Ellipsi 24">
              <a:extLst>
                <a:ext uri="{FF2B5EF4-FFF2-40B4-BE49-F238E27FC236}">
                  <a16:creationId xmlns:a16="http://schemas.microsoft.com/office/drawing/2014/main" id="{65467FD9-8CAC-45E3-9CB9-D06657B44B0E}"/>
                </a:ext>
              </a:extLst>
            </p:cNvPr>
            <p:cNvSpPr/>
            <p:nvPr/>
          </p:nvSpPr>
          <p:spPr>
            <a:xfrm>
              <a:off x="2402094" y="1012811"/>
              <a:ext cx="2467635" cy="1984221"/>
            </a:xfrm>
            <a:prstGeom prst="ellipse">
              <a:avLst/>
            </a:prstGeom>
            <a:solidFill>
              <a:srgbClr val="02B7FA"/>
            </a:solidFill>
            <a:ln>
              <a:noFill/>
            </a:ln>
            <a:effectLst/>
          </p:spPr>
          <p:style>
            <a:lnRef idx="1">
              <a:schemeClr val="accent1"/>
            </a:lnRef>
            <a:fillRef idx="3">
              <a:schemeClr val="accent1"/>
            </a:fillRef>
            <a:effectRef idx="2">
              <a:schemeClr val="accent1"/>
            </a:effectRef>
            <a:fontRef idx="minor">
              <a:schemeClr val="lt1"/>
            </a:fontRef>
          </p:style>
          <p:txBody>
            <a:bodyPr lIns="72000" rIns="72000" rtlCol="0" anchor="ctr"/>
            <a:lstStyle/>
            <a:p>
              <a:pPr algn="ctr"/>
              <a:r>
                <a:rPr lang="sv-SE" dirty="0">
                  <a:solidFill>
                    <a:schemeClr val="tx1"/>
                  </a:solidFill>
                </a:rPr>
                <a:t>PSC:s årliga avstämningar</a:t>
              </a:r>
            </a:p>
          </p:txBody>
        </p:sp>
      </p:grpSp>
    </p:spTree>
    <p:extLst>
      <p:ext uri="{BB962C8B-B14F-4D97-AF65-F5344CB8AC3E}">
        <p14:creationId xmlns:p14="http://schemas.microsoft.com/office/powerpoint/2010/main" val="37997430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tsikko 6">
            <a:extLst>
              <a:ext uri="{FF2B5EF4-FFF2-40B4-BE49-F238E27FC236}">
                <a16:creationId xmlns:a16="http://schemas.microsoft.com/office/drawing/2014/main" id="{4B1E9995-3D00-4411-BC4C-CB34FD63543B}"/>
              </a:ext>
            </a:extLst>
          </p:cNvPr>
          <p:cNvSpPr>
            <a:spLocks noGrp="1"/>
          </p:cNvSpPr>
          <p:nvPr>
            <p:ph type="title"/>
          </p:nvPr>
        </p:nvSpPr>
        <p:spPr>
          <a:xfrm>
            <a:off x="0" y="359999"/>
            <a:ext cx="11856640" cy="1052777"/>
          </a:xfrm>
        </p:spPr>
        <p:txBody>
          <a:bodyPr/>
          <a:lstStyle/>
          <a:p>
            <a:pPr algn="ctr"/>
            <a:r>
              <a:rPr lang="sv-SE" sz="3200" dirty="0"/>
              <a:t>Pensionsdelar som betalats för andras räkning </a:t>
            </a:r>
            <a:br>
              <a:rPr lang="sv-SE" sz="3200" dirty="0"/>
            </a:br>
            <a:r>
              <a:rPr lang="sv-SE" sz="3200" dirty="0"/>
              <a:t>åren 2001–2020</a:t>
            </a:r>
            <a:endParaRPr lang="fi-FI" sz="3200" dirty="0"/>
          </a:p>
        </p:txBody>
      </p:sp>
      <p:sp>
        <p:nvSpPr>
          <p:cNvPr id="4" name="Päivämäärän paikkamerkki 3">
            <a:extLst>
              <a:ext uri="{FF2B5EF4-FFF2-40B4-BE49-F238E27FC236}">
                <a16:creationId xmlns:a16="http://schemas.microsoft.com/office/drawing/2014/main" id="{DAB46BC9-6006-458F-A54E-CCA85C93F578}"/>
              </a:ext>
            </a:extLst>
          </p:cNvPr>
          <p:cNvSpPr>
            <a:spLocks noGrp="1"/>
          </p:cNvSpPr>
          <p:nvPr>
            <p:ph type="dt" sz="half" idx="10"/>
          </p:nvPr>
        </p:nvSpPr>
        <p:spPr/>
        <p:txBody>
          <a:bodyPr/>
          <a:lstStyle/>
          <a:p>
            <a:r>
              <a:rPr lang="fi-FI" dirty="0"/>
              <a:t>5.1.2022</a:t>
            </a:r>
          </a:p>
        </p:txBody>
      </p:sp>
      <p:sp>
        <p:nvSpPr>
          <p:cNvPr id="5" name="Alatunnisteen paikkamerkki 4">
            <a:extLst>
              <a:ext uri="{FF2B5EF4-FFF2-40B4-BE49-F238E27FC236}">
                <a16:creationId xmlns:a16="http://schemas.microsoft.com/office/drawing/2014/main" id="{16B1B4E0-9E0D-40B5-8E47-203E323343D2}"/>
              </a:ext>
            </a:extLst>
          </p:cNvPr>
          <p:cNvSpPr>
            <a:spLocks noGrp="1"/>
          </p:cNvSpPr>
          <p:nvPr>
            <p:ph type="ftr" sz="quarter" idx="11"/>
          </p:nvPr>
        </p:nvSpPr>
        <p:spPr/>
        <p:txBody>
          <a:bodyPr/>
          <a:lstStyle/>
          <a:p>
            <a:r>
              <a:rPr lang="fi-FI"/>
              <a:t>Pensionsskyddscentralen   |</a:t>
            </a:r>
          </a:p>
        </p:txBody>
      </p:sp>
      <p:sp>
        <p:nvSpPr>
          <p:cNvPr id="6" name="Dian numeron paikkamerkki 5">
            <a:extLst>
              <a:ext uri="{FF2B5EF4-FFF2-40B4-BE49-F238E27FC236}">
                <a16:creationId xmlns:a16="http://schemas.microsoft.com/office/drawing/2014/main" id="{1151411D-A90F-4D55-AE53-D513AEC805BD}"/>
              </a:ext>
            </a:extLst>
          </p:cNvPr>
          <p:cNvSpPr>
            <a:spLocks noGrp="1"/>
          </p:cNvSpPr>
          <p:nvPr>
            <p:ph type="sldNum" sz="quarter" idx="12"/>
          </p:nvPr>
        </p:nvSpPr>
        <p:spPr/>
        <p:txBody>
          <a:bodyPr/>
          <a:lstStyle/>
          <a:p>
            <a:fld id="{BE2D8D75-17F6-474C-8CC8-AD93DCE1F39D}" type="slidenum">
              <a:rPr lang="fi-FI" smtClean="0"/>
              <a:t>8</a:t>
            </a:fld>
            <a:endParaRPr lang="fi-FI"/>
          </a:p>
        </p:txBody>
      </p:sp>
      <p:pic>
        <p:nvPicPr>
          <p:cNvPr id="2" name="Kuva 1" descr="År 2020 utbetalade pensionsanstalter 563 000 pensionsdelar och 1 285 miljoner euro för varandras räk-ning.">
            <a:extLst>
              <a:ext uri="{FF2B5EF4-FFF2-40B4-BE49-F238E27FC236}">
                <a16:creationId xmlns:a16="http://schemas.microsoft.com/office/drawing/2014/main" id="{83616EDC-F235-4739-8373-4842A47F21E5}"/>
              </a:ext>
              <a:ext uri="{C183D7F6-B498-43B3-948B-1728B52AA6E4}">
                <adec:decorative xmlns:adec="http://schemas.microsoft.com/office/drawing/2017/decorative" val="0"/>
              </a:ext>
            </a:extLst>
          </p:cNvPr>
          <p:cNvPicPr>
            <a:picLocks noChangeAspect="1"/>
          </p:cNvPicPr>
          <p:nvPr/>
        </p:nvPicPr>
        <p:blipFill>
          <a:blip r:embed="rId3"/>
          <a:stretch>
            <a:fillRect/>
          </a:stretch>
        </p:blipFill>
        <p:spPr>
          <a:xfrm>
            <a:off x="1932045" y="1366289"/>
            <a:ext cx="7992549" cy="5188146"/>
          </a:xfrm>
          <a:prstGeom prst="rect">
            <a:avLst/>
          </a:prstGeom>
        </p:spPr>
      </p:pic>
    </p:spTree>
    <p:extLst>
      <p:ext uri="{BB962C8B-B14F-4D97-AF65-F5344CB8AC3E}">
        <p14:creationId xmlns:p14="http://schemas.microsoft.com/office/powerpoint/2010/main" val="42477371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tsikko 6">
            <a:extLst>
              <a:ext uri="{FF2B5EF4-FFF2-40B4-BE49-F238E27FC236}">
                <a16:creationId xmlns:a16="http://schemas.microsoft.com/office/drawing/2014/main" id="{4B1E9995-3D00-4411-BC4C-CB34FD63543B}"/>
              </a:ext>
            </a:extLst>
          </p:cNvPr>
          <p:cNvSpPr>
            <a:spLocks noGrp="1"/>
          </p:cNvSpPr>
          <p:nvPr>
            <p:ph type="title"/>
          </p:nvPr>
        </p:nvSpPr>
        <p:spPr>
          <a:xfrm>
            <a:off x="1987" y="670661"/>
            <a:ext cx="11856640" cy="715477"/>
          </a:xfrm>
        </p:spPr>
        <p:txBody>
          <a:bodyPr/>
          <a:lstStyle/>
          <a:p>
            <a:pPr algn="ctr"/>
            <a:r>
              <a:rPr lang="sv-SE" sz="3200" dirty="0"/>
              <a:t>Utbetalda </a:t>
            </a:r>
            <a:r>
              <a:rPr lang="sv-SE" sz="3200" dirty="0" err="1"/>
              <a:t>ArPL</a:t>
            </a:r>
            <a:r>
              <a:rPr lang="sv-SE" sz="3200" dirty="0"/>
              <a:t>- och </a:t>
            </a:r>
            <a:r>
              <a:rPr lang="sv-SE" sz="3200" dirty="0" err="1"/>
              <a:t>SjPL</a:t>
            </a:r>
            <a:r>
              <a:rPr lang="sv-SE" sz="3200" dirty="0"/>
              <a:t>-pensioner åren 2001–2020</a:t>
            </a:r>
            <a:endParaRPr lang="fi-FI" sz="3200" dirty="0"/>
          </a:p>
        </p:txBody>
      </p:sp>
      <p:sp>
        <p:nvSpPr>
          <p:cNvPr id="4" name="Päivämäärän paikkamerkki 3">
            <a:extLst>
              <a:ext uri="{FF2B5EF4-FFF2-40B4-BE49-F238E27FC236}">
                <a16:creationId xmlns:a16="http://schemas.microsoft.com/office/drawing/2014/main" id="{DAB46BC9-6006-458F-A54E-CCA85C93F578}"/>
              </a:ext>
            </a:extLst>
          </p:cNvPr>
          <p:cNvSpPr>
            <a:spLocks noGrp="1"/>
          </p:cNvSpPr>
          <p:nvPr>
            <p:ph type="dt" sz="half" idx="10"/>
          </p:nvPr>
        </p:nvSpPr>
        <p:spPr/>
        <p:txBody>
          <a:bodyPr/>
          <a:lstStyle/>
          <a:p>
            <a:r>
              <a:rPr lang="fi-FI" dirty="0"/>
              <a:t>5.1.2022</a:t>
            </a:r>
          </a:p>
        </p:txBody>
      </p:sp>
      <p:sp>
        <p:nvSpPr>
          <p:cNvPr id="5" name="Alatunnisteen paikkamerkki 4">
            <a:extLst>
              <a:ext uri="{FF2B5EF4-FFF2-40B4-BE49-F238E27FC236}">
                <a16:creationId xmlns:a16="http://schemas.microsoft.com/office/drawing/2014/main" id="{16B1B4E0-9E0D-40B5-8E47-203E323343D2}"/>
              </a:ext>
            </a:extLst>
          </p:cNvPr>
          <p:cNvSpPr>
            <a:spLocks noGrp="1"/>
          </p:cNvSpPr>
          <p:nvPr>
            <p:ph type="ftr" sz="quarter" idx="11"/>
          </p:nvPr>
        </p:nvSpPr>
        <p:spPr/>
        <p:txBody>
          <a:bodyPr/>
          <a:lstStyle/>
          <a:p>
            <a:r>
              <a:rPr lang="fi-FI"/>
              <a:t>Pensionsskyddscentralen   |</a:t>
            </a:r>
          </a:p>
        </p:txBody>
      </p:sp>
      <p:sp>
        <p:nvSpPr>
          <p:cNvPr id="6" name="Dian numeron paikkamerkki 5">
            <a:extLst>
              <a:ext uri="{FF2B5EF4-FFF2-40B4-BE49-F238E27FC236}">
                <a16:creationId xmlns:a16="http://schemas.microsoft.com/office/drawing/2014/main" id="{1151411D-A90F-4D55-AE53-D513AEC805BD}"/>
              </a:ext>
            </a:extLst>
          </p:cNvPr>
          <p:cNvSpPr>
            <a:spLocks noGrp="1"/>
          </p:cNvSpPr>
          <p:nvPr>
            <p:ph type="sldNum" sz="quarter" idx="12"/>
          </p:nvPr>
        </p:nvSpPr>
        <p:spPr/>
        <p:txBody>
          <a:bodyPr/>
          <a:lstStyle/>
          <a:p>
            <a:fld id="{BE2D8D75-17F6-474C-8CC8-AD93DCE1F39D}" type="slidenum">
              <a:rPr lang="fi-FI" smtClean="0"/>
              <a:t>9</a:t>
            </a:fld>
            <a:endParaRPr lang="fi-FI"/>
          </a:p>
        </p:txBody>
      </p:sp>
      <p:grpSp>
        <p:nvGrpSpPr>
          <p:cNvPr id="9" name="Ryhmä 8">
            <a:extLst>
              <a:ext uri="{FF2B5EF4-FFF2-40B4-BE49-F238E27FC236}">
                <a16:creationId xmlns:a16="http://schemas.microsoft.com/office/drawing/2014/main" id="{0DD6D0A2-86D4-4B8E-A8C6-56E0F2328724}"/>
              </a:ext>
              <a:ext uri="{C183D7F6-B498-43B3-948B-1728B52AA6E4}">
                <adec:decorative xmlns:adec="http://schemas.microsoft.com/office/drawing/2017/decorative" val="1"/>
              </a:ext>
            </a:extLst>
          </p:cNvPr>
          <p:cNvGrpSpPr/>
          <p:nvPr/>
        </p:nvGrpSpPr>
        <p:grpSpPr>
          <a:xfrm>
            <a:off x="8974588" y="3171760"/>
            <a:ext cx="2378778" cy="1323439"/>
            <a:chOff x="8842698" y="2951946"/>
            <a:chExt cx="2378778" cy="1323439"/>
          </a:xfrm>
        </p:grpSpPr>
        <p:sp>
          <p:nvSpPr>
            <p:cNvPr id="10" name="Tekstiruutu 9">
              <a:extLst>
                <a:ext uri="{FF2B5EF4-FFF2-40B4-BE49-F238E27FC236}">
                  <a16:creationId xmlns:a16="http://schemas.microsoft.com/office/drawing/2014/main" id="{4598D964-D4F0-4773-8C98-37BA3469308C}"/>
                </a:ext>
              </a:extLst>
            </p:cNvPr>
            <p:cNvSpPr txBox="1"/>
            <p:nvPr/>
          </p:nvSpPr>
          <p:spPr>
            <a:xfrm>
              <a:off x="9114681" y="2951946"/>
              <a:ext cx="2106795" cy="1323439"/>
            </a:xfrm>
            <a:prstGeom prst="rect">
              <a:avLst/>
            </a:prstGeom>
            <a:noFill/>
          </p:spPr>
          <p:txBody>
            <a:bodyPr wrap="none" rtlCol="0">
              <a:spAutoFit/>
            </a:bodyPr>
            <a:lstStyle/>
            <a:p>
              <a:r>
                <a:rPr lang="sv-SE" sz="1600" dirty="0"/>
                <a:t>Utbetalda pensioner </a:t>
              </a:r>
              <a:br>
                <a:rPr lang="sv-SE" sz="1600" dirty="0"/>
              </a:br>
              <a:r>
                <a:rPr lang="sv-SE" sz="1600" dirty="0"/>
                <a:t>sammanlagt</a:t>
              </a:r>
            </a:p>
            <a:p>
              <a:pPr>
                <a:lnSpc>
                  <a:spcPct val="50000"/>
                </a:lnSpc>
              </a:pPr>
              <a:r>
                <a:rPr lang="fi-FI" sz="1600" dirty="0"/>
                <a:t>  </a:t>
              </a:r>
            </a:p>
            <a:p>
              <a:pPr>
                <a:lnSpc>
                  <a:spcPct val="50000"/>
                </a:lnSpc>
              </a:pPr>
              <a:r>
                <a:rPr lang="fi-FI" sz="1600" dirty="0"/>
                <a:t>  </a:t>
              </a:r>
            </a:p>
            <a:p>
              <a:r>
                <a:rPr lang="sv-SE" sz="1600" dirty="0"/>
                <a:t>Andel pensioner som </a:t>
              </a:r>
            </a:p>
            <a:p>
              <a:r>
                <a:rPr lang="sv-SE" sz="1600" dirty="0"/>
                <a:t>finansieras gemensamt</a:t>
              </a:r>
            </a:p>
          </p:txBody>
        </p:sp>
        <p:sp>
          <p:nvSpPr>
            <p:cNvPr id="11" name="Suorakulmio 10">
              <a:extLst>
                <a:ext uri="{FF2B5EF4-FFF2-40B4-BE49-F238E27FC236}">
                  <a16:creationId xmlns:a16="http://schemas.microsoft.com/office/drawing/2014/main" id="{1FD12BDF-B5D1-4DDD-B9FE-FCAE88A83682}"/>
                </a:ext>
              </a:extLst>
            </p:cNvPr>
            <p:cNvSpPr/>
            <p:nvPr/>
          </p:nvSpPr>
          <p:spPr>
            <a:xfrm>
              <a:off x="8842698" y="3042388"/>
              <a:ext cx="288032" cy="144000"/>
            </a:xfrm>
            <a:prstGeom prst="rect">
              <a:avLst/>
            </a:prstGeom>
            <a:solidFill>
              <a:schemeClr val="accent2"/>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sz="1600"/>
            </a:p>
          </p:txBody>
        </p:sp>
        <p:sp>
          <p:nvSpPr>
            <p:cNvPr id="12" name="Suorakulmio 11">
              <a:extLst>
                <a:ext uri="{FF2B5EF4-FFF2-40B4-BE49-F238E27FC236}">
                  <a16:creationId xmlns:a16="http://schemas.microsoft.com/office/drawing/2014/main" id="{5248B80D-13BA-4629-9724-4BC68653CB76}"/>
                </a:ext>
              </a:extLst>
            </p:cNvPr>
            <p:cNvSpPr/>
            <p:nvPr/>
          </p:nvSpPr>
          <p:spPr>
            <a:xfrm>
              <a:off x="8842698" y="3745776"/>
              <a:ext cx="288032" cy="144000"/>
            </a:xfrm>
            <a:prstGeom prst="rect">
              <a:avLst/>
            </a:prstGeom>
            <a:solidFill>
              <a:srgbClr val="0356B5"/>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sz="1600"/>
            </a:p>
          </p:txBody>
        </p:sp>
        <p:sp>
          <p:nvSpPr>
            <p:cNvPr id="13" name="Suorakulmio 12">
              <a:extLst>
                <a:ext uri="{FF2B5EF4-FFF2-40B4-BE49-F238E27FC236}">
                  <a16:creationId xmlns:a16="http://schemas.microsoft.com/office/drawing/2014/main" id="{4FA16EA6-ECA0-4F85-BA45-400BE8A45D33}"/>
                </a:ext>
              </a:extLst>
            </p:cNvPr>
            <p:cNvSpPr/>
            <p:nvPr/>
          </p:nvSpPr>
          <p:spPr>
            <a:xfrm>
              <a:off x="8842698" y="3189974"/>
              <a:ext cx="288032" cy="14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sz="1600" dirty="0"/>
            </a:p>
          </p:txBody>
        </p:sp>
      </p:grpSp>
      <p:pic>
        <p:nvPicPr>
          <p:cNvPr id="2" name="Kuva 1" descr="ArPL- och SjPL-pensioner betalades år 2020 för sammanlagt 16 512 miljoner euro, varav andelen ge-mensamt bekostade pensioner var 77 procent.">
            <a:extLst>
              <a:ext uri="{FF2B5EF4-FFF2-40B4-BE49-F238E27FC236}">
                <a16:creationId xmlns:a16="http://schemas.microsoft.com/office/drawing/2014/main" id="{3E826596-6DF1-4E5F-A155-8DF0C7018DB0}"/>
              </a:ext>
              <a:ext uri="{C183D7F6-B498-43B3-948B-1728B52AA6E4}">
                <adec:decorative xmlns:adec="http://schemas.microsoft.com/office/drawing/2017/decorative" val="0"/>
              </a:ext>
            </a:extLst>
          </p:cNvPr>
          <p:cNvPicPr>
            <a:picLocks noChangeAspect="1"/>
          </p:cNvPicPr>
          <p:nvPr/>
        </p:nvPicPr>
        <p:blipFill>
          <a:blip r:embed="rId3"/>
          <a:stretch>
            <a:fillRect/>
          </a:stretch>
        </p:blipFill>
        <p:spPr>
          <a:xfrm>
            <a:off x="864337" y="1384472"/>
            <a:ext cx="7974259" cy="4865030"/>
          </a:xfrm>
          <a:prstGeom prst="rect">
            <a:avLst/>
          </a:prstGeom>
        </p:spPr>
      </p:pic>
    </p:spTree>
    <p:extLst>
      <p:ext uri="{BB962C8B-B14F-4D97-AF65-F5344CB8AC3E}">
        <p14:creationId xmlns:p14="http://schemas.microsoft.com/office/powerpoint/2010/main" val="2847973981"/>
      </p:ext>
    </p:extLst>
  </p:cSld>
  <p:clrMapOvr>
    <a:masterClrMapping/>
  </p:clrMapOvr>
</p:sld>
</file>

<file path=ppt/theme/theme1.xml><?xml version="1.0" encoding="utf-8"?>
<a:theme xmlns:a="http://schemas.openxmlformats.org/drawingml/2006/main" name="ETK_teema">
  <a:themeElements>
    <a:clrScheme name="ETK_väri">
      <a:dk1>
        <a:sysClr val="windowText" lastClr="000000"/>
      </a:dk1>
      <a:lt1>
        <a:sysClr val="window" lastClr="FFFFFF"/>
      </a:lt1>
      <a:dk2>
        <a:srgbClr val="0356B5"/>
      </a:dk2>
      <a:lt2>
        <a:srgbClr val="02B7FA"/>
      </a:lt2>
      <a:accent1>
        <a:srgbClr val="0356B5"/>
      </a:accent1>
      <a:accent2>
        <a:srgbClr val="02B7FA"/>
      </a:accent2>
      <a:accent3>
        <a:srgbClr val="BBBBBB"/>
      </a:accent3>
      <a:accent4>
        <a:srgbClr val="808080"/>
      </a:accent4>
      <a:accent5>
        <a:srgbClr val="F9A106"/>
      </a:accent5>
      <a:accent6>
        <a:srgbClr val="039393"/>
      </a:accent6>
      <a:hlink>
        <a:srgbClr val="0000FF"/>
      </a:hlink>
      <a:folHlink>
        <a:srgbClr val="7030A0"/>
      </a:folHlink>
    </a:clrScheme>
    <a:fontScheme name="ETK_fontti">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black">
        <a:ln>
          <a:solidFill>
            <a:schemeClr val="tx1"/>
          </a:solidFill>
        </a:ln>
      </a:spPr>
      <a:bodyPr rtlCol="0" anchor="ctr"/>
      <a:lstStyle>
        <a:defPPr algn="ctr">
          <a:defRPr sz="22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gn="l">
          <a:defRPr sz="2200" dirty="0" err="1" smtClean="0"/>
        </a:defPPr>
      </a:lstStyle>
    </a:txDef>
  </a:objectDefaults>
  <a:extraClrSchemeLst/>
  <a:custClrLst>
    <a:custClr name="ETK 1">
      <a:srgbClr val="0356B5"/>
    </a:custClr>
    <a:custClr name="ETK 2">
      <a:srgbClr val="02B7FA"/>
    </a:custClr>
    <a:custClr name="ETK 3">
      <a:srgbClr val="BBBBBB"/>
    </a:custClr>
    <a:custClr name="ETK 4">
      <a:srgbClr val="808080"/>
    </a:custClr>
    <a:custClr name="ETK 5">
      <a:srgbClr val="F9A106"/>
    </a:custClr>
    <a:custClr name="ETK 6">
      <a:srgbClr val="039393"/>
    </a:custClr>
    <a:custClr name="ETK 7">
      <a:srgbClr val="1A6C37"/>
    </a:custClr>
    <a:custClr name="ETK 8">
      <a:srgbClr val="66A400"/>
    </a:custClr>
    <a:custClr name="ETK 9">
      <a:srgbClr val="E32D00"/>
    </a:custClr>
    <a:custClr name="ETK 10">
      <a:srgbClr val="E0068C"/>
    </a:custClr>
    <a:custClr name="ETK 11">
      <a:srgbClr val="689AD3"/>
    </a:custClr>
    <a:custClr name="ETK 12">
      <a:srgbClr val="CDDDF0"/>
    </a:custClr>
    <a:custClr name="ETK 13">
      <a:srgbClr val="67D4FC"/>
    </a:custClr>
    <a:custClr name="ETK 14">
      <a:srgbClr val="CCF1FE"/>
    </a:custClr>
    <a:custClr name="ETK 15">
      <a:srgbClr val="0000FF"/>
    </a:custClr>
    <a:custClr name="ETK 16">
      <a:srgbClr val="7030A0"/>
    </a:custClr>
  </a:custClrLst>
  <a:extLst>
    <a:ext uri="{05A4C25C-085E-4340-85A3-A5531E510DB2}">
      <thm15:themeFamily xmlns:thm15="http://schemas.microsoft.com/office/thememl/2012/main" name="ETK_ruotsi.potx" id="{6A43DCE4-4CA6-4B06-B4DE-74481D88EBD5}" vid="{C9B6EA24-33E9-4B96-ADC6-8F99D00EA4EE}"/>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Asiakirja" ma:contentTypeID="0x0101006C792F7F1555B4428F7DBDE5A96B90F6" ma:contentTypeVersion="12" ma:contentTypeDescription="Luo uusi asiakirja." ma:contentTypeScope="" ma:versionID="af6d3db13ee845e84f6851e590021295">
  <xsd:schema xmlns:xsd="http://www.w3.org/2001/XMLSchema" xmlns:xs="http://www.w3.org/2001/XMLSchema" xmlns:p="http://schemas.microsoft.com/office/2006/metadata/properties" xmlns:ns2="17000b28-6ce4-40c5-ac79-5466d7aaefff" xmlns:ns3="e08eed30-88ea-4b77-879b-0d8955af20b8" targetNamespace="http://schemas.microsoft.com/office/2006/metadata/properties" ma:root="true" ma:fieldsID="2f4eabac12fedabe9dd956491f43a0ff" ns2:_="" ns3:_="">
    <xsd:import namespace="17000b28-6ce4-40c5-ac79-5466d7aaefff"/>
    <xsd:import namespace="e08eed30-88ea-4b77-879b-0d8955af20b8"/>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2:MediaServiceGenerationTime" minOccurs="0"/>
                <xsd:element ref="ns2:MediaServiceEventHashCode" minOccurs="0"/>
                <xsd:element ref="ns3:SharedWithUsers" minOccurs="0"/>
                <xsd:element ref="ns3:SharedWithDetail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7000b28-6ce4-40c5-ac79-5466d7aaeff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08eed30-88ea-4b77-879b-0d8955af20b8" elementFormDefault="qualified">
    <xsd:import namespace="http://schemas.microsoft.com/office/2006/documentManagement/types"/>
    <xsd:import namespace="http://schemas.microsoft.com/office/infopath/2007/PartnerControls"/>
    <xsd:element name="SharedWithUsers" ma:index="16" nillable="true" ma:displayName="Jaettu"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Jakamisen tiedot"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2FBD5CB-0B60-4388-8181-B891CA8B9B4E}"/>
</file>

<file path=customXml/itemProps2.xml><?xml version="1.0" encoding="utf-8"?>
<ds:datastoreItem xmlns:ds="http://schemas.openxmlformats.org/officeDocument/2006/customXml" ds:itemID="{2B074646-B9C6-415C-9318-2046991470CC}"/>
</file>

<file path=customXml/itemProps3.xml><?xml version="1.0" encoding="utf-8"?>
<ds:datastoreItem xmlns:ds="http://schemas.openxmlformats.org/officeDocument/2006/customXml" ds:itemID="{F83DB70F-2CDE-4F85-B16D-8A91B816B3CA}"/>
</file>

<file path=docProps/app.xml><?xml version="1.0" encoding="utf-8"?>
<Properties xmlns="http://schemas.openxmlformats.org/officeDocument/2006/extended-properties" xmlns:vt="http://schemas.openxmlformats.org/officeDocument/2006/docPropsVTypes">
  <Template>ETK_ruotsi</Template>
  <TotalTime>0</TotalTime>
  <Words>2548</Words>
  <Application>Microsoft Office PowerPoint</Application>
  <PresentationFormat>Laajakuva</PresentationFormat>
  <Paragraphs>370</Paragraphs>
  <Slides>19</Slides>
  <Notes>19</Notes>
  <HiddenSlides>0</HiddenSlides>
  <MMClips>0</MMClips>
  <ScaleCrop>false</ScaleCrop>
  <HeadingPairs>
    <vt:vector size="6" baseType="variant">
      <vt:variant>
        <vt:lpstr>Käytetyt fontit</vt:lpstr>
      </vt:variant>
      <vt:variant>
        <vt:i4>3</vt:i4>
      </vt:variant>
      <vt:variant>
        <vt:lpstr>Teema</vt:lpstr>
      </vt:variant>
      <vt:variant>
        <vt:i4>1</vt:i4>
      </vt:variant>
      <vt:variant>
        <vt:lpstr>Dian otsikot</vt:lpstr>
      </vt:variant>
      <vt:variant>
        <vt:i4>19</vt:i4>
      </vt:variant>
    </vt:vector>
  </HeadingPairs>
  <TitlesOfParts>
    <vt:vector size="23" baseType="lpstr">
      <vt:lpstr>Arial</vt:lpstr>
      <vt:lpstr>Calibri</vt:lpstr>
      <vt:lpstr>Verdana</vt:lpstr>
      <vt:lpstr>ETK_teema</vt:lpstr>
      <vt:lpstr> Kostnadsfördelningen  i bilder</vt:lpstr>
      <vt:lpstr>Penningflödena inom arbetspensionssystemet  år 2020</vt:lpstr>
      <vt:lpstr>Partiellt fonderande system</vt:lpstr>
      <vt:lpstr>Partiell fondering av ArPL- och SjPL-pensioner </vt:lpstr>
      <vt:lpstr>Finansieringen av pensionerna</vt:lpstr>
      <vt:lpstr>Sista pensionsanstalten betalar ut alla pensionsdelar  till pensionstagaren</vt:lpstr>
      <vt:lpstr>Kostnadsfördelningen av arbetspensionerna</vt:lpstr>
      <vt:lpstr>Pensionsdelar som betalats för andras räkning  åren 2001–2020</vt:lpstr>
      <vt:lpstr>Utbetalda ArPL- och SjPL-pensioner åren 2001–2020</vt:lpstr>
      <vt:lpstr>Pensionsutgiften enligt FöPL och statens andel  åren 1990–2020</vt:lpstr>
      <vt:lpstr>Pensionsutgiften enligt LFöPL och statens andel  åren 1990–2020 </vt:lpstr>
      <vt:lpstr>Pensionsdelar som betalats för oavlönade perioder  åren 2006–2020</vt:lpstr>
      <vt:lpstr>Förmåner som betalats enligt StPEL  åren 2006–2020</vt:lpstr>
      <vt:lpstr>Sysselsättningsfondens avgift i förhållande till försäkrad  lönesumma och arbetslöshetsgraden åren 1990–2020 </vt:lpstr>
      <vt:lpstr>ArPL- och SjPL-pensionspengar enligt ansvarsdel  åren 2007–2020, 31.12.</vt:lpstr>
      <vt:lpstr>ArPL- och SjPL-försäkringsavgiften enligt  pensionsanstaltstyp år 2022</vt:lpstr>
      <vt:lpstr>Arbetspensionsavgifternas procentsatser år 2022</vt:lpstr>
      <vt:lpstr>ArPL-avgiftens delar i genomsnitt för arbetsgivare med  försäkring i arbetspensionsförsäkringsbolag år 2022</vt:lpstr>
      <vt:lpstr>Genomsnittlig APL-/ArPL-avgift åren 1962–2022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2022-01-05T13:13:21Z</dcterms:created>
  <dcterms:modified xsi:type="dcterms:W3CDTF">2022-01-05T13:16:47Z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0x0101006C792F7F1555B4428F7DBDE5A96B90F6</vt:lpwstr>
  </property>
</Properties>
</file>