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1"/>
  </p:sldMasterIdLst>
  <p:notesMasterIdLst>
    <p:notesMasterId r:id="rId21"/>
  </p:notesMasterIdLst>
  <p:sldIdLst>
    <p:sldId id="256" r:id="rId2"/>
    <p:sldId id="259" r:id="rId3"/>
    <p:sldId id="260" r:id="rId4"/>
    <p:sldId id="261" r:id="rId5"/>
    <p:sldId id="262" r:id="rId6"/>
    <p:sldId id="263" r:id="rId7"/>
    <p:sldId id="264" r:id="rId8"/>
    <p:sldId id="265" r:id="rId9"/>
    <p:sldId id="279" r:id="rId10"/>
    <p:sldId id="268" r:id="rId11"/>
    <p:sldId id="269" r:id="rId12"/>
    <p:sldId id="275" r:id="rId13"/>
    <p:sldId id="271" r:id="rId14"/>
    <p:sldId id="272" r:id="rId15"/>
    <p:sldId id="273" r:id="rId16"/>
    <p:sldId id="274" r:id="rId17"/>
    <p:sldId id="276" r:id="rId18"/>
    <p:sldId id="277" r:id="rId19"/>
    <p:sldId id="281" r:id="rId20"/>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7E9F3"/>
    <a:srgbClr val="CBD1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70" autoAdjust="0"/>
    <p:restoredTop sz="96005" autoAdjust="0"/>
  </p:normalViewPr>
  <p:slideViewPr>
    <p:cSldViewPr>
      <p:cViewPr varScale="1">
        <p:scale>
          <a:sx n="106" d="100"/>
          <a:sy n="106" d="100"/>
        </p:scale>
        <p:origin x="180" y="12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6019"/>
    </p:cViewPr>
  </p:sorterViewPr>
  <p:notesViewPr>
    <p:cSldViewPr>
      <p:cViewPr varScale="1">
        <p:scale>
          <a:sx n="87" d="100"/>
          <a:sy n="87" d="100"/>
        </p:scale>
        <p:origin x="3060"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28"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360196-5127-45DE-8D68-0FD73DBFF542}" type="datetimeFigureOut">
              <a:rPr lang="fi-FI" smtClean="0"/>
              <a:t>17.12.2021</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DDCE26-A6A5-404B-BE57-57D9F35F1DF3}" type="slidenum">
              <a:rPr lang="fi-FI" smtClean="0"/>
              <a:t>‹#›</a:t>
            </a:fld>
            <a:endParaRPr lang="fi-FI"/>
          </a:p>
        </p:txBody>
      </p:sp>
    </p:spTree>
    <p:extLst>
      <p:ext uri="{BB962C8B-B14F-4D97-AF65-F5344CB8AC3E}">
        <p14:creationId xmlns:p14="http://schemas.microsoft.com/office/powerpoint/2010/main" val="30590940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tilastot.etk.fi/chart/Rahti/rahavirrat.html"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5"/>
          </p:nvPr>
        </p:nvSpPr>
        <p:spPr/>
        <p:txBody>
          <a:bodyPr/>
          <a:lstStyle/>
          <a:p>
            <a:fld id="{1DDDCE26-A6A5-404B-BE57-57D9F35F1DF3}" type="slidenum">
              <a:rPr lang="fi-FI" smtClean="0"/>
              <a:t>1</a:t>
            </a:fld>
            <a:endParaRPr lang="fi-FI"/>
          </a:p>
        </p:txBody>
      </p:sp>
    </p:spTree>
    <p:extLst>
      <p:ext uri="{BB962C8B-B14F-4D97-AF65-F5344CB8AC3E}">
        <p14:creationId xmlns:p14="http://schemas.microsoft.com/office/powerpoint/2010/main" val="11264142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a:t>Henkilö, joka tekee ansiotyötä olematta työsuhteessa vakuutetaan yrittäjän eläkelain (YEL) mukaan.</a:t>
            </a:r>
          </a:p>
          <a:p>
            <a:endParaRPr lang="fi-FI" dirty="0"/>
          </a:p>
          <a:p>
            <a:r>
              <a:rPr lang="fi-FI" dirty="0"/>
              <a:t>YEL-eläkettä karttuu yrittäjälle vahvistetun YEL-työtulon perusteella. Myös YEL-vakuutusmaksut  määrätään työtulon pohjalta. </a:t>
            </a:r>
          </a:p>
          <a:p>
            <a:endParaRPr lang="fi-FI" dirty="0"/>
          </a:p>
          <a:p>
            <a:r>
              <a:rPr lang="fi-FI" dirty="0"/>
              <a:t>YEL-vakuutusmaksun taso määräytyy keskimääräisen </a:t>
            </a:r>
            <a:r>
              <a:rPr lang="fi-FI" dirty="0" err="1"/>
              <a:t>TyEL</a:t>
            </a:r>
            <a:r>
              <a:rPr lang="fi-FI" dirty="0"/>
              <a:t>-maksun perusteella. Valtio kustantaa sen osuuden YEL-eläkkeistä, johon yrittäjien vakuutusmaksutulot eivät riitä. </a:t>
            </a:r>
          </a:p>
          <a:p>
            <a:endParaRPr lang="fi-FI" dirty="0"/>
          </a:p>
        </p:txBody>
      </p:sp>
      <p:sp>
        <p:nvSpPr>
          <p:cNvPr id="4" name="Dian numeron paikkamerkki 3"/>
          <p:cNvSpPr>
            <a:spLocks noGrp="1"/>
          </p:cNvSpPr>
          <p:nvPr>
            <p:ph type="sldNum" sz="quarter" idx="5"/>
          </p:nvPr>
        </p:nvSpPr>
        <p:spPr/>
        <p:txBody>
          <a:bodyPr/>
          <a:lstStyle/>
          <a:p>
            <a:fld id="{1DDDCE26-A6A5-404B-BE57-57D9F35F1DF3}" type="slidenum">
              <a:rPr lang="fi-FI" smtClean="0"/>
              <a:t>10</a:t>
            </a:fld>
            <a:endParaRPr lang="fi-FI"/>
          </a:p>
        </p:txBody>
      </p:sp>
    </p:spTree>
    <p:extLst>
      <p:ext uri="{BB962C8B-B14F-4D97-AF65-F5344CB8AC3E}">
        <p14:creationId xmlns:p14="http://schemas.microsoft.com/office/powerpoint/2010/main" val="29116759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a:t>Maatalousyrittäjän eläkelain (MYEL) mukainen vakuutus on viljelijöiden, metsän-omistajien, kalastajien ja poronhoitajien sekä heidän perheenjäsentensä työeläke-vakuutus. Myös apurahansaajat kuuluvat </a:t>
            </a:r>
            <a:r>
              <a:rPr lang="fi-FI" dirty="0" err="1"/>
              <a:t>MYEL:n</a:t>
            </a:r>
            <a:r>
              <a:rPr lang="fi-FI" dirty="0"/>
              <a:t> mukaisen työeläketurvan piiriin. Maatalousyrittäjien eläkelaitos Mela hoitaa MYEL-vakuutusta.</a:t>
            </a:r>
          </a:p>
          <a:p>
            <a:endParaRPr lang="fi-FI" dirty="0"/>
          </a:p>
          <a:p>
            <a:r>
              <a:rPr lang="fi-FI" dirty="0"/>
              <a:t>MYEL-vakuutusmaksu lasketaan vakuutetun henkilökohtaisesta MYEL-työtulosta. Maksuprosentti riippuu iästä ja työtulon määrästä. Valtio kustantaa sen osuuden MYEL-eläkkeistä, johon vakuutusmaksutulot eivät riitä. </a:t>
            </a:r>
          </a:p>
          <a:p>
            <a:endParaRPr lang="fi-FI" dirty="0"/>
          </a:p>
          <a:p>
            <a:r>
              <a:rPr lang="fi-FI" dirty="0"/>
              <a:t>Dian tietojen lähde : Mela</a:t>
            </a:r>
            <a:endParaRPr lang="en-US" dirty="0"/>
          </a:p>
          <a:p>
            <a:endParaRPr lang="fi-FI" dirty="0"/>
          </a:p>
        </p:txBody>
      </p:sp>
      <p:sp>
        <p:nvSpPr>
          <p:cNvPr id="4" name="Dian numeron paikkamerkki 3"/>
          <p:cNvSpPr>
            <a:spLocks noGrp="1"/>
          </p:cNvSpPr>
          <p:nvPr>
            <p:ph type="sldNum" sz="quarter" idx="5"/>
          </p:nvPr>
        </p:nvSpPr>
        <p:spPr/>
        <p:txBody>
          <a:bodyPr/>
          <a:lstStyle/>
          <a:p>
            <a:fld id="{1DDDCE26-A6A5-404B-BE57-57D9F35F1DF3}" type="slidenum">
              <a:rPr lang="fi-FI" smtClean="0"/>
              <a:t>11</a:t>
            </a:fld>
            <a:endParaRPr lang="fi-FI"/>
          </a:p>
        </p:txBody>
      </p:sp>
    </p:spTree>
    <p:extLst>
      <p:ext uri="{BB962C8B-B14F-4D97-AF65-F5344CB8AC3E}">
        <p14:creationId xmlns:p14="http://schemas.microsoft.com/office/powerpoint/2010/main" val="4962109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a:t>Palkattomilta ajoilta saatavista sosiaalietuuksista on karttunut eläkettä vuodesta 2005 lähtien. Palkattomilla ajoilla tarkoitetaan aikoja, joilta työntekijä on saanut joko  äitiys-, erityisäitiys-, isyys- tai vanhempainrahaa, sairauspäivärahaa, osasairauspäivä-rahaa tai erityishoitorahaa, vuorottelukorvausta, ansiopäivärahaa, aikuiskoulutus-tukea, kuntoutusrahaa, liikenne- tai tapaturmakorvauksia.  </a:t>
            </a:r>
          </a:p>
          <a:p>
            <a:endParaRPr lang="fi-FI" dirty="0"/>
          </a:p>
          <a:p>
            <a:r>
              <a:rPr lang="fi-FI" dirty="0"/>
              <a:t>Palkattomien aikojen perusteella karttuneet eläkkeen osat ovat yhteisesti kustannettavia. Kustannukset jaetaan kaikkien eläkelaitosten yhteiselle vastuulle eläkelaitoksissa vakuutettujen palkkasummien suhteessa.</a:t>
            </a:r>
          </a:p>
          <a:p>
            <a:endParaRPr lang="fi-FI" dirty="0"/>
          </a:p>
        </p:txBody>
      </p:sp>
      <p:sp>
        <p:nvSpPr>
          <p:cNvPr id="4" name="Dian numeron paikkamerkki 3"/>
          <p:cNvSpPr>
            <a:spLocks noGrp="1"/>
          </p:cNvSpPr>
          <p:nvPr>
            <p:ph type="sldNum" sz="quarter" idx="5"/>
          </p:nvPr>
        </p:nvSpPr>
        <p:spPr/>
        <p:txBody>
          <a:bodyPr/>
          <a:lstStyle/>
          <a:p>
            <a:fld id="{1DDDCE26-A6A5-404B-BE57-57D9F35F1DF3}" type="slidenum">
              <a:rPr lang="fi-FI" smtClean="0"/>
              <a:t>12</a:t>
            </a:fld>
            <a:endParaRPr lang="fi-FI"/>
          </a:p>
        </p:txBody>
      </p:sp>
    </p:spTree>
    <p:extLst>
      <p:ext uri="{BB962C8B-B14F-4D97-AF65-F5344CB8AC3E}">
        <p14:creationId xmlns:p14="http://schemas.microsoft.com/office/powerpoint/2010/main" val="14659719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a:t>Työeläkkeen rinnalla maksettavaa VEKL-etuutta  on karttunut VEKL-lain (laki valtion varoista suoritettavan eläkkeen korvaamisesta alle kolmivuotiaan lapsen hoidon tai opiskelun ajalta) mukaan vuodesta 2005 lähtien. </a:t>
            </a:r>
          </a:p>
          <a:p>
            <a:endParaRPr lang="fi-FI" dirty="0"/>
          </a:p>
          <a:p>
            <a:r>
              <a:rPr lang="fi-FI" dirty="0"/>
              <a:t>VEKL-etuutta karttuu henkilölle, joka on alle kolmivuotiaan lapsensa hoitamisen vuoksi estynyt tekemästä ansiotyötä ja saa  lasten kotihoidon tukea tai on suorittanut alemman, ylemmän  tai ammattikorkeakoulututkinnon tai  suorittanut ammatillisen perustutkinnon.  Etuutta karttuu  laskennallisesta tulosta. </a:t>
            </a:r>
          </a:p>
          <a:p>
            <a:endParaRPr lang="fi-FI" dirty="0"/>
          </a:p>
          <a:p>
            <a:r>
              <a:rPr lang="fi-FI" dirty="0"/>
              <a:t>Valtio korvaa VEKL-etuuden määrän sen maksaneelle eläkelaitokselle.</a:t>
            </a:r>
          </a:p>
          <a:p>
            <a:endParaRPr lang="fi-FI" dirty="0"/>
          </a:p>
          <a:p>
            <a:r>
              <a:rPr lang="fi-FI" dirty="0"/>
              <a:t>Vuonna 2020 VEKL-etuusmeno oli 10,88 miljoonaa euroa eli noin 0,04 prosenttia työeläkemenosta, mutta sen ennustetaan vakiintuvat noin 2,3 prosenttiin eläke-menosta vuoteen 2080 mennessä.</a:t>
            </a:r>
          </a:p>
          <a:p>
            <a:endParaRPr lang="fi-FI" dirty="0"/>
          </a:p>
          <a:p>
            <a:endParaRPr lang="fi-FI" dirty="0"/>
          </a:p>
        </p:txBody>
      </p:sp>
      <p:sp>
        <p:nvSpPr>
          <p:cNvPr id="4" name="Dian numeron paikkamerkki 3"/>
          <p:cNvSpPr>
            <a:spLocks noGrp="1"/>
          </p:cNvSpPr>
          <p:nvPr>
            <p:ph type="sldNum" sz="quarter" idx="5"/>
          </p:nvPr>
        </p:nvSpPr>
        <p:spPr/>
        <p:txBody>
          <a:bodyPr/>
          <a:lstStyle/>
          <a:p>
            <a:fld id="{1DDDCE26-A6A5-404B-BE57-57D9F35F1DF3}" type="slidenum">
              <a:rPr lang="fi-FI" smtClean="0"/>
              <a:t>13</a:t>
            </a:fld>
            <a:endParaRPr lang="fi-FI"/>
          </a:p>
        </p:txBody>
      </p:sp>
    </p:spTree>
    <p:extLst>
      <p:ext uri="{BB962C8B-B14F-4D97-AF65-F5344CB8AC3E}">
        <p14:creationId xmlns:p14="http://schemas.microsoft.com/office/powerpoint/2010/main" val="24178983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a:t>Työttömyysturvajärjestelmä korvaa työeläkejärjestelmälle ansiosidonnaisista palkattomista etuuksista aiheutuvia kustannuksia jo eläkkeen karttumisvaiheessa.</a:t>
            </a:r>
          </a:p>
          <a:p>
            <a:endParaRPr lang="fi-FI" dirty="0"/>
          </a:p>
          <a:p>
            <a:r>
              <a:rPr lang="fi-FI" dirty="0"/>
              <a:t>Työttömyysaste: lähde Tilastokeskus.</a:t>
            </a:r>
          </a:p>
          <a:p>
            <a:endParaRPr lang="fi-FI" dirty="0"/>
          </a:p>
        </p:txBody>
      </p:sp>
      <p:sp>
        <p:nvSpPr>
          <p:cNvPr id="4" name="Dian numeron paikkamerkki 3"/>
          <p:cNvSpPr>
            <a:spLocks noGrp="1"/>
          </p:cNvSpPr>
          <p:nvPr>
            <p:ph type="sldNum" sz="quarter" idx="5"/>
          </p:nvPr>
        </p:nvSpPr>
        <p:spPr/>
        <p:txBody>
          <a:bodyPr/>
          <a:lstStyle/>
          <a:p>
            <a:fld id="{1DDDCE26-A6A5-404B-BE57-57D9F35F1DF3}" type="slidenum">
              <a:rPr lang="fi-FI" smtClean="0"/>
              <a:t>14</a:t>
            </a:fld>
            <a:endParaRPr lang="fi-FI"/>
          </a:p>
        </p:txBody>
      </p:sp>
    </p:spTree>
    <p:extLst>
      <p:ext uri="{BB962C8B-B14F-4D97-AF65-F5344CB8AC3E}">
        <p14:creationId xmlns:p14="http://schemas.microsoft.com/office/powerpoint/2010/main" val="40109320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a:t>Vuosien 2007–2012 eläkevarat sisältävät toimintapääoman ja vakavaraisuus-laskennassa  käytetyn vastuuvelan summattuna yhteen. Vuodesta 2013 lähtien eläkevarat sisältää vakavaraisuuspääoman ja vastuuvelan. </a:t>
            </a:r>
          </a:p>
          <a:p>
            <a:endParaRPr lang="fi-FI" dirty="0"/>
          </a:p>
          <a:p>
            <a:r>
              <a:rPr lang="fi-FI" dirty="0"/>
              <a:t>Vakavaraisuuden keskeisin mittari on 2012 asti  ollut toimintapääoma ja 2013 alkaen vakavaraisuuspääoma.  Toimintapääoma lasketaan käypiin arvoihin arvostettujen varojen ja velkojen erotuksena. Toimintapääoma koostuu omasta pääomasta, tilinpäätössiirtojen kertymästä, arvostuseroista ja osittamattomasta lisävakuutus-vastuusta. Vakavaraisuuspääoma muodostuu toimintapääomasta ja tasoitusmäärästä, joka on vakuutusliikkeen eläkelaitoskohtainen puskuri.</a:t>
            </a:r>
          </a:p>
          <a:p>
            <a:endParaRPr lang="fi-FI" dirty="0"/>
          </a:p>
          <a:p>
            <a:r>
              <a:rPr lang="fi-FI" dirty="0"/>
              <a:t>Vastuuvelka on tilinpäätökseen kirjattu arvio työeläkevakuutusyhtiölle tulevaisuudessa  aiheutuvasta eläkemenosta siltä osin kuin se on rahastoitu. Tasausvastuu on työeläkelaitosten yhteinen puskuri, jolla varmistetaan yhteisesti kustannettavien  eläkkeenosien rahoittaminen myös huonommissa suhdanne-tilanteissa. </a:t>
            </a:r>
          </a:p>
          <a:p>
            <a:endParaRPr lang="fi-FI" dirty="0"/>
          </a:p>
        </p:txBody>
      </p:sp>
      <p:sp>
        <p:nvSpPr>
          <p:cNvPr id="4" name="Dian numeron paikkamerkki 3"/>
          <p:cNvSpPr>
            <a:spLocks noGrp="1"/>
          </p:cNvSpPr>
          <p:nvPr>
            <p:ph type="sldNum" sz="quarter" idx="5"/>
          </p:nvPr>
        </p:nvSpPr>
        <p:spPr/>
        <p:txBody>
          <a:bodyPr/>
          <a:lstStyle/>
          <a:p>
            <a:fld id="{1DDDCE26-A6A5-404B-BE57-57D9F35F1DF3}" type="slidenum">
              <a:rPr lang="fi-FI" smtClean="0"/>
              <a:t>15</a:t>
            </a:fld>
            <a:endParaRPr lang="fi-FI"/>
          </a:p>
        </p:txBody>
      </p:sp>
    </p:spTree>
    <p:extLst>
      <p:ext uri="{BB962C8B-B14F-4D97-AF65-F5344CB8AC3E}">
        <p14:creationId xmlns:p14="http://schemas.microsoft.com/office/powerpoint/2010/main" val="13412135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err="1"/>
              <a:t>TyEL:n</a:t>
            </a:r>
            <a:r>
              <a:rPr lang="fi-FI" dirty="0"/>
              <a:t> mukaista toimintaa harjoittava työnantaja voi järjestää työntekijöidensä eläketurvan työeläkevakuutusyhtiössä, eläkekassassa tai eläkesäätiössä. Merimies-eläkekassa järjestää </a:t>
            </a:r>
            <a:r>
              <a:rPr lang="fi-FI" dirty="0" err="1"/>
              <a:t>MEL:n</a:t>
            </a:r>
            <a:r>
              <a:rPr lang="fi-FI" dirty="0"/>
              <a:t> mukaisen toiminnan vakuuttamisen. </a:t>
            </a:r>
          </a:p>
          <a:p>
            <a:endParaRPr lang="fi-FI" dirty="0"/>
          </a:p>
          <a:p>
            <a:r>
              <a:rPr lang="fi-FI" dirty="0"/>
              <a:t>Eläkelaitostyypistä riippumatta vakuutusmaksu mitoitetaan niin, että se yhdessä sijoitusten tuoton kanssa kattaa vuoden aikana rahastoitavan eläkevastuun, yhteisesti kustannettavat eläkkeet, hoitokulut ja saamatta jääneistä vakuutusmaksuista syntyvät tappiot. </a:t>
            </a:r>
          </a:p>
          <a:p>
            <a:endParaRPr lang="fi-FI" dirty="0"/>
          </a:p>
          <a:p>
            <a:r>
              <a:rPr lang="fi-FI" dirty="0"/>
              <a:t>Työnantajan maksu vaihtelee eläkelaitoksittain ja joissain eläkelaitostyypeissä myös työnantajittain eläkelaitoksen sisällä. Työeläkevakuutusyhtiöissä vakuutetuilla sopimustyönantajilla maksua voi alentaa työnantajakohtainen asiakashyvitys ja suurilla työnantajilla maksuun vaikuttavat työnantajan omat työkyvyttömyys-tapaukset aikaisemmilta vuosilta. Eläkesäätiöissä ja -kassoissa vakuutusmaksu on kannatusmaksutyyppinen. </a:t>
            </a:r>
          </a:p>
          <a:p>
            <a:endParaRPr lang="fi-FI" dirty="0"/>
          </a:p>
        </p:txBody>
      </p:sp>
      <p:sp>
        <p:nvSpPr>
          <p:cNvPr id="4" name="Dian numeron paikkamerkki 3"/>
          <p:cNvSpPr>
            <a:spLocks noGrp="1"/>
          </p:cNvSpPr>
          <p:nvPr>
            <p:ph type="sldNum" sz="quarter" idx="5"/>
          </p:nvPr>
        </p:nvSpPr>
        <p:spPr/>
        <p:txBody>
          <a:bodyPr/>
          <a:lstStyle/>
          <a:p>
            <a:fld id="{1DDDCE26-A6A5-404B-BE57-57D9F35F1DF3}" type="slidenum">
              <a:rPr lang="fi-FI" smtClean="0"/>
              <a:t>16</a:t>
            </a:fld>
            <a:endParaRPr lang="fi-FI"/>
          </a:p>
        </p:txBody>
      </p:sp>
    </p:spTree>
    <p:extLst>
      <p:ext uri="{BB962C8B-B14F-4D97-AF65-F5344CB8AC3E}">
        <p14:creationId xmlns:p14="http://schemas.microsoft.com/office/powerpoint/2010/main" val="11274197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defTabSz="457200" fontAlgn="base">
              <a:lnSpc>
                <a:spcPct val="85000"/>
              </a:lnSpc>
              <a:spcBef>
                <a:spcPct val="30000"/>
              </a:spcBef>
              <a:spcAft>
                <a:spcPct val="0"/>
              </a:spcAft>
              <a:defRPr/>
            </a:pPr>
            <a:r>
              <a:rPr lang="fi-FI" dirty="0"/>
              <a:t>Sosiaali- ja terveysministeriö vahvistaa vuosittain työeläkemaksuprosentit. </a:t>
            </a:r>
          </a:p>
          <a:p>
            <a:pPr defTabSz="457200" fontAlgn="base">
              <a:lnSpc>
                <a:spcPct val="85000"/>
              </a:lnSpc>
              <a:spcBef>
                <a:spcPct val="30000"/>
              </a:spcBef>
              <a:spcAft>
                <a:spcPct val="0"/>
              </a:spcAft>
              <a:defRPr/>
            </a:pPr>
            <a:endParaRPr lang="fi-FI" dirty="0"/>
          </a:p>
          <a:p>
            <a:pPr defTabSz="457200" fontAlgn="base">
              <a:lnSpc>
                <a:spcPct val="85000"/>
              </a:lnSpc>
              <a:spcBef>
                <a:spcPct val="30000"/>
              </a:spcBef>
              <a:spcAft>
                <a:spcPct val="0"/>
              </a:spcAft>
              <a:defRPr/>
            </a:pPr>
            <a:r>
              <a:rPr lang="fi-FI" dirty="0" err="1"/>
              <a:t>Keva:n</a:t>
            </a:r>
            <a:r>
              <a:rPr lang="fi-FI" dirty="0"/>
              <a:t> maksu sisältää palkka- ja eläkemenoperusteiset maksuosat.</a:t>
            </a:r>
          </a:p>
          <a:p>
            <a:pPr defTabSz="457200" fontAlgn="base">
              <a:lnSpc>
                <a:spcPct val="85000"/>
              </a:lnSpc>
              <a:spcBef>
                <a:spcPct val="30000"/>
              </a:spcBef>
              <a:spcAft>
                <a:spcPct val="0"/>
              </a:spcAft>
              <a:defRPr/>
            </a:pPr>
            <a:endParaRPr lang="fi-FI" dirty="0"/>
          </a:p>
          <a:p>
            <a:pPr defTabSz="457200" fontAlgn="base">
              <a:lnSpc>
                <a:spcPct val="85000"/>
              </a:lnSpc>
              <a:spcBef>
                <a:spcPct val="30000"/>
              </a:spcBef>
              <a:spcAft>
                <a:spcPct val="0"/>
              </a:spcAft>
              <a:defRPr/>
            </a:pPr>
            <a:r>
              <a:rPr lang="fi-FI" dirty="0"/>
              <a:t>Kirkon maksun  lisäksi  eläkerahastomaksu, joka on 5 % kirkollisverosta vuonna 2022.</a:t>
            </a:r>
          </a:p>
          <a:p>
            <a:pPr defTabSz="457200" fontAlgn="base">
              <a:lnSpc>
                <a:spcPct val="85000"/>
              </a:lnSpc>
              <a:spcBef>
                <a:spcPct val="30000"/>
              </a:spcBef>
              <a:spcAft>
                <a:spcPct val="0"/>
              </a:spcAft>
              <a:defRPr/>
            </a:pPr>
            <a:endParaRPr lang="fi-FI" dirty="0"/>
          </a:p>
          <a:p>
            <a:pPr defTabSz="457200" fontAlgn="base">
              <a:lnSpc>
                <a:spcPct val="85000"/>
              </a:lnSpc>
              <a:spcBef>
                <a:spcPct val="30000"/>
              </a:spcBef>
              <a:spcAft>
                <a:spcPct val="0"/>
              </a:spcAft>
              <a:defRPr/>
            </a:pPr>
            <a:r>
              <a:rPr lang="fi-FI" dirty="0"/>
              <a:t>Yrittäjille ja maatalousyrittäjille vahvistetut maksuprosentit ovat sidoksissa keski-määräiseen </a:t>
            </a:r>
            <a:r>
              <a:rPr lang="fi-FI" dirty="0" err="1"/>
              <a:t>TyEL</a:t>
            </a:r>
            <a:r>
              <a:rPr lang="fi-FI" dirty="0"/>
              <a:t>-maksuun. </a:t>
            </a:r>
          </a:p>
          <a:p>
            <a:pPr defTabSz="457200" fontAlgn="base">
              <a:lnSpc>
                <a:spcPct val="85000"/>
              </a:lnSpc>
              <a:spcBef>
                <a:spcPct val="30000"/>
              </a:spcBef>
              <a:spcAft>
                <a:spcPct val="0"/>
              </a:spcAft>
              <a:defRPr/>
            </a:pPr>
            <a:endParaRPr lang="fi-FI" dirty="0"/>
          </a:p>
          <a:p>
            <a:pPr defTabSz="457200" fontAlgn="base">
              <a:lnSpc>
                <a:spcPct val="85000"/>
              </a:lnSpc>
              <a:spcBef>
                <a:spcPct val="30000"/>
              </a:spcBef>
              <a:spcAft>
                <a:spcPct val="0"/>
              </a:spcAft>
              <a:defRPr/>
            </a:pPr>
            <a:r>
              <a:rPr lang="fi-FI" dirty="0"/>
              <a:t>Yli 53-vuotiaan yrittäjän maksuprosentti tulee voimaan 53-vuotispäivää seuraavan vuoden alusta ja jatkuu sen kalenterivuoden loppuun, jona yrittäjä täyttää 63 vuotta.</a:t>
            </a:r>
          </a:p>
          <a:p>
            <a:pPr defTabSz="457200" fontAlgn="base">
              <a:lnSpc>
                <a:spcPct val="85000"/>
              </a:lnSpc>
              <a:spcBef>
                <a:spcPct val="30000"/>
              </a:spcBef>
              <a:spcAft>
                <a:spcPct val="0"/>
              </a:spcAft>
              <a:defRPr/>
            </a:pPr>
            <a:endParaRPr lang="fi-FI" dirty="0"/>
          </a:p>
          <a:p>
            <a:pPr>
              <a:lnSpc>
                <a:spcPct val="85000"/>
              </a:lnSpc>
              <a:defRPr/>
            </a:pPr>
            <a:r>
              <a:rPr lang="fi-FI" dirty="0"/>
              <a:t>Aloittavan yrittäjän YEL-maksualennus on 22 prosenttia.</a:t>
            </a:r>
            <a:endParaRPr lang="en-US" dirty="0"/>
          </a:p>
          <a:p>
            <a:endParaRPr lang="fi-FI" dirty="0"/>
          </a:p>
        </p:txBody>
      </p:sp>
      <p:sp>
        <p:nvSpPr>
          <p:cNvPr id="4" name="Dian numeron paikkamerkki 3"/>
          <p:cNvSpPr>
            <a:spLocks noGrp="1"/>
          </p:cNvSpPr>
          <p:nvPr>
            <p:ph type="sldNum" sz="quarter" idx="5"/>
          </p:nvPr>
        </p:nvSpPr>
        <p:spPr/>
        <p:txBody>
          <a:bodyPr/>
          <a:lstStyle/>
          <a:p>
            <a:fld id="{1DDDCE26-A6A5-404B-BE57-57D9F35F1DF3}" type="slidenum">
              <a:rPr lang="fi-FI" smtClean="0"/>
              <a:t>17</a:t>
            </a:fld>
            <a:endParaRPr lang="fi-FI"/>
          </a:p>
        </p:txBody>
      </p:sp>
    </p:spTree>
    <p:extLst>
      <p:ext uri="{BB962C8B-B14F-4D97-AF65-F5344CB8AC3E}">
        <p14:creationId xmlns:p14="http://schemas.microsoft.com/office/powerpoint/2010/main" val="21361090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a:t>Maksun vanhuus- ja työkyvyttömyysosilla kerätään varat tulevien eläkkeiden rahastointia varten. Maksun tasausosalla puolestaan kustannetaan kyseisen vuoden eläkekustannuksia siltä osin kuin niitä ei ole ennakkoon rahastoitu. </a:t>
            </a:r>
          </a:p>
          <a:p>
            <a:endParaRPr lang="fi-FI" dirty="0"/>
          </a:p>
          <a:p>
            <a:r>
              <a:rPr lang="fi-FI" dirty="0"/>
              <a:t>Taulukon luvut ovat keskimääräisiä. Työeläkevakuutusyhtiössä</a:t>
            </a:r>
            <a:r>
              <a:rPr lang="fi-FI" b="1" dirty="0"/>
              <a:t> </a:t>
            </a:r>
            <a:r>
              <a:rPr lang="fi-FI" dirty="0"/>
              <a:t>vakuutuksen ottaneen työnantajan maksu riippuu työnantajan koosta. Tilapäinen työnantaja maksaa vakuutetuistaan kiinteän prosentin suuruista vakuutusmaksua. Pieni sopimus-työnantaja maksaa kiinteän perustariffimaksun suuruista vakuutusmaksua. Suuren työnantajan maksu riippuu työnantajan omien työntekijöiden työkyvyttömyys-eläkkeiden määrästä.  Sopimustyönantajien maksuun vaikuttaa asiakashyvitys, jonka suuruus riippuu eläkelaitoksen sijoitustoiminnan tuotoista sekä asiakassuhteen kestosta. Lisäksi maksun muihin osiin voi tulla alennusta pienempiin hoitokuluihin tai maksutappioihin perustuen.</a:t>
            </a:r>
          </a:p>
          <a:p>
            <a:endParaRPr lang="fi-FI" dirty="0"/>
          </a:p>
          <a:p>
            <a:r>
              <a:rPr lang="fi-FI" dirty="0"/>
              <a:t>Työntekijän osuus maksusta on suurempi 53–62-vuotiaille. Työnantaja maksaa työeläkevakuutusyhtiölle koko maksun ja vähentää työntekijän osuuden maksamastaan palkasta. Taulukon keskimääräisessä työantajan osuudessa on huomioitu keskimääräinen 53–62-vuotiaiden osuus työvoimasta.</a:t>
            </a:r>
          </a:p>
          <a:p>
            <a:endParaRPr lang="fi-FI" dirty="0"/>
          </a:p>
        </p:txBody>
      </p:sp>
      <p:sp>
        <p:nvSpPr>
          <p:cNvPr id="4" name="Dian numeron paikkamerkki 3"/>
          <p:cNvSpPr>
            <a:spLocks noGrp="1"/>
          </p:cNvSpPr>
          <p:nvPr>
            <p:ph type="sldNum" sz="quarter" idx="5"/>
          </p:nvPr>
        </p:nvSpPr>
        <p:spPr/>
        <p:txBody>
          <a:bodyPr/>
          <a:lstStyle/>
          <a:p>
            <a:fld id="{1DDDCE26-A6A5-404B-BE57-57D9F35F1DF3}" type="slidenum">
              <a:rPr lang="fi-FI" smtClean="0"/>
              <a:t>18</a:t>
            </a:fld>
            <a:endParaRPr lang="fi-FI"/>
          </a:p>
        </p:txBody>
      </p:sp>
    </p:spTree>
    <p:extLst>
      <p:ext uri="{BB962C8B-B14F-4D97-AF65-F5344CB8AC3E}">
        <p14:creationId xmlns:p14="http://schemas.microsoft.com/office/powerpoint/2010/main" val="21971274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a:t>Vuonna 2020 työnantajan maksua alennettiin 2,6 prosenttiyksikköä 1.5.-31.12.2020 väliseksi ajaksi koronaviruspandemian vuoksi. Maksun alennus peritään takaisin korottamalla työnantajan maksuosuutta vuosina 2022-2025.</a:t>
            </a:r>
          </a:p>
          <a:p>
            <a:endParaRPr lang="fi-FI" dirty="0"/>
          </a:p>
        </p:txBody>
      </p:sp>
      <p:sp>
        <p:nvSpPr>
          <p:cNvPr id="4" name="Dian numeron paikkamerkki 3"/>
          <p:cNvSpPr>
            <a:spLocks noGrp="1"/>
          </p:cNvSpPr>
          <p:nvPr>
            <p:ph type="sldNum" sz="quarter" idx="5"/>
          </p:nvPr>
        </p:nvSpPr>
        <p:spPr/>
        <p:txBody>
          <a:bodyPr/>
          <a:lstStyle/>
          <a:p>
            <a:fld id="{1DDDCE26-A6A5-404B-BE57-57D9F35F1DF3}" type="slidenum">
              <a:rPr lang="fi-FI" smtClean="0"/>
              <a:t>19</a:t>
            </a:fld>
            <a:endParaRPr lang="fi-FI"/>
          </a:p>
        </p:txBody>
      </p:sp>
    </p:spTree>
    <p:extLst>
      <p:ext uri="{BB962C8B-B14F-4D97-AF65-F5344CB8AC3E}">
        <p14:creationId xmlns:p14="http://schemas.microsoft.com/office/powerpoint/2010/main" val="40883908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defTabSz="457200" fontAlgn="base">
              <a:lnSpc>
                <a:spcPct val="85000"/>
              </a:lnSpc>
              <a:spcBef>
                <a:spcPct val="30000"/>
              </a:spcBef>
              <a:spcAft>
                <a:spcPct val="0"/>
              </a:spcAft>
              <a:defRPr/>
            </a:pPr>
            <a:r>
              <a:rPr lang="fi-FI" dirty="0"/>
              <a:t>Työeläkejärjestelmän eläkevarat kasvoivat vuoden 2020 aikana 6,6 miljardilla eurolla ollen vuoden lopussa 224,6 miljardia euroa.</a:t>
            </a:r>
          </a:p>
          <a:p>
            <a:pPr defTabSz="457200" fontAlgn="base">
              <a:lnSpc>
                <a:spcPct val="85000"/>
              </a:lnSpc>
              <a:spcBef>
                <a:spcPct val="30000"/>
              </a:spcBef>
              <a:spcAft>
                <a:spcPct val="0"/>
              </a:spcAft>
              <a:defRPr/>
            </a:pPr>
            <a:r>
              <a:rPr lang="fi-FI" dirty="0"/>
              <a:t>Eläketurvakeskuksen Työeläkerahavirrat-visualisointi havainnollistaa työeläke-järjestelmän varoja ja niiden virtausta. Visualisoinnissa käyttäjä voi valita haluamansa tarkasteluvuoden ja tutkia miten työeläkeraha liikkuu.</a:t>
            </a:r>
          </a:p>
          <a:p>
            <a:pPr defTabSz="457200" fontAlgn="base">
              <a:lnSpc>
                <a:spcPct val="85000"/>
              </a:lnSpc>
              <a:spcBef>
                <a:spcPct val="30000"/>
              </a:spcBef>
              <a:spcAft>
                <a:spcPct val="0"/>
              </a:spcAft>
              <a:defRPr/>
            </a:pPr>
            <a:r>
              <a:rPr lang="fi-FI" dirty="0"/>
              <a:t>Linkki visualisointiin:</a:t>
            </a:r>
          </a:p>
          <a:p>
            <a:pPr defTabSz="457200" fontAlgn="base">
              <a:lnSpc>
                <a:spcPct val="85000"/>
              </a:lnSpc>
              <a:spcBef>
                <a:spcPct val="30000"/>
              </a:spcBef>
              <a:spcAft>
                <a:spcPct val="0"/>
              </a:spcAft>
              <a:defRPr/>
            </a:pPr>
            <a:r>
              <a:rPr lang="fi-FI" dirty="0">
                <a:hlinkClick r:id="rId3"/>
              </a:rPr>
              <a:t>https://tilastot.etk.fi/chart/Rahti/rahavirrat.html</a:t>
            </a:r>
            <a:endParaRPr lang="fi-FI" dirty="0"/>
          </a:p>
          <a:p>
            <a:pPr defTabSz="457200" fontAlgn="base">
              <a:lnSpc>
                <a:spcPct val="85000"/>
              </a:lnSpc>
              <a:spcBef>
                <a:spcPct val="30000"/>
              </a:spcBef>
              <a:spcAft>
                <a:spcPct val="0"/>
              </a:spcAft>
              <a:defRPr/>
            </a:pPr>
            <a:endParaRPr lang="fi-FI" dirty="0"/>
          </a:p>
        </p:txBody>
      </p:sp>
      <p:sp>
        <p:nvSpPr>
          <p:cNvPr id="4" name="Dian numeron paikkamerkki 3"/>
          <p:cNvSpPr>
            <a:spLocks noGrp="1"/>
          </p:cNvSpPr>
          <p:nvPr>
            <p:ph type="sldNum" sz="quarter" idx="5"/>
          </p:nvPr>
        </p:nvSpPr>
        <p:spPr/>
        <p:txBody>
          <a:bodyPr/>
          <a:lstStyle/>
          <a:p>
            <a:fld id="{1DDDCE26-A6A5-404B-BE57-57D9F35F1DF3}" type="slidenum">
              <a:rPr lang="fi-FI" smtClean="0"/>
              <a:t>2</a:t>
            </a:fld>
            <a:endParaRPr lang="fi-FI"/>
          </a:p>
        </p:txBody>
      </p:sp>
    </p:spTree>
    <p:extLst>
      <p:ext uri="{BB962C8B-B14F-4D97-AF65-F5344CB8AC3E}">
        <p14:creationId xmlns:p14="http://schemas.microsoft.com/office/powerpoint/2010/main" val="20436378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a:t>Eläkkeitä voidaan rahoittaa jakojärjestelmällä, rahastoivalla järjestelmällä tai näiden yhdistelmällä.</a:t>
            </a:r>
          </a:p>
          <a:p>
            <a:endParaRPr lang="fi-FI" dirty="0"/>
          </a:p>
          <a:p>
            <a:r>
              <a:rPr lang="fi-FI" dirty="0"/>
              <a:t>Jakojärjestelmässä eläkemaksut ja mahdolliset muut rahoituslähteet kattavat vuosittain koko eläkemenon hoitokuluineen. Maksu ja etuus kohdentuvat eri sukupolville. Järjestelmä on yksinkertainen, mutta  jos eläkemenot nousevat korkeiksi, myös maksut nousevat. Maksut on hoidettava myös hankalissa taloustilanteissa.</a:t>
            </a:r>
          </a:p>
          <a:p>
            <a:endParaRPr lang="fi-FI" dirty="0"/>
          </a:p>
          <a:p>
            <a:r>
              <a:rPr lang="fi-FI" dirty="0"/>
              <a:t>Rahastoivassa järjestelmässä etuus rahastoidaan ansaintahetkellä, jolloin maksu ja etuus kohdentuvat samalle sukupolvelle. Rahastolle saatava sijoitustuotto mahdollistaa  matalamman eläkemaksun.  Järjestelmässä on kuitenkin sijoitus-tappioiden riski.</a:t>
            </a:r>
          </a:p>
          <a:p>
            <a:endParaRPr lang="fi-FI" dirty="0"/>
          </a:p>
          <a:p>
            <a:r>
              <a:rPr lang="fi-FI" dirty="0"/>
              <a:t>Työntekijän eläkelain (</a:t>
            </a:r>
            <a:r>
              <a:rPr lang="fi-FI" dirty="0" err="1"/>
              <a:t>TyEL</a:t>
            </a:r>
            <a:r>
              <a:rPr lang="fi-FI" dirty="0"/>
              <a:t>) ja merimieseläkelain (MEL) mukaiset eläkkeet kustannetaan osittain rahastoivalla järjestelmällä, jossa eläkemeno katetaan osittain rahastosta ja osittain kyseisen vuoden maksulla. Tällainen järjestelmä on joustava ja rahaston avulla maksutasoa voidaan säädellä. Osittain rahastoivassa järjestelmässä on kuitenkin riski järjestelmän monimutkaisuudesta</a:t>
            </a:r>
          </a:p>
        </p:txBody>
      </p:sp>
      <p:sp>
        <p:nvSpPr>
          <p:cNvPr id="4" name="Dian numeron paikkamerkki 3"/>
          <p:cNvSpPr>
            <a:spLocks noGrp="1"/>
          </p:cNvSpPr>
          <p:nvPr>
            <p:ph type="sldNum" sz="quarter" idx="5"/>
          </p:nvPr>
        </p:nvSpPr>
        <p:spPr/>
        <p:txBody>
          <a:bodyPr/>
          <a:lstStyle/>
          <a:p>
            <a:fld id="{1DDDCE26-A6A5-404B-BE57-57D9F35F1DF3}" type="slidenum">
              <a:rPr lang="fi-FI" smtClean="0"/>
              <a:t>3</a:t>
            </a:fld>
            <a:endParaRPr lang="fi-FI"/>
          </a:p>
        </p:txBody>
      </p:sp>
    </p:spTree>
    <p:extLst>
      <p:ext uri="{BB962C8B-B14F-4D97-AF65-F5344CB8AC3E}">
        <p14:creationId xmlns:p14="http://schemas.microsoft.com/office/powerpoint/2010/main" val="23206709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a:t>Työntekijän eläkelain (</a:t>
            </a:r>
            <a:r>
              <a:rPr lang="fi-FI" dirty="0" err="1"/>
              <a:t>TyEL</a:t>
            </a:r>
            <a:r>
              <a:rPr lang="fi-FI" dirty="0"/>
              <a:t>) ja merimieseläkelain (MEL) mukaiset eläkkeet kustannetaan osittain rahastoivalla järjestelmällä. Jako rahastoituun osaan ja yhteisesti kustannettavaan osaan (nk. tasausosaan) tehdään yksittäisen eläkkeen tasolla.</a:t>
            </a:r>
          </a:p>
          <a:p>
            <a:endParaRPr lang="fi-FI" dirty="0"/>
          </a:p>
          <a:p>
            <a:r>
              <a:rPr lang="fi-FI" dirty="0"/>
              <a:t>Tasausosan kustannukset ovat eläkelaitosten yhteisellä  vastuulla. Rahastoitu osa on  työansiot vakuuttaneen eläkelaitoksen vastuulla. </a:t>
            </a:r>
          </a:p>
          <a:p>
            <a:endParaRPr lang="fi-FI" dirty="0"/>
          </a:p>
          <a:p>
            <a:r>
              <a:rPr lang="fi-FI" dirty="0"/>
              <a:t>Vanhuuseläkettä rahastoidaan koko työuran ajan.  Kunkin eläkelaitoksen vastuulle tulee siinä vakuutetuista ansioista kertynyt osuus rahastoidusta osasta.</a:t>
            </a:r>
          </a:p>
          <a:p>
            <a:endParaRPr lang="fi-FI" dirty="0"/>
          </a:p>
          <a:p>
            <a:r>
              <a:rPr lang="fi-FI" dirty="0"/>
              <a:t>Työkyvyttömyyseläke rahastoidaan eläkkeen alkamishetkellä. Rahastoidusta osasta vastaavat ne eläkelaitokset,  joissa eläkkeensaaja on ollut vakuutettuna nk. vastuunjaon tarkasteluaikana eli kahtena vuonna ennen eläketapahtumavuotta.</a:t>
            </a:r>
          </a:p>
          <a:p>
            <a:endParaRPr lang="fi-FI" dirty="0"/>
          </a:p>
          <a:p>
            <a:r>
              <a:rPr lang="fi-FI" dirty="0"/>
              <a:t>Vain vanhuus- ja työkyvyttömyyseläkkeissä on rahastoitu osa, kun taas perhe- ja osa-aikaeläkkeet kustannetaan kokonaan jakojärjestelmällä.</a:t>
            </a:r>
            <a:endParaRPr lang="en-US" dirty="0"/>
          </a:p>
          <a:p>
            <a:endParaRPr lang="fi-FI" dirty="0"/>
          </a:p>
        </p:txBody>
      </p:sp>
      <p:sp>
        <p:nvSpPr>
          <p:cNvPr id="4" name="Dian numeron paikkamerkki 3"/>
          <p:cNvSpPr>
            <a:spLocks noGrp="1"/>
          </p:cNvSpPr>
          <p:nvPr>
            <p:ph type="sldNum" sz="quarter" idx="5"/>
          </p:nvPr>
        </p:nvSpPr>
        <p:spPr/>
        <p:txBody>
          <a:bodyPr/>
          <a:lstStyle/>
          <a:p>
            <a:fld id="{1DDDCE26-A6A5-404B-BE57-57D9F35F1DF3}" type="slidenum">
              <a:rPr lang="fi-FI" smtClean="0"/>
              <a:t>4</a:t>
            </a:fld>
            <a:endParaRPr lang="fi-FI"/>
          </a:p>
        </p:txBody>
      </p:sp>
    </p:spTree>
    <p:extLst>
      <p:ext uri="{BB962C8B-B14F-4D97-AF65-F5344CB8AC3E}">
        <p14:creationId xmlns:p14="http://schemas.microsoft.com/office/powerpoint/2010/main" val="1401685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a:p>
            <a:r>
              <a:rPr lang="fi-FI" dirty="0"/>
              <a:t>Yksityisten alojen eläkkeitä karttuu työntekijän eläkelain (</a:t>
            </a:r>
            <a:r>
              <a:rPr lang="fi-FI" dirty="0" err="1"/>
              <a:t>TyEL</a:t>
            </a:r>
            <a:r>
              <a:rPr lang="fi-FI" dirty="0"/>
              <a:t>), merimieseläkelain (MEL) sekä yrittäjän (YEL)  ja maatalousyrittäjän eläkelakien (MYEL) mukaisesti. </a:t>
            </a:r>
          </a:p>
          <a:p>
            <a:endParaRPr lang="fi-FI" dirty="0"/>
          </a:p>
          <a:p>
            <a:r>
              <a:rPr lang="fi-FI" dirty="0"/>
              <a:t>Työntekijöiden eläkkeet (</a:t>
            </a:r>
            <a:r>
              <a:rPr lang="fi-FI" dirty="0" err="1"/>
              <a:t>TyEL</a:t>
            </a:r>
            <a:r>
              <a:rPr lang="fi-FI" dirty="0"/>
              <a:t>, MEL) kustannetaan osittain rahastoivalla järjestelmällä kun taas yrittäjien eläkkeet (YEL, MYEL) jakojärjestelmällä. Yrittäjien eläkkeissä on rahoituslähteenä myös valtio siltä osin kuin kerätyt maksut eivät riitä kattamaan eläkemenoa. Valtio osallistuu myös Merimieseläkelain (MEL) mukaisten eläkkeiden rahoitukseen summalla, joka on vajaa kolmannes eläkemenosta.</a:t>
            </a:r>
          </a:p>
          <a:p>
            <a:endParaRPr lang="fi-FI" dirty="0"/>
          </a:p>
          <a:p>
            <a:r>
              <a:rPr lang="fi-FI" dirty="0"/>
              <a:t>Julkisten alojen eläkkeet kustannetaan jakojärjestelmillä, joissa on puskurirahastoja. Valtion eläkkeissä on lisäksi rahoituslähteenä valtion verotulot.</a:t>
            </a:r>
          </a:p>
          <a:p>
            <a:endParaRPr lang="fi-FI" dirty="0"/>
          </a:p>
          <a:p>
            <a:r>
              <a:rPr lang="fi-FI" dirty="0"/>
              <a:t>Julkisten alojen eläkejärjestelmiä ovat kuntien eläkkeet, valtion eläkkeet,  Suomen evankelis-luterilaisen kirkon eläkkeet sekä pienempinä järjestelminä Kelan toimi-henkilöiden, ortodoksisen kirkon, Suomen Pankin ja Ahvenanmaan maakunnan eläkkeet. Kuntien, valtion, kirkon ja Kelan toimihenkilöiden eläkkeiden lainsäädäntö yhdistyi vuoden 2017 alusta yhteisen Julkisten alojen eläkelain (</a:t>
            </a:r>
            <a:r>
              <a:rPr lang="fi-FI" dirty="0" err="1"/>
              <a:t>JuEL</a:t>
            </a:r>
            <a:r>
              <a:rPr lang="fi-FI" dirty="0"/>
              <a:t>) alle, jonka alle myös Suomen Pankin lainsäädäntö siirtyi vuoden 2021 alusta.</a:t>
            </a:r>
          </a:p>
        </p:txBody>
      </p:sp>
      <p:sp>
        <p:nvSpPr>
          <p:cNvPr id="4" name="Dian numeron paikkamerkki 3"/>
          <p:cNvSpPr>
            <a:spLocks noGrp="1"/>
          </p:cNvSpPr>
          <p:nvPr>
            <p:ph type="sldNum" sz="quarter" idx="5"/>
          </p:nvPr>
        </p:nvSpPr>
        <p:spPr/>
        <p:txBody>
          <a:bodyPr/>
          <a:lstStyle/>
          <a:p>
            <a:fld id="{1DDDCE26-A6A5-404B-BE57-57D9F35F1DF3}" type="slidenum">
              <a:rPr lang="fi-FI" smtClean="0"/>
              <a:t>5</a:t>
            </a:fld>
            <a:endParaRPr lang="fi-FI"/>
          </a:p>
        </p:txBody>
      </p:sp>
    </p:spTree>
    <p:extLst>
      <p:ext uri="{BB962C8B-B14F-4D97-AF65-F5344CB8AC3E}">
        <p14:creationId xmlns:p14="http://schemas.microsoft.com/office/powerpoint/2010/main" val="15531447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a:xfrm>
            <a:off x="685800" y="4400550"/>
            <a:ext cx="5486400" cy="3987874"/>
          </a:xfrm>
        </p:spPr>
        <p:txBody>
          <a:bodyPr/>
          <a:lstStyle/>
          <a:p>
            <a:r>
              <a:rPr lang="fi-FI" dirty="0"/>
              <a:t>Työeläkkeiden toimeenpano on hajautettu usealle eläkelaitokselle. </a:t>
            </a:r>
            <a:r>
              <a:rPr lang="fi-FI" dirty="0" err="1"/>
              <a:t>TyEL</a:t>
            </a:r>
            <a:r>
              <a:rPr lang="fi-FI" dirty="0"/>
              <a:t>- ja </a:t>
            </a:r>
            <a:br>
              <a:rPr lang="fi-FI" dirty="0"/>
            </a:br>
            <a:r>
              <a:rPr lang="fi-FI" dirty="0"/>
              <a:t>YEL- eläkkeitä vakuuttaa useampi eläkelaitos ja muiden eläkelakien mukaisia eläkkeitä vakuuttaa lakikohtainen eläkelaitos.  Eläkkeensaaja on voinut kartuttaa useamman eri eläkelaitoksen rahoitusvastuulla olevaa eläkettä työuransa aikana. </a:t>
            </a:r>
          </a:p>
          <a:p>
            <a:endParaRPr lang="fi-FI" dirty="0"/>
          </a:p>
          <a:p>
            <a:r>
              <a:rPr lang="fi-FI" dirty="0"/>
              <a:t>Eläkepäätöstä ei kuitenkaan tarvitse hakea pääsääntöisesti kuin yhdestä eläke-laitoksesta. Viimeisen eläkelaitoksen periaatteen (VILMA) johdosta yksi eläkelaitos maksaa eläkkeensaajan koko eläkkeen, ja siis maksaa eläkkeen lakiosia myös muiden eläkelaitosten puolesta. Toisten eläkelaitosten puolesta maksetut eläkeosat peritään vastuueläkelaitoksilta kustannustenjaossa, jonka toimeenpanee Eläketurvakeskus.</a:t>
            </a:r>
          </a:p>
          <a:p>
            <a:endParaRPr lang="fi-FI" dirty="0"/>
          </a:p>
          <a:p>
            <a:r>
              <a:rPr lang="fi-FI" dirty="0"/>
              <a:t>Vuoden 2020 työeläkkeiden kustannustenjakoon osallistui 4  eläkevakuutusyhtiötä, 11 eläkesäätiötä ja 5 eläkekassaa sekä Keva (julkisten alojen eläkkeet), Maatalous-yrittäjien eläkelaitos (Mela, MYEL-eläkkeet)  ja  Merimieseläkekassa (MEK, MEL-eläkkeet). Lisäksi kustannustenjakoon osallistuivat Ortodoksisen kirkon papiston eläkekassa,  Suomen Pankki ja Ahvenanmaan maakuntahallitus, jotka rahoittavat myös tiettyjä yhteisesti kustannettavia eläkeosia, kuten palkattomilta ajoilta karttuneita osia. Nämä eläkelaitokset ovat kuitenkin viimeisen eläkelaitoksen menettelyn ulkopuolella, joten eläkkeensaaja hakee näistä eläkelaitoksista karttuneen eläkkeen erikseen kultakin vastuueläkelaitokselta.</a:t>
            </a:r>
          </a:p>
          <a:p>
            <a:endParaRPr lang="fi-FI" dirty="0"/>
          </a:p>
        </p:txBody>
      </p:sp>
      <p:sp>
        <p:nvSpPr>
          <p:cNvPr id="4" name="Dian numeron paikkamerkki 3"/>
          <p:cNvSpPr>
            <a:spLocks noGrp="1"/>
          </p:cNvSpPr>
          <p:nvPr>
            <p:ph type="sldNum" sz="quarter" idx="5"/>
          </p:nvPr>
        </p:nvSpPr>
        <p:spPr/>
        <p:txBody>
          <a:bodyPr/>
          <a:lstStyle/>
          <a:p>
            <a:fld id="{1DDDCE26-A6A5-404B-BE57-57D9F35F1DF3}" type="slidenum">
              <a:rPr lang="fi-FI" smtClean="0"/>
              <a:t>6</a:t>
            </a:fld>
            <a:endParaRPr lang="fi-FI"/>
          </a:p>
        </p:txBody>
      </p:sp>
    </p:spTree>
    <p:extLst>
      <p:ext uri="{BB962C8B-B14F-4D97-AF65-F5344CB8AC3E}">
        <p14:creationId xmlns:p14="http://schemas.microsoft.com/office/powerpoint/2010/main" val="6917164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a:xfrm>
            <a:off x="685800" y="4400550"/>
            <a:ext cx="5486400" cy="3987874"/>
          </a:xfrm>
        </p:spPr>
        <p:txBody>
          <a:bodyPr/>
          <a:lstStyle/>
          <a:p>
            <a:r>
              <a:rPr lang="fi-FI" dirty="0"/>
              <a:t>Viimeisen eläkelaitoksen periaatteen (VILMA) mukaisesti koko eläkkeen maksaa se eläkelaitos, jossa eläkkeensaaja on ollut viimeiseksi vakuutettuna ennen eläkkeen alkamista.  Eläke jakautuu eri lakien mukaan karttuneisiin osiin, joista myös muilla eläkelaitoksilla voi olla vastuuta. Eläketurvakeskuksessa (ETK) tehdään vuosittain eläkkeiden kustannustenjako eläkelaitosten kesken. Kustannustenjaossa on kuusi eri selvittelyä.</a:t>
            </a:r>
          </a:p>
          <a:p>
            <a:endParaRPr lang="fi-FI" dirty="0"/>
          </a:p>
          <a:p>
            <a:r>
              <a:rPr lang="fi-FI" dirty="0"/>
              <a:t>Yhteisesti kustannettavien eläkeosien kustannukset jaetaan eläkelaitosten kesken. </a:t>
            </a:r>
            <a:r>
              <a:rPr lang="fi-FI" dirty="0" err="1"/>
              <a:t>TyEL</a:t>
            </a:r>
            <a:r>
              <a:rPr lang="fi-FI" dirty="0"/>
              <a:t>-MEL-VILMA-eläkeselvittelyssä selvitetään myös toisten eläkelaitosten puolesta maksetut rahastoidut eläkeosat. YEL-eläkkeiden kustannustenjaossa selvitetään YEL-eläkelaitosten kesken yhteisesti kustannettavat yrittäjän eläkelain mukaiset eläkkeet sekä jaetaan valtion osuus YEL-eläkemenosta eläkelaitosten kesken. Myös tietyistä sosiaalietuuksista karttuu eläkettä, joka on eläkelaitosten yhteisesti kustannettavaa ja jonka kustannukset selvitetään palkattomien aikojen kustannustenjaossa. </a:t>
            </a:r>
          </a:p>
          <a:p>
            <a:endParaRPr lang="fi-FI" dirty="0"/>
          </a:p>
          <a:p>
            <a:r>
              <a:rPr lang="fi-FI" dirty="0"/>
              <a:t>Työllisyysrahasto (TR) maksaa eläkejärjestelmälle  maksua tietyistä sosiaalietuuksista karttuvan eläketurvan kulujen peittämiseksi. Valtio korvaa lain valtion varoista suoritettavasta eläkkeen korvaamisesta alle kolmivuotiaan lapsen hoidon tai opiskelun ajalta (VEKL) perusteella  maksetut etuudet. ETK jakaa näiden maksujen osuudet eläkelaitoksille erillisissä selvittelyissä. ETK selvittelee myös eläkelaitosten osuudet omista kustannuksistaan.</a:t>
            </a:r>
          </a:p>
          <a:p>
            <a:endParaRPr lang="fi-FI" dirty="0"/>
          </a:p>
        </p:txBody>
      </p:sp>
      <p:sp>
        <p:nvSpPr>
          <p:cNvPr id="4" name="Dian numeron paikkamerkki 3"/>
          <p:cNvSpPr>
            <a:spLocks noGrp="1"/>
          </p:cNvSpPr>
          <p:nvPr>
            <p:ph type="sldNum" sz="quarter" idx="5"/>
          </p:nvPr>
        </p:nvSpPr>
        <p:spPr/>
        <p:txBody>
          <a:bodyPr/>
          <a:lstStyle/>
          <a:p>
            <a:fld id="{1DDDCE26-A6A5-404B-BE57-57D9F35F1DF3}" type="slidenum">
              <a:rPr lang="fi-FI" smtClean="0"/>
              <a:t>7</a:t>
            </a:fld>
            <a:endParaRPr lang="fi-FI"/>
          </a:p>
        </p:txBody>
      </p:sp>
    </p:spTree>
    <p:extLst>
      <p:ext uri="{BB962C8B-B14F-4D97-AF65-F5344CB8AC3E}">
        <p14:creationId xmlns:p14="http://schemas.microsoft.com/office/powerpoint/2010/main" val="35688890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a:t>Toisten puolesta maksettujen eläkkeiden yhteismäärän asteikko on kuvion vasemmalla akselilla ja eläkkeiden perintätiedostolla perittävien eläkeosien lukumäärän asteikko oikealla. Julkisten alojen eläkelaitosten mukaantulo VILMA-periaatteeseen kasvattaa toisten puolesta maksettujen eläkkeiden määrää vuodesta 2004 alkaen ja uusi työkyvyttömyyseläkkeiden kustannustenjakomalli vuodesta 2006 alkaen. TEL- ja YEL-lisäeläketurvan eläkkeiden selvittelyn muutos vuonna 2010 pienentää toisten puolesta maksettujen eläkkeiden lukumäärää</a:t>
            </a:r>
            <a:r>
              <a:rPr lang="fi-FI" i="1" dirty="0"/>
              <a:t>. </a:t>
            </a:r>
            <a:endParaRPr lang="fi-FI" dirty="0"/>
          </a:p>
          <a:p>
            <a:endParaRPr lang="fi-FI" dirty="0"/>
          </a:p>
        </p:txBody>
      </p:sp>
      <p:sp>
        <p:nvSpPr>
          <p:cNvPr id="4" name="Dian numeron paikkamerkki 3"/>
          <p:cNvSpPr>
            <a:spLocks noGrp="1"/>
          </p:cNvSpPr>
          <p:nvPr>
            <p:ph type="sldNum" sz="quarter" idx="5"/>
          </p:nvPr>
        </p:nvSpPr>
        <p:spPr/>
        <p:txBody>
          <a:bodyPr/>
          <a:lstStyle/>
          <a:p>
            <a:fld id="{1DDDCE26-A6A5-404B-BE57-57D9F35F1DF3}" type="slidenum">
              <a:rPr lang="fi-FI" smtClean="0"/>
              <a:t>8</a:t>
            </a:fld>
            <a:endParaRPr lang="fi-FI"/>
          </a:p>
        </p:txBody>
      </p:sp>
    </p:spTree>
    <p:extLst>
      <p:ext uri="{BB962C8B-B14F-4D97-AF65-F5344CB8AC3E}">
        <p14:creationId xmlns:p14="http://schemas.microsoft.com/office/powerpoint/2010/main" val="28018982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a:t>Maksetut </a:t>
            </a:r>
            <a:r>
              <a:rPr lang="fi-FI" dirty="0" err="1"/>
              <a:t>TyEL</a:t>
            </a:r>
            <a:r>
              <a:rPr lang="fi-FI" dirty="0"/>
              <a:t>- ja MEL-eläkkeet sekä yhteisesti kustannettavien eläkkeiden osuus vuosina 2001–2020. Luvut sisältävät MEL-ylitteet ja TEL-lisäeläketurvan mutta eivät palkattomilta ajoilta karttuneita eläkkeen osia.</a:t>
            </a:r>
          </a:p>
          <a:p>
            <a:endParaRPr lang="fi-FI" dirty="0"/>
          </a:p>
          <a:p>
            <a:r>
              <a:rPr lang="fi-FI" dirty="0"/>
              <a:t>MEL-eläkkeen </a:t>
            </a:r>
            <a:r>
              <a:rPr lang="fi-FI" dirty="0" err="1"/>
              <a:t>TyEL</a:t>
            </a:r>
            <a:r>
              <a:rPr lang="fi-FI" dirty="0"/>
              <a:t>-eläketurvan ylittävää osaa kutsutaan MEL-ylitteeksi ja se on kokonaan Merimieseläkekassan kustannettavaa.</a:t>
            </a:r>
            <a:endParaRPr lang="en-US" dirty="0"/>
          </a:p>
          <a:p>
            <a:endParaRPr lang="fi-FI" dirty="0"/>
          </a:p>
        </p:txBody>
      </p:sp>
      <p:sp>
        <p:nvSpPr>
          <p:cNvPr id="4" name="Dian numeron paikkamerkki 3"/>
          <p:cNvSpPr>
            <a:spLocks noGrp="1"/>
          </p:cNvSpPr>
          <p:nvPr>
            <p:ph type="sldNum" sz="quarter" idx="5"/>
          </p:nvPr>
        </p:nvSpPr>
        <p:spPr/>
        <p:txBody>
          <a:bodyPr/>
          <a:lstStyle/>
          <a:p>
            <a:fld id="{1DDDCE26-A6A5-404B-BE57-57D9F35F1DF3}" type="slidenum">
              <a:rPr lang="fi-FI" smtClean="0"/>
              <a:t>9</a:t>
            </a:fld>
            <a:endParaRPr lang="fi-FI"/>
          </a:p>
        </p:txBody>
      </p:sp>
    </p:spTree>
    <p:extLst>
      <p:ext uri="{BB962C8B-B14F-4D97-AF65-F5344CB8AC3E}">
        <p14:creationId xmlns:p14="http://schemas.microsoft.com/office/powerpoint/2010/main" val="73601685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sp>
        <p:nvSpPr>
          <p:cNvPr id="7" name="Rectangle 10">
            <a:extLst>
              <a:ext uri="{FF2B5EF4-FFF2-40B4-BE49-F238E27FC236}">
                <a16:creationId xmlns:a16="http://schemas.microsoft.com/office/drawing/2014/main" id="{9C117ACD-DB48-469D-B3A5-3D8882FD2EBA}"/>
              </a:ext>
            </a:extLst>
          </p:cNvPr>
          <p:cNvSpPr/>
          <p:nvPr/>
        </p:nvSpPr>
        <p:spPr bwMode="white">
          <a:xfrm>
            <a:off x="1" y="1"/>
            <a:ext cx="12191999" cy="5854356"/>
          </a:xfrm>
          <a:prstGeom prst="rect">
            <a:avLst/>
          </a:prstGeom>
          <a:solidFill>
            <a:srgbClr val="0356B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en-FI" sz="2667" dirty="0">
              <a:latin typeface="Verdana" panose="020B0604030504040204" pitchFamily="34" charset="0"/>
              <a:ea typeface="Verdana" panose="020B0604030504040204" pitchFamily="34" charset="0"/>
              <a:cs typeface="Verdana" panose="020B0604030504040204" pitchFamily="34" charset="0"/>
            </a:endParaRPr>
          </a:p>
        </p:txBody>
      </p:sp>
      <p:sp>
        <p:nvSpPr>
          <p:cNvPr id="2" name="Otsikko 1">
            <a:extLst>
              <a:ext uri="{FF2B5EF4-FFF2-40B4-BE49-F238E27FC236}">
                <a16:creationId xmlns:a16="http://schemas.microsoft.com/office/drawing/2014/main" id="{8B2878A9-06AD-4811-B821-8DC94694F366}"/>
              </a:ext>
            </a:extLst>
          </p:cNvPr>
          <p:cNvSpPr>
            <a:spLocks noGrp="1"/>
          </p:cNvSpPr>
          <p:nvPr>
            <p:ph type="ctrTitle" hasCustomPrompt="1"/>
          </p:nvPr>
        </p:nvSpPr>
        <p:spPr>
          <a:xfrm>
            <a:off x="828000" y="648000"/>
            <a:ext cx="7452000" cy="2520000"/>
          </a:xfrm>
        </p:spPr>
        <p:txBody>
          <a:bodyPr anchor="t">
            <a:noAutofit/>
          </a:bodyPr>
          <a:lstStyle>
            <a:lvl1pPr algn="l">
              <a:defRPr sz="5100">
                <a:solidFill>
                  <a:schemeClr val="bg1"/>
                </a:solidFill>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br>
              <a:rPr lang="fi-FI" dirty="0"/>
            </a:br>
            <a:r>
              <a:rPr lang="fi-FI" dirty="0"/>
              <a:t>kolmas rivi</a:t>
            </a:r>
          </a:p>
        </p:txBody>
      </p:sp>
      <p:sp>
        <p:nvSpPr>
          <p:cNvPr id="3" name="Alaotsikko 2">
            <a:extLst>
              <a:ext uri="{FF2B5EF4-FFF2-40B4-BE49-F238E27FC236}">
                <a16:creationId xmlns:a16="http://schemas.microsoft.com/office/drawing/2014/main" id="{758AB152-6134-4ECF-B98C-A3B847F87E68}"/>
              </a:ext>
            </a:extLst>
          </p:cNvPr>
          <p:cNvSpPr>
            <a:spLocks noGrp="1"/>
          </p:cNvSpPr>
          <p:nvPr>
            <p:ph type="subTitle" idx="1"/>
          </p:nvPr>
        </p:nvSpPr>
        <p:spPr>
          <a:xfrm>
            <a:off x="828000" y="3726000"/>
            <a:ext cx="7452000" cy="1655762"/>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4" name="Päivämäärän paikkamerkki 3">
            <a:extLst>
              <a:ext uri="{FF2B5EF4-FFF2-40B4-BE49-F238E27FC236}">
                <a16:creationId xmlns:a16="http://schemas.microsoft.com/office/drawing/2014/main" id="{3058B3E6-66CA-4E3D-8B75-C9C94F0443F6}"/>
              </a:ext>
            </a:extLst>
          </p:cNvPr>
          <p:cNvSpPr>
            <a:spLocks noGrp="1"/>
          </p:cNvSpPr>
          <p:nvPr>
            <p:ph type="dt" sz="half" idx="10"/>
          </p:nvPr>
        </p:nvSpPr>
        <p:spPr/>
        <p:txBody>
          <a:bodyPr/>
          <a:lstStyle>
            <a:lvl1pPr>
              <a:defRPr>
                <a:noFill/>
              </a:defRPr>
            </a:lvl1pPr>
          </a:lstStyle>
          <a:p>
            <a:r>
              <a:rPr lang="fi-FI"/>
              <a:t>11.12.2020</a:t>
            </a:r>
          </a:p>
        </p:txBody>
      </p:sp>
      <p:sp>
        <p:nvSpPr>
          <p:cNvPr id="5" name="Alatunnisteen paikkamerkki 4">
            <a:extLst>
              <a:ext uri="{FF2B5EF4-FFF2-40B4-BE49-F238E27FC236}">
                <a16:creationId xmlns:a16="http://schemas.microsoft.com/office/drawing/2014/main" id="{1F072CC3-34DB-4A9B-B2A8-A80DC8D2C6BD}"/>
              </a:ext>
            </a:extLst>
          </p:cNvPr>
          <p:cNvSpPr>
            <a:spLocks noGrp="1"/>
          </p:cNvSpPr>
          <p:nvPr>
            <p:ph type="ftr" sz="quarter" idx="11"/>
          </p:nvPr>
        </p:nvSpPr>
        <p:spPr/>
        <p:txBody>
          <a:bodyPr/>
          <a:lstStyle>
            <a:lvl1pPr>
              <a:defRPr>
                <a:noFill/>
              </a:defRPr>
            </a:lvl1pPr>
          </a:lstStyle>
          <a:p>
            <a:r>
              <a:rPr lang="fi-FI"/>
              <a:t>Eläketurvakeskus   |</a:t>
            </a:r>
          </a:p>
        </p:txBody>
      </p:sp>
      <p:sp>
        <p:nvSpPr>
          <p:cNvPr id="6" name="Dian numeron paikkamerkki 5">
            <a:extLst>
              <a:ext uri="{FF2B5EF4-FFF2-40B4-BE49-F238E27FC236}">
                <a16:creationId xmlns:a16="http://schemas.microsoft.com/office/drawing/2014/main" id="{02455EC8-A487-4296-8764-0DC6EAA0C308}"/>
              </a:ext>
            </a:extLst>
          </p:cNvPr>
          <p:cNvSpPr>
            <a:spLocks noGrp="1"/>
          </p:cNvSpPr>
          <p:nvPr>
            <p:ph type="sldNum" sz="quarter" idx="12"/>
          </p:nvPr>
        </p:nvSpPr>
        <p:spPr/>
        <p:txBody>
          <a:bodyPr/>
          <a:lstStyle>
            <a:lvl1pPr>
              <a:defRPr>
                <a:noFill/>
              </a:defRPr>
            </a:lvl1pPr>
          </a:lstStyle>
          <a:p>
            <a:fld id="{BE2D8D75-17F6-474C-8CC8-AD93DCE1F39D}" type="slidenum">
              <a:rPr lang="fi-FI" smtClean="0"/>
              <a:t>‹#›</a:t>
            </a:fld>
            <a:endParaRPr lang="fi-FI"/>
          </a:p>
        </p:txBody>
      </p:sp>
      <p:pic>
        <p:nvPicPr>
          <p:cNvPr id="8" name="Picture 3" descr="A picture containing clock&#10;&#10;Description automatically generated">
            <a:extLst>
              <a:ext uri="{FF2B5EF4-FFF2-40B4-BE49-F238E27FC236}">
                <a16:creationId xmlns:a16="http://schemas.microsoft.com/office/drawing/2014/main" id="{72916907-F6A6-4BA7-A4F3-FDE9736405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48800" y="0"/>
            <a:ext cx="2743200" cy="6858000"/>
          </a:xfrm>
          <a:prstGeom prst="rect">
            <a:avLst/>
          </a:prstGeom>
        </p:spPr>
      </p:pic>
      <p:pic>
        <p:nvPicPr>
          <p:cNvPr id="9" name="Picture 6" descr="Eläketurvakeskuksen logo">
            <a:extLst>
              <a:ext uri="{FF2B5EF4-FFF2-40B4-BE49-F238E27FC236}">
                <a16:creationId xmlns:a16="http://schemas.microsoft.com/office/drawing/2014/main" id="{FE214215-B18D-4095-939D-D842271152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black">
          <a:xfrm>
            <a:off x="918000" y="6093071"/>
            <a:ext cx="2762388" cy="468405"/>
          </a:xfrm>
          <a:prstGeom prst="rect">
            <a:avLst/>
          </a:prstGeom>
        </p:spPr>
      </p:pic>
    </p:spTree>
    <p:extLst>
      <p:ext uri="{BB962C8B-B14F-4D97-AF65-F5344CB8AC3E}">
        <p14:creationId xmlns:p14="http://schemas.microsoft.com/office/powerpoint/2010/main" val="3812800607"/>
      </p:ext>
    </p:extLst>
  </p:cSld>
  <p:clrMapOvr>
    <a:masterClrMapping/>
  </p:clrMapOvr>
  <p:extLst>
    <p:ext uri="{DCECCB84-F9BA-43D5-87BE-67443E8EF086}">
      <p15:sldGuideLst xmlns:p15="http://schemas.microsoft.com/office/powerpoint/2012/main">
        <p15:guide id="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blank" preserve="1">
  <p:cSld name="Valkoinen">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60947D24-850B-43C5-B5BE-8D8502732142}"/>
              </a:ext>
            </a:extLst>
          </p:cNvPr>
          <p:cNvSpPr>
            <a:spLocks noGrp="1"/>
          </p:cNvSpPr>
          <p:nvPr>
            <p:ph type="dt" sz="half" idx="10"/>
          </p:nvPr>
        </p:nvSpPr>
        <p:spPr>
          <a:noFill/>
        </p:spPr>
        <p:txBody>
          <a:bodyPr/>
          <a:lstStyle>
            <a:lvl1pPr>
              <a:defRPr>
                <a:noFill/>
              </a:defRPr>
            </a:lvl1pPr>
          </a:lstStyle>
          <a:p>
            <a:r>
              <a:rPr lang="fi-FI"/>
              <a:t>11.12.2020</a:t>
            </a:r>
          </a:p>
        </p:txBody>
      </p:sp>
      <p:sp>
        <p:nvSpPr>
          <p:cNvPr id="3" name="Alatunnisteen paikkamerkki 2">
            <a:extLst>
              <a:ext uri="{FF2B5EF4-FFF2-40B4-BE49-F238E27FC236}">
                <a16:creationId xmlns:a16="http://schemas.microsoft.com/office/drawing/2014/main" id="{D2C258F1-CFA0-4A2D-AA8A-E76D9FC299D2}"/>
              </a:ext>
            </a:extLst>
          </p:cNvPr>
          <p:cNvSpPr>
            <a:spLocks noGrp="1"/>
          </p:cNvSpPr>
          <p:nvPr>
            <p:ph type="ftr" sz="quarter" idx="11"/>
          </p:nvPr>
        </p:nvSpPr>
        <p:spPr>
          <a:noFill/>
        </p:spPr>
        <p:txBody>
          <a:bodyPr/>
          <a:lstStyle>
            <a:lvl1pPr>
              <a:defRPr>
                <a:noFill/>
              </a:defRPr>
            </a:lvl1pPr>
          </a:lstStyle>
          <a:p>
            <a:r>
              <a:rPr lang="fi-FI"/>
              <a:t>Eläketurvakeskus   |</a:t>
            </a:r>
          </a:p>
        </p:txBody>
      </p:sp>
      <p:sp>
        <p:nvSpPr>
          <p:cNvPr id="4" name="Dian numeron paikkamerkki 3">
            <a:extLst>
              <a:ext uri="{FF2B5EF4-FFF2-40B4-BE49-F238E27FC236}">
                <a16:creationId xmlns:a16="http://schemas.microsoft.com/office/drawing/2014/main" id="{ED2C7633-EC37-4F00-8D6E-ADED1F938B9F}"/>
              </a:ext>
            </a:extLst>
          </p:cNvPr>
          <p:cNvSpPr>
            <a:spLocks noGrp="1"/>
          </p:cNvSpPr>
          <p:nvPr>
            <p:ph type="sldNum" sz="quarter" idx="12"/>
          </p:nvPr>
        </p:nvSpPr>
        <p:spPr>
          <a:noFill/>
        </p:spPr>
        <p:txBody>
          <a:bodyPr/>
          <a:lstStyle>
            <a:lvl1pPr>
              <a:defRPr>
                <a:noFill/>
              </a:defRPr>
            </a:lvl1pPr>
          </a:lstStyle>
          <a:p>
            <a:fld id="{BE2D8D75-17F6-474C-8CC8-AD93DCE1F39D}" type="slidenum">
              <a:rPr lang="fi-FI" smtClean="0"/>
              <a:t>‹#›</a:t>
            </a:fld>
            <a:endParaRPr lang="fi-FI"/>
          </a:p>
        </p:txBody>
      </p:sp>
    </p:spTree>
    <p:extLst>
      <p:ext uri="{BB962C8B-B14F-4D97-AF65-F5344CB8AC3E}">
        <p14:creationId xmlns:p14="http://schemas.microsoft.com/office/powerpoint/2010/main" val="3538869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blank" preserve="1">
  <p:cSld name="Salintäyttödia">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60947D24-850B-43C5-B5BE-8D8502732142}"/>
              </a:ext>
            </a:extLst>
          </p:cNvPr>
          <p:cNvSpPr>
            <a:spLocks noGrp="1"/>
          </p:cNvSpPr>
          <p:nvPr>
            <p:ph type="dt" sz="half" idx="10"/>
          </p:nvPr>
        </p:nvSpPr>
        <p:spPr/>
        <p:txBody>
          <a:bodyPr/>
          <a:lstStyle>
            <a:lvl1pPr>
              <a:defRPr>
                <a:noFill/>
              </a:defRPr>
            </a:lvl1pPr>
          </a:lstStyle>
          <a:p>
            <a:r>
              <a:rPr lang="fi-FI"/>
              <a:t>11.12.2020</a:t>
            </a:r>
          </a:p>
        </p:txBody>
      </p:sp>
      <p:sp>
        <p:nvSpPr>
          <p:cNvPr id="3" name="Alatunnisteen paikkamerkki 2">
            <a:extLst>
              <a:ext uri="{FF2B5EF4-FFF2-40B4-BE49-F238E27FC236}">
                <a16:creationId xmlns:a16="http://schemas.microsoft.com/office/drawing/2014/main" id="{D2C258F1-CFA0-4A2D-AA8A-E76D9FC299D2}"/>
              </a:ext>
            </a:extLst>
          </p:cNvPr>
          <p:cNvSpPr>
            <a:spLocks noGrp="1"/>
          </p:cNvSpPr>
          <p:nvPr>
            <p:ph type="ftr" sz="quarter" idx="11"/>
          </p:nvPr>
        </p:nvSpPr>
        <p:spPr/>
        <p:txBody>
          <a:bodyPr/>
          <a:lstStyle>
            <a:lvl1pPr>
              <a:defRPr>
                <a:noFill/>
              </a:defRPr>
            </a:lvl1pPr>
          </a:lstStyle>
          <a:p>
            <a:r>
              <a:rPr lang="fi-FI"/>
              <a:t>Eläketurvakeskus   |</a:t>
            </a:r>
          </a:p>
        </p:txBody>
      </p:sp>
      <p:sp>
        <p:nvSpPr>
          <p:cNvPr id="4" name="Dian numeron paikkamerkki 3">
            <a:extLst>
              <a:ext uri="{FF2B5EF4-FFF2-40B4-BE49-F238E27FC236}">
                <a16:creationId xmlns:a16="http://schemas.microsoft.com/office/drawing/2014/main" id="{ED2C7633-EC37-4F00-8D6E-ADED1F938B9F}"/>
              </a:ext>
            </a:extLst>
          </p:cNvPr>
          <p:cNvSpPr>
            <a:spLocks noGrp="1"/>
          </p:cNvSpPr>
          <p:nvPr>
            <p:ph type="sldNum" sz="quarter" idx="12"/>
          </p:nvPr>
        </p:nvSpPr>
        <p:spPr/>
        <p:txBody>
          <a:bodyPr/>
          <a:lstStyle>
            <a:lvl1pPr>
              <a:defRPr>
                <a:noFill/>
              </a:defRPr>
            </a:lvl1pPr>
          </a:lstStyle>
          <a:p>
            <a:fld id="{BE2D8D75-17F6-474C-8CC8-AD93DCE1F39D}" type="slidenum">
              <a:rPr lang="fi-FI" smtClean="0"/>
              <a:t>‹#›</a:t>
            </a:fld>
            <a:endParaRPr lang="fi-FI"/>
          </a:p>
        </p:txBody>
      </p:sp>
      <p:pic>
        <p:nvPicPr>
          <p:cNvPr id="7" name="Kuva 6" descr="Eläketurvakeskuksen logo">
            <a:extLst>
              <a:ext uri="{FF2B5EF4-FFF2-40B4-BE49-F238E27FC236}">
                <a16:creationId xmlns:a16="http://schemas.microsoft.com/office/drawing/2014/main" id="{4302C429-4B23-4E4D-960C-8ADDE5890CF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608955" y="2579273"/>
            <a:ext cx="8974090" cy="1420491"/>
          </a:xfrm>
          <a:prstGeom prst="rect">
            <a:avLst/>
          </a:prstGeom>
        </p:spPr>
      </p:pic>
    </p:spTree>
    <p:extLst>
      <p:ext uri="{BB962C8B-B14F-4D97-AF65-F5344CB8AC3E}">
        <p14:creationId xmlns:p14="http://schemas.microsoft.com/office/powerpoint/2010/main" val="3319242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65DC22B-6DFD-4B9A-AAB2-0C4DD637F106}"/>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FD5FB8CB-E308-4676-808C-B38AC70554A2}"/>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D1373424-4C49-4C80-A574-66E6C638B88D}"/>
              </a:ext>
            </a:extLst>
          </p:cNvPr>
          <p:cNvSpPr>
            <a:spLocks noGrp="1"/>
          </p:cNvSpPr>
          <p:nvPr>
            <p:ph type="dt" sz="half" idx="10"/>
          </p:nvPr>
        </p:nvSpPr>
        <p:spPr/>
        <p:txBody>
          <a:bodyPr/>
          <a:lstStyle/>
          <a:p>
            <a:r>
              <a:rPr lang="fi-FI"/>
              <a:t>11.12.2020</a:t>
            </a:r>
          </a:p>
        </p:txBody>
      </p:sp>
      <p:sp>
        <p:nvSpPr>
          <p:cNvPr id="5" name="Alatunnisteen paikkamerkki 4">
            <a:extLst>
              <a:ext uri="{FF2B5EF4-FFF2-40B4-BE49-F238E27FC236}">
                <a16:creationId xmlns:a16="http://schemas.microsoft.com/office/drawing/2014/main" id="{DFB2587F-8248-4941-92F2-C2EBD697553A}"/>
              </a:ext>
            </a:extLst>
          </p:cNvPr>
          <p:cNvSpPr>
            <a:spLocks noGrp="1"/>
          </p:cNvSpPr>
          <p:nvPr>
            <p:ph type="ftr" sz="quarter" idx="11"/>
          </p:nvPr>
        </p:nvSpPr>
        <p:spPr/>
        <p:txBody>
          <a:bodyPr/>
          <a:lstStyle/>
          <a:p>
            <a:r>
              <a:rPr lang="fi-FI"/>
              <a:t>Eläketurvakeskus   |</a:t>
            </a:r>
          </a:p>
        </p:txBody>
      </p:sp>
      <p:sp>
        <p:nvSpPr>
          <p:cNvPr id="6" name="Dian numeron paikkamerkki 5">
            <a:extLst>
              <a:ext uri="{FF2B5EF4-FFF2-40B4-BE49-F238E27FC236}">
                <a16:creationId xmlns:a16="http://schemas.microsoft.com/office/drawing/2014/main" id="{D88AC32D-6F25-49DF-9157-20C026751D45}"/>
              </a:ext>
            </a:extLst>
          </p:cNvPr>
          <p:cNvSpPr>
            <a:spLocks noGrp="1"/>
          </p:cNvSpPr>
          <p:nvPr>
            <p:ph type="sldNum" sz="quarter" idx="12"/>
          </p:nvPr>
        </p:nvSpPr>
        <p:spPr/>
        <p:txBody>
          <a:bodyPr/>
          <a:lstStyle/>
          <a:p>
            <a:fld id="{BE2D8D75-17F6-474C-8CC8-AD93DCE1F39D}" type="slidenum">
              <a:rPr lang="fi-FI" smtClean="0"/>
              <a:t>‹#›</a:t>
            </a:fld>
            <a:endParaRPr lang="fi-FI"/>
          </a:p>
        </p:txBody>
      </p:sp>
    </p:spTree>
    <p:extLst>
      <p:ext uri="{BB962C8B-B14F-4D97-AF65-F5344CB8AC3E}">
        <p14:creationId xmlns:p14="http://schemas.microsoft.com/office/powerpoint/2010/main" val="2884130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Kaksi sisältökohdetta">
    <p:spTree>
      <p:nvGrpSpPr>
        <p:cNvPr id="1" name=""/>
        <p:cNvGrpSpPr/>
        <p:nvPr/>
      </p:nvGrpSpPr>
      <p:grpSpPr>
        <a:xfrm>
          <a:off x="0" y="0"/>
          <a:ext cx="0" cy="0"/>
          <a:chOff x="0" y="0"/>
          <a:chExt cx="0" cy="0"/>
        </a:xfrm>
      </p:grpSpPr>
      <p:sp>
        <p:nvSpPr>
          <p:cNvPr id="8" name="Otsikko 7">
            <a:extLst>
              <a:ext uri="{FF2B5EF4-FFF2-40B4-BE49-F238E27FC236}">
                <a16:creationId xmlns:a16="http://schemas.microsoft.com/office/drawing/2014/main" id="{F0F42AE7-1B54-4615-87CC-3B1105EAAB71}"/>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AAB04214-152C-4822-8FF7-32ACF968241C}"/>
              </a:ext>
            </a:extLst>
          </p:cNvPr>
          <p:cNvSpPr>
            <a:spLocks noGrp="1"/>
          </p:cNvSpPr>
          <p:nvPr>
            <p:ph sz="half" idx="1"/>
          </p:nvPr>
        </p:nvSpPr>
        <p:spPr>
          <a:xfrm>
            <a:off x="838200" y="1800000"/>
            <a:ext cx="4680000" cy="43560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Sisällön paikkamerkki 3">
            <a:extLst>
              <a:ext uri="{FF2B5EF4-FFF2-40B4-BE49-F238E27FC236}">
                <a16:creationId xmlns:a16="http://schemas.microsoft.com/office/drawing/2014/main" id="{9B655070-F452-4BFF-B5E6-3919D2427708}"/>
              </a:ext>
            </a:extLst>
          </p:cNvPr>
          <p:cNvSpPr>
            <a:spLocks noGrp="1"/>
          </p:cNvSpPr>
          <p:nvPr>
            <p:ph sz="half" idx="2"/>
          </p:nvPr>
        </p:nvSpPr>
        <p:spPr>
          <a:xfrm>
            <a:off x="5688000" y="1800000"/>
            <a:ext cx="4680000" cy="43560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5" name="Päivämäärän paikkamerkki 4">
            <a:extLst>
              <a:ext uri="{FF2B5EF4-FFF2-40B4-BE49-F238E27FC236}">
                <a16:creationId xmlns:a16="http://schemas.microsoft.com/office/drawing/2014/main" id="{C2492A5E-EFE7-4124-B3FD-6299C55E4A36}"/>
              </a:ext>
            </a:extLst>
          </p:cNvPr>
          <p:cNvSpPr>
            <a:spLocks noGrp="1"/>
          </p:cNvSpPr>
          <p:nvPr>
            <p:ph type="dt" sz="half" idx="10"/>
          </p:nvPr>
        </p:nvSpPr>
        <p:spPr/>
        <p:txBody>
          <a:bodyPr/>
          <a:lstStyle/>
          <a:p>
            <a:r>
              <a:rPr lang="fi-FI"/>
              <a:t>11.12.2020</a:t>
            </a:r>
          </a:p>
        </p:txBody>
      </p:sp>
      <p:sp>
        <p:nvSpPr>
          <p:cNvPr id="6" name="Alatunnisteen paikkamerkki 5">
            <a:extLst>
              <a:ext uri="{FF2B5EF4-FFF2-40B4-BE49-F238E27FC236}">
                <a16:creationId xmlns:a16="http://schemas.microsoft.com/office/drawing/2014/main" id="{13A98128-BF65-4964-A43F-7D9934C3BD61}"/>
              </a:ext>
            </a:extLst>
          </p:cNvPr>
          <p:cNvSpPr>
            <a:spLocks noGrp="1"/>
          </p:cNvSpPr>
          <p:nvPr>
            <p:ph type="ftr" sz="quarter" idx="11"/>
          </p:nvPr>
        </p:nvSpPr>
        <p:spPr/>
        <p:txBody>
          <a:bodyPr/>
          <a:lstStyle/>
          <a:p>
            <a:r>
              <a:rPr lang="fi-FI"/>
              <a:t>Eläketurvakeskus   |</a:t>
            </a:r>
          </a:p>
        </p:txBody>
      </p:sp>
      <p:sp>
        <p:nvSpPr>
          <p:cNvPr id="7" name="Dian numeron paikkamerkki 6">
            <a:extLst>
              <a:ext uri="{FF2B5EF4-FFF2-40B4-BE49-F238E27FC236}">
                <a16:creationId xmlns:a16="http://schemas.microsoft.com/office/drawing/2014/main" id="{CF344E38-90BB-4B68-AE64-6AA1614F42A4}"/>
              </a:ext>
            </a:extLst>
          </p:cNvPr>
          <p:cNvSpPr>
            <a:spLocks noGrp="1"/>
          </p:cNvSpPr>
          <p:nvPr>
            <p:ph type="sldNum" sz="quarter" idx="12"/>
          </p:nvPr>
        </p:nvSpPr>
        <p:spPr/>
        <p:txBody>
          <a:bodyPr/>
          <a:lstStyle/>
          <a:p>
            <a:fld id="{BE2D8D75-17F6-474C-8CC8-AD93DCE1F39D}" type="slidenum">
              <a:rPr lang="fi-FI" smtClean="0"/>
              <a:t>‹#›</a:t>
            </a:fld>
            <a:endParaRPr lang="fi-FI"/>
          </a:p>
        </p:txBody>
      </p:sp>
    </p:spTree>
    <p:extLst>
      <p:ext uri="{BB962C8B-B14F-4D97-AF65-F5344CB8AC3E}">
        <p14:creationId xmlns:p14="http://schemas.microsoft.com/office/powerpoint/2010/main" val="9114811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Osan ylätunniste">
    <p:spTree>
      <p:nvGrpSpPr>
        <p:cNvPr id="1" name=""/>
        <p:cNvGrpSpPr/>
        <p:nvPr/>
      </p:nvGrpSpPr>
      <p:grpSpPr>
        <a:xfrm>
          <a:off x="0" y="0"/>
          <a:ext cx="0" cy="0"/>
          <a:chOff x="0" y="0"/>
          <a:chExt cx="0" cy="0"/>
        </a:xfrm>
      </p:grpSpPr>
      <p:sp>
        <p:nvSpPr>
          <p:cNvPr id="7" name="Rectangle 10">
            <a:extLst>
              <a:ext uri="{FF2B5EF4-FFF2-40B4-BE49-F238E27FC236}">
                <a16:creationId xmlns:a16="http://schemas.microsoft.com/office/drawing/2014/main" id="{9C117ACD-DB48-469D-B3A5-3D8882FD2EBA}"/>
              </a:ext>
            </a:extLst>
          </p:cNvPr>
          <p:cNvSpPr/>
          <p:nvPr/>
        </p:nvSpPr>
        <p:spPr bwMode="white">
          <a:xfrm>
            <a:off x="1" y="1"/>
            <a:ext cx="12191999" cy="5854356"/>
          </a:xfrm>
          <a:prstGeom prst="rect">
            <a:avLst/>
          </a:prstGeom>
          <a:solidFill>
            <a:srgbClr val="0356B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en-FI" sz="2667" dirty="0">
              <a:latin typeface="Verdana" panose="020B0604030504040204" pitchFamily="34" charset="0"/>
              <a:ea typeface="Verdana" panose="020B0604030504040204" pitchFamily="34" charset="0"/>
              <a:cs typeface="Verdana" panose="020B0604030504040204" pitchFamily="34" charset="0"/>
            </a:endParaRPr>
          </a:p>
        </p:txBody>
      </p:sp>
      <p:sp>
        <p:nvSpPr>
          <p:cNvPr id="2" name="Otsikko 1">
            <a:extLst>
              <a:ext uri="{FF2B5EF4-FFF2-40B4-BE49-F238E27FC236}">
                <a16:creationId xmlns:a16="http://schemas.microsoft.com/office/drawing/2014/main" id="{8B2878A9-06AD-4811-B821-8DC94694F366}"/>
              </a:ext>
            </a:extLst>
          </p:cNvPr>
          <p:cNvSpPr>
            <a:spLocks noGrp="1"/>
          </p:cNvSpPr>
          <p:nvPr>
            <p:ph type="ctrTitle" hasCustomPrompt="1"/>
          </p:nvPr>
        </p:nvSpPr>
        <p:spPr>
          <a:xfrm>
            <a:off x="1701888" y="2880000"/>
            <a:ext cx="7452000" cy="2520000"/>
          </a:xfrm>
        </p:spPr>
        <p:txBody>
          <a:bodyPr anchor="t">
            <a:noAutofit/>
          </a:bodyPr>
          <a:lstStyle>
            <a:lvl1pPr algn="l">
              <a:defRPr sz="4000">
                <a:solidFill>
                  <a:schemeClr val="bg1"/>
                </a:solidFill>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br>
              <a:rPr lang="fi-FI" dirty="0"/>
            </a:br>
            <a:r>
              <a:rPr lang="fi-FI" dirty="0"/>
              <a:t>kolmas rivi</a:t>
            </a:r>
          </a:p>
        </p:txBody>
      </p:sp>
      <p:sp>
        <p:nvSpPr>
          <p:cNvPr id="8" name="Tekstin paikkamerkki 7">
            <a:extLst>
              <a:ext uri="{FF2B5EF4-FFF2-40B4-BE49-F238E27FC236}">
                <a16:creationId xmlns:a16="http://schemas.microsoft.com/office/drawing/2014/main" id="{5A87F165-4A60-4FA4-B6E7-3DA90B9B574F}"/>
              </a:ext>
            </a:extLst>
          </p:cNvPr>
          <p:cNvSpPr>
            <a:spLocks noGrp="1"/>
          </p:cNvSpPr>
          <p:nvPr>
            <p:ph type="body" sz="quarter" idx="13" hasCustomPrompt="1"/>
          </p:nvPr>
        </p:nvSpPr>
        <p:spPr>
          <a:xfrm>
            <a:off x="1827927" y="729000"/>
            <a:ext cx="2800057" cy="2340000"/>
          </a:xfrm>
        </p:spPr>
        <p:txBody>
          <a:bodyPr lIns="0" tIns="0" rIns="0" bIns="0" anchor="b">
            <a:noAutofit/>
          </a:bodyPr>
          <a:lstStyle>
            <a:lvl1pPr marL="0" indent="0">
              <a:buFontTx/>
              <a:buNone/>
              <a:defRPr sz="20000">
                <a:solidFill>
                  <a:srgbClr val="02B7FA"/>
                </a:solidFill>
              </a:defRPr>
            </a:lvl1pPr>
            <a:lvl2pPr>
              <a:defRPr>
                <a:solidFill>
                  <a:srgbClr val="02B7FA"/>
                </a:solidFill>
              </a:defRPr>
            </a:lvl2pPr>
            <a:lvl3pPr>
              <a:defRPr>
                <a:solidFill>
                  <a:srgbClr val="02B7FA"/>
                </a:solidFill>
              </a:defRPr>
            </a:lvl3pPr>
            <a:lvl4pPr>
              <a:defRPr>
                <a:solidFill>
                  <a:srgbClr val="02B7FA"/>
                </a:solidFill>
              </a:defRPr>
            </a:lvl4pPr>
            <a:lvl5pPr>
              <a:defRPr>
                <a:solidFill>
                  <a:srgbClr val="02B7FA"/>
                </a:solidFill>
              </a:defRPr>
            </a:lvl5pPr>
          </a:lstStyle>
          <a:p>
            <a:pPr lvl="0"/>
            <a:r>
              <a:rPr lang="fi-FI" dirty="0"/>
              <a:t>1</a:t>
            </a:r>
          </a:p>
        </p:txBody>
      </p:sp>
      <p:sp>
        <p:nvSpPr>
          <p:cNvPr id="4" name="Päivämäärän paikkamerkki 3">
            <a:extLst>
              <a:ext uri="{FF2B5EF4-FFF2-40B4-BE49-F238E27FC236}">
                <a16:creationId xmlns:a16="http://schemas.microsoft.com/office/drawing/2014/main" id="{3058B3E6-66CA-4E3D-8B75-C9C94F0443F6}"/>
              </a:ext>
            </a:extLst>
          </p:cNvPr>
          <p:cNvSpPr>
            <a:spLocks noGrp="1"/>
          </p:cNvSpPr>
          <p:nvPr>
            <p:ph type="dt" sz="half" idx="10"/>
          </p:nvPr>
        </p:nvSpPr>
        <p:spPr/>
        <p:txBody>
          <a:bodyPr/>
          <a:lstStyle>
            <a:lvl1pPr>
              <a:defRPr>
                <a:noFill/>
              </a:defRPr>
            </a:lvl1pPr>
          </a:lstStyle>
          <a:p>
            <a:r>
              <a:rPr lang="fi-FI"/>
              <a:t>11.12.2020</a:t>
            </a:r>
          </a:p>
        </p:txBody>
      </p:sp>
      <p:sp>
        <p:nvSpPr>
          <p:cNvPr id="5" name="Alatunnisteen paikkamerkki 4">
            <a:extLst>
              <a:ext uri="{FF2B5EF4-FFF2-40B4-BE49-F238E27FC236}">
                <a16:creationId xmlns:a16="http://schemas.microsoft.com/office/drawing/2014/main" id="{1F072CC3-34DB-4A9B-B2A8-A80DC8D2C6BD}"/>
              </a:ext>
            </a:extLst>
          </p:cNvPr>
          <p:cNvSpPr>
            <a:spLocks noGrp="1"/>
          </p:cNvSpPr>
          <p:nvPr>
            <p:ph type="ftr" sz="quarter" idx="11"/>
          </p:nvPr>
        </p:nvSpPr>
        <p:spPr/>
        <p:txBody>
          <a:bodyPr/>
          <a:lstStyle>
            <a:lvl1pPr>
              <a:defRPr>
                <a:noFill/>
              </a:defRPr>
            </a:lvl1pPr>
          </a:lstStyle>
          <a:p>
            <a:r>
              <a:rPr lang="fi-FI"/>
              <a:t>Eläketurvakeskus   |</a:t>
            </a:r>
          </a:p>
        </p:txBody>
      </p:sp>
      <p:sp>
        <p:nvSpPr>
          <p:cNvPr id="6" name="Dian numeron paikkamerkki 5">
            <a:extLst>
              <a:ext uri="{FF2B5EF4-FFF2-40B4-BE49-F238E27FC236}">
                <a16:creationId xmlns:a16="http://schemas.microsoft.com/office/drawing/2014/main" id="{02455EC8-A487-4296-8764-0DC6EAA0C308}"/>
              </a:ext>
            </a:extLst>
          </p:cNvPr>
          <p:cNvSpPr>
            <a:spLocks noGrp="1"/>
          </p:cNvSpPr>
          <p:nvPr>
            <p:ph type="sldNum" sz="quarter" idx="12"/>
          </p:nvPr>
        </p:nvSpPr>
        <p:spPr/>
        <p:txBody>
          <a:bodyPr/>
          <a:lstStyle>
            <a:lvl1pPr>
              <a:defRPr>
                <a:noFill/>
              </a:defRPr>
            </a:lvl1pPr>
          </a:lstStyle>
          <a:p>
            <a:fld id="{BE2D8D75-17F6-474C-8CC8-AD93DCE1F39D}" type="slidenum">
              <a:rPr lang="fi-FI" smtClean="0"/>
              <a:t>‹#›</a:t>
            </a:fld>
            <a:endParaRPr lang="fi-FI"/>
          </a:p>
        </p:txBody>
      </p:sp>
      <p:sp>
        <p:nvSpPr>
          <p:cNvPr id="10" name="Rectangle 11">
            <a:extLst>
              <a:ext uri="{FF2B5EF4-FFF2-40B4-BE49-F238E27FC236}">
                <a16:creationId xmlns:a16="http://schemas.microsoft.com/office/drawing/2014/main" id="{2F9D6407-38A2-412E-9FDD-229851FEA85E}"/>
              </a:ext>
            </a:extLst>
          </p:cNvPr>
          <p:cNvSpPr/>
          <p:nvPr/>
        </p:nvSpPr>
        <p:spPr>
          <a:xfrm>
            <a:off x="9449182" y="0"/>
            <a:ext cx="2743200" cy="6858000"/>
          </a:xfrm>
          <a:prstGeom prst="rect">
            <a:avLst/>
          </a:prstGeom>
          <a:solidFill>
            <a:srgbClr val="02B7FA">
              <a:alpha val="5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I" sz="2667" dirty="0">
              <a:latin typeface="Verdana" panose="020B0604030504040204" pitchFamily="34" charset="0"/>
              <a:ea typeface="Verdana" panose="020B0604030504040204" pitchFamily="34" charset="0"/>
              <a:cs typeface="Verdana" panose="020B0604030504040204" pitchFamily="34" charset="0"/>
            </a:endParaRPr>
          </a:p>
        </p:txBody>
      </p:sp>
      <p:cxnSp>
        <p:nvCxnSpPr>
          <p:cNvPr id="12" name="Straight Connector 7">
            <a:extLst>
              <a:ext uri="{FF2B5EF4-FFF2-40B4-BE49-F238E27FC236}">
                <a16:creationId xmlns:a16="http://schemas.microsoft.com/office/drawing/2014/main" id="{CDE6C3BF-87D3-4CF5-B8CB-E4E0AD63780B}"/>
              </a:ext>
            </a:extLst>
          </p:cNvPr>
          <p:cNvCxnSpPr>
            <a:cxnSpLocks/>
          </p:cNvCxnSpPr>
          <p:nvPr/>
        </p:nvCxnSpPr>
        <p:spPr>
          <a:xfrm>
            <a:off x="1834293" y="2669060"/>
            <a:ext cx="2793691" cy="0"/>
          </a:xfrm>
          <a:prstGeom prst="line">
            <a:avLst/>
          </a:prstGeom>
          <a:ln w="53975">
            <a:solidFill>
              <a:srgbClr val="02B7FA"/>
            </a:solidFill>
          </a:ln>
        </p:spPr>
        <p:style>
          <a:lnRef idx="1">
            <a:schemeClr val="accent1"/>
          </a:lnRef>
          <a:fillRef idx="0">
            <a:schemeClr val="accent1"/>
          </a:fillRef>
          <a:effectRef idx="0">
            <a:schemeClr val="accent1"/>
          </a:effectRef>
          <a:fontRef idx="minor">
            <a:schemeClr val="tx1"/>
          </a:fontRef>
        </p:style>
      </p:cxnSp>
      <p:pic>
        <p:nvPicPr>
          <p:cNvPr id="13" name="Kuva 9" descr="Eläketurvakeskuksen logo">
            <a:extLst>
              <a:ext uri="{FF2B5EF4-FFF2-40B4-BE49-F238E27FC236}">
                <a16:creationId xmlns:a16="http://schemas.microsoft.com/office/drawing/2014/main" id="{CA666818-1CF3-4C80-994B-51E863A63B7F}"/>
              </a:ext>
            </a:extLst>
          </p:cNvPr>
          <p:cNvPicPr>
            <a:picLocks noChangeAspect="1"/>
          </p:cNvPicPr>
          <p:nvPr/>
        </p:nvPicPr>
        <p:blipFill>
          <a:blip r:embed="rId2">
            <a:alphaModFix/>
          </a:blip>
          <a:stretch>
            <a:fillRect/>
          </a:stretch>
        </p:blipFill>
        <p:spPr>
          <a:xfrm>
            <a:off x="11903259" y="6484048"/>
            <a:ext cx="258413" cy="258413"/>
          </a:xfrm>
          <a:prstGeom prst="rect">
            <a:avLst/>
          </a:prstGeom>
        </p:spPr>
      </p:pic>
    </p:spTree>
    <p:extLst>
      <p:ext uri="{BB962C8B-B14F-4D97-AF65-F5344CB8AC3E}">
        <p14:creationId xmlns:p14="http://schemas.microsoft.com/office/powerpoint/2010/main" val="323732987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Osan ylätunniste 2">
    <p:spTree>
      <p:nvGrpSpPr>
        <p:cNvPr id="1" name=""/>
        <p:cNvGrpSpPr/>
        <p:nvPr/>
      </p:nvGrpSpPr>
      <p:grpSpPr>
        <a:xfrm>
          <a:off x="0" y="0"/>
          <a:ext cx="0" cy="0"/>
          <a:chOff x="0" y="0"/>
          <a:chExt cx="0" cy="0"/>
        </a:xfrm>
      </p:grpSpPr>
      <p:sp>
        <p:nvSpPr>
          <p:cNvPr id="7" name="Rectangle 10">
            <a:extLst>
              <a:ext uri="{FF2B5EF4-FFF2-40B4-BE49-F238E27FC236}">
                <a16:creationId xmlns:a16="http://schemas.microsoft.com/office/drawing/2014/main" id="{9C117ACD-DB48-469D-B3A5-3D8882FD2EBA}"/>
              </a:ext>
            </a:extLst>
          </p:cNvPr>
          <p:cNvSpPr/>
          <p:nvPr/>
        </p:nvSpPr>
        <p:spPr bwMode="white">
          <a:xfrm>
            <a:off x="1" y="1"/>
            <a:ext cx="12191999" cy="5854356"/>
          </a:xfrm>
          <a:prstGeom prst="rect">
            <a:avLst/>
          </a:prstGeom>
          <a:solidFill>
            <a:srgbClr val="0356B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en-FI" sz="2667" dirty="0">
              <a:latin typeface="Verdana" panose="020B0604030504040204" pitchFamily="34" charset="0"/>
              <a:ea typeface="Verdana" panose="020B0604030504040204" pitchFamily="34" charset="0"/>
              <a:cs typeface="Verdana" panose="020B0604030504040204" pitchFamily="34" charset="0"/>
            </a:endParaRPr>
          </a:p>
        </p:txBody>
      </p:sp>
      <p:sp>
        <p:nvSpPr>
          <p:cNvPr id="2" name="Otsikko 1">
            <a:extLst>
              <a:ext uri="{FF2B5EF4-FFF2-40B4-BE49-F238E27FC236}">
                <a16:creationId xmlns:a16="http://schemas.microsoft.com/office/drawing/2014/main" id="{8B2878A9-06AD-4811-B821-8DC94694F366}"/>
              </a:ext>
            </a:extLst>
          </p:cNvPr>
          <p:cNvSpPr>
            <a:spLocks noGrp="1"/>
          </p:cNvSpPr>
          <p:nvPr>
            <p:ph type="ctrTitle" hasCustomPrompt="1"/>
          </p:nvPr>
        </p:nvSpPr>
        <p:spPr>
          <a:xfrm>
            <a:off x="1701888" y="2880000"/>
            <a:ext cx="7452000" cy="2520000"/>
          </a:xfrm>
        </p:spPr>
        <p:txBody>
          <a:bodyPr anchor="t">
            <a:noAutofit/>
          </a:bodyPr>
          <a:lstStyle>
            <a:lvl1pPr algn="l">
              <a:defRPr sz="4000">
                <a:solidFill>
                  <a:schemeClr val="bg1"/>
                </a:solidFill>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br>
              <a:rPr lang="fi-FI" dirty="0"/>
            </a:br>
            <a:r>
              <a:rPr lang="fi-FI" dirty="0"/>
              <a:t>kolmas rivi</a:t>
            </a:r>
          </a:p>
        </p:txBody>
      </p:sp>
      <p:sp>
        <p:nvSpPr>
          <p:cNvPr id="11" name="Kuvan paikkamerkki 7">
            <a:extLst>
              <a:ext uri="{FF2B5EF4-FFF2-40B4-BE49-F238E27FC236}">
                <a16:creationId xmlns:a16="http://schemas.microsoft.com/office/drawing/2014/main" id="{D768870C-60F1-4837-9381-D55FCC60A8D2}"/>
              </a:ext>
            </a:extLst>
          </p:cNvPr>
          <p:cNvSpPr>
            <a:spLocks noGrp="1"/>
          </p:cNvSpPr>
          <p:nvPr>
            <p:ph type="pic" sz="quarter" idx="13" hasCustomPrompt="1"/>
          </p:nvPr>
        </p:nvSpPr>
        <p:spPr>
          <a:xfrm>
            <a:off x="1800000" y="813600"/>
            <a:ext cx="1663200" cy="1663200"/>
          </a:xfrm>
        </p:spPr>
        <p:txBody>
          <a:bodyPr/>
          <a:lstStyle>
            <a:lvl1pPr marL="0" indent="0">
              <a:spcAft>
                <a:spcPts val="0"/>
              </a:spcAft>
              <a:buNone/>
              <a:defRPr sz="1400">
                <a:solidFill>
                  <a:schemeClr val="bg1"/>
                </a:solidFill>
              </a:defRPr>
            </a:lvl1pPr>
          </a:lstStyle>
          <a:p>
            <a:r>
              <a:rPr lang="fi-FI" dirty="0"/>
              <a:t>Napsauta </a:t>
            </a:r>
            <a:br>
              <a:rPr lang="fi-FI" dirty="0"/>
            </a:br>
            <a:r>
              <a:rPr lang="fi-FI" dirty="0"/>
              <a:t>Lisää &gt; Kuvakkeet</a:t>
            </a:r>
            <a:br>
              <a:rPr lang="fi-FI" dirty="0"/>
            </a:br>
            <a:r>
              <a:rPr lang="fi-FI" dirty="0"/>
              <a:t>Muuta täyttöväri Muodon muotoilu</a:t>
            </a:r>
          </a:p>
        </p:txBody>
      </p:sp>
      <p:sp>
        <p:nvSpPr>
          <p:cNvPr id="4" name="Päivämäärän paikkamerkki 3">
            <a:extLst>
              <a:ext uri="{FF2B5EF4-FFF2-40B4-BE49-F238E27FC236}">
                <a16:creationId xmlns:a16="http://schemas.microsoft.com/office/drawing/2014/main" id="{3058B3E6-66CA-4E3D-8B75-C9C94F0443F6}"/>
              </a:ext>
            </a:extLst>
          </p:cNvPr>
          <p:cNvSpPr>
            <a:spLocks noGrp="1"/>
          </p:cNvSpPr>
          <p:nvPr>
            <p:ph type="dt" sz="half" idx="10"/>
          </p:nvPr>
        </p:nvSpPr>
        <p:spPr/>
        <p:txBody>
          <a:bodyPr/>
          <a:lstStyle>
            <a:lvl1pPr>
              <a:defRPr>
                <a:noFill/>
              </a:defRPr>
            </a:lvl1pPr>
          </a:lstStyle>
          <a:p>
            <a:r>
              <a:rPr lang="fi-FI"/>
              <a:t>11.12.2020</a:t>
            </a:r>
          </a:p>
        </p:txBody>
      </p:sp>
      <p:sp>
        <p:nvSpPr>
          <p:cNvPr id="5" name="Alatunnisteen paikkamerkki 4">
            <a:extLst>
              <a:ext uri="{FF2B5EF4-FFF2-40B4-BE49-F238E27FC236}">
                <a16:creationId xmlns:a16="http://schemas.microsoft.com/office/drawing/2014/main" id="{1F072CC3-34DB-4A9B-B2A8-A80DC8D2C6BD}"/>
              </a:ext>
            </a:extLst>
          </p:cNvPr>
          <p:cNvSpPr>
            <a:spLocks noGrp="1"/>
          </p:cNvSpPr>
          <p:nvPr>
            <p:ph type="ftr" sz="quarter" idx="11"/>
          </p:nvPr>
        </p:nvSpPr>
        <p:spPr/>
        <p:txBody>
          <a:bodyPr/>
          <a:lstStyle>
            <a:lvl1pPr>
              <a:defRPr>
                <a:noFill/>
              </a:defRPr>
            </a:lvl1pPr>
          </a:lstStyle>
          <a:p>
            <a:r>
              <a:rPr lang="fi-FI"/>
              <a:t>Eläketurvakeskus   |</a:t>
            </a:r>
          </a:p>
        </p:txBody>
      </p:sp>
      <p:sp>
        <p:nvSpPr>
          <p:cNvPr id="6" name="Dian numeron paikkamerkki 5">
            <a:extLst>
              <a:ext uri="{FF2B5EF4-FFF2-40B4-BE49-F238E27FC236}">
                <a16:creationId xmlns:a16="http://schemas.microsoft.com/office/drawing/2014/main" id="{02455EC8-A487-4296-8764-0DC6EAA0C308}"/>
              </a:ext>
            </a:extLst>
          </p:cNvPr>
          <p:cNvSpPr>
            <a:spLocks noGrp="1"/>
          </p:cNvSpPr>
          <p:nvPr>
            <p:ph type="sldNum" sz="quarter" idx="12"/>
          </p:nvPr>
        </p:nvSpPr>
        <p:spPr/>
        <p:txBody>
          <a:bodyPr/>
          <a:lstStyle>
            <a:lvl1pPr>
              <a:defRPr>
                <a:noFill/>
              </a:defRPr>
            </a:lvl1pPr>
          </a:lstStyle>
          <a:p>
            <a:fld id="{BE2D8D75-17F6-474C-8CC8-AD93DCE1F39D}" type="slidenum">
              <a:rPr lang="fi-FI" smtClean="0"/>
              <a:t>‹#›</a:t>
            </a:fld>
            <a:endParaRPr lang="fi-FI"/>
          </a:p>
        </p:txBody>
      </p:sp>
      <p:cxnSp>
        <p:nvCxnSpPr>
          <p:cNvPr id="12" name="Straight Connector 7">
            <a:extLst>
              <a:ext uri="{FF2B5EF4-FFF2-40B4-BE49-F238E27FC236}">
                <a16:creationId xmlns:a16="http://schemas.microsoft.com/office/drawing/2014/main" id="{CDE6C3BF-87D3-4CF5-B8CB-E4E0AD63780B}"/>
              </a:ext>
            </a:extLst>
          </p:cNvPr>
          <p:cNvCxnSpPr>
            <a:cxnSpLocks/>
          </p:cNvCxnSpPr>
          <p:nvPr/>
        </p:nvCxnSpPr>
        <p:spPr>
          <a:xfrm>
            <a:off x="1834293" y="2669060"/>
            <a:ext cx="2793691" cy="0"/>
          </a:xfrm>
          <a:prstGeom prst="line">
            <a:avLst/>
          </a:prstGeom>
          <a:ln w="53975">
            <a:solidFill>
              <a:srgbClr val="02B7FA"/>
            </a:solidFill>
          </a:ln>
        </p:spPr>
        <p:style>
          <a:lnRef idx="1">
            <a:schemeClr val="accent1"/>
          </a:lnRef>
          <a:fillRef idx="0">
            <a:schemeClr val="accent1"/>
          </a:fillRef>
          <a:effectRef idx="0">
            <a:schemeClr val="accent1"/>
          </a:effectRef>
          <a:fontRef idx="minor">
            <a:schemeClr val="tx1"/>
          </a:fontRef>
        </p:style>
      </p:cxnSp>
      <p:sp>
        <p:nvSpPr>
          <p:cNvPr id="15" name="Rectangle 11">
            <a:extLst>
              <a:ext uri="{FF2B5EF4-FFF2-40B4-BE49-F238E27FC236}">
                <a16:creationId xmlns:a16="http://schemas.microsoft.com/office/drawing/2014/main" id="{AF23F68D-027B-4C02-9804-C672AB9C379C}"/>
              </a:ext>
            </a:extLst>
          </p:cNvPr>
          <p:cNvSpPr/>
          <p:nvPr/>
        </p:nvSpPr>
        <p:spPr>
          <a:xfrm>
            <a:off x="9450000" y="0"/>
            <a:ext cx="2743200" cy="6858000"/>
          </a:xfrm>
          <a:prstGeom prst="rect">
            <a:avLst/>
          </a:prstGeom>
          <a:solidFill>
            <a:srgbClr val="02B7FA">
              <a:alpha val="5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I" sz="2667" dirty="0">
              <a:latin typeface="Verdana" panose="020B0604030504040204" pitchFamily="34" charset="0"/>
              <a:ea typeface="Verdana" panose="020B0604030504040204" pitchFamily="34" charset="0"/>
              <a:cs typeface="Verdana" panose="020B0604030504040204" pitchFamily="34" charset="0"/>
            </a:endParaRPr>
          </a:p>
        </p:txBody>
      </p:sp>
      <p:pic>
        <p:nvPicPr>
          <p:cNvPr id="14" name="Kuva 9" descr="Eläketurvakeskuksen logo">
            <a:extLst>
              <a:ext uri="{FF2B5EF4-FFF2-40B4-BE49-F238E27FC236}">
                <a16:creationId xmlns:a16="http://schemas.microsoft.com/office/drawing/2014/main" id="{6DB0D98C-733A-4140-AEAD-305D7474C83E}"/>
              </a:ext>
            </a:extLst>
          </p:cNvPr>
          <p:cNvPicPr>
            <a:picLocks noChangeAspect="1"/>
          </p:cNvPicPr>
          <p:nvPr/>
        </p:nvPicPr>
        <p:blipFill>
          <a:blip r:embed="rId2">
            <a:alphaModFix/>
          </a:blip>
          <a:stretch>
            <a:fillRect/>
          </a:stretch>
        </p:blipFill>
        <p:spPr>
          <a:xfrm>
            <a:off x="11903259" y="6484048"/>
            <a:ext cx="258413" cy="258413"/>
          </a:xfrm>
          <a:prstGeom prst="rect">
            <a:avLst/>
          </a:prstGeom>
        </p:spPr>
      </p:pic>
    </p:spTree>
    <p:extLst>
      <p:ext uri="{BB962C8B-B14F-4D97-AF65-F5344CB8AC3E}">
        <p14:creationId xmlns:p14="http://schemas.microsoft.com/office/powerpoint/2010/main" val="330293205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Osan ylätunniste 3">
    <p:spTree>
      <p:nvGrpSpPr>
        <p:cNvPr id="1" name=""/>
        <p:cNvGrpSpPr/>
        <p:nvPr/>
      </p:nvGrpSpPr>
      <p:grpSpPr>
        <a:xfrm>
          <a:off x="0" y="0"/>
          <a:ext cx="0" cy="0"/>
          <a:chOff x="0" y="0"/>
          <a:chExt cx="0" cy="0"/>
        </a:xfrm>
      </p:grpSpPr>
      <p:sp>
        <p:nvSpPr>
          <p:cNvPr id="7" name="Rectangle 10">
            <a:extLst>
              <a:ext uri="{FF2B5EF4-FFF2-40B4-BE49-F238E27FC236}">
                <a16:creationId xmlns:a16="http://schemas.microsoft.com/office/drawing/2014/main" id="{9C117ACD-DB48-469D-B3A5-3D8882FD2EBA}"/>
              </a:ext>
            </a:extLst>
          </p:cNvPr>
          <p:cNvSpPr/>
          <p:nvPr/>
        </p:nvSpPr>
        <p:spPr bwMode="white">
          <a:xfrm>
            <a:off x="1" y="1"/>
            <a:ext cx="12191999" cy="5854356"/>
          </a:xfrm>
          <a:prstGeom prst="rect">
            <a:avLst/>
          </a:prstGeom>
          <a:solidFill>
            <a:srgbClr val="0356B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en-FI" sz="2667" dirty="0">
              <a:latin typeface="Verdana" panose="020B0604030504040204" pitchFamily="34" charset="0"/>
              <a:ea typeface="Verdana" panose="020B0604030504040204" pitchFamily="34" charset="0"/>
              <a:cs typeface="Verdana" panose="020B0604030504040204" pitchFamily="34" charset="0"/>
            </a:endParaRPr>
          </a:p>
        </p:txBody>
      </p:sp>
      <p:sp>
        <p:nvSpPr>
          <p:cNvPr id="2" name="Otsikko 1">
            <a:extLst>
              <a:ext uri="{FF2B5EF4-FFF2-40B4-BE49-F238E27FC236}">
                <a16:creationId xmlns:a16="http://schemas.microsoft.com/office/drawing/2014/main" id="{8B2878A9-06AD-4811-B821-8DC94694F366}"/>
              </a:ext>
            </a:extLst>
          </p:cNvPr>
          <p:cNvSpPr>
            <a:spLocks noGrp="1"/>
          </p:cNvSpPr>
          <p:nvPr>
            <p:ph type="ctrTitle" hasCustomPrompt="1"/>
          </p:nvPr>
        </p:nvSpPr>
        <p:spPr>
          <a:xfrm>
            <a:off x="1701888" y="2880000"/>
            <a:ext cx="7452000" cy="2520000"/>
          </a:xfrm>
        </p:spPr>
        <p:txBody>
          <a:bodyPr anchor="t">
            <a:noAutofit/>
          </a:bodyPr>
          <a:lstStyle>
            <a:lvl1pPr algn="l">
              <a:defRPr sz="4000">
                <a:solidFill>
                  <a:schemeClr val="bg1"/>
                </a:solidFill>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br>
              <a:rPr lang="fi-FI" dirty="0"/>
            </a:br>
            <a:r>
              <a:rPr lang="fi-FI" dirty="0"/>
              <a:t>kolmas rivi</a:t>
            </a:r>
          </a:p>
        </p:txBody>
      </p:sp>
      <p:sp>
        <p:nvSpPr>
          <p:cNvPr id="4" name="Päivämäärän paikkamerkki 3">
            <a:extLst>
              <a:ext uri="{FF2B5EF4-FFF2-40B4-BE49-F238E27FC236}">
                <a16:creationId xmlns:a16="http://schemas.microsoft.com/office/drawing/2014/main" id="{3058B3E6-66CA-4E3D-8B75-C9C94F0443F6}"/>
              </a:ext>
            </a:extLst>
          </p:cNvPr>
          <p:cNvSpPr>
            <a:spLocks noGrp="1"/>
          </p:cNvSpPr>
          <p:nvPr>
            <p:ph type="dt" sz="half" idx="10"/>
          </p:nvPr>
        </p:nvSpPr>
        <p:spPr/>
        <p:txBody>
          <a:bodyPr/>
          <a:lstStyle>
            <a:lvl1pPr>
              <a:defRPr>
                <a:noFill/>
              </a:defRPr>
            </a:lvl1pPr>
          </a:lstStyle>
          <a:p>
            <a:r>
              <a:rPr lang="fi-FI"/>
              <a:t>11.12.2020</a:t>
            </a:r>
          </a:p>
        </p:txBody>
      </p:sp>
      <p:sp>
        <p:nvSpPr>
          <p:cNvPr id="5" name="Alatunnisteen paikkamerkki 4">
            <a:extLst>
              <a:ext uri="{FF2B5EF4-FFF2-40B4-BE49-F238E27FC236}">
                <a16:creationId xmlns:a16="http://schemas.microsoft.com/office/drawing/2014/main" id="{1F072CC3-34DB-4A9B-B2A8-A80DC8D2C6BD}"/>
              </a:ext>
            </a:extLst>
          </p:cNvPr>
          <p:cNvSpPr>
            <a:spLocks noGrp="1"/>
          </p:cNvSpPr>
          <p:nvPr>
            <p:ph type="ftr" sz="quarter" idx="11"/>
          </p:nvPr>
        </p:nvSpPr>
        <p:spPr/>
        <p:txBody>
          <a:bodyPr/>
          <a:lstStyle>
            <a:lvl1pPr>
              <a:defRPr>
                <a:noFill/>
              </a:defRPr>
            </a:lvl1pPr>
          </a:lstStyle>
          <a:p>
            <a:r>
              <a:rPr lang="fi-FI"/>
              <a:t>Eläketurvakeskus   |</a:t>
            </a:r>
          </a:p>
        </p:txBody>
      </p:sp>
      <p:sp>
        <p:nvSpPr>
          <p:cNvPr id="6" name="Dian numeron paikkamerkki 5">
            <a:extLst>
              <a:ext uri="{FF2B5EF4-FFF2-40B4-BE49-F238E27FC236}">
                <a16:creationId xmlns:a16="http://schemas.microsoft.com/office/drawing/2014/main" id="{02455EC8-A487-4296-8764-0DC6EAA0C308}"/>
              </a:ext>
            </a:extLst>
          </p:cNvPr>
          <p:cNvSpPr>
            <a:spLocks noGrp="1"/>
          </p:cNvSpPr>
          <p:nvPr>
            <p:ph type="sldNum" sz="quarter" idx="12"/>
          </p:nvPr>
        </p:nvSpPr>
        <p:spPr/>
        <p:txBody>
          <a:bodyPr/>
          <a:lstStyle>
            <a:lvl1pPr>
              <a:defRPr>
                <a:noFill/>
              </a:defRPr>
            </a:lvl1pPr>
          </a:lstStyle>
          <a:p>
            <a:fld id="{BE2D8D75-17F6-474C-8CC8-AD93DCE1F39D}" type="slidenum">
              <a:rPr lang="fi-FI" smtClean="0"/>
              <a:t>‹#›</a:t>
            </a:fld>
            <a:endParaRPr lang="fi-FI"/>
          </a:p>
        </p:txBody>
      </p:sp>
      <p:sp>
        <p:nvSpPr>
          <p:cNvPr id="10" name="Rectangle 11">
            <a:extLst>
              <a:ext uri="{FF2B5EF4-FFF2-40B4-BE49-F238E27FC236}">
                <a16:creationId xmlns:a16="http://schemas.microsoft.com/office/drawing/2014/main" id="{2F9D6407-38A2-412E-9FDD-229851FEA85E}"/>
              </a:ext>
            </a:extLst>
          </p:cNvPr>
          <p:cNvSpPr/>
          <p:nvPr/>
        </p:nvSpPr>
        <p:spPr>
          <a:xfrm>
            <a:off x="9450000" y="0"/>
            <a:ext cx="2743200" cy="6858000"/>
          </a:xfrm>
          <a:prstGeom prst="rect">
            <a:avLst/>
          </a:prstGeom>
          <a:solidFill>
            <a:srgbClr val="02B7FA">
              <a:alpha val="5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I" sz="2667" dirty="0">
              <a:latin typeface="Verdana" panose="020B0604030504040204" pitchFamily="34" charset="0"/>
              <a:ea typeface="Verdana" panose="020B0604030504040204" pitchFamily="34" charset="0"/>
              <a:cs typeface="Verdana" panose="020B0604030504040204" pitchFamily="34" charset="0"/>
            </a:endParaRPr>
          </a:p>
        </p:txBody>
      </p:sp>
      <p:cxnSp>
        <p:nvCxnSpPr>
          <p:cNvPr id="12" name="Straight Connector 7">
            <a:extLst>
              <a:ext uri="{FF2B5EF4-FFF2-40B4-BE49-F238E27FC236}">
                <a16:creationId xmlns:a16="http://schemas.microsoft.com/office/drawing/2014/main" id="{CDE6C3BF-87D3-4CF5-B8CB-E4E0AD63780B}"/>
              </a:ext>
            </a:extLst>
          </p:cNvPr>
          <p:cNvCxnSpPr>
            <a:cxnSpLocks/>
          </p:cNvCxnSpPr>
          <p:nvPr/>
        </p:nvCxnSpPr>
        <p:spPr>
          <a:xfrm>
            <a:off x="1834293" y="2669060"/>
            <a:ext cx="2793691" cy="0"/>
          </a:xfrm>
          <a:prstGeom prst="line">
            <a:avLst/>
          </a:prstGeom>
          <a:ln w="53975">
            <a:solidFill>
              <a:srgbClr val="02B7FA"/>
            </a:solidFill>
          </a:ln>
        </p:spPr>
        <p:style>
          <a:lnRef idx="1">
            <a:schemeClr val="accent1"/>
          </a:lnRef>
          <a:fillRef idx="0">
            <a:schemeClr val="accent1"/>
          </a:fillRef>
          <a:effectRef idx="0">
            <a:schemeClr val="accent1"/>
          </a:effectRef>
          <a:fontRef idx="minor">
            <a:schemeClr val="tx1"/>
          </a:fontRef>
        </p:style>
      </p:cxnSp>
      <p:pic>
        <p:nvPicPr>
          <p:cNvPr id="13" name="Kuva 9" descr="Eläketurvakeskuksen logo">
            <a:extLst>
              <a:ext uri="{FF2B5EF4-FFF2-40B4-BE49-F238E27FC236}">
                <a16:creationId xmlns:a16="http://schemas.microsoft.com/office/drawing/2014/main" id="{083C6EFE-AD9F-4C6D-A8ED-471EB94A6855}"/>
              </a:ext>
            </a:extLst>
          </p:cNvPr>
          <p:cNvPicPr>
            <a:picLocks noChangeAspect="1"/>
          </p:cNvPicPr>
          <p:nvPr/>
        </p:nvPicPr>
        <p:blipFill>
          <a:blip r:embed="rId2">
            <a:alphaModFix/>
          </a:blip>
          <a:stretch>
            <a:fillRect/>
          </a:stretch>
        </p:blipFill>
        <p:spPr>
          <a:xfrm>
            <a:off x="11903259" y="6484048"/>
            <a:ext cx="258413" cy="258413"/>
          </a:xfrm>
          <a:prstGeom prst="rect">
            <a:avLst/>
          </a:prstGeom>
        </p:spPr>
      </p:pic>
    </p:spTree>
    <p:extLst>
      <p:ext uri="{BB962C8B-B14F-4D97-AF65-F5344CB8AC3E}">
        <p14:creationId xmlns:p14="http://schemas.microsoft.com/office/powerpoint/2010/main" val="134493503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Vertailu">
    <p:spTree>
      <p:nvGrpSpPr>
        <p:cNvPr id="1" name=""/>
        <p:cNvGrpSpPr/>
        <p:nvPr/>
      </p:nvGrpSpPr>
      <p:grpSpPr>
        <a:xfrm>
          <a:off x="0" y="0"/>
          <a:ext cx="0" cy="0"/>
          <a:chOff x="0" y="0"/>
          <a:chExt cx="0" cy="0"/>
        </a:xfrm>
      </p:grpSpPr>
      <p:sp>
        <p:nvSpPr>
          <p:cNvPr id="10" name="Otsikko 9">
            <a:extLst>
              <a:ext uri="{FF2B5EF4-FFF2-40B4-BE49-F238E27FC236}">
                <a16:creationId xmlns:a16="http://schemas.microsoft.com/office/drawing/2014/main" id="{F21763E8-780D-4E17-ADF0-EB164C9117CA}"/>
              </a:ext>
            </a:extLst>
          </p:cNvPr>
          <p:cNvSpPr>
            <a:spLocks noGrp="1"/>
          </p:cNvSpPr>
          <p:nvPr>
            <p:ph type="title"/>
          </p:nvPr>
        </p:nvSpPr>
        <p:spPr/>
        <p:txBody>
          <a:bodyPr/>
          <a:lstStyle/>
          <a:p>
            <a:r>
              <a:rPr lang="fi-FI"/>
              <a:t>Muokkaa ots. perustyyl. napsautt.</a:t>
            </a:r>
            <a:endParaRPr lang="fi-FI" dirty="0"/>
          </a:p>
        </p:txBody>
      </p:sp>
      <p:sp>
        <p:nvSpPr>
          <p:cNvPr id="3" name="Tekstin paikkamerkki 2">
            <a:extLst>
              <a:ext uri="{FF2B5EF4-FFF2-40B4-BE49-F238E27FC236}">
                <a16:creationId xmlns:a16="http://schemas.microsoft.com/office/drawing/2014/main" id="{FC912101-3E06-4CDE-BE73-7A1773E73A1E}"/>
              </a:ext>
            </a:extLst>
          </p:cNvPr>
          <p:cNvSpPr>
            <a:spLocks noGrp="1"/>
          </p:cNvSpPr>
          <p:nvPr>
            <p:ph type="body" idx="1"/>
          </p:nvPr>
        </p:nvSpPr>
        <p:spPr>
          <a:xfrm>
            <a:off x="839788" y="1681163"/>
            <a:ext cx="4680000" cy="823912"/>
          </a:xfrm>
        </p:spPr>
        <p:txBody>
          <a:bodyPr anchor="b">
            <a:noAutofit/>
          </a:bodyPr>
          <a:lstStyle>
            <a:lvl1pPr marL="0" indent="0">
              <a:buNone/>
              <a:defRPr sz="2800" b="1">
                <a:solidFill>
                  <a:srgbClr val="0356B5"/>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E335A4CF-35D1-423B-9B70-4E10DE27FDBA}"/>
              </a:ext>
            </a:extLst>
          </p:cNvPr>
          <p:cNvSpPr>
            <a:spLocks noGrp="1"/>
          </p:cNvSpPr>
          <p:nvPr>
            <p:ph sz="half" idx="2"/>
          </p:nvPr>
        </p:nvSpPr>
        <p:spPr>
          <a:xfrm>
            <a:off x="839788" y="2505075"/>
            <a:ext cx="4680000" cy="3654000"/>
          </a:xfrm>
        </p:spPr>
        <p:txBody>
          <a:bodyPr>
            <a:normAutofit/>
          </a:bodyPr>
          <a:lstStyle>
            <a:lvl1pPr>
              <a:defRPr sz="2200"/>
            </a:lvl1pPr>
            <a:lvl2pPr>
              <a:defRPr sz="2200"/>
            </a:lvl2pPr>
            <a:lvl3pPr>
              <a:defRPr sz="2200"/>
            </a:lvl3pPr>
            <a:lvl4pPr>
              <a:defRPr sz="2200"/>
            </a:lvl4pPr>
            <a:lvl5pPr>
              <a:defRPr sz="2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5" name="Tekstin paikkamerkki 4">
            <a:extLst>
              <a:ext uri="{FF2B5EF4-FFF2-40B4-BE49-F238E27FC236}">
                <a16:creationId xmlns:a16="http://schemas.microsoft.com/office/drawing/2014/main" id="{35D40127-4909-4379-875B-DD6E19DABFBA}"/>
              </a:ext>
            </a:extLst>
          </p:cNvPr>
          <p:cNvSpPr>
            <a:spLocks noGrp="1"/>
          </p:cNvSpPr>
          <p:nvPr>
            <p:ph type="body" sz="quarter" idx="3"/>
          </p:nvPr>
        </p:nvSpPr>
        <p:spPr>
          <a:xfrm>
            <a:off x="5688000" y="1681163"/>
            <a:ext cx="4680000" cy="823912"/>
          </a:xfrm>
        </p:spPr>
        <p:txBody>
          <a:bodyPr anchor="b">
            <a:noAutofit/>
          </a:bodyPr>
          <a:lstStyle>
            <a:lvl1pPr marL="0" indent="0">
              <a:buNone/>
              <a:defRPr sz="2800" b="1">
                <a:solidFill>
                  <a:srgbClr val="0356B5"/>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736FDEC8-C7CA-4CE8-A0E4-E969AD6C48A8}"/>
              </a:ext>
            </a:extLst>
          </p:cNvPr>
          <p:cNvSpPr>
            <a:spLocks noGrp="1"/>
          </p:cNvSpPr>
          <p:nvPr>
            <p:ph sz="quarter" idx="4"/>
          </p:nvPr>
        </p:nvSpPr>
        <p:spPr>
          <a:xfrm>
            <a:off x="5688000" y="2505075"/>
            <a:ext cx="4680000" cy="3654000"/>
          </a:xfrm>
        </p:spPr>
        <p:txBody>
          <a:bodyPr>
            <a:normAutofit/>
          </a:bodyPr>
          <a:lstStyle>
            <a:lvl1pPr>
              <a:defRPr sz="2200"/>
            </a:lvl1pPr>
            <a:lvl2pPr>
              <a:defRPr sz="2200"/>
            </a:lvl2pPr>
            <a:lvl3pPr>
              <a:defRPr sz="2200"/>
            </a:lvl3pPr>
            <a:lvl4pPr>
              <a:defRPr sz="2200"/>
            </a:lvl4pPr>
            <a:lvl5pPr>
              <a:defRPr sz="2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7" name="Päivämäärän paikkamerkki 6">
            <a:extLst>
              <a:ext uri="{FF2B5EF4-FFF2-40B4-BE49-F238E27FC236}">
                <a16:creationId xmlns:a16="http://schemas.microsoft.com/office/drawing/2014/main" id="{21251AC8-D15F-4DDB-8372-255EB67F9C25}"/>
              </a:ext>
            </a:extLst>
          </p:cNvPr>
          <p:cNvSpPr>
            <a:spLocks noGrp="1"/>
          </p:cNvSpPr>
          <p:nvPr>
            <p:ph type="dt" sz="half" idx="10"/>
          </p:nvPr>
        </p:nvSpPr>
        <p:spPr/>
        <p:txBody>
          <a:bodyPr/>
          <a:lstStyle/>
          <a:p>
            <a:r>
              <a:rPr lang="fi-FI"/>
              <a:t>11.12.2020</a:t>
            </a:r>
          </a:p>
        </p:txBody>
      </p:sp>
      <p:sp>
        <p:nvSpPr>
          <p:cNvPr id="8" name="Alatunnisteen paikkamerkki 7">
            <a:extLst>
              <a:ext uri="{FF2B5EF4-FFF2-40B4-BE49-F238E27FC236}">
                <a16:creationId xmlns:a16="http://schemas.microsoft.com/office/drawing/2014/main" id="{A223E51B-98B7-4B9C-8D3B-19D185CB530F}"/>
              </a:ext>
            </a:extLst>
          </p:cNvPr>
          <p:cNvSpPr>
            <a:spLocks noGrp="1"/>
          </p:cNvSpPr>
          <p:nvPr>
            <p:ph type="ftr" sz="quarter" idx="11"/>
          </p:nvPr>
        </p:nvSpPr>
        <p:spPr/>
        <p:txBody>
          <a:bodyPr/>
          <a:lstStyle/>
          <a:p>
            <a:r>
              <a:rPr lang="fi-FI"/>
              <a:t>Eläketurvakeskus   |</a:t>
            </a:r>
          </a:p>
        </p:txBody>
      </p:sp>
      <p:sp>
        <p:nvSpPr>
          <p:cNvPr id="9" name="Dian numeron paikkamerkki 8">
            <a:extLst>
              <a:ext uri="{FF2B5EF4-FFF2-40B4-BE49-F238E27FC236}">
                <a16:creationId xmlns:a16="http://schemas.microsoft.com/office/drawing/2014/main" id="{DAEF83FF-1417-4F84-ADAF-628D62D6D118}"/>
              </a:ext>
            </a:extLst>
          </p:cNvPr>
          <p:cNvSpPr>
            <a:spLocks noGrp="1"/>
          </p:cNvSpPr>
          <p:nvPr>
            <p:ph type="sldNum" sz="quarter" idx="12"/>
          </p:nvPr>
        </p:nvSpPr>
        <p:spPr/>
        <p:txBody>
          <a:bodyPr/>
          <a:lstStyle/>
          <a:p>
            <a:fld id="{BE2D8D75-17F6-474C-8CC8-AD93DCE1F39D}" type="slidenum">
              <a:rPr lang="fi-FI" smtClean="0"/>
              <a:t>‹#›</a:t>
            </a:fld>
            <a:endParaRPr lang="fi-FI"/>
          </a:p>
        </p:txBody>
      </p:sp>
    </p:spTree>
    <p:extLst>
      <p:ext uri="{BB962C8B-B14F-4D97-AF65-F5344CB8AC3E}">
        <p14:creationId xmlns:p14="http://schemas.microsoft.com/office/powerpoint/2010/main" val="1621009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Vain otsikko">
    <p:spTree>
      <p:nvGrpSpPr>
        <p:cNvPr id="1" name=""/>
        <p:cNvGrpSpPr/>
        <p:nvPr/>
      </p:nvGrpSpPr>
      <p:grpSpPr>
        <a:xfrm>
          <a:off x="0" y="0"/>
          <a:ext cx="0" cy="0"/>
          <a:chOff x="0" y="0"/>
          <a:chExt cx="0" cy="0"/>
        </a:xfrm>
      </p:grpSpPr>
      <p:sp>
        <p:nvSpPr>
          <p:cNvPr id="6" name="Otsikko 5">
            <a:extLst>
              <a:ext uri="{FF2B5EF4-FFF2-40B4-BE49-F238E27FC236}">
                <a16:creationId xmlns:a16="http://schemas.microsoft.com/office/drawing/2014/main" id="{DFFDB868-DDE1-4BDC-952B-62A7D2E3A2F1}"/>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C71E33E2-0206-415F-A599-AB0A18C78830}"/>
              </a:ext>
            </a:extLst>
          </p:cNvPr>
          <p:cNvSpPr>
            <a:spLocks noGrp="1"/>
          </p:cNvSpPr>
          <p:nvPr>
            <p:ph type="dt" sz="half" idx="10"/>
          </p:nvPr>
        </p:nvSpPr>
        <p:spPr/>
        <p:txBody>
          <a:bodyPr/>
          <a:lstStyle/>
          <a:p>
            <a:r>
              <a:rPr lang="fi-FI"/>
              <a:t>11.12.2020</a:t>
            </a:r>
          </a:p>
        </p:txBody>
      </p:sp>
      <p:sp>
        <p:nvSpPr>
          <p:cNvPr id="4" name="Alatunnisteen paikkamerkki 3">
            <a:extLst>
              <a:ext uri="{FF2B5EF4-FFF2-40B4-BE49-F238E27FC236}">
                <a16:creationId xmlns:a16="http://schemas.microsoft.com/office/drawing/2014/main" id="{232BA7F6-4067-473E-B7BC-A05EEFAF44B3}"/>
              </a:ext>
            </a:extLst>
          </p:cNvPr>
          <p:cNvSpPr>
            <a:spLocks noGrp="1"/>
          </p:cNvSpPr>
          <p:nvPr>
            <p:ph type="ftr" sz="quarter" idx="11"/>
          </p:nvPr>
        </p:nvSpPr>
        <p:spPr/>
        <p:txBody>
          <a:bodyPr/>
          <a:lstStyle/>
          <a:p>
            <a:r>
              <a:rPr lang="fi-FI"/>
              <a:t>Eläketurvakeskus   |</a:t>
            </a:r>
          </a:p>
        </p:txBody>
      </p:sp>
      <p:sp>
        <p:nvSpPr>
          <p:cNvPr id="5" name="Dian numeron paikkamerkki 4">
            <a:extLst>
              <a:ext uri="{FF2B5EF4-FFF2-40B4-BE49-F238E27FC236}">
                <a16:creationId xmlns:a16="http://schemas.microsoft.com/office/drawing/2014/main" id="{DFE03C28-A618-43E4-A36E-C7D2F181BEB1}"/>
              </a:ext>
            </a:extLst>
          </p:cNvPr>
          <p:cNvSpPr>
            <a:spLocks noGrp="1"/>
          </p:cNvSpPr>
          <p:nvPr>
            <p:ph type="sldNum" sz="quarter" idx="12"/>
          </p:nvPr>
        </p:nvSpPr>
        <p:spPr/>
        <p:txBody>
          <a:bodyPr/>
          <a:lstStyle/>
          <a:p>
            <a:fld id="{BE2D8D75-17F6-474C-8CC8-AD93DCE1F39D}" type="slidenum">
              <a:rPr lang="fi-FI" smtClean="0"/>
              <a:t>‹#›</a:t>
            </a:fld>
            <a:endParaRPr lang="fi-FI"/>
          </a:p>
        </p:txBody>
      </p:sp>
    </p:spTree>
    <p:extLst>
      <p:ext uri="{BB962C8B-B14F-4D97-AF65-F5344CB8AC3E}">
        <p14:creationId xmlns:p14="http://schemas.microsoft.com/office/powerpoint/2010/main" val="1655056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60947D24-850B-43C5-B5BE-8D8502732142}"/>
              </a:ext>
            </a:extLst>
          </p:cNvPr>
          <p:cNvSpPr>
            <a:spLocks noGrp="1"/>
          </p:cNvSpPr>
          <p:nvPr>
            <p:ph type="dt" sz="half" idx="10"/>
          </p:nvPr>
        </p:nvSpPr>
        <p:spPr/>
        <p:txBody>
          <a:bodyPr/>
          <a:lstStyle/>
          <a:p>
            <a:r>
              <a:rPr lang="fi-FI"/>
              <a:t>11.12.2020</a:t>
            </a:r>
          </a:p>
        </p:txBody>
      </p:sp>
      <p:sp>
        <p:nvSpPr>
          <p:cNvPr id="3" name="Alatunnisteen paikkamerkki 2">
            <a:extLst>
              <a:ext uri="{FF2B5EF4-FFF2-40B4-BE49-F238E27FC236}">
                <a16:creationId xmlns:a16="http://schemas.microsoft.com/office/drawing/2014/main" id="{D2C258F1-CFA0-4A2D-AA8A-E76D9FC299D2}"/>
              </a:ext>
            </a:extLst>
          </p:cNvPr>
          <p:cNvSpPr>
            <a:spLocks noGrp="1"/>
          </p:cNvSpPr>
          <p:nvPr>
            <p:ph type="ftr" sz="quarter" idx="11"/>
          </p:nvPr>
        </p:nvSpPr>
        <p:spPr/>
        <p:txBody>
          <a:bodyPr/>
          <a:lstStyle/>
          <a:p>
            <a:r>
              <a:rPr lang="fi-FI"/>
              <a:t>Eläketurvakeskus   |</a:t>
            </a:r>
          </a:p>
        </p:txBody>
      </p:sp>
      <p:sp>
        <p:nvSpPr>
          <p:cNvPr id="4" name="Dian numeron paikkamerkki 3">
            <a:extLst>
              <a:ext uri="{FF2B5EF4-FFF2-40B4-BE49-F238E27FC236}">
                <a16:creationId xmlns:a16="http://schemas.microsoft.com/office/drawing/2014/main" id="{ED2C7633-EC37-4F00-8D6E-ADED1F938B9F}"/>
              </a:ext>
            </a:extLst>
          </p:cNvPr>
          <p:cNvSpPr>
            <a:spLocks noGrp="1"/>
          </p:cNvSpPr>
          <p:nvPr>
            <p:ph type="sldNum" sz="quarter" idx="12"/>
          </p:nvPr>
        </p:nvSpPr>
        <p:spPr/>
        <p:txBody>
          <a:bodyPr/>
          <a:lstStyle/>
          <a:p>
            <a:fld id="{BE2D8D75-17F6-474C-8CC8-AD93DCE1F39D}" type="slidenum">
              <a:rPr lang="fi-FI" smtClean="0"/>
              <a:t>‹#›</a:t>
            </a:fld>
            <a:endParaRPr lang="fi-FI"/>
          </a:p>
        </p:txBody>
      </p:sp>
    </p:spTree>
    <p:extLst>
      <p:ext uri="{BB962C8B-B14F-4D97-AF65-F5344CB8AC3E}">
        <p14:creationId xmlns:p14="http://schemas.microsoft.com/office/powerpoint/2010/main" val="4063081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BA143BE1-8661-4D45-AECE-D0B1278558DB}"/>
              </a:ext>
            </a:extLst>
          </p:cNvPr>
          <p:cNvSpPr>
            <a:spLocks noGrp="1"/>
          </p:cNvSpPr>
          <p:nvPr>
            <p:ph type="title"/>
          </p:nvPr>
        </p:nvSpPr>
        <p:spPr>
          <a:xfrm>
            <a:off x="828000" y="359999"/>
            <a:ext cx="9540000" cy="1332000"/>
          </a:xfrm>
          <a:prstGeom prst="rect">
            <a:avLst/>
          </a:prstGeom>
        </p:spPr>
        <p:txBody>
          <a:bodyPr vert="horz" lIns="91440" tIns="45720" rIns="91440" bIns="45720" rtlCol="0" anchor="t">
            <a:no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AC890FB5-6E08-44F5-97D1-2A59DD95DCC1}"/>
              </a:ext>
            </a:extLst>
          </p:cNvPr>
          <p:cNvSpPr>
            <a:spLocks noGrp="1"/>
          </p:cNvSpPr>
          <p:nvPr>
            <p:ph type="body" idx="1"/>
          </p:nvPr>
        </p:nvSpPr>
        <p:spPr>
          <a:xfrm>
            <a:off x="828000" y="1800000"/>
            <a:ext cx="9540000" cy="4356000"/>
          </a:xfrm>
          <a:prstGeom prst="rect">
            <a:avLst/>
          </a:prstGeom>
        </p:spPr>
        <p:txBody>
          <a:bodyPr vert="horz" lIns="91440" tIns="45720" rIns="91440" bIns="45720" rtlCol="0">
            <a:no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a:p>
            <a:pPr lvl="5"/>
            <a:r>
              <a:rPr lang="fi-FI" dirty="0"/>
              <a:t>6</a:t>
            </a:r>
          </a:p>
          <a:p>
            <a:pPr lvl="6"/>
            <a:r>
              <a:rPr lang="fi-FI" dirty="0"/>
              <a:t>7</a:t>
            </a:r>
          </a:p>
          <a:p>
            <a:pPr lvl="7"/>
            <a:r>
              <a:rPr lang="fi-FI" dirty="0"/>
              <a:t>8</a:t>
            </a:r>
          </a:p>
          <a:p>
            <a:pPr lvl="8"/>
            <a:r>
              <a:rPr lang="fi-FI" dirty="0"/>
              <a:t>9</a:t>
            </a:r>
          </a:p>
        </p:txBody>
      </p:sp>
      <p:sp>
        <p:nvSpPr>
          <p:cNvPr id="4" name="Päivämäärän paikkamerkki 3">
            <a:extLst>
              <a:ext uri="{FF2B5EF4-FFF2-40B4-BE49-F238E27FC236}">
                <a16:creationId xmlns:a16="http://schemas.microsoft.com/office/drawing/2014/main" id="{F7246B17-BEA2-4059-BDD8-8F3EAA0BBCF3}"/>
              </a:ext>
            </a:extLst>
          </p:cNvPr>
          <p:cNvSpPr>
            <a:spLocks noGrp="1"/>
          </p:cNvSpPr>
          <p:nvPr>
            <p:ph type="dt" sz="half" idx="2"/>
          </p:nvPr>
        </p:nvSpPr>
        <p:spPr>
          <a:xfrm>
            <a:off x="10415505" y="6443902"/>
            <a:ext cx="876143" cy="324000"/>
          </a:xfrm>
          <a:prstGeom prst="rect">
            <a:avLst/>
          </a:prstGeom>
        </p:spPr>
        <p:txBody>
          <a:bodyPr vert="horz" lIns="0" tIns="45720" rIns="0" bIns="45720" rtlCol="0" anchor="ctr"/>
          <a:lstStyle>
            <a:lvl1pPr algn="ctr">
              <a:defRPr sz="1300">
                <a:solidFill>
                  <a:srgbClr val="0356B5"/>
                </a:solidFill>
              </a:defRPr>
            </a:lvl1pPr>
          </a:lstStyle>
          <a:p>
            <a:r>
              <a:rPr lang="fi-FI"/>
              <a:t>11.12.2020</a:t>
            </a:r>
          </a:p>
        </p:txBody>
      </p:sp>
      <p:sp>
        <p:nvSpPr>
          <p:cNvPr id="5" name="Alatunnisteen paikkamerkki 4">
            <a:extLst>
              <a:ext uri="{FF2B5EF4-FFF2-40B4-BE49-F238E27FC236}">
                <a16:creationId xmlns:a16="http://schemas.microsoft.com/office/drawing/2014/main" id="{E72E9CED-19E7-4F6D-85FB-CEC7B28FCC82}"/>
              </a:ext>
            </a:extLst>
          </p:cNvPr>
          <p:cNvSpPr>
            <a:spLocks noGrp="1"/>
          </p:cNvSpPr>
          <p:nvPr>
            <p:ph type="ftr" sz="quarter" idx="3"/>
          </p:nvPr>
        </p:nvSpPr>
        <p:spPr>
          <a:xfrm>
            <a:off x="4449600" y="6443902"/>
            <a:ext cx="6046162" cy="324000"/>
          </a:xfrm>
          <a:prstGeom prst="rect">
            <a:avLst/>
          </a:prstGeom>
        </p:spPr>
        <p:txBody>
          <a:bodyPr vert="horz" lIns="36000" tIns="45720" rIns="72000" bIns="45720" rtlCol="0" anchor="ctr"/>
          <a:lstStyle>
            <a:lvl1pPr algn="r">
              <a:defRPr sz="1300">
                <a:solidFill>
                  <a:srgbClr val="0356B5"/>
                </a:solidFill>
              </a:defRPr>
            </a:lvl1pPr>
          </a:lstStyle>
          <a:p>
            <a:r>
              <a:rPr lang="fi-FI"/>
              <a:t>Eläketurvakeskus   |</a:t>
            </a:r>
          </a:p>
        </p:txBody>
      </p:sp>
      <p:sp>
        <p:nvSpPr>
          <p:cNvPr id="6" name="Dian numeron paikkamerkki 5">
            <a:extLst>
              <a:ext uri="{FF2B5EF4-FFF2-40B4-BE49-F238E27FC236}">
                <a16:creationId xmlns:a16="http://schemas.microsoft.com/office/drawing/2014/main" id="{CB08F3D9-2AF6-4460-8917-ADEC3FCC0D34}"/>
              </a:ext>
            </a:extLst>
          </p:cNvPr>
          <p:cNvSpPr>
            <a:spLocks noGrp="1"/>
          </p:cNvSpPr>
          <p:nvPr>
            <p:ph type="sldNum" sz="quarter" idx="4"/>
          </p:nvPr>
        </p:nvSpPr>
        <p:spPr>
          <a:xfrm>
            <a:off x="11320957" y="6443902"/>
            <a:ext cx="403145" cy="324000"/>
          </a:xfrm>
          <a:prstGeom prst="rect">
            <a:avLst/>
          </a:prstGeom>
        </p:spPr>
        <p:txBody>
          <a:bodyPr vert="horz" lIns="91440" tIns="45720" rIns="91440" bIns="45720" rtlCol="0" anchor="ctr"/>
          <a:lstStyle>
            <a:lvl1pPr algn="l">
              <a:defRPr sz="1300">
                <a:solidFill>
                  <a:srgbClr val="0356B5"/>
                </a:solidFill>
              </a:defRPr>
            </a:lvl1pPr>
          </a:lstStyle>
          <a:p>
            <a:fld id="{BE2D8D75-17F6-474C-8CC8-AD93DCE1F39D}" type="slidenum">
              <a:rPr lang="fi-FI" smtClean="0"/>
              <a:t>‹#›</a:t>
            </a:fld>
            <a:endParaRPr lang="fi-FI"/>
          </a:p>
        </p:txBody>
      </p:sp>
      <p:sp>
        <p:nvSpPr>
          <p:cNvPr id="8" name="Rectangle 15">
            <a:extLst>
              <a:ext uri="{FF2B5EF4-FFF2-40B4-BE49-F238E27FC236}">
                <a16:creationId xmlns:a16="http://schemas.microsoft.com/office/drawing/2014/main" id="{839E96D7-C7DA-4AEC-BF21-A248ABEA5D56}"/>
              </a:ext>
            </a:extLst>
          </p:cNvPr>
          <p:cNvSpPr/>
          <p:nvPr/>
        </p:nvSpPr>
        <p:spPr>
          <a:xfrm flipH="1">
            <a:off x="11873949" y="0"/>
            <a:ext cx="318052" cy="6858000"/>
          </a:xfrm>
          <a:prstGeom prst="rect">
            <a:avLst/>
          </a:prstGeom>
          <a:solidFill>
            <a:srgbClr val="0356B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en-FI" sz="2667" dirty="0">
              <a:solidFill>
                <a:srgbClr val="02B7FA"/>
              </a:solidFill>
              <a:latin typeface="Verdana" panose="020B0604030504040204" pitchFamily="34" charset="0"/>
              <a:ea typeface="Verdana" panose="020B0604030504040204" pitchFamily="34" charset="0"/>
              <a:cs typeface="Verdana" panose="020B0604030504040204" pitchFamily="34" charset="0"/>
            </a:endParaRPr>
          </a:p>
        </p:txBody>
      </p:sp>
      <p:pic>
        <p:nvPicPr>
          <p:cNvPr id="9" name="Kuva 9" descr="Eläketurvakeskuksen logo">
            <a:extLst>
              <a:ext uri="{FF2B5EF4-FFF2-40B4-BE49-F238E27FC236}">
                <a16:creationId xmlns:a16="http://schemas.microsoft.com/office/drawing/2014/main" id="{EE2097D6-2B2D-4742-9264-D5F1B4DA9D69}"/>
              </a:ext>
            </a:extLst>
          </p:cNvPr>
          <p:cNvPicPr>
            <a:picLocks noChangeAspect="1"/>
          </p:cNvPicPr>
          <p:nvPr/>
        </p:nvPicPr>
        <p:blipFill>
          <a:blip r:embed="rId13">
            <a:alphaModFix/>
          </a:blip>
          <a:stretch>
            <a:fillRect/>
          </a:stretch>
        </p:blipFill>
        <p:spPr>
          <a:xfrm>
            <a:off x="11903259" y="6484048"/>
            <a:ext cx="258413" cy="258413"/>
          </a:xfrm>
          <a:prstGeom prst="rect">
            <a:avLst/>
          </a:prstGeom>
        </p:spPr>
      </p:pic>
      <p:sp>
        <p:nvSpPr>
          <p:cNvPr id="11" name="Tekstiruutu 10">
            <a:extLst>
              <a:ext uri="{FF2B5EF4-FFF2-40B4-BE49-F238E27FC236}">
                <a16:creationId xmlns:a16="http://schemas.microsoft.com/office/drawing/2014/main" id="{072C6F10-C4C8-4EDF-AB16-1870D8610815}"/>
              </a:ext>
            </a:extLst>
          </p:cNvPr>
          <p:cNvSpPr txBox="1"/>
          <p:nvPr/>
        </p:nvSpPr>
        <p:spPr>
          <a:xfrm>
            <a:off x="11179885" y="6452008"/>
            <a:ext cx="261610" cy="324000"/>
          </a:xfrm>
          <a:prstGeom prst="rect">
            <a:avLst/>
          </a:prstGeom>
          <a:noFill/>
        </p:spPr>
        <p:txBody>
          <a:bodyPr wrap="none" rtlCol="0">
            <a:spAutoFit/>
          </a:bodyPr>
          <a:lstStyle/>
          <a:p>
            <a:r>
              <a:rPr lang="fi-FI" sz="1300" dirty="0">
                <a:solidFill>
                  <a:srgbClr val="0356B5"/>
                </a:solidFill>
              </a:rPr>
              <a:t>|</a:t>
            </a:r>
          </a:p>
        </p:txBody>
      </p:sp>
    </p:spTree>
    <p:extLst>
      <p:ext uri="{BB962C8B-B14F-4D97-AF65-F5344CB8AC3E}">
        <p14:creationId xmlns:p14="http://schemas.microsoft.com/office/powerpoint/2010/main" val="407037137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p:txStyles>
    <p:titleStyle>
      <a:lvl1pPr algn="l" defTabSz="914400" rtl="0" eaLnBrk="1" latinLnBrk="0" hangingPunct="1">
        <a:lnSpc>
          <a:spcPct val="100000"/>
        </a:lnSpc>
        <a:spcBef>
          <a:spcPct val="0"/>
        </a:spcBef>
        <a:buNone/>
        <a:defRPr sz="4000" b="1" kern="1200">
          <a:solidFill>
            <a:srgbClr val="0356B5"/>
          </a:solidFill>
          <a:latin typeface="+mj-lt"/>
          <a:ea typeface="+mj-ea"/>
          <a:cs typeface="+mj-cs"/>
        </a:defRPr>
      </a:lvl1pPr>
    </p:titleStyle>
    <p:bodyStyle>
      <a:lvl1pPr marL="216000" indent="-216000" algn="l" defTabSz="914400" rtl="0" eaLnBrk="1" latinLnBrk="0" hangingPunct="1">
        <a:lnSpc>
          <a:spcPct val="100000"/>
        </a:lnSpc>
        <a:spcBef>
          <a:spcPts val="0"/>
        </a:spcBef>
        <a:spcAft>
          <a:spcPts val="1200"/>
        </a:spcAft>
        <a:buClr>
          <a:srgbClr val="0356B5"/>
        </a:buClr>
        <a:buFont typeface="Arial" panose="020B0604020202020204" pitchFamily="34" charset="0"/>
        <a:buChar char="•"/>
        <a:defRPr sz="2600" kern="1200">
          <a:solidFill>
            <a:schemeClr val="tx1"/>
          </a:solidFill>
          <a:latin typeface="+mn-lt"/>
          <a:ea typeface="+mn-ea"/>
          <a:cs typeface="+mn-cs"/>
        </a:defRPr>
      </a:lvl1pPr>
      <a:lvl2pPr marL="720000" indent="-288000" algn="l" defTabSz="914400" rtl="0" eaLnBrk="1" latinLnBrk="0" hangingPunct="1">
        <a:lnSpc>
          <a:spcPct val="100000"/>
        </a:lnSpc>
        <a:spcBef>
          <a:spcPts val="0"/>
        </a:spcBef>
        <a:spcAft>
          <a:spcPts val="600"/>
        </a:spcAft>
        <a:buClrTx/>
        <a:buFont typeface="Calibri" panose="020F0502020204030204" pitchFamily="34" charset="0"/>
        <a:buChar char="–"/>
        <a:defRPr sz="2200" kern="1200">
          <a:solidFill>
            <a:schemeClr val="tx1"/>
          </a:solidFill>
          <a:latin typeface="+mn-lt"/>
          <a:ea typeface="+mn-ea"/>
          <a:cs typeface="+mn-cs"/>
        </a:defRPr>
      </a:lvl2pPr>
      <a:lvl3pPr marL="1080000" indent="-216000" algn="l" defTabSz="914400" rtl="0" eaLnBrk="1" latinLnBrk="0" hangingPunct="1">
        <a:lnSpc>
          <a:spcPct val="100000"/>
        </a:lnSpc>
        <a:spcBef>
          <a:spcPts val="0"/>
        </a:spcBef>
        <a:spcAft>
          <a:spcPts val="600"/>
        </a:spcAft>
        <a:buClrTx/>
        <a:buSzPct val="100000"/>
        <a:buFont typeface="Calibri" panose="020F0502020204030204" pitchFamily="34" charset="0"/>
        <a:buChar char="◦"/>
        <a:defRPr sz="2200" kern="1200">
          <a:solidFill>
            <a:schemeClr val="tx1"/>
          </a:solidFill>
          <a:latin typeface="+mn-lt"/>
          <a:ea typeface="+mn-ea"/>
          <a:cs typeface="+mn-cs"/>
        </a:defRPr>
      </a:lvl3pPr>
      <a:lvl4pPr marL="1440000" indent="-216000" algn="l" defTabSz="914400" rtl="0" eaLnBrk="1" latinLnBrk="0" hangingPunct="1">
        <a:lnSpc>
          <a:spcPct val="100000"/>
        </a:lnSpc>
        <a:spcBef>
          <a:spcPts val="0"/>
        </a:spcBef>
        <a:spcAft>
          <a:spcPts val="600"/>
        </a:spcAft>
        <a:buClr>
          <a:srgbClr val="0356B5"/>
        </a:buClr>
        <a:buFont typeface="Arial" panose="020B0604020202020204" pitchFamily="34" charset="0"/>
        <a:buChar char="•"/>
        <a:defRPr sz="2200" kern="1200">
          <a:solidFill>
            <a:schemeClr val="tx1"/>
          </a:solidFill>
          <a:latin typeface="+mn-lt"/>
          <a:ea typeface="+mn-ea"/>
          <a:cs typeface="+mn-cs"/>
        </a:defRPr>
      </a:lvl4pPr>
      <a:lvl5pPr marL="1980000" indent="-288000" algn="l" defTabSz="914400" rtl="0" eaLnBrk="1" latinLnBrk="0" hangingPunct="1">
        <a:lnSpc>
          <a:spcPct val="100000"/>
        </a:lnSpc>
        <a:spcBef>
          <a:spcPts val="0"/>
        </a:spcBef>
        <a:spcAft>
          <a:spcPts val="600"/>
        </a:spcAft>
        <a:buClrTx/>
        <a:buFont typeface="Calibri" panose="020F0502020204030204" pitchFamily="34" charset="0"/>
        <a:buChar char="–"/>
        <a:defRPr sz="2200" kern="1200">
          <a:solidFill>
            <a:schemeClr val="tx1"/>
          </a:solidFill>
          <a:latin typeface="+mn-lt"/>
          <a:ea typeface="+mn-ea"/>
          <a:cs typeface="+mn-cs"/>
        </a:defRPr>
      </a:lvl5pPr>
      <a:lvl6pPr marL="2412000" indent="-216000" algn="l" defTabSz="914400" rtl="0" eaLnBrk="1" latinLnBrk="0" hangingPunct="1">
        <a:lnSpc>
          <a:spcPct val="100000"/>
        </a:lnSpc>
        <a:spcBef>
          <a:spcPts val="0"/>
        </a:spcBef>
        <a:spcAft>
          <a:spcPts val="600"/>
        </a:spcAft>
        <a:buClrTx/>
        <a:buFont typeface="Calibri" panose="020F0502020204030204" pitchFamily="34" charset="0"/>
        <a:buChar char="◦"/>
        <a:defRPr sz="2200" kern="1200">
          <a:solidFill>
            <a:schemeClr val="tx1"/>
          </a:solidFill>
          <a:latin typeface="+mn-lt"/>
          <a:ea typeface="+mn-ea"/>
          <a:cs typeface="+mn-cs"/>
        </a:defRPr>
      </a:lvl6pPr>
      <a:lvl7pPr marL="2844000" indent="-216000" algn="l" defTabSz="914400" rtl="0" eaLnBrk="1" latinLnBrk="0" hangingPunct="1">
        <a:lnSpc>
          <a:spcPct val="100000"/>
        </a:lnSpc>
        <a:spcBef>
          <a:spcPts val="0"/>
        </a:spcBef>
        <a:spcAft>
          <a:spcPts val="600"/>
        </a:spcAft>
        <a:buClr>
          <a:srgbClr val="0356B5"/>
        </a:buClr>
        <a:buFont typeface="Arial" panose="020B0604020202020204" pitchFamily="34" charset="0"/>
        <a:buChar char="•"/>
        <a:defRPr sz="2200" kern="1200">
          <a:solidFill>
            <a:schemeClr val="tx1"/>
          </a:solidFill>
          <a:latin typeface="+mn-lt"/>
          <a:ea typeface="+mn-ea"/>
          <a:cs typeface="+mn-cs"/>
        </a:defRPr>
      </a:lvl7pPr>
      <a:lvl8pPr marL="3312000" indent="-288000" algn="l" defTabSz="914400" rtl="0" eaLnBrk="1" latinLnBrk="0" hangingPunct="1">
        <a:lnSpc>
          <a:spcPct val="100000"/>
        </a:lnSpc>
        <a:spcBef>
          <a:spcPts val="0"/>
        </a:spcBef>
        <a:spcAft>
          <a:spcPts val="600"/>
        </a:spcAft>
        <a:buClrTx/>
        <a:buFont typeface="Calibri" panose="020F0502020204030204" pitchFamily="34" charset="0"/>
        <a:buChar char="–"/>
        <a:defRPr sz="2200" kern="1200">
          <a:solidFill>
            <a:schemeClr val="tx1"/>
          </a:solidFill>
          <a:latin typeface="+mn-lt"/>
          <a:ea typeface="+mn-ea"/>
          <a:cs typeface="+mn-cs"/>
        </a:defRPr>
      </a:lvl8pPr>
      <a:lvl9pPr marL="3780000" indent="-216000" algn="l" defTabSz="914400" rtl="0" eaLnBrk="1" latinLnBrk="0" hangingPunct="1">
        <a:lnSpc>
          <a:spcPct val="100000"/>
        </a:lnSpc>
        <a:spcBef>
          <a:spcPts val="0"/>
        </a:spcBef>
        <a:spcAft>
          <a:spcPts val="600"/>
        </a:spcAft>
        <a:buClrTx/>
        <a:buFont typeface="Calibri" panose="020F0502020204030204" pitchFamily="34" charset="0"/>
        <a:buChar char="◦"/>
        <a:defRPr sz="22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515">
          <p15:clr>
            <a:srgbClr val="F26B43"/>
          </p15:clr>
        </p15:guide>
        <p15:guide id="3" pos="6534">
          <p15:clr>
            <a:srgbClr val="F26B43"/>
          </p15:clr>
        </p15:guide>
        <p15:guide id="4" orient="horz" pos="1129">
          <p15:clr>
            <a:srgbClr val="F26B43"/>
          </p15:clr>
        </p15:guide>
        <p15:guide id="5" orient="horz" pos="3886">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F2BBC01-00AA-416D-98B2-2FF8F2C742B4}"/>
              </a:ext>
            </a:extLst>
          </p:cNvPr>
          <p:cNvSpPr>
            <a:spLocks noGrp="1"/>
          </p:cNvSpPr>
          <p:nvPr>
            <p:ph type="ctrTitle"/>
          </p:nvPr>
        </p:nvSpPr>
        <p:spPr>
          <a:xfrm>
            <a:off x="828000" y="648000"/>
            <a:ext cx="7452000" cy="2520000"/>
          </a:xfrm>
        </p:spPr>
        <p:txBody>
          <a:bodyPr/>
          <a:lstStyle/>
          <a:p>
            <a:br>
              <a:rPr lang="fi-FI" dirty="0"/>
            </a:br>
            <a:r>
              <a:rPr lang="fi-FI" dirty="0"/>
              <a:t>Kustannustenjako kuvina</a:t>
            </a:r>
          </a:p>
        </p:txBody>
      </p:sp>
      <p:sp>
        <p:nvSpPr>
          <p:cNvPr id="3" name="Alaotsikko 2">
            <a:extLst>
              <a:ext uri="{FF2B5EF4-FFF2-40B4-BE49-F238E27FC236}">
                <a16:creationId xmlns:a16="http://schemas.microsoft.com/office/drawing/2014/main" id="{4082D70E-36D9-417B-B818-CBDC37AF2747}"/>
              </a:ext>
            </a:extLst>
          </p:cNvPr>
          <p:cNvSpPr>
            <a:spLocks noGrp="1"/>
          </p:cNvSpPr>
          <p:nvPr>
            <p:ph type="subTitle" idx="1"/>
          </p:nvPr>
        </p:nvSpPr>
        <p:spPr>
          <a:xfrm>
            <a:off x="828000" y="3726000"/>
            <a:ext cx="7452000" cy="1655762"/>
          </a:xfrm>
        </p:spPr>
        <p:txBody>
          <a:bodyPr/>
          <a:lstStyle/>
          <a:p>
            <a:r>
              <a:rPr lang="fi-FI" dirty="0"/>
              <a:t>Kuvapaketti sisältää keskeisiä tietoja työeläkejärjestelmän rahoituksesta ja kustannustenjaosta </a:t>
            </a:r>
          </a:p>
          <a:p>
            <a:r>
              <a:rPr lang="fi-FI" dirty="0"/>
              <a:t>13.12.2021</a:t>
            </a:r>
          </a:p>
          <a:p>
            <a:endParaRPr lang="fi-FI" dirty="0"/>
          </a:p>
        </p:txBody>
      </p:sp>
      <p:sp>
        <p:nvSpPr>
          <p:cNvPr id="4" name="Päivämäärän paikkamerkki 3">
            <a:extLst>
              <a:ext uri="{FF2B5EF4-FFF2-40B4-BE49-F238E27FC236}">
                <a16:creationId xmlns:a16="http://schemas.microsoft.com/office/drawing/2014/main" id="{5B8600B3-2F14-4C48-B782-15B2F271E61D}"/>
              </a:ext>
            </a:extLst>
          </p:cNvPr>
          <p:cNvSpPr>
            <a:spLocks noGrp="1"/>
          </p:cNvSpPr>
          <p:nvPr>
            <p:ph type="dt" sz="half" idx="10"/>
          </p:nvPr>
        </p:nvSpPr>
        <p:spPr/>
        <p:txBody>
          <a:bodyPr/>
          <a:lstStyle/>
          <a:p>
            <a:r>
              <a:rPr lang="fi-FI"/>
              <a:t>11.12.2020</a:t>
            </a:r>
          </a:p>
        </p:txBody>
      </p:sp>
      <p:sp>
        <p:nvSpPr>
          <p:cNvPr id="5" name="Alatunnisteen paikkamerkki 4">
            <a:extLst>
              <a:ext uri="{FF2B5EF4-FFF2-40B4-BE49-F238E27FC236}">
                <a16:creationId xmlns:a16="http://schemas.microsoft.com/office/drawing/2014/main" id="{1F5548EB-B39A-409D-BB60-3F71984F3E95}"/>
              </a:ext>
            </a:extLst>
          </p:cNvPr>
          <p:cNvSpPr>
            <a:spLocks noGrp="1"/>
          </p:cNvSpPr>
          <p:nvPr>
            <p:ph type="ftr" sz="quarter" idx="11"/>
          </p:nvPr>
        </p:nvSpPr>
        <p:spPr/>
        <p:txBody>
          <a:bodyPr/>
          <a:lstStyle/>
          <a:p>
            <a:r>
              <a:rPr lang="fi-FI"/>
              <a:t>Eläketurvakeskus   |</a:t>
            </a:r>
            <a:endParaRPr lang="fi-FI" dirty="0"/>
          </a:p>
        </p:txBody>
      </p:sp>
      <p:sp>
        <p:nvSpPr>
          <p:cNvPr id="6" name="Dian numeron paikkamerkki 5">
            <a:extLst>
              <a:ext uri="{FF2B5EF4-FFF2-40B4-BE49-F238E27FC236}">
                <a16:creationId xmlns:a16="http://schemas.microsoft.com/office/drawing/2014/main" id="{0CF8AE2E-A109-4A41-B9AD-28477A502891}"/>
              </a:ext>
            </a:extLst>
          </p:cNvPr>
          <p:cNvSpPr>
            <a:spLocks noGrp="1"/>
          </p:cNvSpPr>
          <p:nvPr>
            <p:ph type="sldNum" sz="quarter" idx="12"/>
          </p:nvPr>
        </p:nvSpPr>
        <p:spPr/>
        <p:txBody>
          <a:bodyPr/>
          <a:lstStyle/>
          <a:p>
            <a:fld id="{BE2D8D75-17F6-474C-8CC8-AD93DCE1F39D}" type="slidenum">
              <a:rPr lang="fi-FI" smtClean="0"/>
              <a:t>1</a:t>
            </a:fld>
            <a:endParaRPr lang="fi-FI"/>
          </a:p>
        </p:txBody>
      </p:sp>
    </p:spTree>
    <p:extLst>
      <p:ext uri="{BB962C8B-B14F-4D97-AF65-F5344CB8AC3E}">
        <p14:creationId xmlns:p14="http://schemas.microsoft.com/office/powerpoint/2010/main" val="42058734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äivämäärän paikkamerkki 3">
            <a:extLst>
              <a:ext uri="{FF2B5EF4-FFF2-40B4-BE49-F238E27FC236}">
                <a16:creationId xmlns:a16="http://schemas.microsoft.com/office/drawing/2014/main" id="{DAB46BC9-6006-458F-A54E-CCA85C93F578}"/>
              </a:ext>
            </a:extLst>
          </p:cNvPr>
          <p:cNvSpPr>
            <a:spLocks noGrp="1"/>
          </p:cNvSpPr>
          <p:nvPr>
            <p:ph type="dt" sz="half" idx="10"/>
          </p:nvPr>
        </p:nvSpPr>
        <p:spPr/>
        <p:txBody>
          <a:bodyPr/>
          <a:lstStyle/>
          <a:p>
            <a:r>
              <a:rPr lang="fi-FI" dirty="0"/>
              <a:t>13.12.2021</a:t>
            </a:r>
          </a:p>
        </p:txBody>
      </p:sp>
      <p:sp>
        <p:nvSpPr>
          <p:cNvPr id="5" name="Alatunnisteen paikkamerkki 4">
            <a:extLst>
              <a:ext uri="{FF2B5EF4-FFF2-40B4-BE49-F238E27FC236}">
                <a16:creationId xmlns:a16="http://schemas.microsoft.com/office/drawing/2014/main" id="{16B1B4E0-9E0D-40B5-8E47-203E323343D2}"/>
              </a:ext>
            </a:extLst>
          </p:cNvPr>
          <p:cNvSpPr>
            <a:spLocks noGrp="1"/>
          </p:cNvSpPr>
          <p:nvPr>
            <p:ph type="ftr" sz="quarter" idx="11"/>
          </p:nvPr>
        </p:nvSpPr>
        <p:spPr/>
        <p:txBody>
          <a:bodyPr/>
          <a:lstStyle/>
          <a:p>
            <a:r>
              <a:rPr lang="fi-FI"/>
              <a:t>Eläketurvakeskus   |</a:t>
            </a:r>
          </a:p>
        </p:txBody>
      </p:sp>
      <p:sp>
        <p:nvSpPr>
          <p:cNvPr id="6" name="Dian numeron paikkamerkki 5">
            <a:extLst>
              <a:ext uri="{FF2B5EF4-FFF2-40B4-BE49-F238E27FC236}">
                <a16:creationId xmlns:a16="http://schemas.microsoft.com/office/drawing/2014/main" id="{1151411D-A90F-4D55-AE53-D513AEC805BD}"/>
              </a:ext>
            </a:extLst>
          </p:cNvPr>
          <p:cNvSpPr>
            <a:spLocks noGrp="1"/>
          </p:cNvSpPr>
          <p:nvPr>
            <p:ph type="sldNum" sz="quarter" idx="12"/>
          </p:nvPr>
        </p:nvSpPr>
        <p:spPr/>
        <p:txBody>
          <a:bodyPr/>
          <a:lstStyle/>
          <a:p>
            <a:fld id="{BE2D8D75-17F6-474C-8CC8-AD93DCE1F39D}" type="slidenum">
              <a:rPr lang="fi-FI" smtClean="0"/>
              <a:t>10</a:t>
            </a:fld>
            <a:endParaRPr lang="fi-FI"/>
          </a:p>
        </p:txBody>
      </p:sp>
      <p:grpSp>
        <p:nvGrpSpPr>
          <p:cNvPr id="3" name="Ryhmä 2">
            <a:extLst>
              <a:ext uri="{FF2B5EF4-FFF2-40B4-BE49-F238E27FC236}">
                <a16:creationId xmlns:a16="http://schemas.microsoft.com/office/drawing/2014/main" id="{9C2BD259-ECEC-49EE-8E8C-02C2DCAA9573}"/>
              </a:ext>
              <a:ext uri="{C183D7F6-B498-43B3-948B-1728B52AA6E4}">
                <adec:decorative xmlns:adec="http://schemas.microsoft.com/office/drawing/2017/decorative" val="1"/>
              </a:ext>
            </a:extLst>
          </p:cNvPr>
          <p:cNvGrpSpPr/>
          <p:nvPr/>
        </p:nvGrpSpPr>
        <p:grpSpPr>
          <a:xfrm>
            <a:off x="9381591" y="3068960"/>
            <a:ext cx="1970993" cy="1815882"/>
            <a:chOff x="9381591" y="3068960"/>
            <a:chExt cx="1970993" cy="1815882"/>
          </a:xfrm>
        </p:grpSpPr>
        <p:cxnSp>
          <p:nvCxnSpPr>
            <p:cNvPr id="22" name="Suora yhdysviiva 21">
              <a:extLst>
                <a:ext uri="{FF2B5EF4-FFF2-40B4-BE49-F238E27FC236}">
                  <a16:creationId xmlns:a16="http://schemas.microsoft.com/office/drawing/2014/main" id="{C91274F0-A6EB-4AC9-BD84-620A12FAD3DB}"/>
                </a:ext>
              </a:extLst>
            </p:cNvPr>
            <p:cNvCxnSpPr/>
            <p:nvPr/>
          </p:nvCxnSpPr>
          <p:spPr>
            <a:xfrm>
              <a:off x="9381591" y="4460017"/>
              <a:ext cx="360040" cy="0"/>
            </a:xfrm>
            <a:prstGeom prst="line">
              <a:avLst/>
            </a:prstGeom>
            <a:ln w="44450">
              <a:solidFill>
                <a:srgbClr val="E0068C"/>
              </a:solidFill>
            </a:ln>
            <a:effectLst/>
          </p:spPr>
          <p:style>
            <a:lnRef idx="2">
              <a:schemeClr val="accent1"/>
            </a:lnRef>
            <a:fillRef idx="0">
              <a:schemeClr val="accent1"/>
            </a:fillRef>
            <a:effectRef idx="1">
              <a:schemeClr val="accent1"/>
            </a:effectRef>
            <a:fontRef idx="minor">
              <a:schemeClr val="tx1"/>
            </a:fontRef>
          </p:style>
        </p:cxnSp>
        <p:sp>
          <p:nvSpPr>
            <p:cNvPr id="24" name="Tekstiruutu 23">
              <a:extLst>
                <a:ext uri="{FF2B5EF4-FFF2-40B4-BE49-F238E27FC236}">
                  <a16:creationId xmlns:a16="http://schemas.microsoft.com/office/drawing/2014/main" id="{86ECC7A9-7541-4706-93C8-37D0D8DC77C3}"/>
                </a:ext>
              </a:extLst>
            </p:cNvPr>
            <p:cNvSpPr txBox="1"/>
            <p:nvPr/>
          </p:nvSpPr>
          <p:spPr>
            <a:xfrm>
              <a:off x="9762277" y="3068960"/>
              <a:ext cx="1590307" cy="1815882"/>
            </a:xfrm>
            <a:prstGeom prst="rect">
              <a:avLst/>
            </a:prstGeom>
            <a:noFill/>
          </p:spPr>
          <p:txBody>
            <a:bodyPr wrap="none" rtlCol="0">
              <a:spAutoFit/>
            </a:bodyPr>
            <a:lstStyle/>
            <a:p>
              <a:r>
                <a:rPr lang="fi-FI" sz="1600" dirty="0"/>
                <a:t>Koko </a:t>
              </a:r>
              <a:br>
                <a:rPr lang="fi-FI" sz="1600" dirty="0"/>
              </a:br>
              <a:r>
                <a:rPr lang="fi-FI" sz="1600" dirty="0"/>
                <a:t>eläkemeno </a:t>
              </a:r>
            </a:p>
            <a:p>
              <a:pPr>
                <a:lnSpc>
                  <a:spcPct val="50000"/>
                </a:lnSpc>
              </a:pPr>
              <a:r>
                <a:rPr lang="fi-FI" sz="1600" dirty="0"/>
                <a:t>  </a:t>
              </a:r>
            </a:p>
            <a:p>
              <a:r>
                <a:rPr lang="fi-FI" sz="1600" dirty="0"/>
                <a:t>Valtion osuus</a:t>
              </a:r>
            </a:p>
            <a:p>
              <a:r>
                <a:rPr lang="fi-FI" sz="1600" dirty="0"/>
                <a:t>eläkemenosta</a:t>
              </a:r>
            </a:p>
            <a:p>
              <a:pPr>
                <a:lnSpc>
                  <a:spcPct val="50000"/>
                </a:lnSpc>
              </a:pPr>
              <a:endParaRPr lang="fi-FI" sz="1600" dirty="0"/>
            </a:p>
            <a:p>
              <a:r>
                <a:rPr lang="fi-FI" sz="1600" dirty="0"/>
                <a:t>Valtion osuus</a:t>
              </a:r>
            </a:p>
            <a:p>
              <a:r>
                <a:rPr lang="fi-FI" sz="1600" dirty="0"/>
                <a:t>eläkemenosta, %</a:t>
              </a:r>
            </a:p>
          </p:txBody>
        </p:sp>
        <p:sp>
          <p:nvSpPr>
            <p:cNvPr id="25" name="Suorakulmio 24">
              <a:extLst>
                <a:ext uri="{FF2B5EF4-FFF2-40B4-BE49-F238E27FC236}">
                  <a16:creationId xmlns:a16="http://schemas.microsoft.com/office/drawing/2014/main" id="{B6B82E8C-F470-4A07-9C77-B0CA8D95ECCE}"/>
                </a:ext>
              </a:extLst>
            </p:cNvPr>
            <p:cNvSpPr/>
            <p:nvPr/>
          </p:nvSpPr>
          <p:spPr>
            <a:xfrm>
              <a:off x="9453599" y="3231410"/>
              <a:ext cx="288032" cy="144000"/>
            </a:xfrm>
            <a:prstGeom prst="rect">
              <a:avLst/>
            </a:prstGeom>
            <a:solidFill>
              <a:schemeClr val="accent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1600"/>
            </a:p>
          </p:txBody>
        </p:sp>
        <p:sp>
          <p:nvSpPr>
            <p:cNvPr id="26" name="Suorakulmio 25">
              <a:extLst>
                <a:ext uri="{FF2B5EF4-FFF2-40B4-BE49-F238E27FC236}">
                  <a16:creationId xmlns:a16="http://schemas.microsoft.com/office/drawing/2014/main" id="{22817827-14F1-43F5-9E8E-517544510449}"/>
                </a:ext>
              </a:extLst>
            </p:cNvPr>
            <p:cNvSpPr/>
            <p:nvPr/>
          </p:nvSpPr>
          <p:spPr>
            <a:xfrm>
              <a:off x="9453599" y="3782398"/>
              <a:ext cx="288032" cy="144000"/>
            </a:xfrm>
            <a:prstGeom prst="rect">
              <a:avLst/>
            </a:prstGeom>
            <a:solidFill>
              <a:srgbClr val="0356B5"/>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1600" dirty="0"/>
            </a:p>
          </p:txBody>
        </p:sp>
        <p:sp>
          <p:nvSpPr>
            <p:cNvPr id="27" name="Suorakulmio 26">
              <a:extLst>
                <a:ext uri="{FF2B5EF4-FFF2-40B4-BE49-F238E27FC236}">
                  <a16:creationId xmlns:a16="http://schemas.microsoft.com/office/drawing/2014/main" id="{9ECC8995-5A44-4E05-BD16-6057B75A9CEF}"/>
                </a:ext>
              </a:extLst>
            </p:cNvPr>
            <p:cNvSpPr/>
            <p:nvPr/>
          </p:nvSpPr>
          <p:spPr>
            <a:xfrm>
              <a:off x="9453599" y="3378996"/>
              <a:ext cx="288032" cy="14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1600"/>
            </a:p>
          </p:txBody>
        </p:sp>
      </p:grpSp>
      <p:pic>
        <p:nvPicPr>
          <p:cNvPr id="8" name="Kuva 7" descr="YEL:n mukainen eläkemeno vuonna 2020 oli 1347 miljoonaa euroa, josta valtion osuus oli 26 prosenttia. Valtion osuus on ollut viime vuosina kasvussa.">
            <a:extLst>
              <a:ext uri="{FF2B5EF4-FFF2-40B4-BE49-F238E27FC236}">
                <a16:creationId xmlns:a16="http://schemas.microsoft.com/office/drawing/2014/main" id="{EBE35671-5AAC-47A4-997A-72732C00BE69}"/>
              </a:ext>
            </a:extLst>
          </p:cNvPr>
          <p:cNvPicPr>
            <a:picLocks noChangeAspect="1"/>
          </p:cNvPicPr>
          <p:nvPr/>
        </p:nvPicPr>
        <p:blipFill>
          <a:blip r:embed="rId3"/>
          <a:stretch>
            <a:fillRect/>
          </a:stretch>
        </p:blipFill>
        <p:spPr>
          <a:xfrm>
            <a:off x="1127448" y="1480958"/>
            <a:ext cx="7992549" cy="4602879"/>
          </a:xfrm>
          <a:prstGeom prst="rect">
            <a:avLst/>
          </a:prstGeom>
        </p:spPr>
      </p:pic>
      <p:sp>
        <p:nvSpPr>
          <p:cNvPr id="2" name="Otsikko 1">
            <a:extLst>
              <a:ext uri="{FF2B5EF4-FFF2-40B4-BE49-F238E27FC236}">
                <a16:creationId xmlns:a16="http://schemas.microsoft.com/office/drawing/2014/main" id="{3F97737B-C986-4B63-93C7-3C461106678B}"/>
              </a:ext>
            </a:extLst>
          </p:cNvPr>
          <p:cNvSpPr>
            <a:spLocks noGrp="1"/>
          </p:cNvSpPr>
          <p:nvPr>
            <p:ph type="title"/>
          </p:nvPr>
        </p:nvSpPr>
        <p:spPr>
          <a:xfrm>
            <a:off x="0" y="324049"/>
            <a:ext cx="11856640" cy="1332000"/>
          </a:xfrm>
        </p:spPr>
        <p:txBody>
          <a:bodyPr/>
          <a:lstStyle/>
          <a:p>
            <a:pPr algn="ctr"/>
            <a:r>
              <a:rPr lang="fi-FI" sz="3200" dirty="0" err="1"/>
              <a:t>YEL:n</a:t>
            </a:r>
            <a:r>
              <a:rPr lang="fi-FI" sz="3200" dirty="0"/>
              <a:t> mukainen eläkemeno ja valtion osuus</a:t>
            </a:r>
            <a:br>
              <a:rPr lang="fi-FI" sz="3200" dirty="0"/>
            </a:br>
            <a:r>
              <a:rPr lang="fi-FI" sz="3200" dirty="0"/>
              <a:t>vuosina 1991–2020</a:t>
            </a:r>
          </a:p>
        </p:txBody>
      </p:sp>
    </p:spTree>
    <p:extLst>
      <p:ext uri="{BB962C8B-B14F-4D97-AF65-F5344CB8AC3E}">
        <p14:creationId xmlns:p14="http://schemas.microsoft.com/office/powerpoint/2010/main" val="16843141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äivämäärän paikkamerkki 3">
            <a:extLst>
              <a:ext uri="{FF2B5EF4-FFF2-40B4-BE49-F238E27FC236}">
                <a16:creationId xmlns:a16="http://schemas.microsoft.com/office/drawing/2014/main" id="{DAB46BC9-6006-458F-A54E-CCA85C93F578}"/>
              </a:ext>
            </a:extLst>
          </p:cNvPr>
          <p:cNvSpPr>
            <a:spLocks noGrp="1"/>
          </p:cNvSpPr>
          <p:nvPr>
            <p:ph type="dt" sz="half" idx="10"/>
          </p:nvPr>
        </p:nvSpPr>
        <p:spPr/>
        <p:txBody>
          <a:bodyPr/>
          <a:lstStyle/>
          <a:p>
            <a:r>
              <a:rPr lang="fi-FI" dirty="0"/>
              <a:t>13.12.2021</a:t>
            </a:r>
          </a:p>
        </p:txBody>
      </p:sp>
      <p:sp>
        <p:nvSpPr>
          <p:cNvPr id="5" name="Alatunnisteen paikkamerkki 4">
            <a:extLst>
              <a:ext uri="{FF2B5EF4-FFF2-40B4-BE49-F238E27FC236}">
                <a16:creationId xmlns:a16="http://schemas.microsoft.com/office/drawing/2014/main" id="{16B1B4E0-9E0D-40B5-8E47-203E323343D2}"/>
              </a:ext>
            </a:extLst>
          </p:cNvPr>
          <p:cNvSpPr>
            <a:spLocks noGrp="1"/>
          </p:cNvSpPr>
          <p:nvPr>
            <p:ph type="ftr" sz="quarter" idx="11"/>
          </p:nvPr>
        </p:nvSpPr>
        <p:spPr/>
        <p:txBody>
          <a:bodyPr/>
          <a:lstStyle/>
          <a:p>
            <a:r>
              <a:rPr lang="fi-FI"/>
              <a:t>Eläketurvakeskus   |</a:t>
            </a:r>
          </a:p>
        </p:txBody>
      </p:sp>
      <p:sp>
        <p:nvSpPr>
          <p:cNvPr id="6" name="Dian numeron paikkamerkki 5">
            <a:extLst>
              <a:ext uri="{FF2B5EF4-FFF2-40B4-BE49-F238E27FC236}">
                <a16:creationId xmlns:a16="http://schemas.microsoft.com/office/drawing/2014/main" id="{1151411D-A90F-4D55-AE53-D513AEC805BD}"/>
              </a:ext>
            </a:extLst>
          </p:cNvPr>
          <p:cNvSpPr>
            <a:spLocks noGrp="1"/>
          </p:cNvSpPr>
          <p:nvPr>
            <p:ph type="sldNum" sz="quarter" idx="12"/>
          </p:nvPr>
        </p:nvSpPr>
        <p:spPr/>
        <p:txBody>
          <a:bodyPr/>
          <a:lstStyle/>
          <a:p>
            <a:fld id="{BE2D8D75-17F6-474C-8CC8-AD93DCE1F39D}" type="slidenum">
              <a:rPr lang="fi-FI" smtClean="0"/>
              <a:t>11</a:t>
            </a:fld>
            <a:endParaRPr lang="fi-FI"/>
          </a:p>
        </p:txBody>
      </p:sp>
      <p:grpSp>
        <p:nvGrpSpPr>
          <p:cNvPr id="3" name="Ryhmä 2">
            <a:extLst>
              <a:ext uri="{FF2B5EF4-FFF2-40B4-BE49-F238E27FC236}">
                <a16:creationId xmlns:a16="http://schemas.microsoft.com/office/drawing/2014/main" id="{D40223BC-8051-44A9-AEFA-1C6F8334AA97}"/>
              </a:ext>
              <a:ext uri="{C183D7F6-B498-43B3-948B-1728B52AA6E4}">
                <adec:decorative xmlns:adec="http://schemas.microsoft.com/office/drawing/2017/decorative" val="1"/>
              </a:ext>
            </a:extLst>
          </p:cNvPr>
          <p:cNvGrpSpPr/>
          <p:nvPr/>
        </p:nvGrpSpPr>
        <p:grpSpPr>
          <a:xfrm>
            <a:off x="9192344" y="3042672"/>
            <a:ext cx="1957158" cy="1815882"/>
            <a:chOff x="9192344" y="3042672"/>
            <a:chExt cx="1957158" cy="1815882"/>
          </a:xfrm>
        </p:grpSpPr>
        <p:cxnSp>
          <p:nvCxnSpPr>
            <p:cNvPr id="9" name="Suora yhdysviiva 8">
              <a:extLst>
                <a:ext uri="{FF2B5EF4-FFF2-40B4-BE49-F238E27FC236}">
                  <a16:creationId xmlns:a16="http://schemas.microsoft.com/office/drawing/2014/main" id="{B186070F-8CEE-435D-AA30-E73858604C66}"/>
                </a:ext>
              </a:extLst>
            </p:cNvPr>
            <p:cNvCxnSpPr/>
            <p:nvPr/>
          </p:nvCxnSpPr>
          <p:spPr>
            <a:xfrm>
              <a:off x="9192344" y="4424680"/>
              <a:ext cx="360040" cy="0"/>
            </a:xfrm>
            <a:prstGeom prst="line">
              <a:avLst/>
            </a:prstGeom>
            <a:ln w="44450">
              <a:solidFill>
                <a:srgbClr val="E0068C"/>
              </a:solidFill>
            </a:ln>
            <a:effectLst/>
          </p:spPr>
          <p:style>
            <a:lnRef idx="2">
              <a:schemeClr val="accent1"/>
            </a:lnRef>
            <a:fillRef idx="0">
              <a:schemeClr val="accent1"/>
            </a:fillRef>
            <a:effectRef idx="1">
              <a:schemeClr val="accent1"/>
            </a:effectRef>
            <a:fontRef idx="minor">
              <a:schemeClr val="tx1"/>
            </a:fontRef>
          </p:style>
        </p:cxnSp>
        <p:grpSp>
          <p:nvGrpSpPr>
            <p:cNvPr id="10" name="Ryhmä 9">
              <a:extLst>
                <a:ext uri="{FF2B5EF4-FFF2-40B4-BE49-F238E27FC236}">
                  <a16:creationId xmlns:a16="http://schemas.microsoft.com/office/drawing/2014/main" id="{C0796E51-BA6E-413C-A259-46311F25F688}"/>
                </a:ext>
              </a:extLst>
            </p:cNvPr>
            <p:cNvGrpSpPr/>
            <p:nvPr/>
          </p:nvGrpSpPr>
          <p:grpSpPr>
            <a:xfrm>
              <a:off x="9264352" y="3042672"/>
              <a:ext cx="1885150" cy="1815882"/>
              <a:chOff x="8842698" y="2898512"/>
              <a:chExt cx="1885150" cy="1815882"/>
            </a:xfrm>
          </p:grpSpPr>
          <p:sp>
            <p:nvSpPr>
              <p:cNvPr id="11" name="Tekstiruutu 10">
                <a:extLst>
                  <a:ext uri="{FF2B5EF4-FFF2-40B4-BE49-F238E27FC236}">
                    <a16:creationId xmlns:a16="http://schemas.microsoft.com/office/drawing/2014/main" id="{04A5F9B6-AE0D-443B-ABA0-08BEDC7DEC82}"/>
                  </a:ext>
                </a:extLst>
              </p:cNvPr>
              <p:cNvSpPr txBox="1"/>
              <p:nvPr/>
            </p:nvSpPr>
            <p:spPr>
              <a:xfrm>
                <a:off x="9137541" y="2898512"/>
                <a:ext cx="1590307" cy="1815882"/>
              </a:xfrm>
              <a:prstGeom prst="rect">
                <a:avLst/>
              </a:prstGeom>
              <a:noFill/>
            </p:spPr>
            <p:txBody>
              <a:bodyPr wrap="none" rtlCol="0">
                <a:spAutoFit/>
              </a:bodyPr>
              <a:lstStyle/>
              <a:p>
                <a:r>
                  <a:rPr lang="fi-FI" sz="1600" dirty="0"/>
                  <a:t>Koko </a:t>
                </a:r>
              </a:p>
              <a:p>
                <a:r>
                  <a:rPr lang="fi-FI" sz="1600" dirty="0"/>
                  <a:t>eläkemeno </a:t>
                </a:r>
              </a:p>
              <a:p>
                <a:pPr>
                  <a:lnSpc>
                    <a:spcPct val="50000"/>
                  </a:lnSpc>
                </a:pPr>
                <a:r>
                  <a:rPr lang="fi-FI" sz="1600" dirty="0"/>
                  <a:t>  </a:t>
                </a:r>
              </a:p>
              <a:p>
                <a:r>
                  <a:rPr lang="fi-FI" sz="1600" dirty="0"/>
                  <a:t>Valtion osuus</a:t>
                </a:r>
              </a:p>
              <a:p>
                <a:r>
                  <a:rPr lang="fi-FI" sz="1600" dirty="0"/>
                  <a:t>eläkemenosta</a:t>
                </a:r>
              </a:p>
              <a:p>
                <a:pPr>
                  <a:lnSpc>
                    <a:spcPct val="50000"/>
                  </a:lnSpc>
                </a:pPr>
                <a:endParaRPr lang="fi-FI" sz="1600" dirty="0"/>
              </a:p>
              <a:p>
                <a:r>
                  <a:rPr lang="fi-FI" sz="1600" dirty="0"/>
                  <a:t>Valtion osuus</a:t>
                </a:r>
              </a:p>
              <a:p>
                <a:r>
                  <a:rPr lang="fi-FI" sz="1600" dirty="0"/>
                  <a:t>eläkemenosta, %</a:t>
                </a:r>
              </a:p>
            </p:txBody>
          </p:sp>
          <p:sp>
            <p:nvSpPr>
              <p:cNvPr id="12" name="Suorakulmio 11">
                <a:extLst>
                  <a:ext uri="{FF2B5EF4-FFF2-40B4-BE49-F238E27FC236}">
                    <a16:creationId xmlns:a16="http://schemas.microsoft.com/office/drawing/2014/main" id="{C356C730-435E-4419-B33A-1BD59380ED75}"/>
                  </a:ext>
                </a:extLst>
              </p:cNvPr>
              <p:cNvSpPr/>
              <p:nvPr/>
            </p:nvSpPr>
            <p:spPr>
              <a:xfrm>
                <a:off x="8842698" y="3042388"/>
                <a:ext cx="288032" cy="144000"/>
              </a:xfrm>
              <a:prstGeom prst="rect">
                <a:avLst/>
              </a:prstGeom>
              <a:solidFill>
                <a:schemeClr val="accent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1600"/>
              </a:p>
            </p:txBody>
          </p:sp>
          <p:sp>
            <p:nvSpPr>
              <p:cNvPr id="13" name="Suorakulmio 12">
                <a:extLst>
                  <a:ext uri="{FF2B5EF4-FFF2-40B4-BE49-F238E27FC236}">
                    <a16:creationId xmlns:a16="http://schemas.microsoft.com/office/drawing/2014/main" id="{1A93A5F7-4EA7-42A7-9095-CF21E5735ABF}"/>
                  </a:ext>
                </a:extLst>
              </p:cNvPr>
              <p:cNvSpPr/>
              <p:nvPr/>
            </p:nvSpPr>
            <p:spPr>
              <a:xfrm>
                <a:off x="8842698" y="3604806"/>
                <a:ext cx="288032" cy="144000"/>
              </a:xfrm>
              <a:prstGeom prst="rect">
                <a:avLst/>
              </a:prstGeom>
              <a:solidFill>
                <a:srgbClr val="0356B5"/>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1600" dirty="0"/>
              </a:p>
            </p:txBody>
          </p:sp>
          <p:sp>
            <p:nvSpPr>
              <p:cNvPr id="14" name="Suorakulmio 13">
                <a:extLst>
                  <a:ext uri="{FF2B5EF4-FFF2-40B4-BE49-F238E27FC236}">
                    <a16:creationId xmlns:a16="http://schemas.microsoft.com/office/drawing/2014/main" id="{0E2A877B-803E-4404-982D-004B414A2D57}"/>
                  </a:ext>
                </a:extLst>
              </p:cNvPr>
              <p:cNvSpPr/>
              <p:nvPr/>
            </p:nvSpPr>
            <p:spPr>
              <a:xfrm>
                <a:off x="8842698" y="3189974"/>
                <a:ext cx="288032" cy="14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1600"/>
              </a:p>
            </p:txBody>
          </p:sp>
        </p:grpSp>
      </p:grpSp>
      <p:pic>
        <p:nvPicPr>
          <p:cNvPr id="8" name="Kuva 7" descr="MYEL:n mukainen eläkemeno vuonna 2020 oli 849,9 miljoonaa euroa, josta valtion osuus oli 84 prosenttia.">
            <a:extLst>
              <a:ext uri="{FF2B5EF4-FFF2-40B4-BE49-F238E27FC236}">
                <a16:creationId xmlns:a16="http://schemas.microsoft.com/office/drawing/2014/main" id="{E6942E3E-0607-492A-A6F4-37A6C4787A4B}"/>
              </a:ext>
            </a:extLst>
          </p:cNvPr>
          <p:cNvPicPr>
            <a:picLocks noChangeAspect="1"/>
          </p:cNvPicPr>
          <p:nvPr/>
        </p:nvPicPr>
        <p:blipFill>
          <a:blip r:embed="rId3"/>
          <a:stretch>
            <a:fillRect/>
          </a:stretch>
        </p:blipFill>
        <p:spPr>
          <a:xfrm>
            <a:off x="767408" y="1572967"/>
            <a:ext cx="8035224" cy="4755292"/>
          </a:xfrm>
          <a:prstGeom prst="rect">
            <a:avLst/>
          </a:prstGeom>
        </p:spPr>
      </p:pic>
      <p:sp>
        <p:nvSpPr>
          <p:cNvPr id="2" name="Otsikko 1">
            <a:extLst>
              <a:ext uri="{FF2B5EF4-FFF2-40B4-BE49-F238E27FC236}">
                <a16:creationId xmlns:a16="http://schemas.microsoft.com/office/drawing/2014/main" id="{3F97737B-C986-4B63-93C7-3C461106678B}"/>
              </a:ext>
            </a:extLst>
          </p:cNvPr>
          <p:cNvSpPr>
            <a:spLocks noGrp="1"/>
          </p:cNvSpPr>
          <p:nvPr>
            <p:ph type="title"/>
          </p:nvPr>
        </p:nvSpPr>
        <p:spPr>
          <a:xfrm>
            <a:off x="-9525" y="324049"/>
            <a:ext cx="11856640" cy="1332000"/>
          </a:xfrm>
        </p:spPr>
        <p:txBody>
          <a:bodyPr/>
          <a:lstStyle/>
          <a:p>
            <a:pPr algn="ctr"/>
            <a:r>
              <a:rPr lang="fi-FI" sz="3200" dirty="0" err="1"/>
              <a:t>MYEL:n</a:t>
            </a:r>
            <a:r>
              <a:rPr lang="fi-FI" sz="3200" dirty="0"/>
              <a:t> mukainen eläkemeno ja valtion osuus </a:t>
            </a:r>
            <a:br>
              <a:rPr lang="fi-FI" sz="3200" dirty="0"/>
            </a:br>
            <a:r>
              <a:rPr lang="fi-FI" sz="3200" dirty="0"/>
              <a:t>vuosina 1990–2020 </a:t>
            </a:r>
          </a:p>
        </p:txBody>
      </p:sp>
    </p:spTree>
    <p:extLst>
      <p:ext uri="{BB962C8B-B14F-4D97-AF65-F5344CB8AC3E}">
        <p14:creationId xmlns:p14="http://schemas.microsoft.com/office/powerpoint/2010/main" val="2219656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äivämäärän paikkamerkki 3">
            <a:extLst>
              <a:ext uri="{FF2B5EF4-FFF2-40B4-BE49-F238E27FC236}">
                <a16:creationId xmlns:a16="http://schemas.microsoft.com/office/drawing/2014/main" id="{DAB46BC9-6006-458F-A54E-CCA85C93F578}"/>
              </a:ext>
            </a:extLst>
          </p:cNvPr>
          <p:cNvSpPr>
            <a:spLocks noGrp="1"/>
          </p:cNvSpPr>
          <p:nvPr>
            <p:ph type="dt" sz="half" idx="10"/>
          </p:nvPr>
        </p:nvSpPr>
        <p:spPr/>
        <p:txBody>
          <a:bodyPr/>
          <a:lstStyle/>
          <a:p>
            <a:r>
              <a:rPr lang="fi-FI" dirty="0"/>
              <a:t>13.12.2021</a:t>
            </a:r>
          </a:p>
        </p:txBody>
      </p:sp>
      <p:sp>
        <p:nvSpPr>
          <p:cNvPr id="5" name="Alatunnisteen paikkamerkki 4">
            <a:extLst>
              <a:ext uri="{FF2B5EF4-FFF2-40B4-BE49-F238E27FC236}">
                <a16:creationId xmlns:a16="http://schemas.microsoft.com/office/drawing/2014/main" id="{16B1B4E0-9E0D-40B5-8E47-203E323343D2}"/>
              </a:ext>
            </a:extLst>
          </p:cNvPr>
          <p:cNvSpPr>
            <a:spLocks noGrp="1"/>
          </p:cNvSpPr>
          <p:nvPr>
            <p:ph type="ftr" sz="quarter" idx="11"/>
          </p:nvPr>
        </p:nvSpPr>
        <p:spPr/>
        <p:txBody>
          <a:bodyPr/>
          <a:lstStyle/>
          <a:p>
            <a:r>
              <a:rPr lang="fi-FI"/>
              <a:t>Eläketurvakeskus   |</a:t>
            </a:r>
          </a:p>
        </p:txBody>
      </p:sp>
      <p:sp>
        <p:nvSpPr>
          <p:cNvPr id="6" name="Dian numeron paikkamerkki 5">
            <a:extLst>
              <a:ext uri="{FF2B5EF4-FFF2-40B4-BE49-F238E27FC236}">
                <a16:creationId xmlns:a16="http://schemas.microsoft.com/office/drawing/2014/main" id="{1151411D-A90F-4D55-AE53-D513AEC805BD}"/>
              </a:ext>
            </a:extLst>
          </p:cNvPr>
          <p:cNvSpPr>
            <a:spLocks noGrp="1"/>
          </p:cNvSpPr>
          <p:nvPr>
            <p:ph type="sldNum" sz="quarter" idx="12"/>
          </p:nvPr>
        </p:nvSpPr>
        <p:spPr/>
        <p:txBody>
          <a:bodyPr/>
          <a:lstStyle/>
          <a:p>
            <a:fld id="{BE2D8D75-17F6-474C-8CC8-AD93DCE1F39D}" type="slidenum">
              <a:rPr lang="fi-FI" smtClean="0"/>
              <a:t>12</a:t>
            </a:fld>
            <a:endParaRPr lang="fi-FI"/>
          </a:p>
        </p:txBody>
      </p:sp>
      <p:grpSp>
        <p:nvGrpSpPr>
          <p:cNvPr id="3" name="Ryhmä 2">
            <a:extLst>
              <a:ext uri="{FF2B5EF4-FFF2-40B4-BE49-F238E27FC236}">
                <a16:creationId xmlns:a16="http://schemas.microsoft.com/office/drawing/2014/main" id="{87382C8C-BF47-48E7-9ED5-CEDA69386E57}"/>
              </a:ext>
              <a:ext uri="{C183D7F6-B498-43B3-948B-1728B52AA6E4}">
                <adec:decorative xmlns:adec="http://schemas.microsoft.com/office/drawing/2017/decorative" val="1"/>
              </a:ext>
            </a:extLst>
          </p:cNvPr>
          <p:cNvGrpSpPr/>
          <p:nvPr/>
        </p:nvGrpSpPr>
        <p:grpSpPr>
          <a:xfrm>
            <a:off x="9273512" y="2916211"/>
            <a:ext cx="2047445" cy="2185214"/>
            <a:chOff x="9278422" y="2912371"/>
            <a:chExt cx="2047445" cy="2185214"/>
          </a:xfrm>
        </p:grpSpPr>
        <p:sp>
          <p:nvSpPr>
            <p:cNvPr id="7" name="Tekstiruutu 6">
              <a:extLst>
                <a:ext uri="{FF2B5EF4-FFF2-40B4-BE49-F238E27FC236}">
                  <a16:creationId xmlns:a16="http://schemas.microsoft.com/office/drawing/2014/main" id="{2500C82F-30E2-4270-B75D-48C87CA36043}"/>
                </a:ext>
              </a:extLst>
            </p:cNvPr>
            <p:cNvSpPr txBox="1"/>
            <p:nvPr/>
          </p:nvSpPr>
          <p:spPr>
            <a:xfrm>
              <a:off x="9604696" y="2912371"/>
              <a:ext cx="1721171" cy="2185214"/>
            </a:xfrm>
            <a:prstGeom prst="rect">
              <a:avLst/>
            </a:prstGeom>
            <a:noFill/>
          </p:spPr>
          <p:txBody>
            <a:bodyPr wrap="square" rtlCol="0">
              <a:spAutoFit/>
            </a:bodyPr>
            <a:lstStyle/>
            <a:p>
              <a:r>
                <a:rPr lang="fi-FI" sz="1600" dirty="0"/>
                <a:t>Muut</a:t>
              </a:r>
            </a:p>
            <a:p>
              <a:pPr>
                <a:lnSpc>
                  <a:spcPct val="50000"/>
                </a:lnSpc>
              </a:pPr>
              <a:endParaRPr lang="fi-FI" sz="1600" dirty="0"/>
            </a:p>
            <a:p>
              <a:r>
                <a:rPr lang="fi-FI" sz="1600" dirty="0"/>
                <a:t>Työttömyys-</a:t>
              </a:r>
            </a:p>
            <a:p>
              <a:r>
                <a:rPr lang="fi-FI" sz="1600" dirty="0"/>
                <a:t>eläkkeet</a:t>
              </a:r>
            </a:p>
            <a:p>
              <a:pPr>
                <a:lnSpc>
                  <a:spcPct val="50000"/>
                </a:lnSpc>
              </a:pPr>
              <a:endParaRPr lang="fi-FI" sz="1600" dirty="0"/>
            </a:p>
            <a:p>
              <a:r>
                <a:rPr lang="fi-FI" sz="1600" dirty="0"/>
                <a:t>Työkyvyttömyys-</a:t>
              </a:r>
            </a:p>
            <a:p>
              <a:r>
                <a:rPr lang="fi-FI" sz="1600" dirty="0"/>
                <a:t>eläkkeet</a:t>
              </a:r>
            </a:p>
            <a:p>
              <a:pPr>
                <a:lnSpc>
                  <a:spcPct val="50000"/>
                </a:lnSpc>
              </a:pPr>
              <a:endParaRPr lang="fi-FI" sz="1600" dirty="0"/>
            </a:p>
            <a:p>
              <a:r>
                <a:rPr lang="fi-FI" sz="1600" dirty="0"/>
                <a:t>Vanhuus-</a:t>
              </a:r>
            </a:p>
            <a:p>
              <a:r>
                <a:rPr lang="fi-FI" sz="1600" dirty="0"/>
                <a:t>eläkkeet</a:t>
              </a:r>
            </a:p>
          </p:txBody>
        </p:sp>
        <p:sp>
          <p:nvSpPr>
            <p:cNvPr id="21" name="Suorakulmio 20">
              <a:extLst>
                <a:ext uri="{FF2B5EF4-FFF2-40B4-BE49-F238E27FC236}">
                  <a16:creationId xmlns:a16="http://schemas.microsoft.com/office/drawing/2014/main" id="{A0DEFCAD-EC82-4610-82F9-F54A28BD873A}"/>
                </a:ext>
              </a:extLst>
            </p:cNvPr>
            <p:cNvSpPr/>
            <p:nvPr/>
          </p:nvSpPr>
          <p:spPr>
            <a:xfrm>
              <a:off x="9278422" y="2993873"/>
              <a:ext cx="337739" cy="144000"/>
            </a:xfrm>
            <a:prstGeom prst="rect">
              <a:avLst/>
            </a:prstGeom>
            <a:solidFill>
              <a:srgbClr val="E0068C"/>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1600"/>
            </a:p>
          </p:txBody>
        </p:sp>
        <p:sp>
          <p:nvSpPr>
            <p:cNvPr id="22" name="Suorakulmio 21">
              <a:extLst>
                <a:ext uri="{FF2B5EF4-FFF2-40B4-BE49-F238E27FC236}">
                  <a16:creationId xmlns:a16="http://schemas.microsoft.com/office/drawing/2014/main" id="{F77BA0E3-032B-4D37-A10F-A1CFE61BA231}"/>
                </a:ext>
              </a:extLst>
            </p:cNvPr>
            <p:cNvSpPr/>
            <p:nvPr/>
          </p:nvSpPr>
          <p:spPr>
            <a:xfrm>
              <a:off x="9278422" y="3400168"/>
              <a:ext cx="337739" cy="144000"/>
            </a:xfrm>
            <a:prstGeom prst="rect">
              <a:avLst/>
            </a:prstGeom>
            <a:solidFill>
              <a:srgbClr val="039393"/>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1600"/>
            </a:p>
          </p:txBody>
        </p:sp>
        <p:sp>
          <p:nvSpPr>
            <p:cNvPr id="23" name="Suorakulmio 22">
              <a:extLst>
                <a:ext uri="{FF2B5EF4-FFF2-40B4-BE49-F238E27FC236}">
                  <a16:creationId xmlns:a16="http://schemas.microsoft.com/office/drawing/2014/main" id="{931A36CE-51A9-44C8-9DC7-ACA60E1F8763}"/>
                </a:ext>
              </a:extLst>
            </p:cNvPr>
            <p:cNvSpPr/>
            <p:nvPr/>
          </p:nvSpPr>
          <p:spPr>
            <a:xfrm>
              <a:off x="9278422" y="3996963"/>
              <a:ext cx="337739" cy="144000"/>
            </a:xfrm>
            <a:prstGeom prst="rect">
              <a:avLst/>
            </a:prstGeom>
            <a:solidFill>
              <a:srgbClr val="02B7FA"/>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1600"/>
            </a:p>
          </p:txBody>
        </p:sp>
        <p:sp>
          <p:nvSpPr>
            <p:cNvPr id="24" name="Suorakulmio 23">
              <a:extLst>
                <a:ext uri="{FF2B5EF4-FFF2-40B4-BE49-F238E27FC236}">
                  <a16:creationId xmlns:a16="http://schemas.microsoft.com/office/drawing/2014/main" id="{EBD5E861-0D86-4329-ABAA-69CDFE1184ED}"/>
                </a:ext>
              </a:extLst>
            </p:cNvPr>
            <p:cNvSpPr/>
            <p:nvPr/>
          </p:nvSpPr>
          <p:spPr>
            <a:xfrm>
              <a:off x="9278422" y="4598330"/>
              <a:ext cx="337739" cy="144000"/>
            </a:xfrm>
            <a:prstGeom prst="rect">
              <a:avLst/>
            </a:prstGeom>
            <a:solidFill>
              <a:srgbClr val="0356B5"/>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1600"/>
            </a:p>
          </p:txBody>
        </p:sp>
      </p:grpSp>
      <p:pic>
        <p:nvPicPr>
          <p:cNvPr id="28" name="Kuva 27" descr="Palkattomien aikojen perusteella maksettuja eläkkeen osia oli 219,1 miljoonaa euroa vuonna 2020, josta suurin osa koostui vanhuuseläkkeistä ja loput työkyvyttömyyseläkkeistä sekä muista eläkkeistä. ">
            <a:extLst>
              <a:ext uri="{FF2B5EF4-FFF2-40B4-BE49-F238E27FC236}">
                <a16:creationId xmlns:a16="http://schemas.microsoft.com/office/drawing/2014/main" id="{346AECDB-5B5E-40DF-95A8-724DA0484308}"/>
              </a:ext>
            </a:extLst>
          </p:cNvPr>
          <p:cNvPicPr>
            <a:picLocks noChangeAspect="1"/>
          </p:cNvPicPr>
          <p:nvPr/>
        </p:nvPicPr>
        <p:blipFill>
          <a:blip r:embed="rId3"/>
          <a:stretch>
            <a:fillRect/>
          </a:stretch>
        </p:blipFill>
        <p:spPr>
          <a:xfrm>
            <a:off x="1343472" y="1500606"/>
            <a:ext cx="7782503" cy="4909084"/>
          </a:xfrm>
          <a:prstGeom prst="rect">
            <a:avLst/>
          </a:prstGeom>
        </p:spPr>
      </p:pic>
      <p:sp>
        <p:nvSpPr>
          <p:cNvPr id="2" name="Otsikko 1">
            <a:extLst>
              <a:ext uri="{FF2B5EF4-FFF2-40B4-BE49-F238E27FC236}">
                <a16:creationId xmlns:a16="http://schemas.microsoft.com/office/drawing/2014/main" id="{3F97737B-C986-4B63-93C7-3C461106678B}"/>
              </a:ext>
            </a:extLst>
          </p:cNvPr>
          <p:cNvSpPr>
            <a:spLocks noGrp="1"/>
          </p:cNvSpPr>
          <p:nvPr>
            <p:ph type="title"/>
          </p:nvPr>
        </p:nvSpPr>
        <p:spPr>
          <a:xfrm>
            <a:off x="47328" y="324049"/>
            <a:ext cx="11809312" cy="1332000"/>
          </a:xfrm>
        </p:spPr>
        <p:txBody>
          <a:bodyPr/>
          <a:lstStyle/>
          <a:p>
            <a:pPr algn="ctr"/>
            <a:r>
              <a:rPr lang="fi-FI" sz="3200" dirty="0"/>
              <a:t>Palkattomien aikojen perusteella maksetut eläkkeen osat </a:t>
            </a:r>
            <a:br>
              <a:rPr lang="fi-FI" sz="3200" dirty="0"/>
            </a:br>
            <a:r>
              <a:rPr lang="fi-FI" sz="3200" dirty="0"/>
              <a:t>vuosina 2006–2020</a:t>
            </a:r>
            <a:br>
              <a:rPr lang="fi-FI" sz="3200" dirty="0"/>
            </a:br>
            <a:endParaRPr lang="fi-FI" sz="3200" dirty="0"/>
          </a:p>
        </p:txBody>
      </p:sp>
    </p:spTree>
    <p:extLst>
      <p:ext uri="{BB962C8B-B14F-4D97-AF65-F5344CB8AC3E}">
        <p14:creationId xmlns:p14="http://schemas.microsoft.com/office/powerpoint/2010/main" val="41664966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äivämäärän paikkamerkki 3">
            <a:extLst>
              <a:ext uri="{FF2B5EF4-FFF2-40B4-BE49-F238E27FC236}">
                <a16:creationId xmlns:a16="http://schemas.microsoft.com/office/drawing/2014/main" id="{DAB46BC9-6006-458F-A54E-CCA85C93F578}"/>
              </a:ext>
            </a:extLst>
          </p:cNvPr>
          <p:cNvSpPr>
            <a:spLocks noGrp="1"/>
          </p:cNvSpPr>
          <p:nvPr>
            <p:ph type="dt" sz="half" idx="10"/>
          </p:nvPr>
        </p:nvSpPr>
        <p:spPr/>
        <p:txBody>
          <a:bodyPr/>
          <a:lstStyle/>
          <a:p>
            <a:r>
              <a:rPr lang="fi-FI" dirty="0"/>
              <a:t>13.12.2021</a:t>
            </a:r>
          </a:p>
        </p:txBody>
      </p:sp>
      <p:sp>
        <p:nvSpPr>
          <p:cNvPr id="5" name="Alatunnisteen paikkamerkki 4">
            <a:extLst>
              <a:ext uri="{FF2B5EF4-FFF2-40B4-BE49-F238E27FC236}">
                <a16:creationId xmlns:a16="http://schemas.microsoft.com/office/drawing/2014/main" id="{16B1B4E0-9E0D-40B5-8E47-203E323343D2}"/>
              </a:ext>
            </a:extLst>
          </p:cNvPr>
          <p:cNvSpPr>
            <a:spLocks noGrp="1"/>
          </p:cNvSpPr>
          <p:nvPr>
            <p:ph type="ftr" sz="quarter" idx="11"/>
          </p:nvPr>
        </p:nvSpPr>
        <p:spPr/>
        <p:txBody>
          <a:bodyPr/>
          <a:lstStyle/>
          <a:p>
            <a:r>
              <a:rPr lang="fi-FI"/>
              <a:t>Eläketurvakeskus   |</a:t>
            </a:r>
          </a:p>
        </p:txBody>
      </p:sp>
      <p:sp>
        <p:nvSpPr>
          <p:cNvPr id="6" name="Dian numeron paikkamerkki 5">
            <a:extLst>
              <a:ext uri="{FF2B5EF4-FFF2-40B4-BE49-F238E27FC236}">
                <a16:creationId xmlns:a16="http://schemas.microsoft.com/office/drawing/2014/main" id="{1151411D-A90F-4D55-AE53-D513AEC805BD}"/>
              </a:ext>
            </a:extLst>
          </p:cNvPr>
          <p:cNvSpPr>
            <a:spLocks noGrp="1"/>
          </p:cNvSpPr>
          <p:nvPr>
            <p:ph type="sldNum" sz="quarter" idx="12"/>
          </p:nvPr>
        </p:nvSpPr>
        <p:spPr/>
        <p:txBody>
          <a:bodyPr/>
          <a:lstStyle/>
          <a:p>
            <a:fld id="{BE2D8D75-17F6-474C-8CC8-AD93DCE1F39D}" type="slidenum">
              <a:rPr lang="fi-FI" smtClean="0"/>
              <a:t>13</a:t>
            </a:fld>
            <a:endParaRPr lang="fi-FI"/>
          </a:p>
        </p:txBody>
      </p:sp>
      <p:grpSp>
        <p:nvGrpSpPr>
          <p:cNvPr id="14" name="Ryhmä 13">
            <a:extLst>
              <a:ext uri="{FF2B5EF4-FFF2-40B4-BE49-F238E27FC236}">
                <a16:creationId xmlns:a16="http://schemas.microsoft.com/office/drawing/2014/main" id="{B2B60D95-3C39-436D-907E-C67D47F9F175}"/>
              </a:ext>
              <a:ext uri="{C183D7F6-B498-43B3-948B-1728B52AA6E4}">
                <adec:decorative xmlns:adec="http://schemas.microsoft.com/office/drawing/2017/decorative" val="1"/>
              </a:ext>
            </a:extLst>
          </p:cNvPr>
          <p:cNvGrpSpPr/>
          <p:nvPr/>
        </p:nvGrpSpPr>
        <p:grpSpPr>
          <a:xfrm>
            <a:off x="8728663" y="2597139"/>
            <a:ext cx="2793866" cy="2234458"/>
            <a:chOff x="8832304" y="2907913"/>
            <a:chExt cx="2793866" cy="2234458"/>
          </a:xfrm>
        </p:grpSpPr>
        <p:sp>
          <p:nvSpPr>
            <p:cNvPr id="8" name="Tekstiruutu 7">
              <a:extLst>
                <a:ext uri="{FF2B5EF4-FFF2-40B4-BE49-F238E27FC236}">
                  <a16:creationId xmlns:a16="http://schemas.microsoft.com/office/drawing/2014/main" id="{8F99AB64-30B6-4573-A668-7C37887D01E3}"/>
                </a:ext>
              </a:extLst>
            </p:cNvPr>
            <p:cNvSpPr txBox="1"/>
            <p:nvPr/>
          </p:nvSpPr>
          <p:spPr>
            <a:xfrm>
              <a:off x="9124972" y="2907913"/>
              <a:ext cx="2501198" cy="2234458"/>
            </a:xfrm>
            <a:prstGeom prst="rect">
              <a:avLst/>
            </a:prstGeom>
            <a:noFill/>
          </p:spPr>
          <p:txBody>
            <a:bodyPr wrap="none" rtlCol="0">
              <a:spAutoFit/>
            </a:bodyPr>
            <a:lstStyle/>
            <a:p>
              <a:pPr>
                <a:lnSpc>
                  <a:spcPct val="150000"/>
                </a:lnSpc>
              </a:pPr>
              <a:r>
                <a:rPr lang="fi-FI" sz="1600" dirty="0"/>
                <a:t>Perhe-eläkkeiden </a:t>
              </a:r>
              <a:r>
                <a:rPr lang="fi-FI" sz="1600" dirty="0" err="1"/>
                <a:t>VEKL-osat</a:t>
              </a:r>
              <a:endParaRPr lang="fi-FI" sz="1600" dirty="0"/>
            </a:p>
            <a:p>
              <a:pPr>
                <a:lnSpc>
                  <a:spcPct val="150000"/>
                </a:lnSpc>
              </a:pPr>
              <a:r>
                <a:rPr lang="fi-FI" sz="1600" dirty="0" err="1"/>
                <a:t>VEKL:n</a:t>
              </a:r>
              <a:r>
                <a:rPr lang="fi-FI" sz="1600" dirty="0"/>
                <a:t> mukaan karttuneet </a:t>
              </a:r>
            </a:p>
            <a:p>
              <a:pPr>
                <a:lnSpc>
                  <a:spcPct val="90000"/>
                </a:lnSpc>
              </a:pPr>
              <a:r>
                <a:rPr lang="fi-FI" sz="1600" dirty="0"/>
                <a:t>kuntoutusrahat ja -kulut</a:t>
              </a:r>
            </a:p>
            <a:p>
              <a:pPr>
                <a:lnSpc>
                  <a:spcPct val="150000"/>
                </a:lnSpc>
              </a:pPr>
              <a:r>
                <a:rPr lang="fi-FI" sz="1600" dirty="0"/>
                <a:t>Vanhuuseläkkeiden </a:t>
              </a:r>
            </a:p>
            <a:p>
              <a:pPr>
                <a:lnSpc>
                  <a:spcPct val="90000"/>
                </a:lnSpc>
              </a:pPr>
              <a:r>
                <a:rPr lang="fi-FI" sz="1600" dirty="0"/>
                <a:t>VEKL-osat</a:t>
              </a:r>
            </a:p>
            <a:p>
              <a:pPr>
                <a:lnSpc>
                  <a:spcPct val="150000"/>
                </a:lnSpc>
              </a:pPr>
              <a:r>
                <a:rPr lang="fi-FI" sz="1600" dirty="0"/>
                <a:t>Työkyvyttömyyseläkkeiden </a:t>
              </a:r>
            </a:p>
            <a:p>
              <a:pPr>
                <a:lnSpc>
                  <a:spcPct val="90000"/>
                </a:lnSpc>
              </a:pPr>
              <a:r>
                <a:rPr lang="fi-FI" sz="1600" dirty="0"/>
                <a:t>VEKL-osat</a:t>
              </a:r>
            </a:p>
          </p:txBody>
        </p:sp>
        <p:sp>
          <p:nvSpPr>
            <p:cNvPr id="10" name="Suorakulmio 9">
              <a:extLst>
                <a:ext uri="{FF2B5EF4-FFF2-40B4-BE49-F238E27FC236}">
                  <a16:creationId xmlns:a16="http://schemas.microsoft.com/office/drawing/2014/main" id="{2160D01B-A283-4A69-A13D-5403DFA6B667}"/>
                </a:ext>
              </a:extLst>
            </p:cNvPr>
            <p:cNvSpPr/>
            <p:nvPr/>
          </p:nvSpPr>
          <p:spPr>
            <a:xfrm>
              <a:off x="8832304" y="3085560"/>
              <a:ext cx="288000" cy="144000"/>
            </a:xfrm>
            <a:prstGeom prst="rect">
              <a:avLst/>
            </a:prstGeom>
            <a:solidFill>
              <a:srgbClr val="F9A106"/>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1600"/>
            </a:p>
          </p:txBody>
        </p:sp>
        <p:sp>
          <p:nvSpPr>
            <p:cNvPr id="11" name="Suorakulmio 10">
              <a:extLst>
                <a:ext uri="{FF2B5EF4-FFF2-40B4-BE49-F238E27FC236}">
                  <a16:creationId xmlns:a16="http://schemas.microsoft.com/office/drawing/2014/main" id="{F6062CBF-1FF0-4580-AD09-1880695D1448}"/>
                </a:ext>
              </a:extLst>
            </p:cNvPr>
            <p:cNvSpPr/>
            <p:nvPr/>
          </p:nvSpPr>
          <p:spPr>
            <a:xfrm>
              <a:off x="8832304" y="3463990"/>
              <a:ext cx="288000" cy="144000"/>
            </a:xfrm>
            <a:prstGeom prst="rect">
              <a:avLst/>
            </a:prstGeom>
            <a:solidFill>
              <a:srgbClr val="039393"/>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1600"/>
            </a:p>
          </p:txBody>
        </p:sp>
        <p:sp>
          <p:nvSpPr>
            <p:cNvPr id="12" name="Suorakulmio 11">
              <a:extLst>
                <a:ext uri="{FF2B5EF4-FFF2-40B4-BE49-F238E27FC236}">
                  <a16:creationId xmlns:a16="http://schemas.microsoft.com/office/drawing/2014/main" id="{858A2461-7824-4937-A0A2-CFD1A896DFE7}"/>
                </a:ext>
              </a:extLst>
            </p:cNvPr>
            <p:cNvSpPr/>
            <p:nvPr/>
          </p:nvSpPr>
          <p:spPr>
            <a:xfrm>
              <a:off x="8832304" y="4040991"/>
              <a:ext cx="288000" cy="144000"/>
            </a:xfrm>
            <a:prstGeom prst="rect">
              <a:avLst/>
            </a:prstGeom>
            <a:solidFill>
              <a:srgbClr val="02B7FA"/>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1600"/>
            </a:p>
          </p:txBody>
        </p:sp>
        <p:sp>
          <p:nvSpPr>
            <p:cNvPr id="13" name="Suorakulmio 12">
              <a:extLst>
                <a:ext uri="{FF2B5EF4-FFF2-40B4-BE49-F238E27FC236}">
                  <a16:creationId xmlns:a16="http://schemas.microsoft.com/office/drawing/2014/main" id="{4B5B47D0-389C-4BFD-B991-296D27D65C9D}"/>
                </a:ext>
              </a:extLst>
            </p:cNvPr>
            <p:cNvSpPr/>
            <p:nvPr/>
          </p:nvSpPr>
          <p:spPr>
            <a:xfrm>
              <a:off x="8832304" y="4634964"/>
              <a:ext cx="288000" cy="144000"/>
            </a:xfrm>
            <a:prstGeom prst="rect">
              <a:avLst/>
            </a:prstGeom>
            <a:solidFill>
              <a:srgbClr val="0356B5"/>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1600"/>
            </a:p>
          </p:txBody>
        </p:sp>
      </p:grpSp>
      <p:sp>
        <p:nvSpPr>
          <p:cNvPr id="3" name="Tekstiruutu 2">
            <a:extLst>
              <a:ext uri="{FF2B5EF4-FFF2-40B4-BE49-F238E27FC236}">
                <a16:creationId xmlns:a16="http://schemas.microsoft.com/office/drawing/2014/main" id="{E72B8BE7-C59F-4C77-9B54-530753A50015}"/>
              </a:ext>
              <a:ext uri="{C183D7F6-B498-43B3-948B-1728B52AA6E4}">
                <adec:decorative xmlns:adec="http://schemas.microsoft.com/office/drawing/2017/decorative" val="1"/>
              </a:ext>
            </a:extLst>
          </p:cNvPr>
          <p:cNvSpPr txBox="1"/>
          <p:nvPr/>
        </p:nvSpPr>
        <p:spPr>
          <a:xfrm>
            <a:off x="6991217" y="3071327"/>
            <a:ext cx="503664" cy="307777"/>
          </a:xfrm>
          <a:prstGeom prst="rect">
            <a:avLst/>
          </a:prstGeom>
          <a:noFill/>
        </p:spPr>
        <p:txBody>
          <a:bodyPr wrap="none" rtlCol="0">
            <a:spAutoFit/>
          </a:bodyPr>
          <a:lstStyle/>
          <a:p>
            <a:pPr algn="l"/>
            <a:r>
              <a:rPr lang="fi-FI" sz="1400" dirty="0"/>
              <a:t>6,90</a:t>
            </a:r>
          </a:p>
        </p:txBody>
      </p:sp>
      <p:sp>
        <p:nvSpPr>
          <p:cNvPr id="15" name="Tekstiruutu 14">
            <a:extLst>
              <a:ext uri="{FF2B5EF4-FFF2-40B4-BE49-F238E27FC236}">
                <a16:creationId xmlns:a16="http://schemas.microsoft.com/office/drawing/2014/main" id="{773978AE-CDE3-4064-9A14-53897F8BD3C0}"/>
              </a:ext>
              <a:ext uri="{C183D7F6-B498-43B3-948B-1728B52AA6E4}">
                <adec:decorative xmlns:adec="http://schemas.microsoft.com/office/drawing/2017/decorative" val="1"/>
              </a:ext>
            </a:extLst>
          </p:cNvPr>
          <p:cNvSpPr txBox="1"/>
          <p:nvPr/>
        </p:nvSpPr>
        <p:spPr>
          <a:xfrm>
            <a:off x="7495261" y="2358734"/>
            <a:ext cx="503664" cy="261610"/>
          </a:xfrm>
          <a:prstGeom prst="rect">
            <a:avLst/>
          </a:prstGeom>
          <a:solidFill>
            <a:schemeClr val="bg1"/>
          </a:solidFill>
        </p:spPr>
        <p:txBody>
          <a:bodyPr wrap="none" bIns="0" rtlCol="0">
            <a:spAutoFit/>
          </a:bodyPr>
          <a:lstStyle/>
          <a:p>
            <a:pPr algn="l"/>
            <a:r>
              <a:rPr lang="fi-FI" sz="1400" dirty="0"/>
              <a:t>8,81</a:t>
            </a:r>
          </a:p>
        </p:txBody>
      </p:sp>
      <p:pic>
        <p:nvPicPr>
          <p:cNvPr id="9" name="Kuva 8" descr="VEKL:n perusteella maksettuja etuuksia oli 10,88 miljoonaa euroa, eli noin 0,04 prosenttia työeläkemenosta vuonna 2020. Suurin osa VEKL-eläkemenosta koostui työkyvyttömyyseläkkeiden ja vanhuuseläkkeiden VEKL-osista. VEKL-eläkemeno on ollut kovassa kasvussa ja sen ennustetaan vakiintuvan noin 2,3 prosenttiin eläkemenosta vuoteen 2080 mennessä.">
            <a:extLst>
              <a:ext uri="{FF2B5EF4-FFF2-40B4-BE49-F238E27FC236}">
                <a16:creationId xmlns:a16="http://schemas.microsoft.com/office/drawing/2014/main" id="{C1D2A576-3775-4C85-8FB4-F70164EBC37E}"/>
              </a:ext>
            </a:extLst>
          </p:cNvPr>
          <p:cNvPicPr>
            <a:picLocks noChangeAspect="1"/>
          </p:cNvPicPr>
          <p:nvPr/>
        </p:nvPicPr>
        <p:blipFill>
          <a:blip r:embed="rId3"/>
          <a:stretch>
            <a:fillRect/>
          </a:stretch>
        </p:blipFill>
        <p:spPr>
          <a:xfrm>
            <a:off x="767408" y="1407699"/>
            <a:ext cx="7848872" cy="5063031"/>
          </a:xfrm>
          <a:prstGeom prst="rect">
            <a:avLst/>
          </a:prstGeom>
        </p:spPr>
      </p:pic>
      <p:sp>
        <p:nvSpPr>
          <p:cNvPr id="2" name="Otsikko 1">
            <a:extLst>
              <a:ext uri="{FF2B5EF4-FFF2-40B4-BE49-F238E27FC236}">
                <a16:creationId xmlns:a16="http://schemas.microsoft.com/office/drawing/2014/main" id="{3F97737B-C986-4B63-93C7-3C461106678B}"/>
              </a:ext>
            </a:extLst>
          </p:cNvPr>
          <p:cNvSpPr>
            <a:spLocks noGrp="1"/>
          </p:cNvSpPr>
          <p:nvPr>
            <p:ph type="title"/>
          </p:nvPr>
        </p:nvSpPr>
        <p:spPr>
          <a:xfrm>
            <a:off x="3820" y="610407"/>
            <a:ext cx="11856640" cy="567701"/>
          </a:xfrm>
        </p:spPr>
        <p:txBody>
          <a:bodyPr/>
          <a:lstStyle/>
          <a:p>
            <a:pPr algn="ctr"/>
            <a:r>
              <a:rPr lang="fi-FI" sz="3200" dirty="0" err="1"/>
              <a:t>VEKL:n</a:t>
            </a:r>
            <a:r>
              <a:rPr lang="fi-FI" sz="3200" dirty="0"/>
              <a:t> perusteella vuosina 2006–2020 maksetut etuudet </a:t>
            </a:r>
            <a:br>
              <a:rPr lang="fi-FI" sz="3200" dirty="0"/>
            </a:br>
            <a:endParaRPr lang="fi-FI" sz="3200" dirty="0"/>
          </a:p>
        </p:txBody>
      </p:sp>
    </p:spTree>
    <p:extLst>
      <p:ext uri="{BB962C8B-B14F-4D97-AF65-F5344CB8AC3E}">
        <p14:creationId xmlns:p14="http://schemas.microsoft.com/office/powerpoint/2010/main" val="32564587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äivämäärän paikkamerkki 3">
            <a:extLst>
              <a:ext uri="{FF2B5EF4-FFF2-40B4-BE49-F238E27FC236}">
                <a16:creationId xmlns:a16="http://schemas.microsoft.com/office/drawing/2014/main" id="{DAB46BC9-6006-458F-A54E-CCA85C93F578}"/>
              </a:ext>
            </a:extLst>
          </p:cNvPr>
          <p:cNvSpPr>
            <a:spLocks noGrp="1"/>
          </p:cNvSpPr>
          <p:nvPr>
            <p:ph type="dt" sz="half" idx="10"/>
          </p:nvPr>
        </p:nvSpPr>
        <p:spPr/>
        <p:txBody>
          <a:bodyPr/>
          <a:lstStyle/>
          <a:p>
            <a:r>
              <a:rPr lang="fi-FI" dirty="0"/>
              <a:t>13.12.2021</a:t>
            </a:r>
          </a:p>
        </p:txBody>
      </p:sp>
      <p:sp>
        <p:nvSpPr>
          <p:cNvPr id="5" name="Alatunnisteen paikkamerkki 4">
            <a:extLst>
              <a:ext uri="{FF2B5EF4-FFF2-40B4-BE49-F238E27FC236}">
                <a16:creationId xmlns:a16="http://schemas.microsoft.com/office/drawing/2014/main" id="{16B1B4E0-9E0D-40B5-8E47-203E323343D2}"/>
              </a:ext>
            </a:extLst>
          </p:cNvPr>
          <p:cNvSpPr>
            <a:spLocks noGrp="1"/>
          </p:cNvSpPr>
          <p:nvPr>
            <p:ph type="ftr" sz="quarter" idx="11"/>
          </p:nvPr>
        </p:nvSpPr>
        <p:spPr/>
        <p:txBody>
          <a:bodyPr/>
          <a:lstStyle/>
          <a:p>
            <a:r>
              <a:rPr lang="fi-FI"/>
              <a:t>Eläketurvakeskus   |</a:t>
            </a:r>
          </a:p>
        </p:txBody>
      </p:sp>
      <p:sp>
        <p:nvSpPr>
          <p:cNvPr id="6" name="Dian numeron paikkamerkki 5">
            <a:extLst>
              <a:ext uri="{FF2B5EF4-FFF2-40B4-BE49-F238E27FC236}">
                <a16:creationId xmlns:a16="http://schemas.microsoft.com/office/drawing/2014/main" id="{1151411D-A90F-4D55-AE53-D513AEC805BD}"/>
              </a:ext>
            </a:extLst>
          </p:cNvPr>
          <p:cNvSpPr>
            <a:spLocks noGrp="1"/>
          </p:cNvSpPr>
          <p:nvPr>
            <p:ph type="sldNum" sz="quarter" idx="12"/>
          </p:nvPr>
        </p:nvSpPr>
        <p:spPr/>
        <p:txBody>
          <a:bodyPr/>
          <a:lstStyle/>
          <a:p>
            <a:fld id="{BE2D8D75-17F6-474C-8CC8-AD93DCE1F39D}" type="slidenum">
              <a:rPr lang="fi-FI" smtClean="0"/>
              <a:t>14</a:t>
            </a:fld>
            <a:endParaRPr lang="fi-FI"/>
          </a:p>
        </p:txBody>
      </p:sp>
      <p:pic>
        <p:nvPicPr>
          <p:cNvPr id="3" name="Kuva 2" descr="Työllisyysrahaston maksu oli vuonna 2020 1,1 prosenttia palkkasummasta ja työttömyysaste oli 7 prosenttia.">
            <a:extLst>
              <a:ext uri="{FF2B5EF4-FFF2-40B4-BE49-F238E27FC236}">
                <a16:creationId xmlns:a16="http://schemas.microsoft.com/office/drawing/2014/main" id="{9D31097B-AC19-4B3C-8E8C-9232C659912C}"/>
              </a:ext>
            </a:extLst>
          </p:cNvPr>
          <p:cNvPicPr>
            <a:picLocks noChangeAspect="1"/>
          </p:cNvPicPr>
          <p:nvPr/>
        </p:nvPicPr>
        <p:blipFill>
          <a:blip r:embed="rId3"/>
          <a:stretch>
            <a:fillRect/>
          </a:stretch>
        </p:blipFill>
        <p:spPr>
          <a:xfrm>
            <a:off x="1953409" y="1361297"/>
            <a:ext cx="8285182" cy="5139373"/>
          </a:xfrm>
          <a:prstGeom prst="rect">
            <a:avLst/>
          </a:prstGeom>
        </p:spPr>
      </p:pic>
      <p:sp>
        <p:nvSpPr>
          <p:cNvPr id="2" name="Otsikko 1">
            <a:extLst>
              <a:ext uri="{FF2B5EF4-FFF2-40B4-BE49-F238E27FC236}">
                <a16:creationId xmlns:a16="http://schemas.microsoft.com/office/drawing/2014/main" id="{3F97737B-C986-4B63-93C7-3C461106678B}"/>
              </a:ext>
            </a:extLst>
          </p:cNvPr>
          <p:cNvSpPr>
            <a:spLocks noGrp="1"/>
          </p:cNvSpPr>
          <p:nvPr>
            <p:ph type="title"/>
          </p:nvPr>
        </p:nvSpPr>
        <p:spPr>
          <a:xfrm>
            <a:off x="0" y="260648"/>
            <a:ext cx="11856640" cy="1100649"/>
          </a:xfrm>
        </p:spPr>
        <p:txBody>
          <a:bodyPr/>
          <a:lstStyle/>
          <a:p>
            <a:pPr algn="ctr"/>
            <a:r>
              <a:rPr lang="fi-FI" sz="3200" dirty="0"/>
              <a:t>TR-osuus suhteessa vakuutettuun palkkasummaan ja </a:t>
            </a:r>
            <a:br>
              <a:rPr lang="fi-FI" sz="3200" dirty="0"/>
            </a:br>
            <a:r>
              <a:rPr lang="fi-FI" sz="3200" dirty="0"/>
              <a:t>työttömyysaste vuosina 1990–2020 </a:t>
            </a:r>
          </a:p>
        </p:txBody>
      </p:sp>
    </p:spTree>
    <p:extLst>
      <p:ext uri="{BB962C8B-B14F-4D97-AF65-F5344CB8AC3E}">
        <p14:creationId xmlns:p14="http://schemas.microsoft.com/office/powerpoint/2010/main" val="38107750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äivämäärän paikkamerkki 3">
            <a:extLst>
              <a:ext uri="{FF2B5EF4-FFF2-40B4-BE49-F238E27FC236}">
                <a16:creationId xmlns:a16="http://schemas.microsoft.com/office/drawing/2014/main" id="{DAB46BC9-6006-458F-A54E-CCA85C93F578}"/>
              </a:ext>
            </a:extLst>
          </p:cNvPr>
          <p:cNvSpPr>
            <a:spLocks noGrp="1"/>
          </p:cNvSpPr>
          <p:nvPr>
            <p:ph type="dt" sz="half" idx="10"/>
          </p:nvPr>
        </p:nvSpPr>
        <p:spPr/>
        <p:txBody>
          <a:bodyPr/>
          <a:lstStyle/>
          <a:p>
            <a:r>
              <a:rPr lang="fi-FI" dirty="0"/>
              <a:t>13.12.2021</a:t>
            </a:r>
          </a:p>
        </p:txBody>
      </p:sp>
      <p:sp>
        <p:nvSpPr>
          <p:cNvPr id="5" name="Alatunnisteen paikkamerkki 4">
            <a:extLst>
              <a:ext uri="{FF2B5EF4-FFF2-40B4-BE49-F238E27FC236}">
                <a16:creationId xmlns:a16="http://schemas.microsoft.com/office/drawing/2014/main" id="{16B1B4E0-9E0D-40B5-8E47-203E323343D2}"/>
              </a:ext>
            </a:extLst>
          </p:cNvPr>
          <p:cNvSpPr>
            <a:spLocks noGrp="1"/>
          </p:cNvSpPr>
          <p:nvPr>
            <p:ph type="ftr" sz="quarter" idx="11"/>
          </p:nvPr>
        </p:nvSpPr>
        <p:spPr/>
        <p:txBody>
          <a:bodyPr/>
          <a:lstStyle/>
          <a:p>
            <a:r>
              <a:rPr lang="fi-FI"/>
              <a:t>Eläketurvakeskus   |</a:t>
            </a:r>
          </a:p>
        </p:txBody>
      </p:sp>
      <p:sp>
        <p:nvSpPr>
          <p:cNvPr id="6" name="Dian numeron paikkamerkki 5">
            <a:extLst>
              <a:ext uri="{FF2B5EF4-FFF2-40B4-BE49-F238E27FC236}">
                <a16:creationId xmlns:a16="http://schemas.microsoft.com/office/drawing/2014/main" id="{1151411D-A90F-4D55-AE53-D513AEC805BD}"/>
              </a:ext>
            </a:extLst>
          </p:cNvPr>
          <p:cNvSpPr>
            <a:spLocks noGrp="1"/>
          </p:cNvSpPr>
          <p:nvPr>
            <p:ph type="sldNum" sz="quarter" idx="12"/>
          </p:nvPr>
        </p:nvSpPr>
        <p:spPr/>
        <p:txBody>
          <a:bodyPr/>
          <a:lstStyle/>
          <a:p>
            <a:fld id="{BE2D8D75-17F6-474C-8CC8-AD93DCE1F39D}" type="slidenum">
              <a:rPr lang="fi-FI" smtClean="0"/>
              <a:t>15</a:t>
            </a:fld>
            <a:endParaRPr lang="fi-FI"/>
          </a:p>
        </p:txBody>
      </p:sp>
      <p:grpSp>
        <p:nvGrpSpPr>
          <p:cNvPr id="29" name="Ryhmä 28">
            <a:extLst>
              <a:ext uri="{FF2B5EF4-FFF2-40B4-BE49-F238E27FC236}">
                <a16:creationId xmlns:a16="http://schemas.microsoft.com/office/drawing/2014/main" id="{09798361-0A0B-45B8-AC55-94F543F38A99}"/>
              </a:ext>
              <a:ext uri="{C183D7F6-B498-43B3-948B-1728B52AA6E4}">
                <adec:decorative xmlns:adec="http://schemas.microsoft.com/office/drawing/2017/decorative" val="1"/>
              </a:ext>
            </a:extLst>
          </p:cNvPr>
          <p:cNvGrpSpPr/>
          <p:nvPr/>
        </p:nvGrpSpPr>
        <p:grpSpPr>
          <a:xfrm>
            <a:off x="9283141" y="3040401"/>
            <a:ext cx="2498836" cy="1826910"/>
            <a:chOff x="9480376" y="2536414"/>
            <a:chExt cx="2498836" cy="1826910"/>
          </a:xfrm>
        </p:grpSpPr>
        <p:sp>
          <p:nvSpPr>
            <p:cNvPr id="14" name="Tekstiruutu 13">
              <a:extLst>
                <a:ext uri="{FF2B5EF4-FFF2-40B4-BE49-F238E27FC236}">
                  <a16:creationId xmlns:a16="http://schemas.microsoft.com/office/drawing/2014/main" id="{7DE15A92-3B14-4598-9BA0-389AE9112C7E}"/>
                </a:ext>
              </a:extLst>
            </p:cNvPr>
            <p:cNvSpPr txBox="1"/>
            <p:nvPr/>
          </p:nvSpPr>
          <p:spPr>
            <a:xfrm>
              <a:off x="9769512" y="2536414"/>
              <a:ext cx="2209700" cy="1826910"/>
            </a:xfrm>
            <a:prstGeom prst="rect">
              <a:avLst/>
            </a:prstGeom>
            <a:noFill/>
          </p:spPr>
          <p:txBody>
            <a:bodyPr wrap="square" rtlCol="0">
              <a:spAutoFit/>
            </a:bodyPr>
            <a:lstStyle/>
            <a:p>
              <a:pPr>
                <a:lnSpc>
                  <a:spcPct val="90000"/>
                </a:lnSpc>
              </a:pPr>
              <a:r>
                <a:rPr lang="fi-FI" sz="1600" dirty="0"/>
                <a:t>Muut vastuut ja</a:t>
              </a:r>
              <a:br>
                <a:rPr lang="fi-FI" sz="1600" dirty="0"/>
              </a:br>
              <a:r>
                <a:rPr lang="fi-FI" sz="1600" dirty="0"/>
                <a:t>puskurit</a:t>
              </a:r>
            </a:p>
            <a:p>
              <a:pPr>
                <a:lnSpc>
                  <a:spcPct val="150000"/>
                </a:lnSpc>
              </a:pPr>
              <a:r>
                <a:rPr lang="fi-FI" sz="1600" dirty="0"/>
                <a:t>Tasausvastuu</a:t>
              </a:r>
            </a:p>
            <a:p>
              <a:pPr>
                <a:lnSpc>
                  <a:spcPct val="150000"/>
                </a:lnSpc>
              </a:pPr>
              <a:r>
                <a:rPr lang="fi-FI" sz="1600" dirty="0"/>
                <a:t>Työkyvyttömyys- ja</a:t>
              </a:r>
            </a:p>
            <a:p>
              <a:pPr>
                <a:lnSpc>
                  <a:spcPct val="90000"/>
                </a:lnSpc>
              </a:pPr>
              <a:r>
                <a:rPr lang="fi-FI" sz="1600" dirty="0"/>
                <a:t>työttömyyseläkkeet </a:t>
              </a:r>
            </a:p>
            <a:p>
              <a:pPr>
                <a:lnSpc>
                  <a:spcPct val="150000"/>
                </a:lnSpc>
              </a:pPr>
              <a:r>
                <a:rPr lang="fi-FI" sz="1600" dirty="0"/>
                <a:t>Vanhuuseläkkeet</a:t>
              </a:r>
            </a:p>
          </p:txBody>
        </p:sp>
        <p:sp>
          <p:nvSpPr>
            <p:cNvPr id="25" name="Suorakulmio 24">
              <a:extLst>
                <a:ext uri="{FF2B5EF4-FFF2-40B4-BE49-F238E27FC236}">
                  <a16:creationId xmlns:a16="http://schemas.microsoft.com/office/drawing/2014/main" id="{249B7E0F-5F09-4B82-9AD3-051D2D6C73E0}"/>
                </a:ext>
              </a:extLst>
            </p:cNvPr>
            <p:cNvSpPr/>
            <p:nvPr/>
          </p:nvSpPr>
          <p:spPr>
            <a:xfrm>
              <a:off x="9480376" y="2624143"/>
              <a:ext cx="288000" cy="144000"/>
            </a:xfrm>
            <a:prstGeom prst="rect">
              <a:avLst/>
            </a:prstGeom>
            <a:solidFill>
              <a:srgbClr val="F9A106"/>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1600"/>
            </a:p>
          </p:txBody>
        </p:sp>
        <p:sp>
          <p:nvSpPr>
            <p:cNvPr id="26" name="Suorakulmio 25">
              <a:extLst>
                <a:ext uri="{FF2B5EF4-FFF2-40B4-BE49-F238E27FC236}">
                  <a16:creationId xmlns:a16="http://schemas.microsoft.com/office/drawing/2014/main" id="{3F3D0F22-A691-4D72-9C66-35CD9E6DDF6F}"/>
                </a:ext>
              </a:extLst>
            </p:cNvPr>
            <p:cNvSpPr/>
            <p:nvPr/>
          </p:nvSpPr>
          <p:spPr>
            <a:xfrm>
              <a:off x="9480376" y="3152662"/>
              <a:ext cx="288000" cy="144000"/>
            </a:xfrm>
            <a:prstGeom prst="rect">
              <a:avLst/>
            </a:prstGeom>
            <a:solidFill>
              <a:srgbClr val="039393"/>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1600"/>
            </a:p>
          </p:txBody>
        </p:sp>
        <p:sp>
          <p:nvSpPr>
            <p:cNvPr id="27" name="Suorakulmio 26">
              <a:extLst>
                <a:ext uri="{FF2B5EF4-FFF2-40B4-BE49-F238E27FC236}">
                  <a16:creationId xmlns:a16="http://schemas.microsoft.com/office/drawing/2014/main" id="{80808FAF-32D4-45D1-8DB6-31156632C308}"/>
                </a:ext>
              </a:extLst>
            </p:cNvPr>
            <p:cNvSpPr/>
            <p:nvPr/>
          </p:nvSpPr>
          <p:spPr>
            <a:xfrm>
              <a:off x="9480376" y="3544606"/>
              <a:ext cx="288000" cy="144000"/>
            </a:xfrm>
            <a:prstGeom prst="rect">
              <a:avLst/>
            </a:prstGeom>
            <a:solidFill>
              <a:srgbClr val="02B7FA"/>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1600"/>
            </a:p>
          </p:txBody>
        </p:sp>
        <p:sp>
          <p:nvSpPr>
            <p:cNvPr id="28" name="Suorakulmio 27">
              <a:extLst>
                <a:ext uri="{FF2B5EF4-FFF2-40B4-BE49-F238E27FC236}">
                  <a16:creationId xmlns:a16="http://schemas.microsoft.com/office/drawing/2014/main" id="{793F584D-1D19-4FB5-9430-8C734CA99A01}"/>
                </a:ext>
              </a:extLst>
            </p:cNvPr>
            <p:cNvSpPr/>
            <p:nvPr/>
          </p:nvSpPr>
          <p:spPr>
            <a:xfrm>
              <a:off x="9480376" y="4117898"/>
              <a:ext cx="288000" cy="144000"/>
            </a:xfrm>
            <a:prstGeom prst="rect">
              <a:avLst/>
            </a:prstGeom>
            <a:solidFill>
              <a:srgbClr val="0356B5"/>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1600"/>
            </a:p>
          </p:txBody>
        </p:sp>
      </p:grpSp>
      <p:pic>
        <p:nvPicPr>
          <p:cNvPr id="8" name="Kuva 7" descr="TyEL- ja MEL-eläkevaroja oli vuoden 2020 lopussa 141,4 miljoonaa euroa, josta suurin osa vanhuuseläkevastuisiin, loput työkyvyttömyys- ja työttömyyseläkevastuisiin, tasausvastuuseen sekä muihin vastuisiin ja puskureihin.">
            <a:extLst>
              <a:ext uri="{FF2B5EF4-FFF2-40B4-BE49-F238E27FC236}">
                <a16:creationId xmlns:a16="http://schemas.microsoft.com/office/drawing/2014/main" id="{7D5A69CF-D845-4995-839F-F9FBF158D386}"/>
              </a:ext>
            </a:extLst>
          </p:cNvPr>
          <p:cNvPicPr>
            <a:picLocks noChangeAspect="1"/>
          </p:cNvPicPr>
          <p:nvPr/>
        </p:nvPicPr>
        <p:blipFill>
          <a:blip r:embed="rId3"/>
          <a:stretch>
            <a:fillRect/>
          </a:stretch>
        </p:blipFill>
        <p:spPr>
          <a:xfrm>
            <a:off x="1415480" y="1544870"/>
            <a:ext cx="7728455" cy="4817971"/>
          </a:xfrm>
          <a:prstGeom prst="rect">
            <a:avLst/>
          </a:prstGeom>
        </p:spPr>
      </p:pic>
      <p:sp>
        <p:nvSpPr>
          <p:cNvPr id="2" name="Otsikko 1">
            <a:extLst>
              <a:ext uri="{FF2B5EF4-FFF2-40B4-BE49-F238E27FC236}">
                <a16:creationId xmlns:a16="http://schemas.microsoft.com/office/drawing/2014/main" id="{3F97737B-C986-4B63-93C7-3C461106678B}"/>
              </a:ext>
            </a:extLst>
          </p:cNvPr>
          <p:cNvSpPr>
            <a:spLocks noGrp="1"/>
          </p:cNvSpPr>
          <p:nvPr>
            <p:ph type="title"/>
          </p:nvPr>
        </p:nvSpPr>
        <p:spPr>
          <a:xfrm>
            <a:off x="-456728" y="465572"/>
            <a:ext cx="11856640" cy="1056541"/>
          </a:xfrm>
        </p:spPr>
        <p:txBody>
          <a:bodyPr/>
          <a:lstStyle/>
          <a:p>
            <a:pPr algn="ctr"/>
            <a:r>
              <a:rPr lang="fi-FI" sz="3200" dirty="0" err="1"/>
              <a:t>TyEL</a:t>
            </a:r>
            <a:r>
              <a:rPr lang="fi-FI" sz="3200" dirty="0"/>
              <a:t>- ja MEL-eläkevarat vastuuosittain </a:t>
            </a:r>
            <a:br>
              <a:rPr lang="fi-FI" sz="3200" dirty="0"/>
            </a:br>
            <a:r>
              <a:rPr lang="fi-FI" sz="3200" dirty="0"/>
              <a:t>vuosina 2007–2020, 31.12.</a:t>
            </a:r>
          </a:p>
        </p:txBody>
      </p:sp>
    </p:spTree>
    <p:extLst>
      <p:ext uri="{BB962C8B-B14F-4D97-AF65-F5344CB8AC3E}">
        <p14:creationId xmlns:p14="http://schemas.microsoft.com/office/powerpoint/2010/main" val="17311676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äivämäärän paikkamerkki 3">
            <a:extLst>
              <a:ext uri="{FF2B5EF4-FFF2-40B4-BE49-F238E27FC236}">
                <a16:creationId xmlns:a16="http://schemas.microsoft.com/office/drawing/2014/main" id="{DAB46BC9-6006-458F-A54E-CCA85C93F578}"/>
              </a:ext>
            </a:extLst>
          </p:cNvPr>
          <p:cNvSpPr>
            <a:spLocks noGrp="1"/>
          </p:cNvSpPr>
          <p:nvPr>
            <p:ph type="dt" sz="half" idx="10"/>
          </p:nvPr>
        </p:nvSpPr>
        <p:spPr/>
        <p:txBody>
          <a:bodyPr/>
          <a:lstStyle/>
          <a:p>
            <a:r>
              <a:rPr lang="fi-FI" dirty="0"/>
              <a:t>13.12.2021</a:t>
            </a:r>
          </a:p>
        </p:txBody>
      </p:sp>
      <p:sp>
        <p:nvSpPr>
          <p:cNvPr id="5" name="Alatunnisteen paikkamerkki 4">
            <a:extLst>
              <a:ext uri="{FF2B5EF4-FFF2-40B4-BE49-F238E27FC236}">
                <a16:creationId xmlns:a16="http://schemas.microsoft.com/office/drawing/2014/main" id="{16B1B4E0-9E0D-40B5-8E47-203E323343D2}"/>
              </a:ext>
            </a:extLst>
          </p:cNvPr>
          <p:cNvSpPr>
            <a:spLocks noGrp="1"/>
          </p:cNvSpPr>
          <p:nvPr>
            <p:ph type="ftr" sz="quarter" idx="11"/>
          </p:nvPr>
        </p:nvSpPr>
        <p:spPr/>
        <p:txBody>
          <a:bodyPr/>
          <a:lstStyle/>
          <a:p>
            <a:r>
              <a:rPr lang="fi-FI"/>
              <a:t>Eläketurvakeskus   |</a:t>
            </a:r>
          </a:p>
        </p:txBody>
      </p:sp>
      <p:sp>
        <p:nvSpPr>
          <p:cNvPr id="6" name="Dian numeron paikkamerkki 5">
            <a:extLst>
              <a:ext uri="{FF2B5EF4-FFF2-40B4-BE49-F238E27FC236}">
                <a16:creationId xmlns:a16="http://schemas.microsoft.com/office/drawing/2014/main" id="{1151411D-A90F-4D55-AE53-D513AEC805BD}"/>
              </a:ext>
            </a:extLst>
          </p:cNvPr>
          <p:cNvSpPr>
            <a:spLocks noGrp="1"/>
          </p:cNvSpPr>
          <p:nvPr>
            <p:ph type="sldNum" sz="quarter" idx="12"/>
          </p:nvPr>
        </p:nvSpPr>
        <p:spPr/>
        <p:txBody>
          <a:bodyPr/>
          <a:lstStyle/>
          <a:p>
            <a:fld id="{BE2D8D75-17F6-474C-8CC8-AD93DCE1F39D}" type="slidenum">
              <a:rPr lang="fi-FI" smtClean="0"/>
              <a:t>16</a:t>
            </a:fld>
            <a:endParaRPr lang="fi-FI"/>
          </a:p>
        </p:txBody>
      </p:sp>
      <p:grpSp>
        <p:nvGrpSpPr>
          <p:cNvPr id="3" name="Ryhmä 2" descr="TyEL:n mukaista toimintaa harjoittava työnantaja voi järjestää työntekijöidensä eläketurvan työeläkevakuutusyhtiössä, eläkekassassa tai eläkesäätiössä. Eläkelaitostyypistä riippumatta vakuutusmaksu mitoitetaan niin, että se yhdessä sijoitusten tuoton kanssa kattaa vuoden aikana rahastoitavan eläkevastuun, yhteisesti kustannettavat eläkkeet, hoitokulut ja saamatta jääneistä vakuutusmaksuista syntyvät tappiot. &#10;">
            <a:extLst>
              <a:ext uri="{FF2B5EF4-FFF2-40B4-BE49-F238E27FC236}">
                <a16:creationId xmlns:a16="http://schemas.microsoft.com/office/drawing/2014/main" id="{BACD8385-D819-4310-8CA8-83AA9FD21F29}"/>
              </a:ext>
              <a:ext uri="{C183D7F6-B498-43B3-948B-1728B52AA6E4}">
                <adec:decorative xmlns:adec="http://schemas.microsoft.com/office/drawing/2017/decorative" val="0"/>
              </a:ext>
            </a:extLst>
          </p:cNvPr>
          <p:cNvGrpSpPr/>
          <p:nvPr/>
        </p:nvGrpSpPr>
        <p:grpSpPr>
          <a:xfrm>
            <a:off x="2063552" y="1628800"/>
            <a:ext cx="7658965" cy="4620998"/>
            <a:chOff x="1913904" y="1664656"/>
            <a:chExt cx="7658965" cy="4620998"/>
          </a:xfrm>
        </p:grpSpPr>
        <p:cxnSp>
          <p:nvCxnSpPr>
            <p:cNvPr id="32" name="Suora yhdysviiva 31">
              <a:extLst>
                <a:ext uri="{FF2B5EF4-FFF2-40B4-BE49-F238E27FC236}">
                  <a16:creationId xmlns:a16="http://schemas.microsoft.com/office/drawing/2014/main" id="{A72F3845-A817-464F-9F51-7C6532D62FA6}"/>
                </a:ext>
              </a:extLst>
            </p:cNvPr>
            <p:cNvCxnSpPr/>
            <p:nvPr/>
          </p:nvCxnSpPr>
          <p:spPr>
            <a:xfrm>
              <a:off x="3069135" y="4323820"/>
              <a:ext cx="0" cy="684000"/>
            </a:xfrm>
            <a:prstGeom prst="line">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cxnSp>
          <p:nvCxnSpPr>
            <p:cNvPr id="33" name="Suora yhdysviiva 32">
              <a:extLst>
                <a:ext uri="{FF2B5EF4-FFF2-40B4-BE49-F238E27FC236}">
                  <a16:creationId xmlns:a16="http://schemas.microsoft.com/office/drawing/2014/main" id="{364A6AA9-F50C-430C-8DED-0DF7C6F94AE2}"/>
                </a:ext>
              </a:extLst>
            </p:cNvPr>
            <p:cNvCxnSpPr/>
            <p:nvPr/>
          </p:nvCxnSpPr>
          <p:spPr>
            <a:xfrm>
              <a:off x="5803776" y="4331434"/>
              <a:ext cx="0" cy="684000"/>
            </a:xfrm>
            <a:prstGeom prst="line">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sp>
          <p:nvSpPr>
            <p:cNvPr id="7" name="Pyöristetty suorakulmio 34">
              <a:extLst>
                <a:ext uri="{FF2B5EF4-FFF2-40B4-BE49-F238E27FC236}">
                  <a16:creationId xmlns:a16="http://schemas.microsoft.com/office/drawing/2014/main" id="{97B97835-4860-4658-8BF0-46868AEFA3D0}"/>
                </a:ext>
              </a:extLst>
            </p:cNvPr>
            <p:cNvSpPr/>
            <p:nvPr/>
          </p:nvSpPr>
          <p:spPr>
            <a:xfrm>
              <a:off x="4449600" y="1664656"/>
              <a:ext cx="3384376" cy="432048"/>
            </a:xfrm>
            <a:prstGeom prst="roundRect">
              <a:avLst/>
            </a:prstGeom>
            <a:solidFill>
              <a:srgbClr val="0356B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i-FI" dirty="0">
                  <a:solidFill>
                    <a:schemeClr val="bg1"/>
                  </a:solidFill>
                </a:rPr>
                <a:t>Yksityinen työnantaja</a:t>
              </a:r>
            </a:p>
          </p:txBody>
        </p:sp>
        <p:sp>
          <p:nvSpPr>
            <p:cNvPr id="8" name="Pyöristetty suorakulmio 35">
              <a:extLst>
                <a:ext uri="{FF2B5EF4-FFF2-40B4-BE49-F238E27FC236}">
                  <a16:creationId xmlns:a16="http://schemas.microsoft.com/office/drawing/2014/main" id="{704AB414-7DC7-46C3-B396-E03607ED1AE6}"/>
                </a:ext>
              </a:extLst>
            </p:cNvPr>
            <p:cNvSpPr/>
            <p:nvPr/>
          </p:nvSpPr>
          <p:spPr>
            <a:xfrm>
              <a:off x="2151219" y="2482010"/>
              <a:ext cx="2701676" cy="576000"/>
            </a:xfrm>
            <a:prstGeom prst="roundRect">
              <a:avLst/>
            </a:prstGeom>
            <a:solidFill>
              <a:schemeClr val="bg2"/>
            </a:solidFill>
            <a:ln w="19050">
              <a:solidFill>
                <a:srgbClr val="0356B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i-FI" dirty="0" err="1">
                  <a:solidFill>
                    <a:schemeClr val="tx1"/>
                  </a:solidFill>
                </a:rPr>
                <a:t>TyEL-</a:t>
              </a:r>
              <a:endParaRPr lang="fi-FI" dirty="0">
                <a:solidFill>
                  <a:schemeClr val="tx1"/>
                </a:solidFill>
              </a:endParaRPr>
            </a:p>
            <a:p>
              <a:pPr algn="ctr"/>
              <a:r>
                <a:rPr lang="fi-FI" dirty="0">
                  <a:solidFill>
                    <a:schemeClr val="tx1"/>
                  </a:solidFill>
                </a:rPr>
                <a:t>vakuutusyhtiö</a:t>
              </a:r>
            </a:p>
          </p:txBody>
        </p:sp>
        <p:sp>
          <p:nvSpPr>
            <p:cNvPr id="9" name="Pyöristetty suorakulmio 36">
              <a:extLst>
                <a:ext uri="{FF2B5EF4-FFF2-40B4-BE49-F238E27FC236}">
                  <a16:creationId xmlns:a16="http://schemas.microsoft.com/office/drawing/2014/main" id="{CDC5A55F-2413-4DEF-A3A7-61B65289430E}"/>
                </a:ext>
              </a:extLst>
            </p:cNvPr>
            <p:cNvSpPr/>
            <p:nvPr/>
          </p:nvSpPr>
          <p:spPr>
            <a:xfrm>
              <a:off x="5082130" y="2482010"/>
              <a:ext cx="2124000" cy="576000"/>
            </a:xfrm>
            <a:prstGeom prst="roundRect">
              <a:avLst/>
            </a:prstGeom>
            <a:solidFill>
              <a:schemeClr val="bg2"/>
            </a:solidFill>
            <a:ln w="19050">
              <a:solidFill>
                <a:srgbClr val="0356B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i-FI" dirty="0" err="1">
                  <a:solidFill>
                    <a:schemeClr val="tx1"/>
                  </a:solidFill>
                </a:rPr>
                <a:t>TyEL-</a:t>
              </a:r>
              <a:endParaRPr lang="fi-FI" dirty="0">
                <a:solidFill>
                  <a:schemeClr val="tx1"/>
                </a:solidFill>
              </a:endParaRPr>
            </a:p>
            <a:p>
              <a:pPr algn="ctr"/>
              <a:r>
                <a:rPr lang="fi-FI" dirty="0">
                  <a:solidFill>
                    <a:schemeClr val="tx1"/>
                  </a:solidFill>
                </a:rPr>
                <a:t>säätiö</a:t>
              </a:r>
            </a:p>
          </p:txBody>
        </p:sp>
        <p:sp>
          <p:nvSpPr>
            <p:cNvPr id="10" name="Pyöristetty suorakulmio 37">
              <a:extLst>
                <a:ext uri="{FF2B5EF4-FFF2-40B4-BE49-F238E27FC236}">
                  <a16:creationId xmlns:a16="http://schemas.microsoft.com/office/drawing/2014/main" id="{7FEEAC89-F523-44B2-AB8F-C1D51F76D3C0}"/>
                </a:ext>
              </a:extLst>
            </p:cNvPr>
            <p:cNvSpPr/>
            <p:nvPr/>
          </p:nvSpPr>
          <p:spPr>
            <a:xfrm>
              <a:off x="7448869" y="2482010"/>
              <a:ext cx="2124000" cy="581433"/>
            </a:xfrm>
            <a:prstGeom prst="roundRect">
              <a:avLst/>
            </a:prstGeom>
            <a:solidFill>
              <a:schemeClr val="bg2"/>
            </a:solidFill>
            <a:ln w="19050">
              <a:solidFill>
                <a:srgbClr val="0356B5"/>
              </a:solidFill>
            </a:ln>
            <a:effectLst/>
          </p:spPr>
          <p:style>
            <a:lnRef idx="1">
              <a:schemeClr val="accent1"/>
            </a:lnRef>
            <a:fillRef idx="3">
              <a:schemeClr val="accent1"/>
            </a:fillRef>
            <a:effectRef idx="2">
              <a:schemeClr val="accent1"/>
            </a:effectRef>
            <a:fontRef idx="minor">
              <a:schemeClr val="lt1"/>
            </a:fontRef>
          </p:style>
          <p:txBody>
            <a:bodyPr lIns="36000" rIns="36000" rtlCol="0" anchor="ctr"/>
            <a:lstStyle/>
            <a:p>
              <a:pPr algn="ctr"/>
              <a:r>
                <a:rPr lang="fi-FI" dirty="0" err="1">
                  <a:solidFill>
                    <a:schemeClr val="tx1"/>
                  </a:solidFill>
                </a:rPr>
                <a:t>TyEL-</a:t>
              </a:r>
              <a:r>
                <a:rPr lang="fi-FI" dirty="0">
                  <a:solidFill>
                    <a:schemeClr val="tx1"/>
                  </a:solidFill>
                </a:rPr>
                <a:t> tai </a:t>
              </a:r>
              <a:r>
                <a:rPr lang="fi-FI" dirty="0" err="1">
                  <a:solidFill>
                    <a:schemeClr val="tx1"/>
                  </a:solidFill>
                </a:rPr>
                <a:t>MEL-kassa</a:t>
              </a:r>
              <a:endParaRPr lang="fi-FI" dirty="0">
                <a:solidFill>
                  <a:schemeClr val="tx1"/>
                </a:solidFill>
              </a:endParaRPr>
            </a:p>
          </p:txBody>
        </p:sp>
        <p:sp>
          <p:nvSpPr>
            <p:cNvPr id="13" name="Pyöristetty suorakulmio 40">
              <a:extLst>
                <a:ext uri="{FF2B5EF4-FFF2-40B4-BE49-F238E27FC236}">
                  <a16:creationId xmlns:a16="http://schemas.microsoft.com/office/drawing/2014/main" id="{031B1876-2A81-424C-B607-93EB6EA898D4}"/>
                </a:ext>
              </a:extLst>
            </p:cNvPr>
            <p:cNvSpPr/>
            <p:nvPr/>
          </p:nvSpPr>
          <p:spPr>
            <a:xfrm>
              <a:off x="5083238" y="3305933"/>
              <a:ext cx="2123988" cy="857992"/>
            </a:xfrm>
            <a:prstGeom prst="roundRect">
              <a:avLst/>
            </a:prstGeom>
            <a:solidFill>
              <a:schemeClr val="bg1"/>
            </a:solidFill>
            <a:ln w="19050">
              <a:solidFill>
                <a:srgbClr val="0070C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i-FI" dirty="0">
                  <a:solidFill>
                    <a:schemeClr val="tx1"/>
                  </a:solidFill>
                </a:rPr>
                <a:t>Työnantajalla</a:t>
              </a:r>
            </a:p>
            <a:p>
              <a:pPr algn="ctr"/>
              <a:r>
                <a:rPr lang="fi-FI" dirty="0">
                  <a:solidFill>
                    <a:schemeClr val="tx1"/>
                  </a:solidFill>
                </a:rPr>
                <a:t>joko omavastuu</a:t>
              </a:r>
            </a:p>
            <a:p>
              <a:pPr algn="ctr"/>
              <a:r>
                <a:rPr lang="fi-FI" dirty="0">
                  <a:solidFill>
                    <a:schemeClr val="tx1"/>
                  </a:solidFill>
                </a:rPr>
                <a:t>tai yhteisvastuu</a:t>
              </a:r>
            </a:p>
          </p:txBody>
        </p:sp>
        <p:sp>
          <p:nvSpPr>
            <p:cNvPr id="14" name="Pyöristetty suorakulmio 41">
              <a:extLst>
                <a:ext uri="{FF2B5EF4-FFF2-40B4-BE49-F238E27FC236}">
                  <a16:creationId xmlns:a16="http://schemas.microsoft.com/office/drawing/2014/main" id="{4918D35E-9CC7-4A66-9A76-118F4680D551}"/>
                </a:ext>
              </a:extLst>
            </p:cNvPr>
            <p:cNvSpPr/>
            <p:nvPr/>
          </p:nvSpPr>
          <p:spPr>
            <a:xfrm>
              <a:off x="7448869" y="3305933"/>
              <a:ext cx="2123988" cy="857992"/>
            </a:xfrm>
            <a:prstGeom prst="roundRect">
              <a:avLst/>
            </a:prstGeom>
            <a:solidFill>
              <a:schemeClr val="bg1"/>
            </a:solidFill>
            <a:ln w="19050">
              <a:solidFill>
                <a:srgbClr val="0070C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i-FI" dirty="0">
                  <a:solidFill>
                    <a:schemeClr val="tx1"/>
                  </a:solidFill>
                </a:rPr>
                <a:t>Työnantajilla</a:t>
              </a:r>
            </a:p>
            <a:p>
              <a:pPr algn="ctr"/>
              <a:r>
                <a:rPr lang="fi-FI" dirty="0">
                  <a:solidFill>
                    <a:schemeClr val="tx1"/>
                  </a:solidFill>
                </a:rPr>
                <a:t>yhteisvastuu</a:t>
              </a:r>
            </a:p>
          </p:txBody>
        </p:sp>
        <p:cxnSp>
          <p:nvCxnSpPr>
            <p:cNvPr id="15" name="Suora yhdysviiva 14">
              <a:extLst>
                <a:ext uri="{FF2B5EF4-FFF2-40B4-BE49-F238E27FC236}">
                  <a16:creationId xmlns:a16="http://schemas.microsoft.com/office/drawing/2014/main" id="{39A261A7-66BF-41F9-A209-54FC1AFE22F0}"/>
                </a:ext>
              </a:extLst>
            </p:cNvPr>
            <p:cNvCxnSpPr/>
            <p:nvPr/>
          </p:nvCxnSpPr>
          <p:spPr>
            <a:xfrm>
              <a:off x="3507923" y="2289357"/>
              <a:ext cx="5043620" cy="0"/>
            </a:xfrm>
            <a:prstGeom prst="line">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cxnSp>
          <p:nvCxnSpPr>
            <p:cNvPr id="16" name="Suora yhdysviiva 15">
              <a:extLst>
                <a:ext uri="{FF2B5EF4-FFF2-40B4-BE49-F238E27FC236}">
                  <a16:creationId xmlns:a16="http://schemas.microsoft.com/office/drawing/2014/main" id="{4D2488F5-DFB9-4A4C-BF4A-3BA62FE19448}"/>
                </a:ext>
              </a:extLst>
            </p:cNvPr>
            <p:cNvCxnSpPr/>
            <p:nvPr/>
          </p:nvCxnSpPr>
          <p:spPr>
            <a:xfrm>
              <a:off x="6141788" y="2096704"/>
              <a:ext cx="2342" cy="385306"/>
            </a:xfrm>
            <a:prstGeom prst="line">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cxnSp>
          <p:nvCxnSpPr>
            <p:cNvPr id="17" name="Suora yhdysviiva 16">
              <a:extLst>
                <a:ext uri="{FF2B5EF4-FFF2-40B4-BE49-F238E27FC236}">
                  <a16:creationId xmlns:a16="http://schemas.microsoft.com/office/drawing/2014/main" id="{B00C780D-3F92-4A12-BBAE-15F94A412B69}"/>
                </a:ext>
              </a:extLst>
            </p:cNvPr>
            <p:cNvCxnSpPr/>
            <p:nvPr/>
          </p:nvCxnSpPr>
          <p:spPr>
            <a:xfrm flipV="1">
              <a:off x="3502057" y="2289358"/>
              <a:ext cx="0" cy="192652"/>
            </a:xfrm>
            <a:prstGeom prst="line">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cxnSp>
          <p:nvCxnSpPr>
            <p:cNvPr id="18" name="Suora yhdysviiva 17">
              <a:extLst>
                <a:ext uri="{FF2B5EF4-FFF2-40B4-BE49-F238E27FC236}">
                  <a16:creationId xmlns:a16="http://schemas.microsoft.com/office/drawing/2014/main" id="{B99078C5-1818-40C2-81FB-8EA8115F3B1D}"/>
                </a:ext>
              </a:extLst>
            </p:cNvPr>
            <p:cNvCxnSpPr/>
            <p:nvPr/>
          </p:nvCxnSpPr>
          <p:spPr>
            <a:xfrm flipV="1">
              <a:off x="8545677" y="2289357"/>
              <a:ext cx="0" cy="190976"/>
            </a:xfrm>
            <a:prstGeom prst="line">
              <a:avLst/>
            </a:prstGeom>
            <a:ln w="15875">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19" name="Suora yhdysviiva 18">
              <a:extLst>
                <a:ext uri="{FF2B5EF4-FFF2-40B4-BE49-F238E27FC236}">
                  <a16:creationId xmlns:a16="http://schemas.microsoft.com/office/drawing/2014/main" id="{14B195D6-F9B5-4130-BBA1-176362204814}"/>
                </a:ext>
              </a:extLst>
            </p:cNvPr>
            <p:cNvCxnSpPr/>
            <p:nvPr/>
          </p:nvCxnSpPr>
          <p:spPr>
            <a:xfrm>
              <a:off x="2725011" y="3180409"/>
              <a:ext cx="1411140" cy="457"/>
            </a:xfrm>
            <a:prstGeom prst="line">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cxnSp>
          <p:nvCxnSpPr>
            <p:cNvPr id="20" name="Suora yhdysviiva 19">
              <a:extLst>
                <a:ext uri="{FF2B5EF4-FFF2-40B4-BE49-F238E27FC236}">
                  <a16:creationId xmlns:a16="http://schemas.microsoft.com/office/drawing/2014/main" id="{A5B2058E-58D9-4D09-86DD-D5118BD16F57}"/>
                </a:ext>
              </a:extLst>
            </p:cNvPr>
            <p:cNvCxnSpPr/>
            <p:nvPr/>
          </p:nvCxnSpPr>
          <p:spPr>
            <a:xfrm flipV="1">
              <a:off x="3502057" y="3062116"/>
              <a:ext cx="0" cy="118750"/>
            </a:xfrm>
            <a:prstGeom prst="line">
              <a:avLst/>
            </a:prstGeom>
            <a:ln w="19050">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21" name="Suora yhdysviiva 20">
              <a:extLst>
                <a:ext uri="{FF2B5EF4-FFF2-40B4-BE49-F238E27FC236}">
                  <a16:creationId xmlns:a16="http://schemas.microsoft.com/office/drawing/2014/main" id="{F5519BFC-D03F-4D36-B01E-12BD1B096CF2}"/>
                </a:ext>
              </a:extLst>
            </p:cNvPr>
            <p:cNvCxnSpPr/>
            <p:nvPr/>
          </p:nvCxnSpPr>
          <p:spPr>
            <a:xfrm flipV="1">
              <a:off x="2725011" y="3180867"/>
              <a:ext cx="0" cy="125066"/>
            </a:xfrm>
            <a:prstGeom prst="line">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cxnSp>
          <p:nvCxnSpPr>
            <p:cNvPr id="22" name="Suora yhdysviiva 21">
              <a:extLst>
                <a:ext uri="{FF2B5EF4-FFF2-40B4-BE49-F238E27FC236}">
                  <a16:creationId xmlns:a16="http://schemas.microsoft.com/office/drawing/2014/main" id="{B1BC8A55-6C9A-4D77-AAB0-62328FAB4CB0}"/>
                </a:ext>
              </a:extLst>
            </p:cNvPr>
            <p:cNvCxnSpPr/>
            <p:nvPr/>
          </p:nvCxnSpPr>
          <p:spPr>
            <a:xfrm flipV="1">
              <a:off x="4136126" y="3180867"/>
              <a:ext cx="0" cy="125066"/>
            </a:xfrm>
            <a:prstGeom prst="line">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cxnSp>
          <p:nvCxnSpPr>
            <p:cNvPr id="23" name="Suora yhdysviiva 22">
              <a:extLst>
                <a:ext uri="{FF2B5EF4-FFF2-40B4-BE49-F238E27FC236}">
                  <a16:creationId xmlns:a16="http://schemas.microsoft.com/office/drawing/2014/main" id="{C42A75E4-7D05-404D-8ECD-28F2F1707388}"/>
                </a:ext>
              </a:extLst>
            </p:cNvPr>
            <p:cNvCxnSpPr/>
            <p:nvPr/>
          </p:nvCxnSpPr>
          <p:spPr>
            <a:xfrm>
              <a:off x="6144130" y="3058009"/>
              <a:ext cx="1102" cy="244800"/>
            </a:xfrm>
            <a:prstGeom prst="line">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cxnSp>
          <p:nvCxnSpPr>
            <p:cNvPr id="24" name="Suora yhdysviiva 23">
              <a:extLst>
                <a:ext uri="{FF2B5EF4-FFF2-40B4-BE49-F238E27FC236}">
                  <a16:creationId xmlns:a16="http://schemas.microsoft.com/office/drawing/2014/main" id="{6B008606-CD38-4658-BE83-A93E98571C3F}"/>
                </a:ext>
              </a:extLst>
            </p:cNvPr>
            <p:cNvCxnSpPr/>
            <p:nvPr/>
          </p:nvCxnSpPr>
          <p:spPr>
            <a:xfrm flipH="1">
              <a:off x="8510863" y="3062115"/>
              <a:ext cx="6" cy="243818"/>
            </a:xfrm>
            <a:prstGeom prst="line">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cxnSp>
          <p:nvCxnSpPr>
            <p:cNvPr id="25" name="Suora yhdysviiva 24">
              <a:extLst>
                <a:ext uri="{FF2B5EF4-FFF2-40B4-BE49-F238E27FC236}">
                  <a16:creationId xmlns:a16="http://schemas.microsoft.com/office/drawing/2014/main" id="{2EF390CF-7ADF-4477-9F52-7B5E6F4334BB}"/>
                </a:ext>
              </a:extLst>
            </p:cNvPr>
            <p:cNvCxnSpPr/>
            <p:nvPr/>
          </p:nvCxnSpPr>
          <p:spPr>
            <a:xfrm flipH="1" flipV="1">
              <a:off x="2477871" y="3881997"/>
              <a:ext cx="4306" cy="147644"/>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6" name="Suora yhdysviiva 25">
              <a:extLst>
                <a:ext uri="{FF2B5EF4-FFF2-40B4-BE49-F238E27FC236}">
                  <a16:creationId xmlns:a16="http://schemas.microsoft.com/office/drawing/2014/main" id="{0C85414E-0F1B-4944-A5F8-3F06F70D7669}"/>
                </a:ext>
              </a:extLst>
            </p:cNvPr>
            <p:cNvCxnSpPr/>
            <p:nvPr/>
          </p:nvCxnSpPr>
          <p:spPr>
            <a:xfrm>
              <a:off x="4136126" y="3881997"/>
              <a:ext cx="0" cy="425686"/>
            </a:xfrm>
            <a:prstGeom prst="line">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sp>
          <p:nvSpPr>
            <p:cNvPr id="27" name="Pyöristetty suorakulmio 54">
              <a:extLst>
                <a:ext uri="{FF2B5EF4-FFF2-40B4-BE49-F238E27FC236}">
                  <a16:creationId xmlns:a16="http://schemas.microsoft.com/office/drawing/2014/main" id="{578C6EA5-402F-4D53-9112-B1BC4919C7FF}"/>
                </a:ext>
              </a:extLst>
            </p:cNvPr>
            <p:cNvSpPr/>
            <p:nvPr/>
          </p:nvSpPr>
          <p:spPr>
            <a:xfrm>
              <a:off x="1913904" y="4029641"/>
              <a:ext cx="982691" cy="900000"/>
            </a:xfrm>
            <a:prstGeom prst="roundRect">
              <a:avLst/>
            </a:prstGeom>
            <a:solidFill>
              <a:schemeClr val="bg1"/>
            </a:solidFill>
            <a:ln w="19050">
              <a:solidFill>
                <a:srgbClr val="0070C0"/>
              </a:solidFill>
            </a:ln>
            <a:effectLst/>
          </p:spPr>
          <p:style>
            <a:lnRef idx="1">
              <a:schemeClr val="accent1"/>
            </a:lnRef>
            <a:fillRef idx="3">
              <a:schemeClr val="accent1"/>
            </a:fillRef>
            <a:effectRef idx="2">
              <a:schemeClr val="accent1"/>
            </a:effectRef>
            <a:fontRef idx="minor">
              <a:schemeClr val="lt1"/>
            </a:fontRef>
          </p:style>
          <p:txBody>
            <a:bodyPr lIns="36000" rIns="36000" rtlCol="0" anchor="ctr"/>
            <a:lstStyle/>
            <a:p>
              <a:pPr algn="ctr"/>
              <a:r>
                <a:rPr lang="fi-FI" dirty="0">
                  <a:solidFill>
                    <a:schemeClr val="tx1"/>
                  </a:solidFill>
                </a:rPr>
                <a:t>Kiinteä</a:t>
              </a:r>
            </a:p>
            <a:p>
              <a:pPr algn="ctr"/>
              <a:r>
                <a:rPr lang="fi-FI" dirty="0">
                  <a:solidFill>
                    <a:schemeClr val="tx1"/>
                  </a:solidFill>
                </a:rPr>
                <a:t>maksu</a:t>
              </a:r>
            </a:p>
            <a:p>
              <a:pPr algn="ctr"/>
              <a:r>
                <a:rPr lang="fi-FI" dirty="0">
                  <a:solidFill>
                    <a:schemeClr val="tx1"/>
                  </a:solidFill>
                </a:rPr>
                <a:t>25,85</a:t>
              </a:r>
              <a:r>
                <a:rPr lang="fi-FI" dirty="0">
                  <a:solidFill>
                    <a:srgbClr val="FF0000"/>
                  </a:solidFill>
                </a:rPr>
                <a:t> </a:t>
              </a:r>
              <a:r>
                <a:rPr lang="fi-FI" dirty="0">
                  <a:solidFill>
                    <a:schemeClr val="tx1"/>
                  </a:solidFill>
                </a:rPr>
                <a:t>%</a:t>
              </a:r>
            </a:p>
          </p:txBody>
        </p:sp>
        <p:sp>
          <p:nvSpPr>
            <p:cNvPr id="28" name="Tekstiruutu 27">
              <a:extLst>
                <a:ext uri="{FF2B5EF4-FFF2-40B4-BE49-F238E27FC236}">
                  <a16:creationId xmlns:a16="http://schemas.microsoft.com/office/drawing/2014/main" id="{B14A9EE6-0375-40B9-A2C6-D0EDA5AC99C8}"/>
                </a:ext>
              </a:extLst>
            </p:cNvPr>
            <p:cNvSpPr txBox="1"/>
            <p:nvPr/>
          </p:nvSpPr>
          <p:spPr>
            <a:xfrm>
              <a:off x="3034111" y="4361545"/>
              <a:ext cx="2796955" cy="646331"/>
            </a:xfrm>
            <a:prstGeom prst="rect">
              <a:avLst/>
            </a:prstGeom>
            <a:noFill/>
          </p:spPr>
          <p:txBody>
            <a:bodyPr wrap="square" rtlCol="0">
              <a:spAutoFit/>
            </a:bodyPr>
            <a:lstStyle/>
            <a:p>
              <a:r>
                <a:rPr lang="fi-FI" dirty="0"/>
                <a:t>            Palkkasumma</a:t>
              </a:r>
            </a:p>
            <a:p>
              <a:r>
                <a:rPr lang="fi-FI" dirty="0"/>
                <a:t>&lt;2,169 M€      &gt;2,169 M€</a:t>
              </a:r>
            </a:p>
          </p:txBody>
        </p:sp>
        <p:sp>
          <p:nvSpPr>
            <p:cNvPr id="29" name="Pyöristetty suorakulmio 56">
              <a:extLst>
                <a:ext uri="{FF2B5EF4-FFF2-40B4-BE49-F238E27FC236}">
                  <a16:creationId xmlns:a16="http://schemas.microsoft.com/office/drawing/2014/main" id="{243FDD4A-99D0-4D71-9A9A-55BFDBDC8AA7}"/>
                </a:ext>
              </a:extLst>
            </p:cNvPr>
            <p:cNvSpPr/>
            <p:nvPr/>
          </p:nvSpPr>
          <p:spPr>
            <a:xfrm>
              <a:off x="2197935" y="4989654"/>
              <a:ext cx="2124000" cy="1296000"/>
            </a:xfrm>
            <a:prstGeom prst="roundRect">
              <a:avLst/>
            </a:prstGeom>
            <a:solidFill>
              <a:schemeClr val="bg1"/>
            </a:solidFill>
            <a:ln w="19050">
              <a:solidFill>
                <a:srgbClr val="0070C0"/>
              </a:solidFill>
            </a:ln>
            <a:effectLst/>
          </p:spPr>
          <p:style>
            <a:lnRef idx="1">
              <a:schemeClr val="accent1"/>
            </a:lnRef>
            <a:fillRef idx="3">
              <a:schemeClr val="accent1"/>
            </a:fillRef>
            <a:effectRef idx="2">
              <a:schemeClr val="accent1"/>
            </a:effectRef>
            <a:fontRef idx="minor">
              <a:schemeClr val="lt1"/>
            </a:fontRef>
          </p:style>
          <p:txBody>
            <a:bodyPr lIns="36000" tIns="0" rIns="36000" bIns="0" rtlCol="0" anchor="ctr"/>
            <a:lstStyle/>
            <a:p>
              <a:pPr marL="108000" indent="-108000">
                <a:buFont typeface="Arial" panose="020B0604020202020204" pitchFamily="34" charset="0"/>
                <a:buChar char="•"/>
              </a:pPr>
              <a:endParaRPr lang="fi-FI" dirty="0">
                <a:solidFill>
                  <a:schemeClr val="tx1"/>
                </a:solidFill>
              </a:endParaRPr>
            </a:p>
            <a:p>
              <a:pPr marL="108000" indent="-108000">
                <a:buFont typeface="Arial" panose="020B0604020202020204" pitchFamily="34" charset="0"/>
                <a:buChar char="•"/>
              </a:pPr>
              <a:r>
                <a:rPr lang="fi-FI" dirty="0">
                  <a:solidFill>
                    <a:schemeClr val="tx1"/>
                  </a:solidFill>
                </a:rPr>
                <a:t>Kiinteä</a:t>
              </a:r>
            </a:p>
            <a:p>
              <a:pPr marL="108000"/>
              <a:r>
                <a:rPr lang="fi-FI" dirty="0">
                  <a:solidFill>
                    <a:schemeClr val="tx1"/>
                  </a:solidFill>
                </a:rPr>
                <a:t>perusmaksu</a:t>
              </a:r>
            </a:p>
            <a:p>
              <a:pPr marL="108000">
                <a:lnSpc>
                  <a:spcPct val="30000"/>
                </a:lnSpc>
              </a:pPr>
              <a:endParaRPr lang="fi-FI" dirty="0">
                <a:solidFill>
                  <a:schemeClr val="tx1"/>
                </a:solidFill>
              </a:endParaRPr>
            </a:p>
            <a:p>
              <a:pPr marL="108000" indent="-108000">
                <a:buFont typeface="Arial" panose="020B0604020202020204" pitchFamily="34" charset="0"/>
                <a:buChar char="•"/>
              </a:pPr>
              <a:r>
                <a:rPr lang="fi-FI" dirty="0">
                  <a:solidFill>
                    <a:schemeClr val="tx1"/>
                  </a:solidFill>
                </a:rPr>
                <a:t>Vakuutuskohtainen</a:t>
              </a:r>
            </a:p>
            <a:p>
              <a:r>
                <a:rPr lang="fi-FI" dirty="0">
                  <a:solidFill>
                    <a:schemeClr val="tx1"/>
                  </a:solidFill>
                </a:rPr>
                <a:t> asiakashyvitys</a:t>
              </a:r>
            </a:p>
            <a:p>
              <a:pPr marL="108000" indent="-108000">
                <a:buFont typeface="Arial" panose="020B0604020202020204" pitchFamily="34" charset="0"/>
                <a:buChar char="•"/>
              </a:pPr>
              <a:endParaRPr lang="fi-FI" dirty="0">
                <a:solidFill>
                  <a:schemeClr val="tx1"/>
                </a:solidFill>
              </a:endParaRPr>
            </a:p>
          </p:txBody>
        </p:sp>
        <p:cxnSp>
          <p:nvCxnSpPr>
            <p:cNvPr id="31" name="Suora yhdysviiva 30">
              <a:extLst>
                <a:ext uri="{FF2B5EF4-FFF2-40B4-BE49-F238E27FC236}">
                  <a16:creationId xmlns:a16="http://schemas.microsoft.com/office/drawing/2014/main" id="{68DBD84B-BB0B-4A46-BE51-B76490E8EC02}"/>
                </a:ext>
              </a:extLst>
            </p:cNvPr>
            <p:cNvCxnSpPr/>
            <p:nvPr/>
          </p:nvCxnSpPr>
          <p:spPr>
            <a:xfrm>
              <a:off x="3069135" y="4311945"/>
              <a:ext cx="2736000" cy="11875"/>
            </a:xfrm>
            <a:prstGeom prst="line">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sp>
          <p:nvSpPr>
            <p:cNvPr id="30" name="Pyöristetty suorakulmio 57">
              <a:extLst>
                <a:ext uri="{FF2B5EF4-FFF2-40B4-BE49-F238E27FC236}">
                  <a16:creationId xmlns:a16="http://schemas.microsoft.com/office/drawing/2014/main" id="{54CABC41-B3EB-42E0-BD4F-35A0054A0FC4}"/>
                </a:ext>
              </a:extLst>
            </p:cNvPr>
            <p:cNvSpPr/>
            <p:nvPr/>
          </p:nvSpPr>
          <p:spPr>
            <a:xfrm>
              <a:off x="4500043" y="4989654"/>
              <a:ext cx="2124000" cy="1296000"/>
            </a:xfrm>
            <a:prstGeom prst="roundRect">
              <a:avLst/>
            </a:prstGeom>
            <a:solidFill>
              <a:schemeClr val="bg1"/>
            </a:solidFill>
            <a:ln w="19050">
              <a:solidFill>
                <a:srgbClr val="0070C0"/>
              </a:solidFill>
            </a:ln>
            <a:effectLst/>
          </p:spPr>
          <p:style>
            <a:lnRef idx="1">
              <a:schemeClr val="accent1"/>
            </a:lnRef>
            <a:fillRef idx="3">
              <a:schemeClr val="accent1"/>
            </a:fillRef>
            <a:effectRef idx="2">
              <a:schemeClr val="accent1"/>
            </a:effectRef>
            <a:fontRef idx="minor">
              <a:schemeClr val="lt1"/>
            </a:fontRef>
          </p:style>
          <p:txBody>
            <a:bodyPr lIns="0" tIns="252000" rIns="0" bIns="0" rtlCol="0" anchor="ctr"/>
            <a:lstStyle/>
            <a:p>
              <a:pPr marL="108000" indent="-108000">
                <a:buFont typeface="Arial" pitchFamily="34" charset="0"/>
                <a:buChar char="•"/>
              </a:pPr>
              <a:r>
                <a:rPr lang="fi-FI" dirty="0">
                  <a:solidFill>
                    <a:schemeClr val="tx1"/>
                  </a:solidFill>
                </a:rPr>
                <a:t>Perus- ja maksu-</a:t>
              </a:r>
            </a:p>
            <a:p>
              <a:pPr marL="108000"/>
              <a:r>
                <a:rPr lang="fi-FI" dirty="0">
                  <a:solidFill>
                    <a:schemeClr val="tx1"/>
                  </a:solidFill>
                </a:rPr>
                <a:t>luokkamaksu</a:t>
              </a:r>
            </a:p>
            <a:p>
              <a:pPr marL="108000">
                <a:lnSpc>
                  <a:spcPct val="30000"/>
                </a:lnSpc>
              </a:pPr>
              <a:endParaRPr lang="fi-FI" dirty="0">
                <a:solidFill>
                  <a:schemeClr val="tx1"/>
                </a:solidFill>
              </a:endParaRPr>
            </a:p>
            <a:p>
              <a:pPr marL="108000" indent="-108000">
                <a:buFont typeface="Arial" pitchFamily="34" charset="0"/>
                <a:buChar char="•"/>
              </a:pPr>
              <a:r>
                <a:rPr lang="fi-FI" dirty="0">
                  <a:solidFill>
                    <a:schemeClr val="tx1"/>
                  </a:solidFill>
                </a:rPr>
                <a:t>Vakuutuskohtainen</a:t>
              </a:r>
            </a:p>
            <a:p>
              <a:pPr marL="108000"/>
              <a:r>
                <a:rPr lang="fi-FI" dirty="0">
                  <a:solidFill>
                    <a:schemeClr val="tx1"/>
                  </a:solidFill>
                </a:rPr>
                <a:t>asiakashyvitys</a:t>
              </a:r>
            </a:p>
            <a:p>
              <a:pPr marL="108000" indent="-108000">
                <a:buFont typeface="Arial" pitchFamily="34" charset="0"/>
                <a:buChar char="•"/>
              </a:pPr>
              <a:endParaRPr lang="fi-FI" dirty="0">
                <a:solidFill>
                  <a:schemeClr val="tx1"/>
                </a:solidFill>
              </a:endParaRPr>
            </a:p>
          </p:txBody>
        </p:sp>
        <p:sp>
          <p:nvSpPr>
            <p:cNvPr id="11" name="Pyöristetty suorakulmio 38">
              <a:extLst>
                <a:ext uri="{FF2B5EF4-FFF2-40B4-BE49-F238E27FC236}">
                  <a16:creationId xmlns:a16="http://schemas.microsoft.com/office/drawing/2014/main" id="{11C2F3C9-E04B-4546-AA74-31AB1B61149C}"/>
                </a:ext>
              </a:extLst>
            </p:cNvPr>
            <p:cNvSpPr/>
            <p:nvPr/>
          </p:nvSpPr>
          <p:spPr>
            <a:xfrm>
              <a:off x="2106886" y="3305933"/>
              <a:ext cx="1260000" cy="612000"/>
            </a:xfrm>
            <a:prstGeom prst="roundRect">
              <a:avLst/>
            </a:prstGeom>
            <a:solidFill>
              <a:schemeClr val="bg2">
                <a:lumMod val="40000"/>
                <a:lumOff val="60000"/>
              </a:schemeClr>
            </a:solidFill>
            <a:ln w="19050">
              <a:solidFill>
                <a:srgbClr val="0356B5"/>
              </a:solidFill>
            </a:ln>
            <a:effectLst/>
          </p:spPr>
          <p:style>
            <a:lnRef idx="1">
              <a:schemeClr val="accent1"/>
            </a:lnRef>
            <a:fillRef idx="3">
              <a:schemeClr val="accent1"/>
            </a:fillRef>
            <a:effectRef idx="2">
              <a:schemeClr val="accent1"/>
            </a:effectRef>
            <a:fontRef idx="minor">
              <a:schemeClr val="lt1"/>
            </a:fontRef>
          </p:style>
          <p:txBody>
            <a:bodyPr lIns="36000" rIns="36000" rtlCol="0" anchor="ctr"/>
            <a:lstStyle/>
            <a:p>
              <a:pPr algn="ctr"/>
              <a:r>
                <a:rPr lang="fi-FI" dirty="0">
                  <a:solidFill>
                    <a:schemeClr val="tx1"/>
                  </a:solidFill>
                </a:rPr>
                <a:t>Tilapäinen</a:t>
              </a:r>
            </a:p>
            <a:p>
              <a:pPr algn="ctr"/>
              <a:r>
                <a:rPr lang="fi-FI" dirty="0">
                  <a:solidFill>
                    <a:schemeClr val="tx1"/>
                  </a:solidFill>
                </a:rPr>
                <a:t>työnantaja</a:t>
              </a:r>
            </a:p>
          </p:txBody>
        </p:sp>
        <p:sp>
          <p:nvSpPr>
            <p:cNvPr id="12" name="Pyöristetty suorakulmio 39">
              <a:extLst>
                <a:ext uri="{FF2B5EF4-FFF2-40B4-BE49-F238E27FC236}">
                  <a16:creationId xmlns:a16="http://schemas.microsoft.com/office/drawing/2014/main" id="{D1F49D66-EA05-48AE-91B4-90B01E37F3CB}"/>
                </a:ext>
              </a:extLst>
            </p:cNvPr>
            <p:cNvSpPr/>
            <p:nvPr/>
          </p:nvSpPr>
          <p:spPr>
            <a:xfrm>
              <a:off x="3506126" y="3305933"/>
              <a:ext cx="1260000" cy="612000"/>
            </a:xfrm>
            <a:prstGeom prst="roundRect">
              <a:avLst/>
            </a:prstGeom>
            <a:solidFill>
              <a:schemeClr val="bg2">
                <a:lumMod val="40000"/>
                <a:lumOff val="60000"/>
              </a:schemeClr>
            </a:solidFill>
            <a:ln w="19050">
              <a:solidFill>
                <a:srgbClr val="0356B5"/>
              </a:solidFill>
            </a:ln>
            <a:effectLst/>
          </p:spPr>
          <p:style>
            <a:lnRef idx="1">
              <a:schemeClr val="accent1"/>
            </a:lnRef>
            <a:fillRef idx="3">
              <a:schemeClr val="accent1"/>
            </a:fillRef>
            <a:effectRef idx="2">
              <a:schemeClr val="accent1"/>
            </a:effectRef>
            <a:fontRef idx="minor">
              <a:schemeClr val="lt1"/>
            </a:fontRef>
          </p:style>
          <p:txBody>
            <a:bodyPr lIns="36000" rIns="36000" rtlCol="0" anchor="ctr"/>
            <a:lstStyle/>
            <a:p>
              <a:pPr algn="ctr"/>
              <a:r>
                <a:rPr lang="fi-FI" dirty="0">
                  <a:solidFill>
                    <a:schemeClr val="tx1"/>
                  </a:solidFill>
                </a:rPr>
                <a:t>Sopimus-</a:t>
              </a:r>
            </a:p>
            <a:p>
              <a:pPr algn="ctr"/>
              <a:r>
                <a:rPr lang="fi-FI" dirty="0">
                  <a:solidFill>
                    <a:schemeClr val="tx1"/>
                  </a:solidFill>
                </a:rPr>
                <a:t>työnantaja</a:t>
              </a:r>
            </a:p>
          </p:txBody>
        </p:sp>
      </p:grpSp>
      <p:sp>
        <p:nvSpPr>
          <p:cNvPr id="2" name="Otsikko 1">
            <a:extLst>
              <a:ext uri="{FF2B5EF4-FFF2-40B4-BE49-F238E27FC236}">
                <a16:creationId xmlns:a16="http://schemas.microsoft.com/office/drawing/2014/main" id="{3F97737B-C986-4B63-93C7-3C461106678B}"/>
              </a:ext>
            </a:extLst>
          </p:cNvPr>
          <p:cNvSpPr>
            <a:spLocks noGrp="1"/>
          </p:cNvSpPr>
          <p:nvPr>
            <p:ph type="title"/>
          </p:nvPr>
        </p:nvSpPr>
        <p:spPr>
          <a:xfrm>
            <a:off x="0" y="332656"/>
            <a:ext cx="11856640" cy="1018275"/>
          </a:xfrm>
        </p:spPr>
        <p:txBody>
          <a:bodyPr/>
          <a:lstStyle/>
          <a:p>
            <a:pPr algn="ctr"/>
            <a:r>
              <a:rPr lang="fi-FI" sz="3200" dirty="0" err="1"/>
              <a:t>TyEL</a:t>
            </a:r>
            <a:r>
              <a:rPr lang="fi-FI" sz="3200" dirty="0"/>
              <a:t>- ja MEL-vakuutusmaksu eläkelaitostyypeittäin </a:t>
            </a:r>
            <a:br>
              <a:rPr lang="fi-FI" sz="3200" dirty="0"/>
            </a:br>
            <a:r>
              <a:rPr lang="fi-FI" sz="3200" dirty="0"/>
              <a:t>vuonna 2022</a:t>
            </a:r>
          </a:p>
        </p:txBody>
      </p:sp>
    </p:spTree>
    <p:extLst>
      <p:ext uri="{BB962C8B-B14F-4D97-AF65-F5344CB8AC3E}">
        <p14:creationId xmlns:p14="http://schemas.microsoft.com/office/powerpoint/2010/main" val="2561129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äivämäärän paikkamerkki 3">
            <a:extLst>
              <a:ext uri="{FF2B5EF4-FFF2-40B4-BE49-F238E27FC236}">
                <a16:creationId xmlns:a16="http://schemas.microsoft.com/office/drawing/2014/main" id="{DAB46BC9-6006-458F-A54E-CCA85C93F578}"/>
              </a:ext>
            </a:extLst>
          </p:cNvPr>
          <p:cNvSpPr>
            <a:spLocks noGrp="1"/>
          </p:cNvSpPr>
          <p:nvPr>
            <p:ph type="dt" sz="half" idx="10"/>
          </p:nvPr>
        </p:nvSpPr>
        <p:spPr/>
        <p:txBody>
          <a:bodyPr/>
          <a:lstStyle/>
          <a:p>
            <a:r>
              <a:rPr lang="fi-FI" dirty="0"/>
              <a:t>13.12.2021</a:t>
            </a:r>
          </a:p>
        </p:txBody>
      </p:sp>
      <p:sp>
        <p:nvSpPr>
          <p:cNvPr id="5" name="Alatunnisteen paikkamerkki 4">
            <a:extLst>
              <a:ext uri="{FF2B5EF4-FFF2-40B4-BE49-F238E27FC236}">
                <a16:creationId xmlns:a16="http://schemas.microsoft.com/office/drawing/2014/main" id="{16B1B4E0-9E0D-40B5-8E47-203E323343D2}"/>
              </a:ext>
            </a:extLst>
          </p:cNvPr>
          <p:cNvSpPr>
            <a:spLocks noGrp="1"/>
          </p:cNvSpPr>
          <p:nvPr>
            <p:ph type="ftr" sz="quarter" idx="11"/>
          </p:nvPr>
        </p:nvSpPr>
        <p:spPr/>
        <p:txBody>
          <a:bodyPr/>
          <a:lstStyle/>
          <a:p>
            <a:r>
              <a:rPr lang="fi-FI"/>
              <a:t>Eläketurvakeskus   |</a:t>
            </a:r>
          </a:p>
        </p:txBody>
      </p:sp>
      <p:sp>
        <p:nvSpPr>
          <p:cNvPr id="6" name="Dian numeron paikkamerkki 5">
            <a:extLst>
              <a:ext uri="{FF2B5EF4-FFF2-40B4-BE49-F238E27FC236}">
                <a16:creationId xmlns:a16="http://schemas.microsoft.com/office/drawing/2014/main" id="{1151411D-A90F-4D55-AE53-D513AEC805BD}"/>
              </a:ext>
            </a:extLst>
          </p:cNvPr>
          <p:cNvSpPr>
            <a:spLocks noGrp="1"/>
          </p:cNvSpPr>
          <p:nvPr>
            <p:ph type="sldNum" sz="quarter" idx="12"/>
          </p:nvPr>
        </p:nvSpPr>
        <p:spPr/>
        <p:txBody>
          <a:bodyPr/>
          <a:lstStyle/>
          <a:p>
            <a:fld id="{BE2D8D75-17F6-474C-8CC8-AD93DCE1F39D}" type="slidenum">
              <a:rPr lang="fi-FI" smtClean="0"/>
              <a:t>17</a:t>
            </a:fld>
            <a:endParaRPr lang="fi-FI"/>
          </a:p>
        </p:txBody>
      </p:sp>
      <p:sp>
        <p:nvSpPr>
          <p:cNvPr id="7" name="Suorakulmio 6">
            <a:extLst>
              <a:ext uri="{FF2B5EF4-FFF2-40B4-BE49-F238E27FC236}">
                <a16:creationId xmlns:a16="http://schemas.microsoft.com/office/drawing/2014/main" id="{1090D380-1B37-4AF7-9FCE-B9A9685A3435}"/>
              </a:ext>
            </a:extLst>
          </p:cNvPr>
          <p:cNvSpPr/>
          <p:nvPr/>
        </p:nvSpPr>
        <p:spPr>
          <a:xfrm>
            <a:off x="1800958" y="5578063"/>
            <a:ext cx="8254723" cy="958980"/>
          </a:xfrm>
          <a:prstGeom prst="rect">
            <a:avLst/>
          </a:prstGeom>
        </p:spPr>
        <p:txBody>
          <a:bodyPr wrap="square">
            <a:spAutoFit/>
          </a:bodyPr>
          <a:lstStyle/>
          <a:p>
            <a:pPr>
              <a:lnSpc>
                <a:spcPct val="120000"/>
              </a:lnSpc>
            </a:pPr>
            <a:r>
              <a:rPr lang="fi-FI" sz="1600" dirty="0">
                <a:latin typeface="+mn-lt"/>
              </a:rPr>
              <a:t>1) Vahvistetut YEL-maksut. </a:t>
            </a:r>
            <a:br>
              <a:rPr lang="fi-FI" sz="1600" dirty="0">
                <a:latin typeface="+mn-lt"/>
              </a:rPr>
            </a:br>
            <a:r>
              <a:rPr lang="fi-FI" sz="1600" dirty="0">
                <a:latin typeface="+mn-lt"/>
              </a:rPr>
              <a:t>2) Maatalousyrittäjien keskimääräinen maksuprosentti on 13,9 ja apurahansaajien 13,3. </a:t>
            </a:r>
            <a:br>
              <a:rPr lang="fi-FI" sz="1600" dirty="0">
                <a:latin typeface="+mn-lt"/>
              </a:rPr>
            </a:br>
            <a:r>
              <a:rPr lang="fi-FI" sz="1600" dirty="0">
                <a:latin typeface="+mn-lt"/>
              </a:rPr>
              <a:t>3) Vahvistetut MYEL-perusprosentit. </a:t>
            </a:r>
          </a:p>
        </p:txBody>
      </p:sp>
      <p:graphicFrame>
        <p:nvGraphicFramePr>
          <p:cNvPr id="3" name="Taulukko 8">
            <a:extLst>
              <a:ext uri="{FF2B5EF4-FFF2-40B4-BE49-F238E27FC236}">
                <a16:creationId xmlns:a16="http://schemas.microsoft.com/office/drawing/2014/main" id="{BADF05F3-F4AF-47AF-8812-6A004C4D84A4}"/>
              </a:ext>
            </a:extLst>
          </p:cNvPr>
          <p:cNvGraphicFramePr>
            <a:graphicFrameLocks noGrp="1"/>
          </p:cNvGraphicFramePr>
          <p:nvPr>
            <p:extLst>
              <p:ext uri="{D42A27DB-BD31-4B8C-83A1-F6EECF244321}">
                <p14:modId xmlns:p14="http://schemas.microsoft.com/office/powerpoint/2010/main" val="3390296885"/>
              </p:ext>
            </p:extLst>
          </p:nvPr>
        </p:nvGraphicFramePr>
        <p:xfrm>
          <a:off x="1864320" y="1254760"/>
          <a:ext cx="8128000" cy="434268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1679407905"/>
                    </a:ext>
                  </a:extLst>
                </a:gridCol>
                <a:gridCol w="2032000">
                  <a:extLst>
                    <a:ext uri="{9D8B030D-6E8A-4147-A177-3AD203B41FA5}">
                      <a16:colId xmlns:a16="http://schemas.microsoft.com/office/drawing/2014/main" val="2037226697"/>
                    </a:ext>
                  </a:extLst>
                </a:gridCol>
                <a:gridCol w="2032000">
                  <a:extLst>
                    <a:ext uri="{9D8B030D-6E8A-4147-A177-3AD203B41FA5}">
                      <a16:colId xmlns:a16="http://schemas.microsoft.com/office/drawing/2014/main" val="2036678512"/>
                    </a:ext>
                  </a:extLst>
                </a:gridCol>
                <a:gridCol w="2032000">
                  <a:extLst>
                    <a:ext uri="{9D8B030D-6E8A-4147-A177-3AD203B41FA5}">
                      <a16:colId xmlns:a16="http://schemas.microsoft.com/office/drawing/2014/main" val="738749681"/>
                    </a:ext>
                  </a:extLst>
                </a:gridCol>
              </a:tblGrid>
              <a:tr h="1173905">
                <a:tc>
                  <a:txBody>
                    <a:bodyPr/>
                    <a:lstStyle/>
                    <a:p>
                      <a:endParaRPr lang="fi-FI" dirty="0"/>
                    </a:p>
                  </a:txBody>
                  <a:tcPr>
                    <a:lnR w="9525" cap="flat" cmpd="sng" algn="ctr">
                      <a:solidFill>
                        <a:schemeClr val="bg1"/>
                      </a:solidFill>
                      <a:prstDash val="solid"/>
                      <a:round/>
                      <a:headEnd type="none" w="med" len="med"/>
                      <a:tailEnd type="none" w="med" len="med"/>
                    </a:lnR>
                    <a:lnT w="9525"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356B5"/>
                    </a:solidFill>
                  </a:tcPr>
                </a:tc>
                <a:tc>
                  <a:txBody>
                    <a:bodyPr/>
                    <a:lstStyle/>
                    <a:p>
                      <a:r>
                        <a:rPr lang="fi-FI" b="1" dirty="0">
                          <a:solidFill>
                            <a:schemeClr val="bg1"/>
                          </a:solidFill>
                        </a:rPr>
                        <a:t>Maksukertymä % työtulosta (arvio)</a:t>
                      </a:r>
                    </a:p>
                  </a:txBody>
                  <a:tcPr>
                    <a:lnL w="9525" cap="flat" cmpd="sng" algn="ctr">
                      <a:solidFill>
                        <a:schemeClr val="bg1"/>
                      </a:solidFill>
                      <a:prstDash val="solid"/>
                      <a:round/>
                      <a:headEnd type="none" w="med" len="med"/>
                      <a:tailEnd type="none" w="med" len="med"/>
                    </a:lnL>
                    <a:lnT w="9525" cap="flat" cmpd="sng" algn="ctr">
                      <a:noFill/>
                      <a:prstDash val="solid"/>
                      <a:round/>
                      <a:headEnd type="none" w="med" len="med"/>
                      <a:tailEnd type="none" w="med" len="med"/>
                    </a:lnT>
                    <a:solidFill>
                      <a:srgbClr val="0356B5"/>
                    </a:solidFill>
                  </a:tcPr>
                </a:tc>
                <a:tc>
                  <a:txBody>
                    <a:bodyPr/>
                    <a:lstStyle/>
                    <a:p>
                      <a:pPr algn="ctr"/>
                      <a:r>
                        <a:rPr lang="fi-FI" b="1" dirty="0">
                          <a:solidFill>
                            <a:schemeClr val="bg1"/>
                          </a:solidFill>
                        </a:rPr>
                        <a:t>Alle 53 v ja vähintään 63 v työntekijän maksuosuus, %</a:t>
                      </a:r>
                    </a:p>
                  </a:txBody>
                  <a:tcPr>
                    <a:lnR w="9525" cap="flat" cmpd="sng" algn="ctr">
                      <a:noFill/>
                      <a:prstDash val="solid"/>
                      <a:round/>
                      <a:headEnd type="none" w="med" len="med"/>
                      <a:tailEnd type="none" w="med" len="med"/>
                    </a:lnR>
                    <a:lnT w="9525"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356B5"/>
                    </a:solidFill>
                  </a:tcPr>
                </a:tc>
                <a:tc>
                  <a:txBody>
                    <a:bodyPr/>
                    <a:lstStyle/>
                    <a:p>
                      <a:pPr algn="ctr"/>
                      <a:r>
                        <a:rPr lang="fi-FI" b="1" dirty="0">
                          <a:solidFill>
                            <a:schemeClr val="bg1"/>
                          </a:solidFill>
                        </a:rPr>
                        <a:t>53 v–62 v työntekijän maksuosuus, %</a:t>
                      </a:r>
                    </a:p>
                  </a:txBody>
                  <a:tcPr>
                    <a:lnL w="9525" cap="flat" cmpd="sng" algn="ctr">
                      <a:noFill/>
                      <a:prstDash val="solid"/>
                      <a:round/>
                      <a:headEnd type="none" w="med" len="med"/>
                      <a:tailEnd type="none" w="med" len="med"/>
                    </a:lnL>
                    <a:lnT w="9525"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356B5"/>
                    </a:solidFill>
                  </a:tcPr>
                </a:tc>
                <a:extLst>
                  <a:ext uri="{0D108BD9-81ED-4DB2-BD59-A6C34878D82A}">
                    <a16:rowId xmlns:a16="http://schemas.microsoft.com/office/drawing/2014/main" val="3448819281"/>
                  </a:ext>
                </a:extLst>
              </a:tr>
              <a:tr h="361202">
                <a:tc>
                  <a:txBody>
                    <a:bodyPr/>
                    <a:lstStyle/>
                    <a:p>
                      <a:pPr algn="l"/>
                      <a:r>
                        <a:rPr lang="fi-FI" sz="1800" dirty="0"/>
                        <a:t> Palkansaajat</a:t>
                      </a:r>
                    </a:p>
                  </a:txBody>
                  <a:tcPr marL="0" marR="0" marT="0" marB="0" anchor="ctr">
                    <a:lnT w="38100" cap="flat" cmpd="sng" algn="ctr">
                      <a:solidFill>
                        <a:schemeClr val="bg1"/>
                      </a:solidFill>
                      <a:prstDash val="solid"/>
                      <a:round/>
                      <a:headEnd type="none" w="med" len="med"/>
                      <a:tailEnd type="none" w="med" len="med"/>
                    </a:lnT>
                    <a:solidFill>
                      <a:srgbClr val="CBD1E5"/>
                    </a:solidFill>
                  </a:tcPr>
                </a:tc>
                <a:tc>
                  <a:txBody>
                    <a:bodyPr/>
                    <a:lstStyle/>
                    <a:p>
                      <a:endParaRPr lang="fi-FI" sz="1800" dirty="0"/>
                    </a:p>
                  </a:txBody>
                  <a:tcPr>
                    <a:solidFill>
                      <a:srgbClr val="CBD1E5"/>
                    </a:solidFill>
                  </a:tcPr>
                </a:tc>
                <a:tc>
                  <a:txBody>
                    <a:bodyPr/>
                    <a:lstStyle/>
                    <a:p>
                      <a:endParaRPr lang="fi-FI" sz="1800" dirty="0"/>
                    </a:p>
                  </a:txBody>
                  <a:tcPr>
                    <a:lnT w="38100" cap="flat" cmpd="sng" algn="ctr">
                      <a:solidFill>
                        <a:schemeClr val="bg1"/>
                      </a:solidFill>
                      <a:prstDash val="solid"/>
                      <a:round/>
                      <a:headEnd type="none" w="med" len="med"/>
                      <a:tailEnd type="none" w="med" len="med"/>
                    </a:lnT>
                    <a:solidFill>
                      <a:srgbClr val="CBD1E5"/>
                    </a:solidFill>
                  </a:tcPr>
                </a:tc>
                <a:tc>
                  <a:txBody>
                    <a:bodyPr/>
                    <a:lstStyle/>
                    <a:p>
                      <a:endParaRPr lang="fi-FI" sz="1800" dirty="0"/>
                    </a:p>
                  </a:txBody>
                  <a:tcPr>
                    <a:lnT w="38100" cap="flat" cmpd="sng" algn="ctr">
                      <a:solidFill>
                        <a:schemeClr val="bg1"/>
                      </a:solidFill>
                      <a:prstDash val="solid"/>
                      <a:round/>
                      <a:headEnd type="none" w="med" len="med"/>
                      <a:tailEnd type="none" w="med" len="med"/>
                    </a:lnT>
                    <a:solidFill>
                      <a:srgbClr val="CBD1E5"/>
                    </a:solidFill>
                  </a:tcPr>
                </a:tc>
                <a:extLst>
                  <a:ext uri="{0D108BD9-81ED-4DB2-BD59-A6C34878D82A}">
                    <a16:rowId xmlns:a16="http://schemas.microsoft.com/office/drawing/2014/main" val="840790186"/>
                  </a:ext>
                </a:extLst>
              </a:tr>
              <a:tr h="348525">
                <a:tc>
                  <a:txBody>
                    <a:bodyPr/>
                    <a:lstStyle/>
                    <a:p>
                      <a:pPr algn="l"/>
                      <a:r>
                        <a:rPr lang="fi-FI" sz="1800" dirty="0"/>
                        <a:t>   </a:t>
                      </a:r>
                      <a:r>
                        <a:rPr lang="fi-FI" sz="1800" dirty="0" err="1"/>
                        <a:t>TyEL</a:t>
                      </a:r>
                      <a:endParaRPr lang="fi-FI" sz="1800" dirty="0"/>
                    </a:p>
                  </a:txBody>
                  <a:tcPr marL="0" marR="0" marT="0" marB="0" anchor="ctr">
                    <a:solidFill>
                      <a:srgbClr val="E7E9F3"/>
                    </a:solidFill>
                  </a:tcPr>
                </a:tc>
                <a:tc>
                  <a:txBody>
                    <a:bodyPr/>
                    <a:lstStyle/>
                    <a:p>
                      <a:pPr algn="l"/>
                      <a:r>
                        <a:rPr lang="fi-FI" sz="1800" dirty="0"/>
                        <a:t>24,85</a:t>
                      </a:r>
                    </a:p>
                  </a:txBody>
                  <a:tcPr marL="792000" marR="0" marT="0" marB="0" anchor="ctr">
                    <a:solidFill>
                      <a:srgbClr val="E7E9F3"/>
                    </a:solidFill>
                  </a:tcPr>
                </a:tc>
                <a:tc>
                  <a:txBody>
                    <a:bodyPr/>
                    <a:lstStyle/>
                    <a:p>
                      <a:pPr algn="ctr"/>
                      <a:r>
                        <a:rPr lang="fi-FI" sz="1800" dirty="0"/>
                        <a:t>7,15</a:t>
                      </a:r>
                    </a:p>
                  </a:txBody>
                  <a:tcPr marL="0" marR="0" marT="0" marB="0" anchor="ctr">
                    <a:solidFill>
                      <a:srgbClr val="E7E9F3"/>
                    </a:solidFill>
                  </a:tcPr>
                </a:tc>
                <a:tc>
                  <a:txBody>
                    <a:bodyPr/>
                    <a:lstStyle/>
                    <a:p>
                      <a:pPr algn="ctr"/>
                      <a:r>
                        <a:rPr lang="fi-FI" sz="1800" dirty="0"/>
                        <a:t>8,65</a:t>
                      </a:r>
                    </a:p>
                  </a:txBody>
                  <a:tcPr marL="0" marR="0" marT="0" marB="0" anchor="ctr">
                    <a:solidFill>
                      <a:srgbClr val="E7E9F3"/>
                    </a:solidFill>
                  </a:tcPr>
                </a:tc>
                <a:extLst>
                  <a:ext uri="{0D108BD9-81ED-4DB2-BD59-A6C34878D82A}">
                    <a16:rowId xmlns:a16="http://schemas.microsoft.com/office/drawing/2014/main" val="3234779391"/>
                  </a:ext>
                </a:extLst>
              </a:tr>
              <a:tr h="348525">
                <a:tc>
                  <a:txBody>
                    <a:bodyPr/>
                    <a:lstStyle/>
                    <a:p>
                      <a:pPr algn="l"/>
                      <a:r>
                        <a:rPr lang="fi-FI" sz="1800" dirty="0"/>
                        <a:t>   MEL</a:t>
                      </a:r>
                    </a:p>
                  </a:txBody>
                  <a:tcPr marL="0" marR="0" marT="0" marB="0" anchor="ctr">
                    <a:solidFill>
                      <a:srgbClr val="E7E9F3"/>
                    </a:solidFill>
                  </a:tcPr>
                </a:tc>
                <a:tc>
                  <a:txBody>
                    <a:bodyPr/>
                    <a:lstStyle/>
                    <a:p>
                      <a:pPr algn="l"/>
                      <a:r>
                        <a:rPr lang="fi-FI" sz="1800" baseline="0" dirty="0">
                          <a:solidFill>
                            <a:schemeClr val="tx1"/>
                          </a:solidFill>
                        </a:rPr>
                        <a:t>19,0</a:t>
                      </a:r>
                      <a:endParaRPr lang="fi-FI" sz="1800" b="0" i="0" baseline="0" dirty="0">
                        <a:solidFill>
                          <a:schemeClr val="tx1"/>
                        </a:solidFill>
                      </a:endParaRPr>
                    </a:p>
                  </a:txBody>
                  <a:tcPr marL="792000" marR="0" marT="0" marB="0" anchor="ctr">
                    <a:solidFill>
                      <a:srgbClr val="E7E9F3"/>
                    </a:solidFill>
                  </a:tcPr>
                </a:tc>
                <a:tc>
                  <a:txBody>
                    <a:bodyPr/>
                    <a:lstStyle/>
                    <a:p>
                      <a:pPr algn="ctr"/>
                      <a:r>
                        <a:rPr lang="fi-FI" sz="1800" dirty="0">
                          <a:solidFill>
                            <a:schemeClr val="tx1"/>
                          </a:solidFill>
                        </a:rPr>
                        <a:t>7,15</a:t>
                      </a:r>
                    </a:p>
                  </a:txBody>
                  <a:tcPr marL="0" marR="0" marT="0" marB="0" anchor="ctr">
                    <a:solidFill>
                      <a:srgbClr val="E7E9F3"/>
                    </a:solidFill>
                  </a:tcPr>
                </a:tc>
                <a:tc>
                  <a:txBody>
                    <a:bodyPr/>
                    <a:lstStyle/>
                    <a:p>
                      <a:pPr algn="ctr"/>
                      <a:r>
                        <a:rPr lang="fi-FI" sz="1800" dirty="0">
                          <a:solidFill>
                            <a:schemeClr val="tx1"/>
                          </a:solidFill>
                        </a:rPr>
                        <a:t>8,65</a:t>
                      </a:r>
                    </a:p>
                  </a:txBody>
                  <a:tcPr marL="0" marR="0" marT="0" marB="0" anchor="ctr">
                    <a:solidFill>
                      <a:srgbClr val="E7E9F3"/>
                    </a:solidFill>
                  </a:tcPr>
                </a:tc>
                <a:extLst>
                  <a:ext uri="{0D108BD9-81ED-4DB2-BD59-A6C34878D82A}">
                    <a16:rowId xmlns:a16="http://schemas.microsoft.com/office/drawing/2014/main" val="875488806"/>
                  </a:ext>
                </a:extLst>
              </a:tr>
              <a:tr h="348525">
                <a:tc>
                  <a:txBody>
                    <a:bodyPr/>
                    <a:lstStyle/>
                    <a:p>
                      <a:pPr algn="l"/>
                      <a:r>
                        <a:rPr lang="fi-FI" sz="1800" dirty="0">
                          <a:solidFill>
                            <a:srgbClr val="FF0000"/>
                          </a:solidFill>
                        </a:rPr>
                        <a:t>   </a:t>
                      </a:r>
                      <a:r>
                        <a:rPr lang="fi-FI" sz="1800" dirty="0" err="1">
                          <a:solidFill>
                            <a:schemeClr val="tx1"/>
                          </a:solidFill>
                        </a:rPr>
                        <a:t>JuEL</a:t>
                      </a:r>
                      <a:r>
                        <a:rPr lang="fi-FI" sz="1800" dirty="0">
                          <a:solidFill>
                            <a:schemeClr val="tx1"/>
                          </a:solidFill>
                        </a:rPr>
                        <a:t> (Keva) </a:t>
                      </a:r>
                    </a:p>
                  </a:txBody>
                  <a:tcPr marL="0" marR="0" marT="0" marB="0" anchor="ctr">
                    <a:solidFill>
                      <a:srgbClr val="E7E9F3"/>
                    </a:solidFill>
                  </a:tcPr>
                </a:tc>
                <a:tc>
                  <a:txBody>
                    <a:bodyPr/>
                    <a:lstStyle/>
                    <a:p>
                      <a:pPr algn="l"/>
                      <a:r>
                        <a:rPr lang="fi-FI" sz="1800" dirty="0">
                          <a:solidFill>
                            <a:schemeClr val="tx1"/>
                          </a:solidFill>
                        </a:rPr>
                        <a:t>27,9</a:t>
                      </a:r>
                    </a:p>
                  </a:txBody>
                  <a:tcPr marL="792000" marR="0" marT="0" marB="0" anchor="ctr">
                    <a:solidFill>
                      <a:srgbClr val="E7E9F3"/>
                    </a:solidFill>
                  </a:tcPr>
                </a:tc>
                <a:tc>
                  <a:txBody>
                    <a:bodyPr/>
                    <a:lstStyle/>
                    <a:p>
                      <a:pPr algn="ctr"/>
                      <a:r>
                        <a:rPr lang="fi-FI" sz="1800" dirty="0">
                          <a:solidFill>
                            <a:schemeClr val="tx1"/>
                          </a:solidFill>
                        </a:rPr>
                        <a:t>7,15</a:t>
                      </a:r>
                    </a:p>
                  </a:txBody>
                  <a:tcPr marL="0" marR="0" marT="0" marB="0" anchor="ctr">
                    <a:solidFill>
                      <a:srgbClr val="E7E9F3"/>
                    </a:solidFill>
                  </a:tcPr>
                </a:tc>
                <a:tc>
                  <a:txBody>
                    <a:bodyPr/>
                    <a:lstStyle/>
                    <a:p>
                      <a:pPr algn="ctr"/>
                      <a:r>
                        <a:rPr lang="fi-FI" sz="1800" dirty="0">
                          <a:solidFill>
                            <a:schemeClr val="tx1"/>
                          </a:solidFill>
                        </a:rPr>
                        <a:t>8,65</a:t>
                      </a:r>
                    </a:p>
                  </a:txBody>
                  <a:tcPr marL="0" marR="0" marT="0" marB="0" anchor="ctr">
                    <a:solidFill>
                      <a:srgbClr val="E7E9F3"/>
                    </a:solidFill>
                  </a:tcPr>
                </a:tc>
                <a:extLst>
                  <a:ext uri="{0D108BD9-81ED-4DB2-BD59-A6C34878D82A}">
                    <a16:rowId xmlns:a16="http://schemas.microsoft.com/office/drawing/2014/main" val="2750286769"/>
                  </a:ext>
                </a:extLst>
              </a:tr>
              <a:tr h="348525">
                <a:tc>
                  <a:txBody>
                    <a:bodyPr/>
                    <a:lstStyle/>
                    <a:p>
                      <a:pPr algn="l"/>
                      <a:r>
                        <a:rPr lang="fi-FI" sz="1800" dirty="0">
                          <a:solidFill>
                            <a:schemeClr val="tx1"/>
                          </a:solidFill>
                        </a:rPr>
                        <a:t>   </a:t>
                      </a:r>
                      <a:r>
                        <a:rPr lang="fi-FI" sz="1800" dirty="0" err="1">
                          <a:solidFill>
                            <a:schemeClr val="tx1"/>
                          </a:solidFill>
                        </a:rPr>
                        <a:t>JuEL</a:t>
                      </a:r>
                      <a:r>
                        <a:rPr lang="fi-FI" sz="1800" baseline="0" dirty="0">
                          <a:solidFill>
                            <a:schemeClr val="tx1"/>
                          </a:solidFill>
                        </a:rPr>
                        <a:t> (valtio)</a:t>
                      </a:r>
                      <a:r>
                        <a:rPr lang="fi-FI" sz="1800" dirty="0">
                          <a:solidFill>
                            <a:schemeClr val="tx1"/>
                          </a:solidFill>
                        </a:rPr>
                        <a:t> </a:t>
                      </a:r>
                    </a:p>
                  </a:txBody>
                  <a:tcPr marL="0" marR="0" marT="0" marB="0" anchor="ctr">
                    <a:solidFill>
                      <a:srgbClr val="E7E9F3"/>
                    </a:solidFill>
                  </a:tcPr>
                </a:tc>
                <a:tc>
                  <a:txBody>
                    <a:bodyPr/>
                    <a:lstStyle/>
                    <a:p>
                      <a:pPr algn="l"/>
                      <a:r>
                        <a:rPr lang="fi-FI" sz="1800" dirty="0">
                          <a:solidFill>
                            <a:schemeClr val="tx1"/>
                          </a:solidFill>
                        </a:rPr>
                        <a:t>24,85</a:t>
                      </a:r>
                    </a:p>
                  </a:txBody>
                  <a:tcPr marL="792000" marR="0" marT="0" marB="0" anchor="ctr">
                    <a:solidFill>
                      <a:srgbClr val="E7E9F3"/>
                    </a:solidFill>
                  </a:tcPr>
                </a:tc>
                <a:tc>
                  <a:txBody>
                    <a:bodyPr/>
                    <a:lstStyle/>
                    <a:p>
                      <a:pPr algn="ctr"/>
                      <a:r>
                        <a:rPr lang="fi-FI" sz="1800" dirty="0">
                          <a:solidFill>
                            <a:schemeClr val="tx1"/>
                          </a:solidFill>
                        </a:rPr>
                        <a:t>7,15</a:t>
                      </a:r>
                    </a:p>
                  </a:txBody>
                  <a:tcPr marL="0" marR="0" marT="0" marB="0" anchor="ctr">
                    <a:solidFill>
                      <a:srgbClr val="E7E9F3"/>
                    </a:solidFill>
                  </a:tcPr>
                </a:tc>
                <a:tc>
                  <a:txBody>
                    <a:bodyPr/>
                    <a:lstStyle/>
                    <a:p>
                      <a:pPr algn="ctr"/>
                      <a:r>
                        <a:rPr lang="fi-FI" sz="1800" dirty="0">
                          <a:solidFill>
                            <a:schemeClr val="tx1"/>
                          </a:solidFill>
                        </a:rPr>
                        <a:t>8,65</a:t>
                      </a:r>
                    </a:p>
                  </a:txBody>
                  <a:tcPr marL="0" marR="0" marT="0" marB="0" anchor="ctr">
                    <a:solidFill>
                      <a:srgbClr val="E7E9F3"/>
                    </a:solidFill>
                  </a:tcPr>
                </a:tc>
                <a:extLst>
                  <a:ext uri="{0D108BD9-81ED-4DB2-BD59-A6C34878D82A}">
                    <a16:rowId xmlns:a16="http://schemas.microsoft.com/office/drawing/2014/main" val="442290053"/>
                  </a:ext>
                </a:extLst>
              </a:tr>
              <a:tr h="348525">
                <a:tc>
                  <a:txBody>
                    <a:bodyPr/>
                    <a:lstStyle/>
                    <a:p>
                      <a:pPr algn="l"/>
                      <a:r>
                        <a:rPr lang="fi-FI" sz="1800" dirty="0">
                          <a:solidFill>
                            <a:srgbClr val="FF0000"/>
                          </a:solidFill>
                        </a:rPr>
                        <a:t>   </a:t>
                      </a:r>
                      <a:r>
                        <a:rPr lang="fi-FI" sz="1800" dirty="0" err="1">
                          <a:solidFill>
                            <a:schemeClr val="tx1"/>
                          </a:solidFill>
                        </a:rPr>
                        <a:t>JuEL</a:t>
                      </a:r>
                      <a:r>
                        <a:rPr lang="fi-FI" sz="1800" baseline="0" dirty="0">
                          <a:solidFill>
                            <a:schemeClr val="tx1"/>
                          </a:solidFill>
                        </a:rPr>
                        <a:t> (kirkko)</a:t>
                      </a:r>
                      <a:endParaRPr lang="fi-FI" sz="1800" dirty="0">
                        <a:solidFill>
                          <a:schemeClr val="tx1"/>
                        </a:solidFill>
                      </a:endParaRPr>
                    </a:p>
                  </a:txBody>
                  <a:tcPr marL="0" marR="0" marT="0" marB="0" anchor="ctr">
                    <a:solidFill>
                      <a:srgbClr val="E7E9F3"/>
                    </a:solidFill>
                  </a:tcPr>
                </a:tc>
                <a:tc>
                  <a:txBody>
                    <a:bodyPr/>
                    <a:lstStyle/>
                    <a:p>
                      <a:pPr algn="l"/>
                      <a:r>
                        <a:rPr lang="fi-FI" sz="1800" dirty="0">
                          <a:solidFill>
                            <a:schemeClr val="tx1"/>
                          </a:solidFill>
                        </a:rPr>
                        <a:t>28,97</a:t>
                      </a:r>
                    </a:p>
                  </a:txBody>
                  <a:tcPr marL="792000" marR="0" marT="0" marB="0" anchor="ctr">
                    <a:solidFill>
                      <a:srgbClr val="E7E9F3"/>
                    </a:solidFill>
                  </a:tcPr>
                </a:tc>
                <a:tc>
                  <a:txBody>
                    <a:bodyPr/>
                    <a:lstStyle/>
                    <a:p>
                      <a:pPr algn="ctr"/>
                      <a:r>
                        <a:rPr lang="fi-FI" sz="1800" dirty="0">
                          <a:solidFill>
                            <a:schemeClr val="tx1"/>
                          </a:solidFill>
                        </a:rPr>
                        <a:t>7,15</a:t>
                      </a:r>
                    </a:p>
                  </a:txBody>
                  <a:tcPr marL="0" marR="0" marT="0" marB="0" anchor="ctr">
                    <a:solidFill>
                      <a:srgbClr val="E7E9F3"/>
                    </a:solidFill>
                  </a:tcPr>
                </a:tc>
                <a:tc>
                  <a:txBody>
                    <a:bodyPr/>
                    <a:lstStyle/>
                    <a:p>
                      <a:pPr algn="ctr"/>
                      <a:r>
                        <a:rPr lang="fi-FI" sz="1800" dirty="0">
                          <a:solidFill>
                            <a:schemeClr val="tx1"/>
                          </a:solidFill>
                        </a:rPr>
                        <a:t>8,65</a:t>
                      </a:r>
                    </a:p>
                  </a:txBody>
                  <a:tcPr marL="0" marR="0" marT="0" marB="0" anchor="ctr">
                    <a:solidFill>
                      <a:srgbClr val="E7E9F3"/>
                    </a:solidFill>
                  </a:tcPr>
                </a:tc>
                <a:extLst>
                  <a:ext uri="{0D108BD9-81ED-4DB2-BD59-A6C34878D82A}">
                    <a16:rowId xmlns:a16="http://schemas.microsoft.com/office/drawing/2014/main" val="1256985678"/>
                  </a:ext>
                </a:extLst>
              </a:tr>
              <a:tr h="348525">
                <a:tc>
                  <a:txBody>
                    <a:bodyPr/>
                    <a:lstStyle/>
                    <a:p>
                      <a:pPr algn="l"/>
                      <a:r>
                        <a:rPr lang="fi-FI" sz="1800" dirty="0"/>
                        <a:t> Yrittäjät</a:t>
                      </a:r>
                    </a:p>
                  </a:txBody>
                  <a:tcPr marL="0" marR="0" marT="0" marB="0" anchor="ctr">
                    <a:solidFill>
                      <a:srgbClr val="CBD1E5"/>
                    </a:solidFill>
                  </a:tcPr>
                </a:tc>
                <a:tc>
                  <a:txBody>
                    <a:bodyPr/>
                    <a:lstStyle/>
                    <a:p>
                      <a:pPr algn="l"/>
                      <a:r>
                        <a:rPr lang="fi-FI" sz="1800" dirty="0"/>
                        <a:t> </a:t>
                      </a:r>
                    </a:p>
                  </a:txBody>
                  <a:tcPr marL="792000" marR="0" marT="0" marB="0" anchor="ctr">
                    <a:solidFill>
                      <a:srgbClr val="CBD1E5"/>
                    </a:solidFill>
                  </a:tcPr>
                </a:tc>
                <a:tc>
                  <a:txBody>
                    <a:bodyPr/>
                    <a:lstStyle/>
                    <a:p>
                      <a:pPr algn="r"/>
                      <a:r>
                        <a:rPr lang="fi-FI" sz="1800" dirty="0"/>
                        <a:t> </a:t>
                      </a:r>
                    </a:p>
                  </a:txBody>
                  <a:tcPr marL="0" marR="0" marT="0" marB="0" anchor="ctr">
                    <a:solidFill>
                      <a:srgbClr val="CBD1E5"/>
                    </a:solidFill>
                  </a:tcPr>
                </a:tc>
                <a:tc>
                  <a:txBody>
                    <a:bodyPr/>
                    <a:lstStyle/>
                    <a:p>
                      <a:pPr algn="r"/>
                      <a:r>
                        <a:rPr lang="fi-FI" sz="1800" dirty="0"/>
                        <a:t> </a:t>
                      </a:r>
                    </a:p>
                  </a:txBody>
                  <a:tcPr marL="0" marR="0" marT="0" marB="0" anchor="ctr">
                    <a:solidFill>
                      <a:srgbClr val="CBD1E5"/>
                    </a:solidFill>
                  </a:tcPr>
                </a:tc>
                <a:extLst>
                  <a:ext uri="{0D108BD9-81ED-4DB2-BD59-A6C34878D82A}">
                    <a16:rowId xmlns:a16="http://schemas.microsoft.com/office/drawing/2014/main" val="3467105912"/>
                  </a:ext>
                </a:extLst>
              </a:tr>
              <a:tr h="348525">
                <a:tc>
                  <a:txBody>
                    <a:bodyPr/>
                    <a:lstStyle/>
                    <a:p>
                      <a:pPr algn="l"/>
                      <a:r>
                        <a:rPr lang="fi-FI" sz="1800" dirty="0"/>
                        <a:t> </a:t>
                      </a:r>
                      <a:r>
                        <a:rPr lang="fi-FI" sz="1800" baseline="0" dirty="0"/>
                        <a:t>  </a:t>
                      </a:r>
                      <a:r>
                        <a:rPr lang="fi-FI" sz="1800" dirty="0"/>
                        <a:t>YEL</a:t>
                      </a:r>
                    </a:p>
                  </a:txBody>
                  <a:tcPr marL="0" marR="0" marT="0" marB="0" anchor="ctr">
                    <a:solidFill>
                      <a:srgbClr val="E7E9F3"/>
                    </a:solidFill>
                  </a:tcPr>
                </a:tc>
                <a:tc>
                  <a:txBody>
                    <a:bodyPr/>
                    <a:lstStyle/>
                    <a:p>
                      <a:pPr algn="l"/>
                      <a:r>
                        <a:rPr lang="fi-FI" sz="1800" dirty="0">
                          <a:solidFill>
                            <a:schemeClr val="tx1"/>
                          </a:solidFill>
                        </a:rPr>
                        <a:t>23,1</a:t>
                      </a:r>
                    </a:p>
                  </a:txBody>
                  <a:tcPr marL="792000" marR="0" marT="0" marB="0" anchor="ctr">
                    <a:solidFill>
                      <a:srgbClr val="E7E9F3"/>
                    </a:solidFill>
                  </a:tcPr>
                </a:tc>
                <a:tc>
                  <a:txBody>
                    <a:bodyPr/>
                    <a:lstStyle/>
                    <a:p>
                      <a:pPr algn="r"/>
                      <a:r>
                        <a:rPr lang="fi-FI" sz="1800" dirty="0">
                          <a:solidFill>
                            <a:schemeClr val="tx1"/>
                          </a:solidFill>
                        </a:rPr>
                        <a:t> 24,1</a:t>
                      </a:r>
                      <a:r>
                        <a:rPr lang="fi-FI" sz="1800" baseline="0" dirty="0">
                          <a:solidFill>
                            <a:schemeClr val="tx1"/>
                          </a:solidFill>
                        </a:rPr>
                        <a:t> </a:t>
                      </a:r>
                      <a:r>
                        <a:rPr lang="fi-FI" sz="1800" baseline="30000" dirty="0">
                          <a:solidFill>
                            <a:schemeClr val="tx1"/>
                          </a:solidFill>
                        </a:rPr>
                        <a:t>1)</a:t>
                      </a:r>
                    </a:p>
                  </a:txBody>
                  <a:tcPr marL="0" marR="684000" marT="0" marB="0" anchor="ctr">
                    <a:solidFill>
                      <a:srgbClr val="E7E9F3"/>
                    </a:solidFill>
                  </a:tcPr>
                </a:tc>
                <a:tc>
                  <a:txBody>
                    <a:bodyPr/>
                    <a:lstStyle/>
                    <a:p>
                      <a:pPr algn="r"/>
                      <a:r>
                        <a:rPr lang="fi-FI" sz="1800" dirty="0">
                          <a:solidFill>
                            <a:schemeClr val="tx1"/>
                          </a:solidFill>
                        </a:rPr>
                        <a:t> 25,6 </a:t>
                      </a:r>
                      <a:r>
                        <a:rPr lang="fi-FI" sz="1800" baseline="30000" dirty="0">
                          <a:solidFill>
                            <a:schemeClr val="tx1"/>
                          </a:solidFill>
                        </a:rPr>
                        <a:t>1)</a:t>
                      </a:r>
                    </a:p>
                  </a:txBody>
                  <a:tcPr marL="0" marR="720000" marT="0" marB="0" anchor="ctr">
                    <a:solidFill>
                      <a:srgbClr val="E7E9F3"/>
                    </a:solidFill>
                  </a:tcPr>
                </a:tc>
                <a:extLst>
                  <a:ext uri="{0D108BD9-81ED-4DB2-BD59-A6C34878D82A}">
                    <a16:rowId xmlns:a16="http://schemas.microsoft.com/office/drawing/2014/main" val="4221854366"/>
                  </a:ext>
                </a:extLst>
              </a:tr>
              <a:tr h="348525">
                <a:tc>
                  <a:txBody>
                    <a:bodyPr/>
                    <a:lstStyle/>
                    <a:p>
                      <a:pPr algn="l"/>
                      <a:r>
                        <a:rPr lang="fi-FI" sz="1800" dirty="0"/>
                        <a:t>   MYEL</a:t>
                      </a:r>
                    </a:p>
                  </a:txBody>
                  <a:tcPr marL="0" marR="0" marT="0" marB="0" anchor="ctr">
                    <a:solidFill>
                      <a:srgbClr val="E7E9F3"/>
                    </a:solidFill>
                  </a:tcPr>
                </a:tc>
                <a:tc>
                  <a:txBody>
                    <a:bodyPr/>
                    <a:lstStyle/>
                    <a:p>
                      <a:pPr algn="r"/>
                      <a:r>
                        <a:rPr lang="fi-FI" sz="1800" dirty="0">
                          <a:solidFill>
                            <a:schemeClr val="tx1"/>
                          </a:solidFill>
                        </a:rPr>
                        <a:t> 13,9/13,3 </a:t>
                      </a:r>
                      <a:r>
                        <a:rPr lang="fi-FI" sz="1800" baseline="30000" dirty="0">
                          <a:solidFill>
                            <a:schemeClr val="tx1"/>
                          </a:solidFill>
                        </a:rPr>
                        <a:t>2)</a:t>
                      </a:r>
                    </a:p>
                  </a:txBody>
                  <a:tcPr marL="0" marR="324000" marT="0" marB="0" anchor="ctr">
                    <a:solidFill>
                      <a:srgbClr val="E7E9F3"/>
                    </a:solidFill>
                  </a:tcPr>
                </a:tc>
                <a:tc>
                  <a:txBody>
                    <a:bodyPr/>
                    <a:lstStyle/>
                    <a:p>
                      <a:pPr algn="r"/>
                      <a:r>
                        <a:rPr lang="fi-FI" sz="1800" dirty="0">
                          <a:solidFill>
                            <a:schemeClr val="tx1"/>
                          </a:solidFill>
                        </a:rPr>
                        <a:t> 24,1 </a:t>
                      </a:r>
                      <a:r>
                        <a:rPr lang="fi-FI" sz="1800" baseline="30000" dirty="0">
                          <a:solidFill>
                            <a:schemeClr val="tx1"/>
                          </a:solidFill>
                        </a:rPr>
                        <a:t>3)</a:t>
                      </a:r>
                    </a:p>
                  </a:txBody>
                  <a:tcPr marL="0" marR="684000" marT="0" marB="0" anchor="ctr">
                    <a:solidFill>
                      <a:srgbClr val="E7E9F3"/>
                    </a:solidFill>
                  </a:tcPr>
                </a:tc>
                <a:tc>
                  <a:txBody>
                    <a:bodyPr/>
                    <a:lstStyle/>
                    <a:p>
                      <a:pPr algn="r"/>
                      <a:r>
                        <a:rPr lang="fi-FI" sz="1800" dirty="0">
                          <a:solidFill>
                            <a:schemeClr val="tx1"/>
                          </a:solidFill>
                        </a:rPr>
                        <a:t> 25,6 </a:t>
                      </a:r>
                      <a:r>
                        <a:rPr lang="fi-FI" sz="1800" baseline="30000" dirty="0">
                          <a:solidFill>
                            <a:schemeClr val="tx1"/>
                          </a:solidFill>
                        </a:rPr>
                        <a:t>3)</a:t>
                      </a:r>
                    </a:p>
                  </a:txBody>
                  <a:tcPr marL="0" marR="720000" marT="0" marB="0" anchor="ctr">
                    <a:solidFill>
                      <a:srgbClr val="E7E9F3"/>
                    </a:solidFill>
                  </a:tcPr>
                </a:tc>
                <a:extLst>
                  <a:ext uri="{0D108BD9-81ED-4DB2-BD59-A6C34878D82A}">
                    <a16:rowId xmlns:a16="http://schemas.microsoft.com/office/drawing/2014/main" val="863937752"/>
                  </a:ext>
                </a:extLst>
              </a:tr>
            </a:tbl>
          </a:graphicData>
        </a:graphic>
      </p:graphicFrame>
      <p:sp>
        <p:nvSpPr>
          <p:cNvPr id="2" name="Otsikko 1">
            <a:extLst>
              <a:ext uri="{FF2B5EF4-FFF2-40B4-BE49-F238E27FC236}">
                <a16:creationId xmlns:a16="http://schemas.microsoft.com/office/drawing/2014/main" id="{3F97737B-C986-4B63-93C7-3C461106678B}"/>
              </a:ext>
            </a:extLst>
          </p:cNvPr>
          <p:cNvSpPr>
            <a:spLocks noGrp="1"/>
          </p:cNvSpPr>
          <p:nvPr>
            <p:ph type="title"/>
          </p:nvPr>
        </p:nvSpPr>
        <p:spPr>
          <a:xfrm>
            <a:off x="0" y="332656"/>
            <a:ext cx="11856640" cy="648072"/>
          </a:xfrm>
        </p:spPr>
        <p:txBody>
          <a:bodyPr/>
          <a:lstStyle/>
          <a:p>
            <a:pPr algn="ctr"/>
            <a:r>
              <a:rPr lang="fi-FI" dirty="0"/>
              <a:t>Työeläkemaksuprosentit vuonna 2022</a:t>
            </a:r>
          </a:p>
        </p:txBody>
      </p:sp>
    </p:spTree>
    <p:extLst>
      <p:ext uri="{BB962C8B-B14F-4D97-AF65-F5344CB8AC3E}">
        <p14:creationId xmlns:p14="http://schemas.microsoft.com/office/powerpoint/2010/main" val="25962053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äivämäärän paikkamerkki 3">
            <a:extLst>
              <a:ext uri="{FF2B5EF4-FFF2-40B4-BE49-F238E27FC236}">
                <a16:creationId xmlns:a16="http://schemas.microsoft.com/office/drawing/2014/main" id="{DAB46BC9-6006-458F-A54E-CCA85C93F578}"/>
              </a:ext>
            </a:extLst>
          </p:cNvPr>
          <p:cNvSpPr>
            <a:spLocks noGrp="1"/>
          </p:cNvSpPr>
          <p:nvPr>
            <p:ph type="dt" sz="half" idx="10"/>
          </p:nvPr>
        </p:nvSpPr>
        <p:spPr/>
        <p:txBody>
          <a:bodyPr/>
          <a:lstStyle/>
          <a:p>
            <a:r>
              <a:rPr lang="fi-FI" dirty="0"/>
              <a:t>13.12.2021</a:t>
            </a:r>
          </a:p>
        </p:txBody>
      </p:sp>
      <p:sp>
        <p:nvSpPr>
          <p:cNvPr id="5" name="Alatunnisteen paikkamerkki 4">
            <a:extLst>
              <a:ext uri="{FF2B5EF4-FFF2-40B4-BE49-F238E27FC236}">
                <a16:creationId xmlns:a16="http://schemas.microsoft.com/office/drawing/2014/main" id="{16B1B4E0-9E0D-40B5-8E47-203E323343D2}"/>
              </a:ext>
            </a:extLst>
          </p:cNvPr>
          <p:cNvSpPr>
            <a:spLocks noGrp="1"/>
          </p:cNvSpPr>
          <p:nvPr>
            <p:ph type="ftr" sz="quarter" idx="11"/>
          </p:nvPr>
        </p:nvSpPr>
        <p:spPr/>
        <p:txBody>
          <a:bodyPr/>
          <a:lstStyle/>
          <a:p>
            <a:r>
              <a:rPr lang="fi-FI"/>
              <a:t>Eläketurvakeskus   |</a:t>
            </a:r>
          </a:p>
        </p:txBody>
      </p:sp>
      <p:sp>
        <p:nvSpPr>
          <p:cNvPr id="6" name="Dian numeron paikkamerkki 5">
            <a:extLst>
              <a:ext uri="{FF2B5EF4-FFF2-40B4-BE49-F238E27FC236}">
                <a16:creationId xmlns:a16="http://schemas.microsoft.com/office/drawing/2014/main" id="{1151411D-A90F-4D55-AE53-D513AEC805BD}"/>
              </a:ext>
            </a:extLst>
          </p:cNvPr>
          <p:cNvSpPr>
            <a:spLocks noGrp="1"/>
          </p:cNvSpPr>
          <p:nvPr>
            <p:ph type="sldNum" sz="quarter" idx="12"/>
          </p:nvPr>
        </p:nvSpPr>
        <p:spPr/>
        <p:txBody>
          <a:bodyPr/>
          <a:lstStyle/>
          <a:p>
            <a:fld id="{BE2D8D75-17F6-474C-8CC8-AD93DCE1F39D}" type="slidenum">
              <a:rPr lang="fi-FI" smtClean="0"/>
              <a:t>18</a:t>
            </a:fld>
            <a:endParaRPr lang="fi-FI"/>
          </a:p>
        </p:txBody>
      </p:sp>
      <p:graphicFrame>
        <p:nvGraphicFramePr>
          <p:cNvPr id="3" name="Taulukko 6">
            <a:extLst>
              <a:ext uri="{FF2B5EF4-FFF2-40B4-BE49-F238E27FC236}">
                <a16:creationId xmlns:a16="http://schemas.microsoft.com/office/drawing/2014/main" id="{F7BD02CE-7708-4FD7-9F1E-BC0EC229C10D}"/>
              </a:ext>
            </a:extLst>
          </p:cNvPr>
          <p:cNvGraphicFramePr>
            <a:graphicFrameLocks noGrp="1"/>
          </p:cNvGraphicFramePr>
          <p:nvPr>
            <p:extLst>
              <p:ext uri="{D42A27DB-BD31-4B8C-83A1-F6EECF244321}">
                <p14:modId xmlns:p14="http://schemas.microsoft.com/office/powerpoint/2010/main" val="709278259"/>
              </p:ext>
            </p:extLst>
          </p:nvPr>
        </p:nvGraphicFramePr>
        <p:xfrm>
          <a:off x="3287687" y="1916832"/>
          <a:ext cx="4627587" cy="3337560"/>
        </p:xfrm>
        <a:graphic>
          <a:graphicData uri="http://schemas.openxmlformats.org/drawingml/2006/table">
            <a:tbl>
              <a:tblPr firstRow="1" bandRow="1">
                <a:tableStyleId>{5C22544A-7EE6-4342-B048-85BDC9FD1C3A}</a:tableStyleId>
              </a:tblPr>
              <a:tblGrid>
                <a:gridCol w="2570882">
                  <a:extLst>
                    <a:ext uri="{9D8B030D-6E8A-4147-A177-3AD203B41FA5}">
                      <a16:colId xmlns:a16="http://schemas.microsoft.com/office/drawing/2014/main" val="3002489253"/>
                    </a:ext>
                  </a:extLst>
                </a:gridCol>
                <a:gridCol w="2056705">
                  <a:extLst>
                    <a:ext uri="{9D8B030D-6E8A-4147-A177-3AD203B41FA5}">
                      <a16:colId xmlns:a16="http://schemas.microsoft.com/office/drawing/2014/main" val="826183507"/>
                    </a:ext>
                  </a:extLst>
                </a:gridCol>
              </a:tblGrid>
              <a:tr h="370840">
                <a:tc>
                  <a:txBody>
                    <a:bodyPr/>
                    <a:lstStyle/>
                    <a:p>
                      <a:endParaRPr lang="fi-FI" sz="1800" dirty="0"/>
                    </a:p>
                  </a:txBody>
                  <a:tcPr marL="36000" marR="36000" anchor="ctr"/>
                </a:tc>
                <a:tc>
                  <a:txBody>
                    <a:bodyPr/>
                    <a:lstStyle/>
                    <a:p>
                      <a:pPr algn="ctr"/>
                      <a:r>
                        <a:rPr lang="fi-FI" sz="1800" b="1" dirty="0">
                          <a:solidFill>
                            <a:schemeClr val="bg1"/>
                          </a:solidFill>
                        </a:rPr>
                        <a:t>%</a:t>
                      </a:r>
                      <a:r>
                        <a:rPr lang="fi-FI" sz="1800" b="1" baseline="0" dirty="0">
                          <a:solidFill>
                            <a:schemeClr val="bg1"/>
                          </a:solidFill>
                        </a:rPr>
                        <a:t> palkasta</a:t>
                      </a:r>
                      <a:endParaRPr lang="fi-FI" sz="1800" b="1" dirty="0">
                        <a:solidFill>
                          <a:schemeClr val="bg1"/>
                        </a:solidFill>
                      </a:endParaRPr>
                    </a:p>
                  </a:txBody>
                  <a:tcPr marL="36000" marR="36000" anchor="ctr"/>
                </a:tc>
                <a:extLst>
                  <a:ext uri="{0D108BD9-81ED-4DB2-BD59-A6C34878D82A}">
                    <a16:rowId xmlns:a16="http://schemas.microsoft.com/office/drawing/2014/main" val="3552609972"/>
                  </a:ext>
                </a:extLst>
              </a:tr>
              <a:tr h="370840">
                <a:tc>
                  <a:txBody>
                    <a:bodyPr/>
                    <a:lstStyle/>
                    <a:p>
                      <a:pPr algn="l"/>
                      <a:r>
                        <a:rPr lang="fi-FI" sz="1800" dirty="0"/>
                        <a:t> Vanhuuseläkeosa</a:t>
                      </a:r>
                    </a:p>
                  </a:txBody>
                  <a:tcPr marL="108000" marR="0" marT="0" marB="0" anchor="b">
                    <a:solidFill>
                      <a:srgbClr val="E7E9F3"/>
                    </a:solidFill>
                  </a:tcPr>
                </a:tc>
                <a:tc>
                  <a:txBody>
                    <a:bodyPr/>
                    <a:lstStyle/>
                    <a:p>
                      <a:pPr algn="r"/>
                      <a:r>
                        <a:rPr lang="fi-FI" sz="1800" dirty="0">
                          <a:solidFill>
                            <a:schemeClr val="tx1"/>
                          </a:solidFill>
                        </a:rPr>
                        <a:t>3,6</a:t>
                      </a:r>
                    </a:p>
                  </a:txBody>
                  <a:tcPr marL="0" marR="828000" marT="0" marB="0" anchor="ctr">
                    <a:solidFill>
                      <a:srgbClr val="E7E9F3"/>
                    </a:solidFill>
                  </a:tcPr>
                </a:tc>
                <a:extLst>
                  <a:ext uri="{0D108BD9-81ED-4DB2-BD59-A6C34878D82A}">
                    <a16:rowId xmlns:a16="http://schemas.microsoft.com/office/drawing/2014/main" val="792196839"/>
                  </a:ext>
                </a:extLst>
              </a:tr>
              <a:tr h="370840">
                <a:tc>
                  <a:txBody>
                    <a:bodyPr/>
                    <a:lstStyle/>
                    <a:p>
                      <a:pPr algn="l"/>
                      <a:r>
                        <a:rPr lang="fi-FI" sz="1800" dirty="0"/>
                        <a:t> Työkyvyttömyyseläkeosa</a:t>
                      </a:r>
                    </a:p>
                  </a:txBody>
                  <a:tcPr marL="108000" marR="0" marT="0" marB="0" anchor="ctr">
                    <a:solidFill>
                      <a:srgbClr val="E7E9F3"/>
                    </a:solidFill>
                  </a:tcPr>
                </a:tc>
                <a:tc>
                  <a:txBody>
                    <a:bodyPr/>
                    <a:lstStyle/>
                    <a:p>
                      <a:pPr algn="r"/>
                      <a:r>
                        <a:rPr lang="fi-FI" sz="1800" dirty="0">
                          <a:solidFill>
                            <a:schemeClr val="tx1"/>
                          </a:solidFill>
                        </a:rPr>
                        <a:t>1,1</a:t>
                      </a:r>
                    </a:p>
                  </a:txBody>
                  <a:tcPr marL="0" marR="828000" marT="0" marB="0" anchor="ctr">
                    <a:solidFill>
                      <a:srgbClr val="E7E9F3"/>
                    </a:solidFill>
                  </a:tcPr>
                </a:tc>
                <a:extLst>
                  <a:ext uri="{0D108BD9-81ED-4DB2-BD59-A6C34878D82A}">
                    <a16:rowId xmlns:a16="http://schemas.microsoft.com/office/drawing/2014/main" val="461769101"/>
                  </a:ext>
                </a:extLst>
              </a:tr>
              <a:tr h="370840">
                <a:tc>
                  <a:txBody>
                    <a:bodyPr/>
                    <a:lstStyle/>
                    <a:p>
                      <a:pPr algn="l"/>
                      <a:r>
                        <a:rPr lang="fi-FI" sz="1800" dirty="0"/>
                        <a:t> Tasausosa</a:t>
                      </a:r>
                    </a:p>
                  </a:txBody>
                  <a:tcPr marL="108000" marR="0" marT="0" marB="0" anchor="ctr">
                    <a:solidFill>
                      <a:srgbClr val="E7E9F3"/>
                    </a:solidFill>
                  </a:tcPr>
                </a:tc>
                <a:tc>
                  <a:txBody>
                    <a:bodyPr/>
                    <a:lstStyle/>
                    <a:p>
                      <a:pPr algn="r"/>
                      <a:r>
                        <a:rPr lang="fi-FI" sz="1800" dirty="0">
                          <a:solidFill>
                            <a:schemeClr val="tx1"/>
                          </a:solidFill>
                        </a:rPr>
                        <a:t>20,35</a:t>
                      </a:r>
                    </a:p>
                  </a:txBody>
                  <a:tcPr marL="0" marR="828000" marT="0" marB="0" anchor="ctr">
                    <a:solidFill>
                      <a:srgbClr val="E7E9F3"/>
                    </a:solidFill>
                  </a:tcPr>
                </a:tc>
                <a:extLst>
                  <a:ext uri="{0D108BD9-81ED-4DB2-BD59-A6C34878D82A}">
                    <a16:rowId xmlns:a16="http://schemas.microsoft.com/office/drawing/2014/main" val="1657010784"/>
                  </a:ext>
                </a:extLst>
              </a:tr>
              <a:tr h="370840">
                <a:tc>
                  <a:txBody>
                    <a:bodyPr/>
                    <a:lstStyle/>
                    <a:p>
                      <a:pPr algn="l"/>
                      <a:r>
                        <a:rPr lang="fi-FI" sz="1800" dirty="0"/>
                        <a:t> Muut</a:t>
                      </a:r>
                      <a:r>
                        <a:rPr lang="fi-FI" sz="1800" baseline="0" dirty="0"/>
                        <a:t> osat</a:t>
                      </a:r>
                      <a:endParaRPr lang="fi-FI" sz="1800" dirty="0"/>
                    </a:p>
                  </a:txBody>
                  <a:tcPr marL="108000" marR="0" marT="0" marB="0" anchor="ctr">
                    <a:solidFill>
                      <a:srgbClr val="E7E9F3"/>
                    </a:solidFill>
                  </a:tcPr>
                </a:tc>
                <a:tc>
                  <a:txBody>
                    <a:bodyPr/>
                    <a:lstStyle/>
                    <a:p>
                      <a:pPr algn="r"/>
                      <a:r>
                        <a:rPr lang="fi-FI" sz="1800" dirty="0">
                          <a:solidFill>
                            <a:schemeClr val="tx1"/>
                          </a:solidFill>
                        </a:rPr>
                        <a:t>0,6</a:t>
                      </a:r>
                    </a:p>
                  </a:txBody>
                  <a:tcPr marL="0" marR="828000" marT="0" marB="0" anchor="ctr">
                    <a:solidFill>
                      <a:srgbClr val="E7E9F3"/>
                    </a:solidFill>
                  </a:tcPr>
                </a:tc>
                <a:extLst>
                  <a:ext uri="{0D108BD9-81ED-4DB2-BD59-A6C34878D82A}">
                    <a16:rowId xmlns:a16="http://schemas.microsoft.com/office/drawing/2014/main" val="3103915647"/>
                  </a:ext>
                </a:extLst>
              </a:tr>
              <a:tr h="370840">
                <a:tc>
                  <a:txBody>
                    <a:bodyPr/>
                    <a:lstStyle/>
                    <a:p>
                      <a:pPr algn="l"/>
                      <a:r>
                        <a:rPr lang="fi-FI" sz="1800" dirty="0"/>
                        <a:t> Hyvitykset</a:t>
                      </a:r>
                    </a:p>
                  </a:txBody>
                  <a:tcPr marL="108000" marR="0" marT="0" marB="0" anchor="ctr">
                    <a:solidFill>
                      <a:srgbClr val="E7E9F3"/>
                    </a:solidFill>
                  </a:tcPr>
                </a:tc>
                <a:tc>
                  <a:txBody>
                    <a:bodyPr/>
                    <a:lstStyle/>
                    <a:p>
                      <a:pPr algn="r"/>
                      <a:r>
                        <a:rPr lang="fi-FI" sz="1800" dirty="0">
                          <a:solidFill>
                            <a:schemeClr val="tx1"/>
                          </a:solidFill>
                        </a:rPr>
                        <a:t> -0,8</a:t>
                      </a:r>
                    </a:p>
                  </a:txBody>
                  <a:tcPr marL="0" marR="828000" marT="0" marB="0" anchor="ctr">
                    <a:solidFill>
                      <a:srgbClr val="E7E9F3"/>
                    </a:solidFill>
                  </a:tcPr>
                </a:tc>
                <a:extLst>
                  <a:ext uri="{0D108BD9-81ED-4DB2-BD59-A6C34878D82A}">
                    <a16:rowId xmlns:a16="http://schemas.microsoft.com/office/drawing/2014/main" val="2605436282"/>
                  </a:ext>
                </a:extLst>
              </a:tr>
              <a:tr h="370840">
                <a:tc>
                  <a:txBody>
                    <a:bodyPr/>
                    <a:lstStyle/>
                    <a:p>
                      <a:pPr algn="l"/>
                      <a:r>
                        <a:rPr lang="fi-FI" sz="1800" b="1" dirty="0">
                          <a:solidFill>
                            <a:schemeClr val="tx1"/>
                          </a:solidFill>
                        </a:rPr>
                        <a:t> Keskimääräinen</a:t>
                      </a:r>
                      <a:r>
                        <a:rPr lang="fi-FI" sz="1800" b="1" baseline="0" dirty="0">
                          <a:solidFill>
                            <a:schemeClr val="tx1"/>
                          </a:solidFill>
                        </a:rPr>
                        <a:t> maksu</a:t>
                      </a:r>
                      <a:endParaRPr lang="fi-FI" sz="1800" b="1" dirty="0">
                        <a:solidFill>
                          <a:schemeClr val="tx1"/>
                        </a:solidFill>
                      </a:endParaRPr>
                    </a:p>
                  </a:txBody>
                  <a:tcPr marL="108000" marR="0" marT="0" marB="0" anchor="ctr">
                    <a:solidFill>
                      <a:srgbClr val="CBD1E5"/>
                    </a:solidFill>
                  </a:tcPr>
                </a:tc>
                <a:tc>
                  <a:txBody>
                    <a:bodyPr/>
                    <a:lstStyle/>
                    <a:p>
                      <a:pPr algn="r"/>
                      <a:r>
                        <a:rPr lang="fi-FI" sz="1800" b="1" dirty="0">
                          <a:solidFill>
                            <a:srgbClr val="FF0000"/>
                          </a:solidFill>
                        </a:rPr>
                        <a:t> </a:t>
                      </a:r>
                      <a:r>
                        <a:rPr lang="fi-FI" sz="1800" b="1" dirty="0">
                          <a:solidFill>
                            <a:schemeClr val="tx1"/>
                          </a:solidFill>
                        </a:rPr>
                        <a:t>24,85</a:t>
                      </a:r>
                    </a:p>
                  </a:txBody>
                  <a:tcPr marL="0" marR="828000" marT="0" marB="0" anchor="ctr">
                    <a:solidFill>
                      <a:srgbClr val="CBD1E5"/>
                    </a:solidFill>
                  </a:tcPr>
                </a:tc>
                <a:extLst>
                  <a:ext uri="{0D108BD9-81ED-4DB2-BD59-A6C34878D82A}">
                    <a16:rowId xmlns:a16="http://schemas.microsoft.com/office/drawing/2014/main" val="666971863"/>
                  </a:ext>
                </a:extLst>
              </a:tr>
              <a:tr h="370840">
                <a:tc>
                  <a:txBody>
                    <a:bodyPr/>
                    <a:lstStyle/>
                    <a:p>
                      <a:pPr algn="l"/>
                      <a:r>
                        <a:rPr lang="fi-FI" sz="1800" dirty="0"/>
                        <a:t> Työnantajan</a:t>
                      </a:r>
                      <a:r>
                        <a:rPr lang="fi-FI" sz="1800" baseline="0" dirty="0"/>
                        <a:t> osuus</a:t>
                      </a:r>
                      <a:endParaRPr lang="fi-FI" sz="1800" dirty="0"/>
                    </a:p>
                  </a:txBody>
                  <a:tcPr marL="108000" marR="0" marT="0" marB="0" anchor="ctr">
                    <a:solidFill>
                      <a:srgbClr val="E7E9F3"/>
                    </a:solidFill>
                  </a:tcPr>
                </a:tc>
                <a:tc>
                  <a:txBody>
                    <a:bodyPr/>
                    <a:lstStyle/>
                    <a:p>
                      <a:pPr algn="r"/>
                      <a:r>
                        <a:rPr lang="fi-FI" sz="1800" dirty="0">
                          <a:solidFill>
                            <a:schemeClr val="tx1"/>
                          </a:solidFill>
                        </a:rPr>
                        <a:t>17,4</a:t>
                      </a:r>
                    </a:p>
                  </a:txBody>
                  <a:tcPr marL="0" marR="720000" marT="0" marB="0" anchor="ctr">
                    <a:solidFill>
                      <a:srgbClr val="E7E9F3"/>
                    </a:solidFill>
                  </a:tcPr>
                </a:tc>
                <a:extLst>
                  <a:ext uri="{0D108BD9-81ED-4DB2-BD59-A6C34878D82A}">
                    <a16:rowId xmlns:a16="http://schemas.microsoft.com/office/drawing/2014/main" val="367106106"/>
                  </a:ext>
                </a:extLst>
              </a:tr>
              <a:tr h="370840">
                <a:tc>
                  <a:txBody>
                    <a:bodyPr/>
                    <a:lstStyle/>
                    <a:p>
                      <a:pPr algn="l"/>
                      <a:r>
                        <a:rPr lang="fi-FI" sz="1800" dirty="0"/>
                        <a:t> Työntekijän</a:t>
                      </a:r>
                      <a:r>
                        <a:rPr lang="fi-FI" sz="1800" baseline="0" dirty="0"/>
                        <a:t> osuus</a:t>
                      </a:r>
                      <a:endParaRPr lang="fi-FI" sz="1800" dirty="0"/>
                    </a:p>
                  </a:txBody>
                  <a:tcPr marL="108000" marR="0" marT="0" marB="0" anchor="ctr">
                    <a:solidFill>
                      <a:srgbClr val="E7E9F3"/>
                    </a:solidFill>
                  </a:tcPr>
                </a:tc>
                <a:tc>
                  <a:txBody>
                    <a:bodyPr/>
                    <a:lstStyle/>
                    <a:p>
                      <a:pPr algn="r"/>
                      <a:r>
                        <a:rPr lang="fi-FI" sz="1800" dirty="0">
                          <a:solidFill>
                            <a:schemeClr val="tx1"/>
                          </a:solidFill>
                        </a:rPr>
                        <a:t>7,15/8,65 </a:t>
                      </a:r>
                      <a:endParaRPr lang="fi-FI" sz="1800" baseline="30000" dirty="0">
                        <a:solidFill>
                          <a:schemeClr val="tx1"/>
                        </a:solidFill>
                      </a:endParaRPr>
                    </a:p>
                  </a:txBody>
                  <a:tcPr marL="0" marR="468000" marT="0" marB="0" anchor="ctr">
                    <a:solidFill>
                      <a:srgbClr val="E7E9F3"/>
                    </a:solidFill>
                  </a:tcPr>
                </a:tc>
                <a:extLst>
                  <a:ext uri="{0D108BD9-81ED-4DB2-BD59-A6C34878D82A}">
                    <a16:rowId xmlns:a16="http://schemas.microsoft.com/office/drawing/2014/main" val="3092425781"/>
                  </a:ext>
                </a:extLst>
              </a:tr>
            </a:tbl>
          </a:graphicData>
        </a:graphic>
      </p:graphicFrame>
      <p:sp>
        <p:nvSpPr>
          <p:cNvPr id="2" name="Otsikko 1">
            <a:extLst>
              <a:ext uri="{FF2B5EF4-FFF2-40B4-BE49-F238E27FC236}">
                <a16:creationId xmlns:a16="http://schemas.microsoft.com/office/drawing/2014/main" id="{3F97737B-C986-4B63-93C7-3C461106678B}"/>
              </a:ext>
            </a:extLst>
          </p:cNvPr>
          <p:cNvSpPr>
            <a:spLocks noGrp="1"/>
          </p:cNvSpPr>
          <p:nvPr>
            <p:ph type="title"/>
          </p:nvPr>
        </p:nvSpPr>
        <p:spPr>
          <a:xfrm>
            <a:off x="22870" y="476672"/>
            <a:ext cx="11856640" cy="1332000"/>
          </a:xfrm>
        </p:spPr>
        <p:txBody>
          <a:bodyPr/>
          <a:lstStyle/>
          <a:p>
            <a:pPr algn="ctr"/>
            <a:r>
              <a:rPr lang="fi-FI" sz="3200" dirty="0"/>
              <a:t>Työeläkevakuutusyhtiössä vakuutetun työnantajan </a:t>
            </a:r>
            <a:br>
              <a:rPr lang="fi-FI" sz="3200" dirty="0"/>
            </a:br>
            <a:r>
              <a:rPr lang="fi-FI" sz="3200" dirty="0" err="1"/>
              <a:t>TyEL</a:t>
            </a:r>
            <a:r>
              <a:rPr lang="fi-FI" sz="3200" dirty="0"/>
              <a:t>-maksun osat keskimäärin vuonna 2022</a:t>
            </a:r>
          </a:p>
        </p:txBody>
      </p:sp>
    </p:spTree>
    <p:extLst>
      <p:ext uri="{BB962C8B-B14F-4D97-AF65-F5344CB8AC3E}">
        <p14:creationId xmlns:p14="http://schemas.microsoft.com/office/powerpoint/2010/main" val="14586804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äivämäärän paikkamerkki 3">
            <a:extLst>
              <a:ext uri="{FF2B5EF4-FFF2-40B4-BE49-F238E27FC236}">
                <a16:creationId xmlns:a16="http://schemas.microsoft.com/office/drawing/2014/main" id="{CD7E35E0-A891-4D9D-9BAE-E1398A9DDDA8}"/>
              </a:ext>
            </a:extLst>
          </p:cNvPr>
          <p:cNvSpPr>
            <a:spLocks noGrp="1"/>
          </p:cNvSpPr>
          <p:nvPr>
            <p:ph type="dt" sz="half" idx="10"/>
          </p:nvPr>
        </p:nvSpPr>
        <p:spPr/>
        <p:txBody>
          <a:bodyPr/>
          <a:lstStyle/>
          <a:p>
            <a:r>
              <a:rPr lang="fi-FI" dirty="0"/>
              <a:t>13.12.2021</a:t>
            </a:r>
          </a:p>
        </p:txBody>
      </p:sp>
      <p:sp>
        <p:nvSpPr>
          <p:cNvPr id="5" name="Alatunnisteen paikkamerkki 4">
            <a:extLst>
              <a:ext uri="{FF2B5EF4-FFF2-40B4-BE49-F238E27FC236}">
                <a16:creationId xmlns:a16="http://schemas.microsoft.com/office/drawing/2014/main" id="{44044BC6-3F6C-457B-B2DD-6963FE475A40}"/>
              </a:ext>
            </a:extLst>
          </p:cNvPr>
          <p:cNvSpPr>
            <a:spLocks noGrp="1"/>
          </p:cNvSpPr>
          <p:nvPr>
            <p:ph type="ftr" sz="quarter" idx="11"/>
          </p:nvPr>
        </p:nvSpPr>
        <p:spPr/>
        <p:txBody>
          <a:bodyPr/>
          <a:lstStyle/>
          <a:p>
            <a:r>
              <a:rPr lang="fi-FI"/>
              <a:t>Eläketurvakeskus   |</a:t>
            </a:r>
          </a:p>
        </p:txBody>
      </p:sp>
      <p:sp>
        <p:nvSpPr>
          <p:cNvPr id="6" name="Dian numeron paikkamerkki 5">
            <a:extLst>
              <a:ext uri="{FF2B5EF4-FFF2-40B4-BE49-F238E27FC236}">
                <a16:creationId xmlns:a16="http://schemas.microsoft.com/office/drawing/2014/main" id="{889B3DE9-ECB1-41D5-866A-9C35B7558BC6}"/>
              </a:ext>
            </a:extLst>
          </p:cNvPr>
          <p:cNvSpPr>
            <a:spLocks noGrp="1"/>
          </p:cNvSpPr>
          <p:nvPr>
            <p:ph type="sldNum" sz="quarter" idx="12"/>
          </p:nvPr>
        </p:nvSpPr>
        <p:spPr/>
        <p:txBody>
          <a:bodyPr/>
          <a:lstStyle/>
          <a:p>
            <a:fld id="{BE2D8D75-17F6-474C-8CC8-AD93DCE1F39D}" type="slidenum">
              <a:rPr lang="fi-FI" smtClean="0"/>
              <a:t>19</a:t>
            </a:fld>
            <a:endParaRPr lang="fi-FI"/>
          </a:p>
        </p:txBody>
      </p:sp>
      <p:sp>
        <p:nvSpPr>
          <p:cNvPr id="10" name="Otsikko 5">
            <a:extLst>
              <a:ext uri="{FF2B5EF4-FFF2-40B4-BE49-F238E27FC236}">
                <a16:creationId xmlns:a16="http://schemas.microsoft.com/office/drawing/2014/main" id="{F1F96451-078F-4B8F-A427-161129D5124D}"/>
              </a:ext>
            </a:extLst>
          </p:cNvPr>
          <p:cNvSpPr>
            <a:spLocks noGrp="1"/>
          </p:cNvSpPr>
          <p:nvPr>
            <p:ph type="title"/>
          </p:nvPr>
        </p:nvSpPr>
        <p:spPr>
          <a:xfrm>
            <a:off x="0" y="553669"/>
            <a:ext cx="11856640" cy="692737"/>
          </a:xfrm>
        </p:spPr>
        <p:txBody>
          <a:bodyPr/>
          <a:lstStyle/>
          <a:p>
            <a:pPr algn="ctr"/>
            <a:r>
              <a:rPr lang="fi-FI" sz="3200" dirty="0"/>
              <a:t>Keskimääräinen TEL-/</a:t>
            </a:r>
            <a:r>
              <a:rPr lang="fi-FI" sz="3200" dirty="0" err="1"/>
              <a:t>TyEL</a:t>
            </a:r>
            <a:r>
              <a:rPr lang="fi-FI" sz="3200" dirty="0"/>
              <a:t>-maksu vuosina 1962–2022</a:t>
            </a:r>
            <a:br>
              <a:rPr lang="fi-FI" sz="3200" dirty="0"/>
            </a:br>
            <a:endParaRPr lang="fi-FI" sz="3200" dirty="0"/>
          </a:p>
        </p:txBody>
      </p:sp>
      <p:pic>
        <p:nvPicPr>
          <p:cNvPr id="3" name="Kuva 2" descr="Vuonna 2020 työnantajan maksua alennettiin 2,6 prosenttiyksikköä 1.5.-31.12.2020 väliseksi ajaksi koronaviruspandemian vuoksi. Maksun alennus peritään takaisin korottamalla työnantajan maksuosuutta vuosina 2022-2025.&#10;">
            <a:extLst>
              <a:ext uri="{FF2B5EF4-FFF2-40B4-BE49-F238E27FC236}">
                <a16:creationId xmlns:a16="http://schemas.microsoft.com/office/drawing/2014/main" id="{4851509B-5706-4212-9094-4DEEDF6F1078}"/>
              </a:ext>
            </a:extLst>
          </p:cNvPr>
          <p:cNvPicPr>
            <a:picLocks noChangeAspect="1"/>
          </p:cNvPicPr>
          <p:nvPr/>
        </p:nvPicPr>
        <p:blipFill>
          <a:blip r:embed="rId3"/>
          <a:stretch>
            <a:fillRect/>
          </a:stretch>
        </p:blipFill>
        <p:spPr>
          <a:xfrm>
            <a:off x="767408" y="1455315"/>
            <a:ext cx="10187299" cy="4779678"/>
          </a:xfrm>
          <a:prstGeom prst="rect">
            <a:avLst/>
          </a:prstGeom>
        </p:spPr>
      </p:pic>
    </p:spTree>
    <p:extLst>
      <p:ext uri="{BB962C8B-B14F-4D97-AF65-F5344CB8AC3E}">
        <p14:creationId xmlns:p14="http://schemas.microsoft.com/office/powerpoint/2010/main" val="1560757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äivämäärän paikkamerkki 3">
            <a:extLst>
              <a:ext uri="{FF2B5EF4-FFF2-40B4-BE49-F238E27FC236}">
                <a16:creationId xmlns:a16="http://schemas.microsoft.com/office/drawing/2014/main" id="{DAB46BC9-6006-458F-A54E-CCA85C93F578}"/>
              </a:ext>
            </a:extLst>
          </p:cNvPr>
          <p:cNvSpPr>
            <a:spLocks noGrp="1"/>
          </p:cNvSpPr>
          <p:nvPr>
            <p:ph type="dt" sz="half" idx="10"/>
          </p:nvPr>
        </p:nvSpPr>
        <p:spPr/>
        <p:txBody>
          <a:bodyPr/>
          <a:lstStyle/>
          <a:p>
            <a:r>
              <a:rPr lang="fi-FI" dirty="0"/>
              <a:t>13.12.2021</a:t>
            </a:r>
          </a:p>
        </p:txBody>
      </p:sp>
      <p:sp>
        <p:nvSpPr>
          <p:cNvPr id="5" name="Alatunnisteen paikkamerkki 4">
            <a:extLst>
              <a:ext uri="{FF2B5EF4-FFF2-40B4-BE49-F238E27FC236}">
                <a16:creationId xmlns:a16="http://schemas.microsoft.com/office/drawing/2014/main" id="{16B1B4E0-9E0D-40B5-8E47-203E323343D2}"/>
              </a:ext>
            </a:extLst>
          </p:cNvPr>
          <p:cNvSpPr>
            <a:spLocks noGrp="1"/>
          </p:cNvSpPr>
          <p:nvPr>
            <p:ph type="ftr" sz="quarter" idx="11"/>
          </p:nvPr>
        </p:nvSpPr>
        <p:spPr/>
        <p:txBody>
          <a:bodyPr/>
          <a:lstStyle/>
          <a:p>
            <a:r>
              <a:rPr lang="fi-FI" dirty="0"/>
              <a:t>Eläketurvakeskus   |</a:t>
            </a:r>
          </a:p>
        </p:txBody>
      </p:sp>
      <p:sp>
        <p:nvSpPr>
          <p:cNvPr id="6" name="Dian numeron paikkamerkki 5">
            <a:extLst>
              <a:ext uri="{FF2B5EF4-FFF2-40B4-BE49-F238E27FC236}">
                <a16:creationId xmlns:a16="http://schemas.microsoft.com/office/drawing/2014/main" id="{1151411D-A90F-4D55-AE53-D513AEC805BD}"/>
              </a:ext>
            </a:extLst>
          </p:cNvPr>
          <p:cNvSpPr>
            <a:spLocks noGrp="1"/>
          </p:cNvSpPr>
          <p:nvPr>
            <p:ph type="sldNum" sz="quarter" idx="12"/>
          </p:nvPr>
        </p:nvSpPr>
        <p:spPr/>
        <p:txBody>
          <a:bodyPr/>
          <a:lstStyle/>
          <a:p>
            <a:fld id="{BE2D8D75-17F6-474C-8CC8-AD93DCE1F39D}" type="slidenum">
              <a:rPr lang="fi-FI" smtClean="0"/>
              <a:t>2</a:t>
            </a:fld>
            <a:endParaRPr lang="fi-FI"/>
          </a:p>
        </p:txBody>
      </p:sp>
      <p:pic>
        <p:nvPicPr>
          <p:cNvPr id="3" name="Kuva 2" descr="Vuonna 2020 eläkevarat kasvoivat 6,6 miljardilla eurolla ollen vuoden lopussa 224,6 miljardia euroa. Eläkkeitä maksettiin 29,7 miljardia euroa, työeläkemaksuja maksettiin 22 miljardia euroa ja sijoitustuottoja kertyi 10 miljardia euroa.">
            <a:extLst>
              <a:ext uri="{FF2B5EF4-FFF2-40B4-BE49-F238E27FC236}">
                <a16:creationId xmlns:a16="http://schemas.microsoft.com/office/drawing/2014/main" id="{43306AD1-C8CB-4DB8-8860-BBC1226ED430}"/>
              </a:ext>
              <a:ext uri="{C183D7F6-B498-43B3-948B-1728B52AA6E4}">
                <adec:decorative xmlns:adec="http://schemas.microsoft.com/office/drawing/2017/decorative" val="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84199" y="1258211"/>
            <a:ext cx="7823602" cy="4953255"/>
          </a:xfrm>
          <a:prstGeom prst="rect">
            <a:avLst/>
          </a:prstGeom>
        </p:spPr>
      </p:pic>
      <p:sp>
        <p:nvSpPr>
          <p:cNvPr id="7" name="Otsikko 1">
            <a:extLst>
              <a:ext uri="{FF2B5EF4-FFF2-40B4-BE49-F238E27FC236}">
                <a16:creationId xmlns:a16="http://schemas.microsoft.com/office/drawing/2014/main" id="{BF0DD5FD-6E35-4661-9E60-57B92E9E43B9}"/>
              </a:ext>
              <a:ext uri="{C183D7F6-B498-43B3-948B-1728B52AA6E4}">
                <adec:decorative xmlns:adec="http://schemas.microsoft.com/office/drawing/2017/decorative" val="0"/>
              </a:ext>
            </a:extLst>
          </p:cNvPr>
          <p:cNvSpPr>
            <a:spLocks noGrp="1"/>
          </p:cNvSpPr>
          <p:nvPr>
            <p:ph type="title"/>
          </p:nvPr>
        </p:nvSpPr>
        <p:spPr>
          <a:xfrm>
            <a:off x="0" y="488386"/>
            <a:ext cx="11856640" cy="764745"/>
          </a:xfrm>
        </p:spPr>
        <p:txBody>
          <a:bodyPr/>
          <a:lstStyle/>
          <a:p>
            <a:pPr algn="ctr"/>
            <a:r>
              <a:rPr lang="fi-FI" dirty="0"/>
              <a:t>Työeläkejärjestelmän rahavirrat vuonna 2020</a:t>
            </a:r>
            <a:endParaRPr lang="en-US" dirty="0"/>
          </a:p>
        </p:txBody>
      </p:sp>
    </p:spTree>
    <p:extLst>
      <p:ext uri="{BB962C8B-B14F-4D97-AF65-F5344CB8AC3E}">
        <p14:creationId xmlns:p14="http://schemas.microsoft.com/office/powerpoint/2010/main" val="681740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äivämäärän paikkamerkki 3">
            <a:extLst>
              <a:ext uri="{FF2B5EF4-FFF2-40B4-BE49-F238E27FC236}">
                <a16:creationId xmlns:a16="http://schemas.microsoft.com/office/drawing/2014/main" id="{DAB46BC9-6006-458F-A54E-CCA85C93F578}"/>
              </a:ext>
            </a:extLst>
          </p:cNvPr>
          <p:cNvSpPr>
            <a:spLocks noGrp="1"/>
          </p:cNvSpPr>
          <p:nvPr>
            <p:ph type="dt" sz="half" idx="10"/>
          </p:nvPr>
        </p:nvSpPr>
        <p:spPr/>
        <p:txBody>
          <a:bodyPr/>
          <a:lstStyle/>
          <a:p>
            <a:r>
              <a:rPr lang="fi-FI" dirty="0"/>
              <a:t>13.12.2021</a:t>
            </a:r>
          </a:p>
        </p:txBody>
      </p:sp>
      <p:sp>
        <p:nvSpPr>
          <p:cNvPr id="5" name="Alatunnisteen paikkamerkki 4">
            <a:extLst>
              <a:ext uri="{FF2B5EF4-FFF2-40B4-BE49-F238E27FC236}">
                <a16:creationId xmlns:a16="http://schemas.microsoft.com/office/drawing/2014/main" id="{16B1B4E0-9E0D-40B5-8E47-203E323343D2}"/>
              </a:ext>
            </a:extLst>
          </p:cNvPr>
          <p:cNvSpPr>
            <a:spLocks noGrp="1"/>
          </p:cNvSpPr>
          <p:nvPr>
            <p:ph type="ftr" sz="quarter" idx="11"/>
          </p:nvPr>
        </p:nvSpPr>
        <p:spPr/>
        <p:txBody>
          <a:bodyPr/>
          <a:lstStyle/>
          <a:p>
            <a:r>
              <a:rPr lang="fi-FI" dirty="0"/>
              <a:t>Eläketurvakeskus   |</a:t>
            </a:r>
          </a:p>
        </p:txBody>
      </p:sp>
      <p:sp>
        <p:nvSpPr>
          <p:cNvPr id="6" name="Dian numeron paikkamerkki 5">
            <a:extLst>
              <a:ext uri="{FF2B5EF4-FFF2-40B4-BE49-F238E27FC236}">
                <a16:creationId xmlns:a16="http://schemas.microsoft.com/office/drawing/2014/main" id="{1151411D-A90F-4D55-AE53-D513AEC805BD}"/>
              </a:ext>
            </a:extLst>
          </p:cNvPr>
          <p:cNvSpPr>
            <a:spLocks noGrp="1"/>
          </p:cNvSpPr>
          <p:nvPr>
            <p:ph type="sldNum" sz="quarter" idx="12"/>
          </p:nvPr>
        </p:nvSpPr>
        <p:spPr/>
        <p:txBody>
          <a:bodyPr/>
          <a:lstStyle/>
          <a:p>
            <a:fld id="{BE2D8D75-17F6-474C-8CC8-AD93DCE1F39D}" type="slidenum">
              <a:rPr lang="fi-FI" smtClean="0"/>
              <a:t>3</a:t>
            </a:fld>
            <a:endParaRPr lang="fi-FI"/>
          </a:p>
        </p:txBody>
      </p:sp>
      <p:sp>
        <p:nvSpPr>
          <p:cNvPr id="8" name="Pyöristetty suorakulmio 6">
            <a:extLst>
              <a:ext uri="{FF2B5EF4-FFF2-40B4-BE49-F238E27FC236}">
                <a16:creationId xmlns:a16="http://schemas.microsoft.com/office/drawing/2014/main" id="{C5698346-FC95-4CA6-8CFE-1238224A27EB}"/>
              </a:ext>
              <a:ext uri="{C183D7F6-B498-43B3-948B-1728B52AA6E4}">
                <adec:decorative xmlns:adec="http://schemas.microsoft.com/office/drawing/2017/decorative" val="1"/>
              </a:ext>
            </a:extLst>
          </p:cNvPr>
          <p:cNvSpPr/>
          <p:nvPr/>
        </p:nvSpPr>
        <p:spPr>
          <a:xfrm>
            <a:off x="4754108" y="1844824"/>
            <a:ext cx="2290788" cy="648000"/>
          </a:xfrm>
          <a:prstGeom prst="roundRect">
            <a:avLst/>
          </a:prstGeom>
          <a:solidFill>
            <a:schemeClr val="bg2">
              <a:lumMod val="40000"/>
              <a:lumOff val="60000"/>
            </a:schemeClr>
          </a:solidFill>
          <a:ln w="19050">
            <a:solidFill>
              <a:srgbClr val="0356B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2000" dirty="0">
                <a:solidFill>
                  <a:schemeClr val="tx1"/>
                </a:solidFill>
                <a:ea typeface="Verdana" panose="020B0604030504040204" pitchFamily="34" charset="0"/>
                <a:cs typeface="Verdana" panose="020B0604030504040204" pitchFamily="34" charset="0"/>
              </a:rPr>
              <a:t>Maksut</a:t>
            </a:r>
          </a:p>
        </p:txBody>
      </p:sp>
      <p:sp>
        <p:nvSpPr>
          <p:cNvPr id="9" name="Pyöristetty suorakulmio 7">
            <a:extLst>
              <a:ext uri="{FF2B5EF4-FFF2-40B4-BE49-F238E27FC236}">
                <a16:creationId xmlns:a16="http://schemas.microsoft.com/office/drawing/2014/main" id="{13491C55-E17D-4F76-A35F-42CBA6D1D5A1}"/>
              </a:ext>
              <a:ext uri="{C183D7F6-B498-43B3-948B-1728B52AA6E4}">
                <adec:decorative xmlns:adec="http://schemas.microsoft.com/office/drawing/2017/decorative" val="1"/>
              </a:ext>
            </a:extLst>
          </p:cNvPr>
          <p:cNvSpPr/>
          <p:nvPr/>
        </p:nvSpPr>
        <p:spPr>
          <a:xfrm>
            <a:off x="2912336" y="2703756"/>
            <a:ext cx="1872000" cy="720000"/>
          </a:xfrm>
          <a:prstGeom prst="roundRect">
            <a:avLst/>
          </a:prstGeom>
          <a:solidFill>
            <a:schemeClr val="bg2">
              <a:lumMod val="40000"/>
              <a:lumOff val="60000"/>
            </a:schemeClr>
          </a:solidFill>
          <a:ln w="19050">
            <a:solidFill>
              <a:srgbClr val="0356B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2000" dirty="0">
                <a:solidFill>
                  <a:schemeClr val="tx1"/>
                </a:solidFill>
                <a:ea typeface="Verdana" panose="020B0604030504040204" pitchFamily="34" charset="0"/>
                <a:cs typeface="Verdana" panose="020B0604030504040204" pitchFamily="34" charset="0"/>
              </a:rPr>
              <a:t>Muut rahoituslähteet</a:t>
            </a:r>
          </a:p>
        </p:txBody>
      </p:sp>
      <p:sp>
        <p:nvSpPr>
          <p:cNvPr id="10" name="Pyöristetty suorakulmio 8">
            <a:extLst>
              <a:ext uri="{FF2B5EF4-FFF2-40B4-BE49-F238E27FC236}">
                <a16:creationId xmlns:a16="http://schemas.microsoft.com/office/drawing/2014/main" id="{EA541906-1662-4CD0-A59E-C6FFC5202A3C}"/>
              </a:ext>
              <a:ext uri="{C183D7F6-B498-43B3-948B-1728B52AA6E4}">
                <adec:decorative xmlns:adec="http://schemas.microsoft.com/office/drawing/2017/decorative" val="1"/>
              </a:ext>
            </a:extLst>
          </p:cNvPr>
          <p:cNvSpPr/>
          <p:nvPr/>
        </p:nvSpPr>
        <p:spPr>
          <a:xfrm>
            <a:off x="5691291" y="2935623"/>
            <a:ext cx="1860780" cy="1187838"/>
          </a:xfrm>
          <a:prstGeom prst="roundRect">
            <a:avLst/>
          </a:prstGeom>
          <a:solidFill>
            <a:srgbClr val="02B7FA"/>
          </a:solidFill>
          <a:ln w="19050">
            <a:solidFill>
              <a:srgbClr val="0356B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2000" dirty="0">
                <a:solidFill>
                  <a:schemeClr val="tx1"/>
                </a:solidFill>
                <a:ea typeface="Verdana" panose="020B0604030504040204" pitchFamily="34" charset="0"/>
                <a:cs typeface="Verdana" panose="020B0604030504040204" pitchFamily="34" charset="0"/>
              </a:rPr>
              <a:t>Rahasto</a:t>
            </a:r>
          </a:p>
        </p:txBody>
      </p:sp>
      <p:sp>
        <p:nvSpPr>
          <p:cNvPr id="11" name="Vuokaaviosymboli: Yhdistäminen 10">
            <a:extLst>
              <a:ext uri="{FF2B5EF4-FFF2-40B4-BE49-F238E27FC236}">
                <a16:creationId xmlns:a16="http://schemas.microsoft.com/office/drawing/2014/main" id="{25C44662-2C34-4E76-9329-44B78C259F38}"/>
              </a:ext>
              <a:ext uri="{C183D7F6-B498-43B3-948B-1728B52AA6E4}">
                <adec:decorative xmlns:adec="http://schemas.microsoft.com/office/drawing/2017/decorative" val="1"/>
              </a:ext>
            </a:extLst>
          </p:cNvPr>
          <p:cNvSpPr/>
          <p:nvPr/>
        </p:nvSpPr>
        <p:spPr>
          <a:xfrm>
            <a:off x="6442654" y="2585828"/>
            <a:ext cx="339635" cy="288621"/>
          </a:xfrm>
          <a:prstGeom prst="flowChartMerg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2000" dirty="0">
              <a:latin typeface="Verdana" panose="020B0604030504040204" pitchFamily="34" charset="0"/>
              <a:ea typeface="Verdana" panose="020B0604030504040204" pitchFamily="34" charset="0"/>
              <a:cs typeface="Verdana" panose="020B0604030504040204" pitchFamily="34" charset="0"/>
            </a:endParaRPr>
          </a:p>
        </p:txBody>
      </p:sp>
      <p:sp>
        <p:nvSpPr>
          <p:cNvPr id="12" name="Alanuoli 10">
            <a:extLst>
              <a:ext uri="{FF2B5EF4-FFF2-40B4-BE49-F238E27FC236}">
                <a16:creationId xmlns:a16="http://schemas.microsoft.com/office/drawing/2014/main" id="{A1D980F3-BDE7-418E-AFEA-1F67C6845AAC}"/>
              </a:ext>
              <a:ext uri="{C183D7F6-B498-43B3-948B-1728B52AA6E4}">
                <adec:decorative xmlns:adec="http://schemas.microsoft.com/office/drawing/2017/decorative" val="1"/>
              </a:ext>
            </a:extLst>
          </p:cNvPr>
          <p:cNvSpPr/>
          <p:nvPr/>
        </p:nvSpPr>
        <p:spPr>
          <a:xfrm>
            <a:off x="5111052" y="2557100"/>
            <a:ext cx="599562" cy="1947900"/>
          </a:xfrm>
          <a:prstGeom prst="downArrow">
            <a:avLst/>
          </a:prstGeom>
          <a:solidFill>
            <a:schemeClr val="bg1">
              <a:lumMod val="6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2000"/>
          </a:p>
        </p:txBody>
      </p:sp>
      <p:sp>
        <p:nvSpPr>
          <p:cNvPr id="13" name="Vuokaaviosymboli: Yhdistäminen 12">
            <a:extLst>
              <a:ext uri="{FF2B5EF4-FFF2-40B4-BE49-F238E27FC236}">
                <a16:creationId xmlns:a16="http://schemas.microsoft.com/office/drawing/2014/main" id="{515A6FA3-C443-4B8C-8988-F296426C5164}"/>
              </a:ext>
              <a:ext uri="{C183D7F6-B498-43B3-948B-1728B52AA6E4}">
                <adec:decorative xmlns:adec="http://schemas.microsoft.com/office/drawing/2017/decorative" val="1"/>
              </a:ext>
            </a:extLst>
          </p:cNvPr>
          <p:cNvSpPr/>
          <p:nvPr/>
        </p:nvSpPr>
        <p:spPr>
          <a:xfrm rot="16200000">
            <a:off x="4880975" y="2859859"/>
            <a:ext cx="339635" cy="288621"/>
          </a:xfrm>
          <a:prstGeom prst="flowChartMerg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2000" dirty="0">
              <a:latin typeface="Verdana" panose="020B0604030504040204" pitchFamily="34" charset="0"/>
              <a:ea typeface="Verdana" panose="020B0604030504040204" pitchFamily="34" charset="0"/>
              <a:cs typeface="Verdana" panose="020B0604030504040204" pitchFamily="34" charset="0"/>
            </a:endParaRPr>
          </a:p>
        </p:txBody>
      </p:sp>
      <p:sp>
        <p:nvSpPr>
          <p:cNvPr id="14" name="Vuokaaviosymboli: Yhdistäminen 13">
            <a:extLst>
              <a:ext uri="{FF2B5EF4-FFF2-40B4-BE49-F238E27FC236}">
                <a16:creationId xmlns:a16="http://schemas.microsoft.com/office/drawing/2014/main" id="{11DBD5A7-B5DE-4E0A-9907-505A649D8A68}"/>
              </a:ext>
              <a:ext uri="{C183D7F6-B498-43B3-948B-1728B52AA6E4}">
                <adec:decorative xmlns:adec="http://schemas.microsoft.com/office/drawing/2017/decorative" val="1"/>
              </a:ext>
            </a:extLst>
          </p:cNvPr>
          <p:cNvSpPr/>
          <p:nvPr/>
        </p:nvSpPr>
        <p:spPr>
          <a:xfrm rot="16200000">
            <a:off x="7926620" y="3339932"/>
            <a:ext cx="339635" cy="288621"/>
          </a:xfrm>
          <a:prstGeom prst="flowChartMerg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2000" dirty="0">
              <a:latin typeface="Verdana" panose="020B0604030504040204" pitchFamily="34" charset="0"/>
              <a:ea typeface="Verdana" panose="020B0604030504040204" pitchFamily="34" charset="0"/>
              <a:cs typeface="Verdana" panose="020B0604030504040204" pitchFamily="34" charset="0"/>
            </a:endParaRPr>
          </a:p>
        </p:txBody>
      </p:sp>
      <p:sp>
        <p:nvSpPr>
          <p:cNvPr id="15" name="Vuokaaviosymboli: Yhdistäminen 14">
            <a:extLst>
              <a:ext uri="{FF2B5EF4-FFF2-40B4-BE49-F238E27FC236}">
                <a16:creationId xmlns:a16="http://schemas.microsoft.com/office/drawing/2014/main" id="{943BA426-3ACF-4706-88AE-9E9F4C8FB997}"/>
              </a:ext>
              <a:ext uri="{C183D7F6-B498-43B3-948B-1728B52AA6E4}">
                <adec:decorative xmlns:adec="http://schemas.microsoft.com/office/drawing/2017/decorative" val="1"/>
              </a:ext>
            </a:extLst>
          </p:cNvPr>
          <p:cNvSpPr/>
          <p:nvPr/>
        </p:nvSpPr>
        <p:spPr>
          <a:xfrm rot="5400000">
            <a:off x="7578413" y="3339933"/>
            <a:ext cx="339635" cy="288621"/>
          </a:xfrm>
          <a:prstGeom prst="flowChartMerg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2000" dirty="0">
              <a:latin typeface="Verdana" panose="020B0604030504040204" pitchFamily="34" charset="0"/>
              <a:ea typeface="Verdana" panose="020B0604030504040204" pitchFamily="34" charset="0"/>
              <a:cs typeface="Verdana" panose="020B0604030504040204" pitchFamily="34" charset="0"/>
            </a:endParaRPr>
          </a:p>
        </p:txBody>
      </p:sp>
      <p:sp>
        <p:nvSpPr>
          <p:cNvPr id="16" name="Pyöristetty suorakulmio 14">
            <a:extLst>
              <a:ext uri="{FF2B5EF4-FFF2-40B4-BE49-F238E27FC236}">
                <a16:creationId xmlns:a16="http://schemas.microsoft.com/office/drawing/2014/main" id="{CED0CECC-B2A0-4068-BEEB-D7233636142F}"/>
              </a:ext>
              <a:ext uri="{C183D7F6-B498-43B3-948B-1728B52AA6E4}">
                <adec:decorative xmlns:adec="http://schemas.microsoft.com/office/drawing/2017/decorative" val="1"/>
              </a:ext>
            </a:extLst>
          </p:cNvPr>
          <p:cNvSpPr/>
          <p:nvPr/>
        </p:nvSpPr>
        <p:spPr>
          <a:xfrm>
            <a:off x="8300334" y="3141051"/>
            <a:ext cx="1219513" cy="686386"/>
          </a:xfrm>
          <a:prstGeom prst="roundRect">
            <a:avLst/>
          </a:prstGeom>
          <a:solidFill>
            <a:srgbClr val="02B7FA"/>
          </a:solidFill>
          <a:ln w="19050">
            <a:solidFill>
              <a:srgbClr val="0356B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2000" dirty="0">
                <a:solidFill>
                  <a:schemeClr val="tx1"/>
                </a:solidFill>
                <a:ea typeface="Verdana" panose="020B0604030504040204" pitchFamily="34" charset="0"/>
                <a:cs typeface="Verdana" panose="020B0604030504040204" pitchFamily="34" charset="0"/>
              </a:rPr>
              <a:t>Sijoitus-</a:t>
            </a:r>
          </a:p>
          <a:p>
            <a:pPr algn="ctr"/>
            <a:r>
              <a:rPr lang="fi-FI" sz="2000" dirty="0">
                <a:solidFill>
                  <a:schemeClr val="tx1"/>
                </a:solidFill>
                <a:ea typeface="Verdana" panose="020B0604030504040204" pitchFamily="34" charset="0"/>
                <a:cs typeface="Verdana" panose="020B0604030504040204" pitchFamily="34" charset="0"/>
              </a:rPr>
              <a:t>tuotot</a:t>
            </a:r>
          </a:p>
        </p:txBody>
      </p:sp>
      <p:sp>
        <p:nvSpPr>
          <p:cNvPr id="17" name="Pyöristetty suorakulmio 15">
            <a:extLst>
              <a:ext uri="{FF2B5EF4-FFF2-40B4-BE49-F238E27FC236}">
                <a16:creationId xmlns:a16="http://schemas.microsoft.com/office/drawing/2014/main" id="{76D5A796-72E9-4A28-A35E-85C366DDC439}"/>
              </a:ext>
              <a:ext uri="{C183D7F6-B498-43B3-948B-1728B52AA6E4}">
                <adec:decorative xmlns:adec="http://schemas.microsoft.com/office/drawing/2017/decorative" val="1"/>
              </a:ext>
            </a:extLst>
          </p:cNvPr>
          <p:cNvSpPr/>
          <p:nvPr/>
        </p:nvSpPr>
        <p:spPr>
          <a:xfrm>
            <a:off x="2855640" y="3507663"/>
            <a:ext cx="1872000" cy="720000"/>
          </a:xfrm>
          <a:prstGeom prst="roundRect">
            <a:avLst/>
          </a:prstGeom>
          <a:ln w="19050">
            <a:solidFill>
              <a:srgbClr val="0070C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fi-FI" sz="2000" dirty="0">
                <a:ea typeface="Verdana" panose="020B0604030504040204" pitchFamily="34" charset="0"/>
                <a:cs typeface="Verdana" panose="020B0604030504040204" pitchFamily="34" charset="0"/>
              </a:rPr>
              <a:t>Hoitokulut</a:t>
            </a:r>
          </a:p>
        </p:txBody>
      </p:sp>
      <p:sp>
        <p:nvSpPr>
          <p:cNvPr id="18" name="Vuokaaviosymboli: Yhdistäminen 17">
            <a:extLst>
              <a:ext uri="{FF2B5EF4-FFF2-40B4-BE49-F238E27FC236}">
                <a16:creationId xmlns:a16="http://schemas.microsoft.com/office/drawing/2014/main" id="{FC7D96A6-943A-4648-924C-25480396B3AC}"/>
              </a:ext>
              <a:ext uri="{C183D7F6-B498-43B3-948B-1728B52AA6E4}">
                <adec:decorative xmlns:adec="http://schemas.microsoft.com/office/drawing/2017/decorative" val="1"/>
              </a:ext>
            </a:extLst>
          </p:cNvPr>
          <p:cNvSpPr/>
          <p:nvPr/>
        </p:nvSpPr>
        <p:spPr>
          <a:xfrm rot="5400000">
            <a:off x="4808249" y="3633357"/>
            <a:ext cx="339635" cy="288621"/>
          </a:xfrm>
          <a:prstGeom prst="flowChartMerg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2000" dirty="0">
              <a:latin typeface="Verdana" panose="020B0604030504040204" pitchFamily="34" charset="0"/>
              <a:ea typeface="Verdana" panose="020B0604030504040204" pitchFamily="34" charset="0"/>
              <a:cs typeface="Verdana" panose="020B0604030504040204" pitchFamily="34" charset="0"/>
            </a:endParaRPr>
          </a:p>
        </p:txBody>
      </p:sp>
      <p:sp>
        <p:nvSpPr>
          <p:cNvPr id="19" name="Pyöristetty suorakulmio 17" descr="Työntekijän eläkelain (TyEL) ja merimieseläkelain (MEL) mukaiset eläkkeet kustannetaan osittain rahastoivalla järjestelmällä, jossa eläkemeno katetaan osittain rahastosta ja osittain kyseisen vuoden maksulla. Jako rahastoituun osaan ja yhteisesti kustannettavaan osaan tehdään yksittäisen eläkkeen tasolla.">
            <a:extLst>
              <a:ext uri="{FF2B5EF4-FFF2-40B4-BE49-F238E27FC236}">
                <a16:creationId xmlns:a16="http://schemas.microsoft.com/office/drawing/2014/main" id="{FDB18863-4683-4D0D-AFC1-3E9E97E19A6E}"/>
              </a:ext>
              <a:ext uri="{C183D7F6-B498-43B3-948B-1728B52AA6E4}">
                <adec:decorative xmlns:adec="http://schemas.microsoft.com/office/drawing/2017/decorative" val="0"/>
              </a:ext>
            </a:extLst>
          </p:cNvPr>
          <p:cNvSpPr/>
          <p:nvPr/>
        </p:nvSpPr>
        <p:spPr>
          <a:xfrm>
            <a:off x="4115542" y="4584175"/>
            <a:ext cx="3483425" cy="654491"/>
          </a:xfrm>
          <a:prstGeom prst="roundRect">
            <a:avLst/>
          </a:prstGeom>
          <a:solidFill>
            <a:srgbClr val="0356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2000" dirty="0">
                <a:ea typeface="Verdana" panose="020B0604030504040204" pitchFamily="34" charset="0"/>
                <a:cs typeface="Verdana" panose="020B0604030504040204" pitchFamily="34" charset="0"/>
              </a:rPr>
              <a:t>Eläkemeno</a:t>
            </a:r>
          </a:p>
        </p:txBody>
      </p:sp>
      <p:sp>
        <p:nvSpPr>
          <p:cNvPr id="2" name="Otsikko 1">
            <a:extLst>
              <a:ext uri="{FF2B5EF4-FFF2-40B4-BE49-F238E27FC236}">
                <a16:creationId xmlns:a16="http://schemas.microsoft.com/office/drawing/2014/main" id="{3F97737B-C986-4B63-93C7-3C461106678B}"/>
              </a:ext>
            </a:extLst>
          </p:cNvPr>
          <p:cNvSpPr>
            <a:spLocks noGrp="1"/>
          </p:cNvSpPr>
          <p:nvPr>
            <p:ph type="title"/>
          </p:nvPr>
        </p:nvSpPr>
        <p:spPr>
          <a:xfrm>
            <a:off x="0" y="476672"/>
            <a:ext cx="11856640" cy="720080"/>
          </a:xfrm>
        </p:spPr>
        <p:txBody>
          <a:bodyPr/>
          <a:lstStyle/>
          <a:p>
            <a:pPr algn="ctr"/>
            <a:r>
              <a:rPr lang="fi-FI" dirty="0"/>
              <a:t>Osittain rahastoiva järjestelmä</a:t>
            </a:r>
          </a:p>
        </p:txBody>
      </p:sp>
      <p:sp>
        <p:nvSpPr>
          <p:cNvPr id="20" name="Vuokaaviosymboli: Yhdistäminen 19">
            <a:extLst>
              <a:ext uri="{FF2B5EF4-FFF2-40B4-BE49-F238E27FC236}">
                <a16:creationId xmlns:a16="http://schemas.microsoft.com/office/drawing/2014/main" id="{3B0CF150-7190-4F96-BA78-06EAAB01B197}"/>
              </a:ext>
              <a:ext uri="{C183D7F6-B498-43B3-948B-1728B52AA6E4}">
                <adec:decorative xmlns:adec="http://schemas.microsoft.com/office/drawing/2017/decorative" val="1"/>
              </a:ext>
            </a:extLst>
          </p:cNvPr>
          <p:cNvSpPr/>
          <p:nvPr/>
        </p:nvSpPr>
        <p:spPr>
          <a:xfrm>
            <a:off x="6447153" y="4216379"/>
            <a:ext cx="339635" cy="288621"/>
          </a:xfrm>
          <a:prstGeom prst="flowChartMerg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2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814824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F97737B-C986-4B63-93C7-3C461106678B}"/>
              </a:ext>
            </a:extLst>
          </p:cNvPr>
          <p:cNvSpPr>
            <a:spLocks noGrp="1"/>
          </p:cNvSpPr>
          <p:nvPr>
            <p:ph type="title"/>
          </p:nvPr>
        </p:nvSpPr>
        <p:spPr>
          <a:xfrm>
            <a:off x="0" y="548680"/>
            <a:ext cx="11856640" cy="656679"/>
          </a:xfrm>
        </p:spPr>
        <p:txBody>
          <a:bodyPr/>
          <a:lstStyle/>
          <a:p>
            <a:pPr algn="ctr"/>
            <a:r>
              <a:rPr lang="fi-FI" dirty="0" err="1"/>
              <a:t>TyEL</a:t>
            </a:r>
            <a:r>
              <a:rPr lang="fi-FI" dirty="0"/>
              <a:t>- ja MEL-eläkkeiden osittainen rahastointi</a:t>
            </a:r>
          </a:p>
        </p:txBody>
      </p:sp>
      <p:sp>
        <p:nvSpPr>
          <p:cNvPr id="4" name="Päivämäärän paikkamerkki 3">
            <a:extLst>
              <a:ext uri="{FF2B5EF4-FFF2-40B4-BE49-F238E27FC236}">
                <a16:creationId xmlns:a16="http://schemas.microsoft.com/office/drawing/2014/main" id="{DAB46BC9-6006-458F-A54E-CCA85C93F578}"/>
              </a:ext>
            </a:extLst>
          </p:cNvPr>
          <p:cNvSpPr>
            <a:spLocks noGrp="1"/>
          </p:cNvSpPr>
          <p:nvPr>
            <p:ph type="dt" sz="half" idx="10"/>
          </p:nvPr>
        </p:nvSpPr>
        <p:spPr/>
        <p:txBody>
          <a:bodyPr/>
          <a:lstStyle/>
          <a:p>
            <a:r>
              <a:rPr lang="fi-FI" dirty="0"/>
              <a:t>13.12.2021</a:t>
            </a:r>
          </a:p>
        </p:txBody>
      </p:sp>
      <p:sp>
        <p:nvSpPr>
          <p:cNvPr id="5" name="Alatunnisteen paikkamerkki 4">
            <a:extLst>
              <a:ext uri="{FF2B5EF4-FFF2-40B4-BE49-F238E27FC236}">
                <a16:creationId xmlns:a16="http://schemas.microsoft.com/office/drawing/2014/main" id="{16B1B4E0-9E0D-40B5-8E47-203E323343D2}"/>
              </a:ext>
            </a:extLst>
          </p:cNvPr>
          <p:cNvSpPr>
            <a:spLocks noGrp="1"/>
          </p:cNvSpPr>
          <p:nvPr>
            <p:ph type="ftr" sz="quarter" idx="11"/>
          </p:nvPr>
        </p:nvSpPr>
        <p:spPr/>
        <p:txBody>
          <a:bodyPr/>
          <a:lstStyle/>
          <a:p>
            <a:r>
              <a:rPr lang="fi-FI"/>
              <a:t>Eläketurvakeskus   |</a:t>
            </a:r>
          </a:p>
        </p:txBody>
      </p:sp>
      <p:sp>
        <p:nvSpPr>
          <p:cNvPr id="6" name="Dian numeron paikkamerkki 5">
            <a:extLst>
              <a:ext uri="{FF2B5EF4-FFF2-40B4-BE49-F238E27FC236}">
                <a16:creationId xmlns:a16="http://schemas.microsoft.com/office/drawing/2014/main" id="{1151411D-A90F-4D55-AE53-D513AEC805BD}"/>
              </a:ext>
            </a:extLst>
          </p:cNvPr>
          <p:cNvSpPr>
            <a:spLocks noGrp="1"/>
          </p:cNvSpPr>
          <p:nvPr>
            <p:ph type="sldNum" sz="quarter" idx="12"/>
          </p:nvPr>
        </p:nvSpPr>
        <p:spPr/>
        <p:txBody>
          <a:bodyPr/>
          <a:lstStyle/>
          <a:p>
            <a:fld id="{BE2D8D75-17F6-474C-8CC8-AD93DCE1F39D}" type="slidenum">
              <a:rPr lang="fi-FI" smtClean="0"/>
              <a:t>4</a:t>
            </a:fld>
            <a:endParaRPr lang="fi-FI"/>
          </a:p>
        </p:txBody>
      </p:sp>
      <p:grpSp>
        <p:nvGrpSpPr>
          <p:cNvPr id="15" name="Ryhmä 14">
            <a:extLst>
              <a:ext uri="{FF2B5EF4-FFF2-40B4-BE49-F238E27FC236}">
                <a16:creationId xmlns:a16="http://schemas.microsoft.com/office/drawing/2014/main" id="{93DD649E-B2A9-4B0F-B99D-4AD9AFE1FF13}"/>
              </a:ext>
              <a:ext uri="{C183D7F6-B498-43B3-948B-1728B52AA6E4}">
                <adec:decorative xmlns:adec="http://schemas.microsoft.com/office/drawing/2017/decorative" val="1"/>
              </a:ext>
            </a:extLst>
          </p:cNvPr>
          <p:cNvGrpSpPr/>
          <p:nvPr/>
        </p:nvGrpSpPr>
        <p:grpSpPr>
          <a:xfrm>
            <a:off x="3143672" y="1916832"/>
            <a:ext cx="6778086" cy="3466048"/>
            <a:chOff x="1276674" y="1563614"/>
            <a:chExt cx="6778086" cy="3466048"/>
          </a:xfrm>
        </p:grpSpPr>
        <p:sp>
          <p:nvSpPr>
            <p:cNvPr id="16" name="Tekstiruutu 15" descr="Jako rahastoituun osaan ja yhteisesti kustannettavaan osaan tehdään kunkin &#10;yksittäisen eläkkeen tasolla.">
              <a:extLst>
                <a:ext uri="{FF2B5EF4-FFF2-40B4-BE49-F238E27FC236}">
                  <a16:creationId xmlns:a16="http://schemas.microsoft.com/office/drawing/2014/main" id="{1E768209-C8DE-4837-87E1-E4F653D5EE2A}"/>
                </a:ext>
              </a:extLst>
            </p:cNvPr>
            <p:cNvSpPr txBox="1"/>
            <p:nvPr/>
          </p:nvSpPr>
          <p:spPr>
            <a:xfrm>
              <a:off x="2708280" y="1563614"/>
              <a:ext cx="5112568" cy="1015663"/>
            </a:xfrm>
            <a:prstGeom prst="rect">
              <a:avLst/>
            </a:prstGeom>
            <a:noFill/>
          </p:spPr>
          <p:txBody>
            <a:bodyPr wrap="square" rtlCol="0">
              <a:spAutoFit/>
            </a:bodyPr>
            <a:lstStyle/>
            <a:p>
              <a:r>
                <a:rPr lang="fi-FI" sz="2000" dirty="0"/>
                <a:t>Jako rahastoituun osaan ja yhteisesti kustannettavaan osaan tehdään kunkin </a:t>
              </a:r>
              <a:br>
                <a:rPr lang="fi-FI" sz="2000" dirty="0"/>
              </a:br>
              <a:r>
                <a:rPr lang="fi-FI" sz="2000" dirty="0"/>
                <a:t>yksittäisen eläkkeen tasolla.</a:t>
              </a:r>
            </a:p>
          </p:txBody>
        </p:sp>
        <p:sp>
          <p:nvSpPr>
            <p:cNvPr id="17" name="Tekstiruutu 16" descr="Yhteisesti kustannettava osa eli tasausosa kustannetaan jakojärjestelmällä ja se on eläkelaitosten yhteisellä vastuulla.&#10;">
              <a:extLst>
                <a:ext uri="{FF2B5EF4-FFF2-40B4-BE49-F238E27FC236}">
                  <a16:creationId xmlns:a16="http://schemas.microsoft.com/office/drawing/2014/main" id="{73C786AC-76F2-4709-BE48-E43510ADBF20}"/>
                </a:ext>
              </a:extLst>
            </p:cNvPr>
            <p:cNvSpPr txBox="1"/>
            <p:nvPr/>
          </p:nvSpPr>
          <p:spPr>
            <a:xfrm>
              <a:off x="2726168" y="2708920"/>
              <a:ext cx="5112568" cy="1015663"/>
            </a:xfrm>
            <a:prstGeom prst="rect">
              <a:avLst/>
            </a:prstGeom>
            <a:noFill/>
          </p:spPr>
          <p:txBody>
            <a:bodyPr wrap="square" rtlCol="0">
              <a:spAutoFit/>
            </a:bodyPr>
            <a:lstStyle/>
            <a:p>
              <a:r>
                <a:rPr lang="fi-FI" sz="2000" b="1" dirty="0"/>
                <a:t>Yhteisesti kustannettava osa eli tasausosa</a:t>
              </a:r>
            </a:p>
            <a:p>
              <a:pPr marL="285750" indent="-285750">
                <a:buClr>
                  <a:srgbClr val="0356B5"/>
                </a:buClr>
                <a:buFont typeface="Arial" pitchFamily="34" charset="0"/>
                <a:buChar char="•"/>
              </a:pPr>
              <a:r>
                <a:rPr lang="fi-FI" sz="2000" dirty="0"/>
                <a:t>Kustannetaan jakojärjestelmällä</a:t>
              </a:r>
            </a:p>
            <a:p>
              <a:pPr marL="285750" indent="-285750">
                <a:buClr>
                  <a:srgbClr val="0356B5"/>
                </a:buClr>
                <a:buFont typeface="Arial" pitchFamily="34" charset="0"/>
                <a:buChar char="•"/>
              </a:pPr>
              <a:r>
                <a:rPr lang="fi-FI" sz="2000" dirty="0"/>
                <a:t>Eläkelaitosten yhteisellä vastuulla</a:t>
              </a:r>
            </a:p>
          </p:txBody>
        </p:sp>
        <p:sp>
          <p:nvSpPr>
            <p:cNvPr id="18" name="Tekstiruutu 17" descr="Rahastoitu osa kustannetaan rahastoivalla järjestelmällä ja se on yksittäisen eläkelaitoksen vastuulla.&#10;">
              <a:extLst>
                <a:ext uri="{FF2B5EF4-FFF2-40B4-BE49-F238E27FC236}">
                  <a16:creationId xmlns:a16="http://schemas.microsoft.com/office/drawing/2014/main" id="{76AECD51-0C55-4FCF-918C-DD889BB2BD25}"/>
                </a:ext>
              </a:extLst>
            </p:cNvPr>
            <p:cNvSpPr txBox="1"/>
            <p:nvPr/>
          </p:nvSpPr>
          <p:spPr>
            <a:xfrm>
              <a:off x="2726168" y="4013999"/>
              <a:ext cx="5328592" cy="1015663"/>
            </a:xfrm>
            <a:prstGeom prst="rect">
              <a:avLst/>
            </a:prstGeom>
            <a:noFill/>
          </p:spPr>
          <p:txBody>
            <a:bodyPr wrap="square" rtlCol="0">
              <a:spAutoFit/>
            </a:bodyPr>
            <a:lstStyle/>
            <a:p>
              <a:r>
                <a:rPr lang="fi-FI" sz="2000" b="1" dirty="0"/>
                <a:t>Rahastoitu osa</a:t>
              </a:r>
            </a:p>
            <a:p>
              <a:pPr marL="285750" indent="-285750">
                <a:buClr>
                  <a:srgbClr val="0356B5"/>
                </a:buClr>
                <a:buFont typeface="Arial" pitchFamily="34" charset="0"/>
                <a:buChar char="•"/>
              </a:pPr>
              <a:r>
                <a:rPr lang="fi-FI" sz="2000" dirty="0"/>
                <a:t>Kustannetaan rahastoivalla järjestelmällä</a:t>
              </a:r>
            </a:p>
            <a:p>
              <a:pPr marL="285750" indent="-285750">
                <a:buClr>
                  <a:srgbClr val="0356B5"/>
                </a:buClr>
                <a:buFont typeface="Arial" pitchFamily="34" charset="0"/>
                <a:buChar char="•"/>
              </a:pPr>
              <a:r>
                <a:rPr lang="fi-FI" sz="2000" dirty="0"/>
                <a:t>Yksittäisen eläkelaitoksen vastuulla</a:t>
              </a:r>
            </a:p>
          </p:txBody>
        </p:sp>
        <p:grpSp>
          <p:nvGrpSpPr>
            <p:cNvPr id="19" name="Ryhmä 18">
              <a:extLst>
                <a:ext uri="{FF2B5EF4-FFF2-40B4-BE49-F238E27FC236}">
                  <a16:creationId xmlns:a16="http://schemas.microsoft.com/office/drawing/2014/main" id="{AB729D58-8960-429F-9CA2-AB7D16A447C9}"/>
                </a:ext>
              </a:extLst>
            </p:cNvPr>
            <p:cNvGrpSpPr/>
            <p:nvPr/>
          </p:nvGrpSpPr>
          <p:grpSpPr>
            <a:xfrm>
              <a:off x="1276674" y="2461286"/>
              <a:ext cx="1296144" cy="2486703"/>
              <a:chOff x="1720376" y="2559570"/>
              <a:chExt cx="1296144" cy="2486703"/>
            </a:xfrm>
          </p:grpSpPr>
          <p:sp>
            <p:nvSpPr>
              <p:cNvPr id="21" name="Suorakulmio 20">
                <a:extLst>
                  <a:ext uri="{FF2B5EF4-FFF2-40B4-BE49-F238E27FC236}">
                    <a16:creationId xmlns:a16="http://schemas.microsoft.com/office/drawing/2014/main" id="{84CAB5FB-3F48-4CF7-ADD8-5C3DC29CFB01}"/>
                  </a:ext>
                  <a:ext uri="{C183D7F6-B498-43B3-948B-1728B52AA6E4}">
                    <adec:decorative xmlns:adec="http://schemas.microsoft.com/office/drawing/2017/decorative" val="1"/>
                  </a:ext>
                </a:extLst>
              </p:cNvPr>
              <p:cNvSpPr/>
              <p:nvPr/>
            </p:nvSpPr>
            <p:spPr>
              <a:xfrm>
                <a:off x="1720376" y="2559570"/>
                <a:ext cx="1296144" cy="1661723"/>
              </a:xfrm>
              <a:prstGeom prst="rect">
                <a:avLst/>
              </a:prstGeom>
              <a:solidFill>
                <a:srgbClr val="02B7F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22" name="Suorakulmio 21">
                <a:extLst>
                  <a:ext uri="{FF2B5EF4-FFF2-40B4-BE49-F238E27FC236}">
                    <a16:creationId xmlns:a16="http://schemas.microsoft.com/office/drawing/2014/main" id="{0664523A-8E2C-42C4-9031-A0881FC53302}"/>
                  </a:ext>
                  <a:ext uri="{C183D7F6-B498-43B3-948B-1728B52AA6E4}">
                    <adec:decorative xmlns:adec="http://schemas.microsoft.com/office/drawing/2017/decorative" val="1"/>
                  </a:ext>
                </a:extLst>
              </p:cNvPr>
              <p:cNvSpPr/>
              <p:nvPr/>
            </p:nvSpPr>
            <p:spPr>
              <a:xfrm>
                <a:off x="1720376" y="4214834"/>
                <a:ext cx="1296144" cy="831439"/>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grpSp>
        <p:sp>
          <p:nvSpPr>
            <p:cNvPr id="20" name="Tekstiruutu 19">
              <a:extLst>
                <a:ext uri="{FF2B5EF4-FFF2-40B4-BE49-F238E27FC236}">
                  <a16:creationId xmlns:a16="http://schemas.microsoft.com/office/drawing/2014/main" id="{1F26E402-CF78-4FF5-86D2-E54F980005CC}"/>
                </a:ext>
                <a:ext uri="{C183D7F6-B498-43B3-948B-1728B52AA6E4}">
                  <adec:decorative xmlns:adec="http://schemas.microsoft.com/office/drawing/2017/decorative" val="1"/>
                </a:ext>
              </a:extLst>
            </p:cNvPr>
            <p:cNvSpPr txBox="1"/>
            <p:nvPr/>
          </p:nvSpPr>
          <p:spPr>
            <a:xfrm>
              <a:off x="1276674" y="2068867"/>
              <a:ext cx="1152128" cy="400110"/>
            </a:xfrm>
            <a:prstGeom prst="rect">
              <a:avLst/>
            </a:prstGeom>
            <a:noFill/>
          </p:spPr>
          <p:txBody>
            <a:bodyPr wrap="square" rtlCol="0">
              <a:spAutoFit/>
            </a:bodyPr>
            <a:lstStyle/>
            <a:p>
              <a:pPr algn="ctr"/>
              <a:r>
                <a:rPr lang="fi-FI" sz="2000" dirty="0"/>
                <a:t>Eläke</a:t>
              </a:r>
            </a:p>
          </p:txBody>
        </p:sp>
      </p:grpSp>
    </p:spTree>
    <p:extLst>
      <p:ext uri="{BB962C8B-B14F-4D97-AF65-F5344CB8AC3E}">
        <p14:creationId xmlns:p14="http://schemas.microsoft.com/office/powerpoint/2010/main" val="1714611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äivämäärän paikkamerkki 3">
            <a:extLst>
              <a:ext uri="{FF2B5EF4-FFF2-40B4-BE49-F238E27FC236}">
                <a16:creationId xmlns:a16="http://schemas.microsoft.com/office/drawing/2014/main" id="{DAB46BC9-6006-458F-A54E-CCA85C93F578}"/>
              </a:ext>
            </a:extLst>
          </p:cNvPr>
          <p:cNvSpPr>
            <a:spLocks noGrp="1"/>
          </p:cNvSpPr>
          <p:nvPr>
            <p:ph type="dt" sz="half" idx="10"/>
          </p:nvPr>
        </p:nvSpPr>
        <p:spPr/>
        <p:txBody>
          <a:bodyPr/>
          <a:lstStyle/>
          <a:p>
            <a:r>
              <a:rPr lang="fi-FI" dirty="0"/>
              <a:t>13.12.2021</a:t>
            </a:r>
          </a:p>
        </p:txBody>
      </p:sp>
      <p:sp>
        <p:nvSpPr>
          <p:cNvPr id="5" name="Alatunnisteen paikkamerkki 4">
            <a:extLst>
              <a:ext uri="{FF2B5EF4-FFF2-40B4-BE49-F238E27FC236}">
                <a16:creationId xmlns:a16="http://schemas.microsoft.com/office/drawing/2014/main" id="{16B1B4E0-9E0D-40B5-8E47-203E323343D2}"/>
              </a:ext>
            </a:extLst>
          </p:cNvPr>
          <p:cNvSpPr>
            <a:spLocks noGrp="1"/>
          </p:cNvSpPr>
          <p:nvPr>
            <p:ph type="ftr" sz="quarter" idx="11"/>
          </p:nvPr>
        </p:nvSpPr>
        <p:spPr/>
        <p:txBody>
          <a:bodyPr/>
          <a:lstStyle/>
          <a:p>
            <a:r>
              <a:rPr lang="fi-FI"/>
              <a:t>Eläketurvakeskus   |</a:t>
            </a:r>
          </a:p>
        </p:txBody>
      </p:sp>
      <p:sp>
        <p:nvSpPr>
          <p:cNvPr id="6" name="Dian numeron paikkamerkki 5">
            <a:extLst>
              <a:ext uri="{FF2B5EF4-FFF2-40B4-BE49-F238E27FC236}">
                <a16:creationId xmlns:a16="http://schemas.microsoft.com/office/drawing/2014/main" id="{1151411D-A90F-4D55-AE53-D513AEC805BD}"/>
              </a:ext>
            </a:extLst>
          </p:cNvPr>
          <p:cNvSpPr>
            <a:spLocks noGrp="1"/>
          </p:cNvSpPr>
          <p:nvPr>
            <p:ph type="sldNum" sz="quarter" idx="12"/>
          </p:nvPr>
        </p:nvSpPr>
        <p:spPr/>
        <p:txBody>
          <a:bodyPr/>
          <a:lstStyle/>
          <a:p>
            <a:fld id="{BE2D8D75-17F6-474C-8CC8-AD93DCE1F39D}" type="slidenum">
              <a:rPr lang="fi-FI" smtClean="0"/>
              <a:t>5</a:t>
            </a:fld>
            <a:endParaRPr lang="fi-FI"/>
          </a:p>
        </p:txBody>
      </p:sp>
      <p:grpSp>
        <p:nvGrpSpPr>
          <p:cNvPr id="7" name="Ryhmä 6" descr="Yrittäjien eläkkeet kustannetaan jakojärjestelmällä sekä valtion rahoittamana siltä osin kuin kerätyt maksut eivät riitä kattamaan eläkemenoa. Julkisten alojen eläkkeet kustannetaan jakojärjestelmillä, joissa on puskurirahastoja.">
            <a:extLst>
              <a:ext uri="{FF2B5EF4-FFF2-40B4-BE49-F238E27FC236}">
                <a16:creationId xmlns:a16="http://schemas.microsoft.com/office/drawing/2014/main" id="{C2A1EB93-58A5-4FC5-84E9-35F4D4D1F9E2}"/>
              </a:ext>
            </a:extLst>
          </p:cNvPr>
          <p:cNvGrpSpPr/>
          <p:nvPr/>
        </p:nvGrpSpPr>
        <p:grpSpPr>
          <a:xfrm>
            <a:off x="3177365" y="1226377"/>
            <a:ext cx="5837270" cy="5226959"/>
            <a:chOff x="1715588" y="1012441"/>
            <a:chExt cx="5837270" cy="5226959"/>
          </a:xfrm>
        </p:grpSpPr>
        <p:sp>
          <p:nvSpPr>
            <p:cNvPr id="8" name="Pyöristetty suorakulmio 6">
              <a:extLst>
                <a:ext uri="{FF2B5EF4-FFF2-40B4-BE49-F238E27FC236}">
                  <a16:creationId xmlns:a16="http://schemas.microsoft.com/office/drawing/2014/main" id="{BC2BD018-F061-48AB-8B8D-5626C252C3FC}"/>
                </a:ext>
                <a:ext uri="{C183D7F6-B498-43B3-948B-1728B52AA6E4}">
                  <adec:decorative xmlns:adec="http://schemas.microsoft.com/office/drawing/2017/decorative" val="1"/>
                </a:ext>
              </a:extLst>
            </p:cNvPr>
            <p:cNvSpPr/>
            <p:nvPr/>
          </p:nvSpPr>
          <p:spPr>
            <a:xfrm>
              <a:off x="1715589" y="1162761"/>
              <a:ext cx="2307772" cy="600132"/>
            </a:xfrm>
            <a:prstGeom prst="roundRect">
              <a:avLst/>
            </a:prstGeom>
            <a:solidFill>
              <a:srgbClr val="0356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2000" dirty="0">
                  <a:ea typeface="Verdana" panose="020B0604030504040204" pitchFamily="34" charset="0"/>
                  <a:cs typeface="Verdana" panose="020B0604030504040204" pitchFamily="34" charset="0"/>
                </a:rPr>
                <a:t>Yksityiset alat</a:t>
              </a:r>
            </a:p>
          </p:txBody>
        </p:sp>
        <p:sp>
          <p:nvSpPr>
            <p:cNvPr id="9" name="Pyöristetty suorakulmio 7">
              <a:extLst>
                <a:ext uri="{FF2B5EF4-FFF2-40B4-BE49-F238E27FC236}">
                  <a16:creationId xmlns:a16="http://schemas.microsoft.com/office/drawing/2014/main" id="{A4CB7544-3D55-49AD-A566-47E3E497C4A8}"/>
                </a:ext>
                <a:ext uri="{C183D7F6-B498-43B3-948B-1728B52AA6E4}">
                  <adec:decorative xmlns:adec="http://schemas.microsoft.com/office/drawing/2017/decorative" val="1"/>
                </a:ext>
              </a:extLst>
            </p:cNvPr>
            <p:cNvSpPr/>
            <p:nvPr/>
          </p:nvSpPr>
          <p:spPr>
            <a:xfrm>
              <a:off x="2348209" y="1837233"/>
              <a:ext cx="1675151" cy="571063"/>
            </a:xfrm>
            <a:prstGeom prst="roundRect">
              <a:avLst/>
            </a:prstGeom>
            <a:solidFill>
              <a:schemeClr val="bg1"/>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0" tIns="0" rIns="0" rtlCol="0" anchor="ctr"/>
            <a:lstStyle/>
            <a:p>
              <a:pPr algn="ctr"/>
              <a:r>
                <a:rPr lang="fi-FI" dirty="0">
                  <a:solidFill>
                    <a:schemeClr val="tx1"/>
                  </a:solidFill>
                  <a:ea typeface="Verdana" panose="020B0604030504040204" pitchFamily="34" charset="0"/>
                  <a:cs typeface="Verdana" panose="020B0604030504040204" pitchFamily="34" charset="0"/>
                </a:rPr>
                <a:t>Työntekijöiden eläkelait</a:t>
              </a:r>
            </a:p>
          </p:txBody>
        </p:sp>
        <p:sp>
          <p:nvSpPr>
            <p:cNvPr id="10" name="Pyöristetty suorakulmio 8">
              <a:extLst>
                <a:ext uri="{FF2B5EF4-FFF2-40B4-BE49-F238E27FC236}">
                  <a16:creationId xmlns:a16="http://schemas.microsoft.com/office/drawing/2014/main" id="{8C3110D3-9D30-4011-A93F-7BA3C14DC4D5}"/>
                </a:ext>
                <a:ext uri="{C183D7F6-B498-43B3-948B-1728B52AA6E4}">
                  <adec:decorative xmlns:adec="http://schemas.microsoft.com/office/drawing/2017/decorative" val="1"/>
                </a:ext>
              </a:extLst>
            </p:cNvPr>
            <p:cNvSpPr/>
            <p:nvPr/>
          </p:nvSpPr>
          <p:spPr>
            <a:xfrm>
              <a:off x="4608124" y="1012441"/>
              <a:ext cx="2936582" cy="864000"/>
            </a:xfrm>
            <a:prstGeom prst="roundRect">
              <a:avLst/>
            </a:prstGeom>
            <a:solidFill>
              <a:srgbClr val="02B7FA"/>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nchorCtr="1"/>
            <a:lstStyle/>
            <a:p>
              <a:pPr algn="ctr"/>
              <a:r>
                <a:rPr lang="fi-FI" dirty="0">
                  <a:solidFill>
                    <a:schemeClr val="tx1"/>
                  </a:solidFill>
                </a:rPr>
                <a:t>Rahastoiva järjestelmä:</a:t>
              </a:r>
            </a:p>
            <a:p>
              <a:pPr algn="ctr"/>
              <a:r>
                <a:rPr lang="fi-FI" dirty="0">
                  <a:solidFill>
                    <a:schemeClr val="tx1"/>
                  </a:solidFill>
                </a:rPr>
                <a:t>Rahastoitu osa</a:t>
              </a:r>
            </a:p>
            <a:p>
              <a:pPr algn="ctr"/>
              <a:r>
                <a:rPr lang="fi-FI" dirty="0">
                  <a:solidFill>
                    <a:schemeClr val="tx1"/>
                  </a:solidFill>
                </a:rPr>
                <a:t>Eläkelaitoksen vastuu</a:t>
              </a:r>
            </a:p>
            <a:p>
              <a:pPr algn="ctr"/>
              <a:endParaRPr lang="fi-FI" dirty="0">
                <a:latin typeface="Verdana" panose="020B0604030504040204" pitchFamily="34" charset="0"/>
                <a:ea typeface="Verdana" panose="020B0604030504040204" pitchFamily="34" charset="0"/>
                <a:cs typeface="Verdana" panose="020B0604030504040204" pitchFamily="34" charset="0"/>
              </a:endParaRPr>
            </a:p>
          </p:txBody>
        </p:sp>
        <p:sp>
          <p:nvSpPr>
            <p:cNvPr id="11" name="Pyöristetty suorakulmio 9">
              <a:extLst>
                <a:ext uri="{FF2B5EF4-FFF2-40B4-BE49-F238E27FC236}">
                  <a16:creationId xmlns:a16="http://schemas.microsoft.com/office/drawing/2014/main" id="{FDA7EE08-4171-4DB0-A932-2D63327C5D18}"/>
                </a:ext>
                <a:ext uri="{C183D7F6-B498-43B3-948B-1728B52AA6E4}">
                  <adec:decorative xmlns:adec="http://schemas.microsoft.com/office/drawing/2017/decorative" val="1"/>
                </a:ext>
              </a:extLst>
            </p:cNvPr>
            <p:cNvSpPr/>
            <p:nvPr/>
          </p:nvSpPr>
          <p:spPr>
            <a:xfrm>
              <a:off x="4616277" y="1938487"/>
              <a:ext cx="2936581" cy="1188000"/>
            </a:xfrm>
            <a:prstGeom prst="roundRect">
              <a:avLst/>
            </a:prstGeom>
            <a:solidFill>
              <a:srgbClr val="02B7FA"/>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252000" rIns="0" bIns="36000" rtlCol="0" anchor="ctr" anchorCtr="1"/>
            <a:lstStyle/>
            <a:p>
              <a:pPr algn="ctr"/>
              <a:r>
                <a:rPr lang="fi-FI" dirty="0">
                  <a:solidFill>
                    <a:schemeClr val="tx1"/>
                  </a:solidFill>
                </a:rPr>
                <a:t>Jakojärjestelmä:</a:t>
              </a:r>
            </a:p>
            <a:p>
              <a:pPr algn="ctr"/>
              <a:r>
                <a:rPr lang="fi-FI" dirty="0">
                  <a:solidFill>
                    <a:schemeClr val="tx1"/>
                  </a:solidFill>
                </a:rPr>
                <a:t>Tasausosa</a:t>
              </a:r>
            </a:p>
            <a:p>
              <a:pPr algn="ctr"/>
              <a:r>
                <a:rPr lang="fi-FI" dirty="0">
                  <a:solidFill>
                    <a:schemeClr val="tx1"/>
                  </a:solidFill>
                </a:rPr>
                <a:t>Eläkelaitosten yhteisvastuu</a:t>
              </a:r>
            </a:p>
            <a:p>
              <a:pPr algn="ctr"/>
              <a:r>
                <a:rPr lang="fi-FI" dirty="0">
                  <a:solidFill>
                    <a:schemeClr val="tx1"/>
                  </a:solidFill>
                </a:rPr>
                <a:t>ja </a:t>
              </a:r>
              <a:r>
                <a:rPr lang="fi-FI" dirty="0" err="1">
                  <a:solidFill>
                    <a:schemeClr val="tx1"/>
                  </a:solidFill>
                </a:rPr>
                <a:t>MEL:n</a:t>
              </a:r>
              <a:r>
                <a:rPr lang="fi-FI" dirty="0">
                  <a:solidFill>
                    <a:schemeClr val="tx1"/>
                  </a:solidFill>
                </a:rPr>
                <a:t> valtionosuus</a:t>
              </a:r>
            </a:p>
            <a:p>
              <a:pPr algn="ctr"/>
              <a:endParaRPr lang="fi-FI" dirty="0">
                <a:latin typeface="Verdana" panose="020B0604030504040204" pitchFamily="34" charset="0"/>
                <a:ea typeface="Verdana" panose="020B0604030504040204" pitchFamily="34" charset="0"/>
                <a:cs typeface="Verdana" panose="020B0604030504040204" pitchFamily="34" charset="0"/>
              </a:endParaRPr>
            </a:p>
          </p:txBody>
        </p:sp>
        <p:sp>
          <p:nvSpPr>
            <p:cNvPr id="12" name="Pyöristetty suorakulmio 10">
              <a:extLst>
                <a:ext uri="{FF2B5EF4-FFF2-40B4-BE49-F238E27FC236}">
                  <a16:creationId xmlns:a16="http://schemas.microsoft.com/office/drawing/2014/main" id="{FFC0C7DF-DBDC-434A-B6A8-0EE334EC2930}"/>
                </a:ext>
                <a:ext uri="{C183D7F6-B498-43B3-948B-1728B52AA6E4}">
                  <adec:decorative xmlns:adec="http://schemas.microsoft.com/office/drawing/2017/decorative" val="1"/>
                </a:ext>
              </a:extLst>
            </p:cNvPr>
            <p:cNvSpPr/>
            <p:nvPr/>
          </p:nvSpPr>
          <p:spPr>
            <a:xfrm>
              <a:off x="4608124" y="3215160"/>
              <a:ext cx="2936582" cy="864000"/>
            </a:xfrm>
            <a:prstGeom prst="roundRect">
              <a:avLst/>
            </a:prstGeom>
            <a:solidFill>
              <a:srgbClr val="02B7FA"/>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288000" rIns="0" rtlCol="0" anchor="ctr" anchorCtr="1"/>
            <a:lstStyle/>
            <a:p>
              <a:pPr algn="ctr"/>
              <a:r>
                <a:rPr lang="fi-FI" dirty="0">
                  <a:solidFill>
                    <a:schemeClr val="tx1"/>
                  </a:solidFill>
                </a:rPr>
                <a:t>Jakojärjestelmä:</a:t>
              </a:r>
            </a:p>
            <a:p>
              <a:pPr algn="ctr"/>
              <a:r>
                <a:rPr lang="fi-FI" dirty="0">
                  <a:solidFill>
                    <a:schemeClr val="tx1"/>
                  </a:solidFill>
                </a:rPr>
                <a:t>Eläkelaitosten yhteisvastuu ja valtion takaus</a:t>
              </a:r>
            </a:p>
            <a:p>
              <a:pPr algn="ctr"/>
              <a:endParaRPr lang="fi-FI" dirty="0">
                <a:latin typeface="Verdana" panose="020B0604030504040204" pitchFamily="34" charset="0"/>
                <a:ea typeface="Verdana" panose="020B0604030504040204" pitchFamily="34" charset="0"/>
                <a:cs typeface="Verdana" panose="020B0604030504040204" pitchFamily="34" charset="0"/>
              </a:endParaRPr>
            </a:p>
          </p:txBody>
        </p:sp>
        <p:cxnSp>
          <p:nvCxnSpPr>
            <p:cNvPr id="13" name="Kulmayhdysviiva 11">
              <a:extLst>
                <a:ext uri="{FF2B5EF4-FFF2-40B4-BE49-F238E27FC236}">
                  <a16:creationId xmlns:a16="http://schemas.microsoft.com/office/drawing/2014/main" id="{B36C5799-8BA7-4DE7-A472-C16C0B1424FD}"/>
                </a:ext>
              </a:extLst>
            </p:cNvPr>
            <p:cNvCxnSpPr/>
            <p:nvPr/>
          </p:nvCxnSpPr>
          <p:spPr>
            <a:xfrm flipV="1">
              <a:off x="4023360" y="1444441"/>
              <a:ext cx="584764" cy="678324"/>
            </a:xfrm>
            <a:prstGeom prst="bentConnector3">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cxnSp>
          <p:nvCxnSpPr>
            <p:cNvPr id="14" name="Kulmayhdysviiva 12">
              <a:extLst>
                <a:ext uri="{FF2B5EF4-FFF2-40B4-BE49-F238E27FC236}">
                  <a16:creationId xmlns:a16="http://schemas.microsoft.com/office/drawing/2014/main" id="{5A14674B-556D-44E5-BB7A-9D8B75802776}"/>
                </a:ext>
              </a:extLst>
            </p:cNvPr>
            <p:cNvCxnSpPr>
              <a:cxnSpLocks/>
              <a:endCxn id="11" idx="1"/>
            </p:cNvCxnSpPr>
            <p:nvPr/>
          </p:nvCxnSpPr>
          <p:spPr>
            <a:xfrm>
              <a:off x="4007358" y="2126504"/>
              <a:ext cx="608919" cy="405983"/>
            </a:xfrm>
            <a:prstGeom prst="bentConnector3">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cxnSp>
          <p:nvCxnSpPr>
            <p:cNvPr id="15" name="Suora yhdysviiva 14">
              <a:extLst>
                <a:ext uri="{FF2B5EF4-FFF2-40B4-BE49-F238E27FC236}">
                  <a16:creationId xmlns:a16="http://schemas.microsoft.com/office/drawing/2014/main" id="{E3832596-D60C-4A6A-8179-E640A631ECD6}"/>
                </a:ext>
              </a:extLst>
            </p:cNvPr>
            <p:cNvCxnSpPr/>
            <p:nvPr/>
          </p:nvCxnSpPr>
          <p:spPr>
            <a:xfrm flipH="1">
              <a:off x="1947768" y="1767653"/>
              <a:ext cx="1522" cy="1007569"/>
            </a:xfrm>
            <a:prstGeom prst="line">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sp>
          <p:nvSpPr>
            <p:cNvPr id="16" name="Pyöristetty suorakulmio 14">
              <a:extLst>
                <a:ext uri="{FF2B5EF4-FFF2-40B4-BE49-F238E27FC236}">
                  <a16:creationId xmlns:a16="http://schemas.microsoft.com/office/drawing/2014/main" id="{87E2FC82-111A-43D2-AD21-EB8DF800B0C6}"/>
                </a:ext>
                <a:ext uri="{C183D7F6-B498-43B3-948B-1728B52AA6E4}">
                  <adec:decorative xmlns:adec="http://schemas.microsoft.com/office/drawing/2017/decorative" val="1"/>
                </a:ext>
              </a:extLst>
            </p:cNvPr>
            <p:cNvSpPr/>
            <p:nvPr/>
          </p:nvSpPr>
          <p:spPr>
            <a:xfrm>
              <a:off x="2348209" y="2495938"/>
              <a:ext cx="1675151" cy="571063"/>
            </a:xfrm>
            <a:prstGeom prst="roundRect">
              <a:avLst/>
            </a:prstGeom>
            <a:solidFill>
              <a:schemeClr val="bg1"/>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a:solidFill>
                    <a:schemeClr val="tx1"/>
                  </a:solidFill>
                  <a:ea typeface="Verdana" panose="020B0604030504040204" pitchFamily="34" charset="0"/>
                  <a:cs typeface="Verdana" panose="020B0604030504040204" pitchFamily="34" charset="0"/>
                </a:rPr>
                <a:t>Yrittäjien eläkelait</a:t>
              </a:r>
            </a:p>
          </p:txBody>
        </p:sp>
        <p:cxnSp>
          <p:nvCxnSpPr>
            <p:cNvPr id="17" name="Suora yhdysviiva 16">
              <a:extLst>
                <a:ext uri="{FF2B5EF4-FFF2-40B4-BE49-F238E27FC236}">
                  <a16:creationId xmlns:a16="http://schemas.microsoft.com/office/drawing/2014/main" id="{7837569B-7608-4956-B20D-ED51B75A272B}"/>
                </a:ext>
              </a:extLst>
            </p:cNvPr>
            <p:cNvCxnSpPr/>
            <p:nvPr/>
          </p:nvCxnSpPr>
          <p:spPr>
            <a:xfrm>
              <a:off x="1949290" y="2122764"/>
              <a:ext cx="398918" cy="0"/>
            </a:xfrm>
            <a:prstGeom prst="line">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cxnSp>
          <p:nvCxnSpPr>
            <p:cNvPr id="18" name="Suora yhdysviiva 17">
              <a:extLst>
                <a:ext uri="{FF2B5EF4-FFF2-40B4-BE49-F238E27FC236}">
                  <a16:creationId xmlns:a16="http://schemas.microsoft.com/office/drawing/2014/main" id="{2396A72B-572B-4D72-BF1D-DF5A90B3B534}"/>
                </a:ext>
              </a:extLst>
            </p:cNvPr>
            <p:cNvCxnSpPr/>
            <p:nvPr/>
          </p:nvCxnSpPr>
          <p:spPr>
            <a:xfrm>
              <a:off x="1955921" y="2775222"/>
              <a:ext cx="398918" cy="0"/>
            </a:xfrm>
            <a:prstGeom prst="line">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cxnSp>
          <p:nvCxnSpPr>
            <p:cNvPr id="19" name="Kulmayhdysviiva 17">
              <a:extLst>
                <a:ext uri="{FF2B5EF4-FFF2-40B4-BE49-F238E27FC236}">
                  <a16:creationId xmlns:a16="http://schemas.microsoft.com/office/drawing/2014/main" id="{A6BC6453-13E0-4506-8652-241D3153D29C}"/>
                </a:ext>
              </a:extLst>
            </p:cNvPr>
            <p:cNvCxnSpPr>
              <a:cxnSpLocks/>
            </p:cNvCxnSpPr>
            <p:nvPr/>
          </p:nvCxnSpPr>
          <p:spPr>
            <a:xfrm>
              <a:off x="4023360" y="2773935"/>
              <a:ext cx="584764" cy="828000"/>
            </a:xfrm>
            <a:prstGeom prst="bentConnector3">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sp>
          <p:nvSpPr>
            <p:cNvPr id="20" name="Pyöristetty suorakulmio 18">
              <a:extLst>
                <a:ext uri="{FF2B5EF4-FFF2-40B4-BE49-F238E27FC236}">
                  <a16:creationId xmlns:a16="http://schemas.microsoft.com/office/drawing/2014/main" id="{9A3D5D79-E1EE-4600-967C-8868550B6E4A}"/>
                </a:ext>
                <a:ext uri="{C183D7F6-B498-43B3-948B-1728B52AA6E4}">
                  <adec:decorative xmlns:adec="http://schemas.microsoft.com/office/drawing/2017/decorative" val="1"/>
                </a:ext>
              </a:extLst>
            </p:cNvPr>
            <p:cNvSpPr/>
            <p:nvPr/>
          </p:nvSpPr>
          <p:spPr>
            <a:xfrm>
              <a:off x="1715588" y="3701080"/>
              <a:ext cx="2307772" cy="600132"/>
            </a:xfrm>
            <a:prstGeom prst="roundRect">
              <a:avLst/>
            </a:prstGeom>
            <a:solidFill>
              <a:srgbClr val="0356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2000" dirty="0">
                  <a:ea typeface="Verdana" panose="020B0604030504040204" pitchFamily="34" charset="0"/>
                  <a:cs typeface="Verdana" panose="020B0604030504040204" pitchFamily="34" charset="0"/>
                </a:rPr>
                <a:t>Julkiset alat</a:t>
              </a:r>
            </a:p>
          </p:txBody>
        </p:sp>
        <p:sp>
          <p:nvSpPr>
            <p:cNvPr id="21" name="Ellipsi 20">
              <a:extLst>
                <a:ext uri="{FF2B5EF4-FFF2-40B4-BE49-F238E27FC236}">
                  <a16:creationId xmlns:a16="http://schemas.microsoft.com/office/drawing/2014/main" id="{C3974300-ED40-4930-B89B-BBE3C80B03E9}"/>
                </a:ext>
                <a:ext uri="{C183D7F6-B498-43B3-948B-1728B52AA6E4}">
                  <adec:decorative xmlns:adec="http://schemas.microsoft.com/office/drawing/2017/decorative" val="1"/>
                </a:ext>
              </a:extLst>
            </p:cNvPr>
            <p:cNvSpPr/>
            <p:nvPr/>
          </p:nvSpPr>
          <p:spPr>
            <a:xfrm>
              <a:off x="3610408" y="4255412"/>
              <a:ext cx="3495775" cy="1983988"/>
            </a:xfrm>
            <a:prstGeom prst="ellipse">
              <a:avLst/>
            </a:prstGeom>
            <a:pattFill prst="pct10">
              <a:fgClr>
                <a:schemeClr val="bg1">
                  <a:lumMod val="75000"/>
                </a:schemeClr>
              </a:fgClr>
              <a:bgClr>
                <a:schemeClr val="bg1"/>
              </a:bgClr>
            </a:pattFill>
            <a:ln w="12700">
              <a:solidFill>
                <a:schemeClr val="tx1">
                  <a:lumMod val="65000"/>
                  <a:lumOff val="35000"/>
                </a:schemeClr>
              </a:solidFill>
            </a:ln>
            <a:effectLst/>
          </p:spPr>
          <p:style>
            <a:lnRef idx="1">
              <a:schemeClr val="accent1"/>
            </a:lnRef>
            <a:fillRef idx="3">
              <a:schemeClr val="accent1"/>
            </a:fillRef>
            <a:effectRef idx="2">
              <a:schemeClr val="accent1"/>
            </a:effectRef>
            <a:fontRef idx="minor">
              <a:schemeClr val="lt1"/>
            </a:fontRef>
          </p:style>
          <p:txBody>
            <a:bodyPr tIns="288000" rtlCol="0" anchor="ctr"/>
            <a:lstStyle/>
            <a:p>
              <a:pPr algn="ctr"/>
              <a:r>
                <a:rPr lang="fi-FI" dirty="0">
                  <a:solidFill>
                    <a:schemeClr val="tx1"/>
                  </a:solidFill>
                </a:rPr>
                <a:t>Jakojärjestelmiä ja puskurirahastoja</a:t>
              </a:r>
            </a:p>
            <a:p>
              <a:pPr algn="ctr"/>
              <a:endParaRPr lang="fi-FI" dirty="0"/>
            </a:p>
            <a:p>
              <a:pPr algn="ctr"/>
              <a:endParaRPr lang="fi-FI" dirty="0"/>
            </a:p>
            <a:p>
              <a:pPr algn="ctr"/>
              <a:endParaRPr lang="fi-FI" dirty="0"/>
            </a:p>
          </p:txBody>
        </p:sp>
        <p:sp>
          <p:nvSpPr>
            <p:cNvPr id="22" name="Pyöristetty suorakulmio 23">
              <a:extLst>
                <a:ext uri="{FF2B5EF4-FFF2-40B4-BE49-F238E27FC236}">
                  <a16:creationId xmlns:a16="http://schemas.microsoft.com/office/drawing/2014/main" id="{FA9CF798-BD5A-4B82-AA20-9E5BA99C8448}"/>
                </a:ext>
                <a:ext uri="{C183D7F6-B498-43B3-948B-1728B52AA6E4}">
                  <adec:decorative xmlns:adec="http://schemas.microsoft.com/office/drawing/2017/decorative" val="1"/>
                </a:ext>
              </a:extLst>
            </p:cNvPr>
            <p:cNvSpPr/>
            <p:nvPr/>
          </p:nvSpPr>
          <p:spPr>
            <a:xfrm>
              <a:off x="4850129" y="5320311"/>
              <a:ext cx="1072059" cy="579673"/>
            </a:xfrm>
            <a:prstGeom prst="round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a:solidFill>
                    <a:schemeClr val="tx1"/>
                  </a:solidFill>
                  <a:ea typeface="Verdana" panose="020B0604030504040204" pitchFamily="34" charset="0"/>
                  <a:cs typeface="Verdana" panose="020B0604030504040204" pitchFamily="34" charset="0"/>
                </a:rPr>
                <a:t>Valtion budjetti</a:t>
              </a:r>
            </a:p>
          </p:txBody>
        </p:sp>
        <p:cxnSp>
          <p:nvCxnSpPr>
            <p:cNvPr id="23" name="Suora nuoliyhdysviiva 22">
              <a:extLst>
                <a:ext uri="{FF2B5EF4-FFF2-40B4-BE49-F238E27FC236}">
                  <a16:creationId xmlns:a16="http://schemas.microsoft.com/office/drawing/2014/main" id="{A9B861E3-FDFF-4B61-883F-71730FB15921}"/>
                </a:ext>
              </a:extLst>
            </p:cNvPr>
            <p:cNvCxnSpPr/>
            <p:nvPr/>
          </p:nvCxnSpPr>
          <p:spPr>
            <a:xfrm flipH="1" flipV="1">
              <a:off x="4105797" y="5322359"/>
              <a:ext cx="711624" cy="270000"/>
            </a:xfrm>
            <a:prstGeom prst="straightConnector1">
              <a:avLst/>
            </a:prstGeom>
            <a:ln w="1905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24" name="Suora yhdysviiva 23">
              <a:extLst>
                <a:ext uri="{FF2B5EF4-FFF2-40B4-BE49-F238E27FC236}">
                  <a16:creationId xmlns:a16="http://schemas.microsoft.com/office/drawing/2014/main" id="{D490736F-A4D5-4E55-A836-E7D8F2D8046A}"/>
                </a:ext>
              </a:extLst>
            </p:cNvPr>
            <p:cNvCxnSpPr/>
            <p:nvPr/>
          </p:nvCxnSpPr>
          <p:spPr>
            <a:xfrm>
              <a:off x="1979712" y="4300122"/>
              <a:ext cx="0" cy="1607560"/>
            </a:xfrm>
            <a:prstGeom prst="line">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cxnSp>
          <p:nvCxnSpPr>
            <p:cNvPr id="25" name="Suora yhdysviiva 24">
              <a:extLst>
                <a:ext uri="{FF2B5EF4-FFF2-40B4-BE49-F238E27FC236}">
                  <a16:creationId xmlns:a16="http://schemas.microsoft.com/office/drawing/2014/main" id="{EAF7BE63-0411-439D-94EA-2E8CDF4BDDF5}"/>
                </a:ext>
              </a:extLst>
            </p:cNvPr>
            <p:cNvCxnSpPr/>
            <p:nvPr/>
          </p:nvCxnSpPr>
          <p:spPr>
            <a:xfrm>
              <a:off x="1979712" y="4665655"/>
              <a:ext cx="398918" cy="0"/>
            </a:xfrm>
            <a:prstGeom prst="line">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cxnSp>
          <p:nvCxnSpPr>
            <p:cNvPr id="26" name="Suora yhdysviiva 25">
              <a:extLst>
                <a:ext uri="{FF2B5EF4-FFF2-40B4-BE49-F238E27FC236}">
                  <a16:creationId xmlns:a16="http://schemas.microsoft.com/office/drawing/2014/main" id="{F089DB59-0FA1-4E0B-88E9-9E3B2A49F2FD}"/>
                </a:ext>
              </a:extLst>
            </p:cNvPr>
            <p:cNvCxnSpPr/>
            <p:nvPr/>
          </p:nvCxnSpPr>
          <p:spPr>
            <a:xfrm>
              <a:off x="1979712" y="5277717"/>
              <a:ext cx="398918" cy="0"/>
            </a:xfrm>
            <a:prstGeom prst="line">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cxnSp>
          <p:nvCxnSpPr>
            <p:cNvPr id="27" name="Suora yhdysviiva 26">
              <a:extLst>
                <a:ext uri="{FF2B5EF4-FFF2-40B4-BE49-F238E27FC236}">
                  <a16:creationId xmlns:a16="http://schemas.microsoft.com/office/drawing/2014/main" id="{927B8046-2461-4DE1-8F55-05DE7AC70AB7}"/>
                </a:ext>
              </a:extLst>
            </p:cNvPr>
            <p:cNvCxnSpPr/>
            <p:nvPr/>
          </p:nvCxnSpPr>
          <p:spPr>
            <a:xfrm>
              <a:off x="1979712" y="5907682"/>
              <a:ext cx="413870" cy="0"/>
            </a:xfrm>
            <a:prstGeom prst="line">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sp>
          <p:nvSpPr>
            <p:cNvPr id="28" name="Pyöristetty suorakulmio 25">
              <a:extLst>
                <a:ext uri="{FF2B5EF4-FFF2-40B4-BE49-F238E27FC236}">
                  <a16:creationId xmlns:a16="http://schemas.microsoft.com/office/drawing/2014/main" id="{F2735C6F-490B-412C-93BD-600EE8FA8F0E}"/>
                </a:ext>
                <a:ext uri="{C183D7F6-B498-43B3-948B-1728B52AA6E4}">
                  <adec:decorative xmlns:adec="http://schemas.microsoft.com/office/drawing/2017/decorative" val="1"/>
                </a:ext>
              </a:extLst>
            </p:cNvPr>
            <p:cNvSpPr/>
            <p:nvPr/>
          </p:nvSpPr>
          <p:spPr>
            <a:xfrm>
              <a:off x="2344448" y="4359784"/>
              <a:ext cx="1682671" cy="571063"/>
            </a:xfrm>
            <a:prstGeom prst="roundRect">
              <a:avLst/>
            </a:prstGeom>
            <a:solidFill>
              <a:schemeClr val="bg1"/>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a:solidFill>
                    <a:schemeClr val="tx1"/>
                  </a:solidFill>
                  <a:ea typeface="Verdana" panose="020B0604030504040204" pitchFamily="34" charset="0"/>
                  <a:cs typeface="Verdana" panose="020B0604030504040204" pitchFamily="34" charset="0"/>
                </a:rPr>
                <a:t>Kuntien eläkkeet</a:t>
              </a:r>
            </a:p>
          </p:txBody>
        </p:sp>
        <p:sp>
          <p:nvSpPr>
            <p:cNvPr id="29" name="Pyöristetty suorakulmio 26">
              <a:extLst>
                <a:ext uri="{FF2B5EF4-FFF2-40B4-BE49-F238E27FC236}">
                  <a16:creationId xmlns:a16="http://schemas.microsoft.com/office/drawing/2014/main" id="{5473C2E8-9FB2-468B-9FB9-8BFF3A385496}"/>
                </a:ext>
                <a:ext uri="{C183D7F6-B498-43B3-948B-1728B52AA6E4}">
                  <adec:decorative xmlns:adec="http://schemas.microsoft.com/office/drawing/2017/decorative" val="1"/>
                </a:ext>
              </a:extLst>
            </p:cNvPr>
            <p:cNvSpPr/>
            <p:nvPr/>
          </p:nvSpPr>
          <p:spPr>
            <a:xfrm>
              <a:off x="2348209" y="5021296"/>
              <a:ext cx="1675152" cy="571063"/>
            </a:xfrm>
            <a:prstGeom prst="roundRect">
              <a:avLst/>
            </a:prstGeom>
            <a:solidFill>
              <a:schemeClr val="bg1"/>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a:solidFill>
                    <a:schemeClr val="tx1"/>
                  </a:solidFill>
                  <a:ea typeface="Verdana" panose="020B0604030504040204" pitchFamily="34" charset="0"/>
                  <a:cs typeface="Verdana" panose="020B0604030504040204" pitchFamily="34" charset="0"/>
                </a:rPr>
                <a:t>Valtion eläkkeet</a:t>
              </a:r>
            </a:p>
          </p:txBody>
        </p:sp>
        <p:sp>
          <p:nvSpPr>
            <p:cNvPr id="30" name="Pyöristetty suorakulmio 27">
              <a:extLst>
                <a:ext uri="{FF2B5EF4-FFF2-40B4-BE49-F238E27FC236}">
                  <a16:creationId xmlns:a16="http://schemas.microsoft.com/office/drawing/2014/main" id="{927B7AB5-A076-4726-BB8C-7E6BFB0C251C}"/>
                </a:ext>
                <a:ext uri="{C183D7F6-B498-43B3-948B-1728B52AA6E4}">
                  <adec:decorative xmlns:adec="http://schemas.microsoft.com/office/drawing/2017/decorative" val="1"/>
                </a:ext>
              </a:extLst>
            </p:cNvPr>
            <p:cNvSpPr/>
            <p:nvPr/>
          </p:nvSpPr>
          <p:spPr>
            <a:xfrm>
              <a:off x="2354839" y="5697307"/>
              <a:ext cx="1668521" cy="377626"/>
            </a:xfrm>
            <a:prstGeom prst="roundRect">
              <a:avLst/>
            </a:prstGeom>
            <a:solidFill>
              <a:schemeClr val="bg1"/>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a:solidFill>
                    <a:schemeClr val="tx1"/>
                  </a:solidFill>
                  <a:ea typeface="Verdana" panose="020B0604030504040204" pitchFamily="34" charset="0"/>
                  <a:cs typeface="Verdana" panose="020B0604030504040204" pitchFamily="34" charset="0"/>
                </a:rPr>
                <a:t>Muut</a:t>
              </a:r>
            </a:p>
          </p:txBody>
        </p:sp>
      </p:grpSp>
      <p:sp>
        <p:nvSpPr>
          <p:cNvPr id="2" name="Otsikko 1">
            <a:extLst>
              <a:ext uri="{FF2B5EF4-FFF2-40B4-BE49-F238E27FC236}">
                <a16:creationId xmlns:a16="http://schemas.microsoft.com/office/drawing/2014/main" id="{3F97737B-C986-4B63-93C7-3C461106678B}"/>
              </a:ext>
            </a:extLst>
          </p:cNvPr>
          <p:cNvSpPr>
            <a:spLocks noGrp="1"/>
          </p:cNvSpPr>
          <p:nvPr>
            <p:ph type="title"/>
          </p:nvPr>
        </p:nvSpPr>
        <p:spPr>
          <a:xfrm>
            <a:off x="-11063" y="270955"/>
            <a:ext cx="11856640" cy="656679"/>
          </a:xfrm>
        </p:spPr>
        <p:txBody>
          <a:bodyPr/>
          <a:lstStyle/>
          <a:p>
            <a:pPr algn="ctr"/>
            <a:r>
              <a:rPr lang="fi-FI" dirty="0"/>
              <a:t>Työeläkkeiden rahoitus Suomessa</a:t>
            </a:r>
          </a:p>
        </p:txBody>
      </p:sp>
    </p:spTree>
    <p:extLst>
      <p:ext uri="{BB962C8B-B14F-4D97-AF65-F5344CB8AC3E}">
        <p14:creationId xmlns:p14="http://schemas.microsoft.com/office/powerpoint/2010/main" val="1326843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äivämäärän paikkamerkki 3">
            <a:extLst>
              <a:ext uri="{FF2B5EF4-FFF2-40B4-BE49-F238E27FC236}">
                <a16:creationId xmlns:a16="http://schemas.microsoft.com/office/drawing/2014/main" id="{DAB46BC9-6006-458F-A54E-CCA85C93F578}"/>
              </a:ext>
            </a:extLst>
          </p:cNvPr>
          <p:cNvSpPr>
            <a:spLocks noGrp="1"/>
          </p:cNvSpPr>
          <p:nvPr>
            <p:ph type="dt" sz="half" idx="10"/>
          </p:nvPr>
        </p:nvSpPr>
        <p:spPr/>
        <p:txBody>
          <a:bodyPr/>
          <a:lstStyle/>
          <a:p>
            <a:r>
              <a:rPr lang="fi-FI" dirty="0"/>
              <a:t>13.12.2021</a:t>
            </a:r>
          </a:p>
        </p:txBody>
      </p:sp>
      <p:sp>
        <p:nvSpPr>
          <p:cNvPr id="5" name="Alatunnisteen paikkamerkki 4">
            <a:extLst>
              <a:ext uri="{FF2B5EF4-FFF2-40B4-BE49-F238E27FC236}">
                <a16:creationId xmlns:a16="http://schemas.microsoft.com/office/drawing/2014/main" id="{16B1B4E0-9E0D-40B5-8E47-203E323343D2}"/>
              </a:ext>
            </a:extLst>
          </p:cNvPr>
          <p:cNvSpPr>
            <a:spLocks noGrp="1"/>
          </p:cNvSpPr>
          <p:nvPr>
            <p:ph type="ftr" sz="quarter" idx="11"/>
          </p:nvPr>
        </p:nvSpPr>
        <p:spPr/>
        <p:txBody>
          <a:bodyPr/>
          <a:lstStyle/>
          <a:p>
            <a:r>
              <a:rPr lang="fi-FI"/>
              <a:t>Eläketurvakeskus   |</a:t>
            </a:r>
          </a:p>
        </p:txBody>
      </p:sp>
      <p:sp>
        <p:nvSpPr>
          <p:cNvPr id="6" name="Dian numeron paikkamerkki 5">
            <a:extLst>
              <a:ext uri="{FF2B5EF4-FFF2-40B4-BE49-F238E27FC236}">
                <a16:creationId xmlns:a16="http://schemas.microsoft.com/office/drawing/2014/main" id="{1151411D-A90F-4D55-AE53-D513AEC805BD}"/>
              </a:ext>
            </a:extLst>
          </p:cNvPr>
          <p:cNvSpPr>
            <a:spLocks noGrp="1"/>
          </p:cNvSpPr>
          <p:nvPr>
            <p:ph type="sldNum" sz="quarter" idx="12"/>
          </p:nvPr>
        </p:nvSpPr>
        <p:spPr/>
        <p:txBody>
          <a:bodyPr/>
          <a:lstStyle/>
          <a:p>
            <a:fld id="{BE2D8D75-17F6-474C-8CC8-AD93DCE1F39D}" type="slidenum">
              <a:rPr lang="fi-FI" smtClean="0"/>
              <a:t>6</a:t>
            </a:fld>
            <a:endParaRPr lang="fi-FI"/>
          </a:p>
        </p:txBody>
      </p:sp>
      <p:grpSp>
        <p:nvGrpSpPr>
          <p:cNvPr id="7" name="Ryhmä 6" descr="Eläkkeensaaja on voinut kartuttaa useamman eri eläkelaitoksen rahoitusvastuulla olevaa eläkettä työ-uransa aikana. Viimeisen eläkelaitoksen periaatteen mukaisesti yksi eläkelaitos maksaa eläkkeensaajan koko eläkkeen, pois lukien Ortodoksisen kirkon papiston eläkekassa, Suomen Pankki ja Ahvenanmaan maakuntahallitus, joista eläkkeensaaja hakee erikseen karttuneen eläkkeen.">
            <a:extLst>
              <a:ext uri="{FF2B5EF4-FFF2-40B4-BE49-F238E27FC236}">
                <a16:creationId xmlns:a16="http://schemas.microsoft.com/office/drawing/2014/main" id="{2CD4D6AE-1436-4E2E-AB2E-CAECC82740A6}"/>
              </a:ext>
            </a:extLst>
          </p:cNvPr>
          <p:cNvGrpSpPr/>
          <p:nvPr/>
        </p:nvGrpSpPr>
        <p:grpSpPr>
          <a:xfrm>
            <a:off x="2901556" y="1844824"/>
            <a:ext cx="6388887" cy="4135181"/>
            <a:chOff x="1133568" y="1629893"/>
            <a:chExt cx="6388887" cy="4135181"/>
          </a:xfrm>
        </p:grpSpPr>
        <p:sp>
          <p:nvSpPr>
            <p:cNvPr id="8" name="Pyöristetty suorakulmio 6">
              <a:extLst>
                <a:ext uri="{FF2B5EF4-FFF2-40B4-BE49-F238E27FC236}">
                  <a16:creationId xmlns:a16="http://schemas.microsoft.com/office/drawing/2014/main" id="{1248F7B5-88AA-489B-AB7B-9ABAEFC01347}"/>
                </a:ext>
                <a:ext uri="{C183D7F6-B498-43B3-948B-1728B52AA6E4}">
                  <adec:decorative xmlns:adec="http://schemas.microsoft.com/office/drawing/2017/decorative" val="1"/>
                </a:ext>
              </a:extLst>
            </p:cNvPr>
            <p:cNvSpPr/>
            <p:nvPr/>
          </p:nvSpPr>
          <p:spPr>
            <a:xfrm>
              <a:off x="1133568" y="1629893"/>
              <a:ext cx="3120461" cy="4135181"/>
            </a:xfrm>
            <a:prstGeom prst="roundRect">
              <a:avLst/>
            </a:prstGeom>
            <a:solidFill>
              <a:schemeClr val="bg2">
                <a:lumMod val="40000"/>
                <a:lumOff val="60000"/>
              </a:schemeClr>
            </a:solidFill>
            <a:ln w="19050">
              <a:solidFill>
                <a:srgbClr val="0356B5"/>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nchorCtr="0"/>
            <a:lstStyle/>
            <a:p>
              <a:endParaRPr lang="fi-FI" sz="2000" dirty="0">
                <a:ea typeface="Verdana" panose="020B0604030504040204" pitchFamily="34" charset="0"/>
                <a:cs typeface="Verdana" panose="020B0604030504040204" pitchFamily="34" charset="0"/>
              </a:endParaRPr>
            </a:p>
            <a:p>
              <a:r>
                <a:rPr lang="fi-FI" sz="2000" dirty="0">
                  <a:solidFill>
                    <a:schemeClr val="tx1"/>
                  </a:solidFill>
                  <a:ea typeface="Verdana" panose="020B0604030504040204" pitchFamily="34" charset="0"/>
                  <a:cs typeface="Verdana" panose="020B0604030504040204" pitchFamily="34" charset="0"/>
                </a:rPr>
                <a:t>Hajautettu</a:t>
              </a:r>
            </a:p>
            <a:p>
              <a:r>
                <a:rPr lang="fi-FI" sz="2000" dirty="0">
                  <a:solidFill>
                    <a:schemeClr val="tx1"/>
                  </a:solidFill>
                  <a:ea typeface="Verdana" panose="020B0604030504040204" pitchFamily="34" charset="0"/>
                  <a:cs typeface="Verdana" panose="020B0604030504040204" pitchFamily="34" charset="0"/>
                </a:rPr>
                <a:t>toimeenpano</a:t>
              </a:r>
            </a:p>
            <a:p>
              <a:endParaRPr lang="fi-FI" sz="2000" dirty="0">
                <a:solidFill>
                  <a:schemeClr val="tx1"/>
                </a:solidFill>
                <a:ea typeface="Verdana" panose="020B0604030504040204" pitchFamily="34" charset="0"/>
                <a:cs typeface="Verdana" panose="020B0604030504040204" pitchFamily="34" charset="0"/>
              </a:endParaRPr>
            </a:p>
            <a:p>
              <a:endParaRPr lang="fi-FI" sz="2000" dirty="0">
                <a:solidFill>
                  <a:schemeClr val="tx1"/>
                </a:solidFill>
                <a:ea typeface="Verdana" panose="020B0604030504040204" pitchFamily="34" charset="0"/>
                <a:cs typeface="Verdana" panose="020B0604030504040204" pitchFamily="34" charset="0"/>
              </a:endParaRPr>
            </a:p>
            <a:p>
              <a:r>
                <a:rPr lang="fi-FI" sz="2000" dirty="0">
                  <a:solidFill>
                    <a:schemeClr val="tx1"/>
                  </a:solidFill>
                  <a:ea typeface="Verdana" panose="020B0604030504040204" pitchFamily="34" charset="0"/>
                  <a:cs typeface="Verdana" panose="020B0604030504040204" pitchFamily="34" charset="0"/>
                </a:rPr>
                <a:t>Eläkevakuutusyhtiöt</a:t>
              </a:r>
            </a:p>
            <a:p>
              <a:r>
                <a:rPr lang="fi-FI" sz="2000" dirty="0">
                  <a:solidFill>
                    <a:schemeClr val="tx1"/>
                  </a:solidFill>
                  <a:ea typeface="Verdana" panose="020B0604030504040204" pitchFamily="34" charset="0"/>
                  <a:cs typeface="Verdana" panose="020B0604030504040204" pitchFamily="34" charset="0"/>
                </a:rPr>
                <a:t>(</a:t>
              </a:r>
              <a:r>
                <a:rPr lang="fi-FI" sz="2000" dirty="0" err="1">
                  <a:solidFill>
                    <a:schemeClr val="tx1"/>
                  </a:solidFill>
                  <a:ea typeface="Verdana" panose="020B0604030504040204" pitchFamily="34" charset="0"/>
                  <a:cs typeface="Verdana" panose="020B0604030504040204" pitchFamily="34" charset="0"/>
                </a:rPr>
                <a:t>TyEL</a:t>
              </a:r>
              <a:r>
                <a:rPr lang="fi-FI" sz="2000" dirty="0">
                  <a:solidFill>
                    <a:schemeClr val="tx1"/>
                  </a:solidFill>
                  <a:ea typeface="Verdana" panose="020B0604030504040204" pitchFamily="34" charset="0"/>
                  <a:cs typeface="Verdana" panose="020B0604030504040204" pitchFamily="34" charset="0"/>
                </a:rPr>
                <a:t>, YEL)</a:t>
              </a:r>
            </a:p>
            <a:p>
              <a:r>
                <a:rPr lang="fi-FI" sz="2000" dirty="0">
                  <a:solidFill>
                    <a:schemeClr val="tx1"/>
                  </a:solidFill>
                  <a:ea typeface="Verdana" panose="020B0604030504040204" pitchFamily="34" charset="0"/>
                  <a:cs typeface="Verdana" panose="020B0604030504040204" pitchFamily="34" charset="0"/>
                </a:rPr>
                <a:t>Eläkesäätiöt (</a:t>
              </a:r>
              <a:r>
                <a:rPr lang="fi-FI" sz="2000" dirty="0" err="1">
                  <a:solidFill>
                    <a:schemeClr val="tx1"/>
                  </a:solidFill>
                  <a:ea typeface="Verdana" panose="020B0604030504040204" pitchFamily="34" charset="0"/>
                  <a:cs typeface="Verdana" panose="020B0604030504040204" pitchFamily="34" charset="0"/>
                </a:rPr>
                <a:t>TyEL</a:t>
              </a:r>
              <a:r>
                <a:rPr lang="fi-FI" sz="2000" dirty="0">
                  <a:solidFill>
                    <a:schemeClr val="tx1"/>
                  </a:solidFill>
                  <a:ea typeface="Verdana" panose="020B0604030504040204" pitchFamily="34" charset="0"/>
                  <a:cs typeface="Verdana" panose="020B0604030504040204" pitchFamily="34" charset="0"/>
                </a:rPr>
                <a:t>)</a:t>
              </a:r>
            </a:p>
            <a:p>
              <a:r>
                <a:rPr lang="fi-FI" sz="2000" dirty="0">
                  <a:solidFill>
                    <a:schemeClr val="tx1"/>
                  </a:solidFill>
                  <a:ea typeface="Verdana" panose="020B0604030504040204" pitchFamily="34" charset="0"/>
                  <a:cs typeface="Verdana" panose="020B0604030504040204" pitchFamily="34" charset="0"/>
                </a:rPr>
                <a:t>Eläkekassat (</a:t>
              </a:r>
              <a:r>
                <a:rPr lang="fi-FI" sz="2000" dirty="0" err="1">
                  <a:solidFill>
                    <a:schemeClr val="tx1"/>
                  </a:solidFill>
                  <a:ea typeface="Verdana" panose="020B0604030504040204" pitchFamily="34" charset="0"/>
                  <a:cs typeface="Verdana" panose="020B0604030504040204" pitchFamily="34" charset="0"/>
                </a:rPr>
                <a:t>TyEL</a:t>
              </a:r>
              <a:r>
                <a:rPr lang="fi-FI" sz="2000" dirty="0">
                  <a:solidFill>
                    <a:schemeClr val="tx1"/>
                  </a:solidFill>
                  <a:ea typeface="Verdana" panose="020B0604030504040204" pitchFamily="34" charset="0"/>
                  <a:cs typeface="Verdana" panose="020B0604030504040204" pitchFamily="34" charset="0"/>
                </a:rPr>
                <a:t>, YEL)</a:t>
              </a:r>
            </a:p>
            <a:p>
              <a:r>
                <a:rPr lang="fi-FI" sz="2000" dirty="0" err="1">
                  <a:solidFill>
                    <a:schemeClr val="tx1"/>
                  </a:solidFill>
                  <a:ea typeface="Verdana" panose="020B0604030504040204" pitchFamily="34" charset="0"/>
                  <a:cs typeface="Verdana" panose="020B0604030504040204" pitchFamily="34" charset="0"/>
                </a:rPr>
                <a:t>Keva</a:t>
              </a:r>
              <a:r>
                <a:rPr lang="fi-FI" sz="2000" dirty="0">
                  <a:solidFill>
                    <a:schemeClr val="tx1"/>
                  </a:solidFill>
                  <a:ea typeface="Verdana" panose="020B0604030504040204" pitchFamily="34" charset="0"/>
                  <a:cs typeface="Verdana" panose="020B0604030504040204" pitchFamily="34" charset="0"/>
                </a:rPr>
                <a:t> (</a:t>
              </a:r>
              <a:r>
                <a:rPr lang="fi-FI" sz="2000" dirty="0" err="1">
                  <a:solidFill>
                    <a:schemeClr val="tx1"/>
                  </a:solidFill>
                  <a:ea typeface="Verdana" panose="020B0604030504040204" pitchFamily="34" charset="0"/>
                  <a:cs typeface="Verdana" panose="020B0604030504040204" pitchFamily="34" charset="0"/>
                </a:rPr>
                <a:t>JuEL</a:t>
              </a:r>
              <a:r>
                <a:rPr lang="fi-FI" sz="2000" dirty="0">
                  <a:solidFill>
                    <a:schemeClr val="tx1"/>
                  </a:solidFill>
                  <a:ea typeface="Verdana" panose="020B0604030504040204" pitchFamily="34" charset="0"/>
                  <a:cs typeface="Verdana" panose="020B0604030504040204" pitchFamily="34" charset="0"/>
                </a:rPr>
                <a:t>)</a:t>
              </a:r>
            </a:p>
            <a:p>
              <a:r>
                <a:rPr lang="fi-FI" sz="2000" dirty="0">
                  <a:solidFill>
                    <a:schemeClr val="tx1"/>
                  </a:solidFill>
                  <a:ea typeface="Verdana" panose="020B0604030504040204" pitchFamily="34" charset="0"/>
                  <a:cs typeface="Verdana" panose="020B0604030504040204" pitchFamily="34" charset="0"/>
                </a:rPr>
                <a:t>Mela (MYEL)</a:t>
              </a:r>
            </a:p>
            <a:p>
              <a:r>
                <a:rPr lang="fi-FI" sz="2000" dirty="0">
                  <a:solidFill>
                    <a:schemeClr val="tx1"/>
                  </a:solidFill>
                  <a:ea typeface="Verdana" panose="020B0604030504040204" pitchFamily="34" charset="0"/>
                  <a:cs typeface="Verdana" panose="020B0604030504040204" pitchFamily="34" charset="0"/>
                </a:rPr>
                <a:t>MEK (MEL)</a:t>
              </a:r>
            </a:p>
          </p:txBody>
        </p:sp>
        <p:sp>
          <p:nvSpPr>
            <p:cNvPr id="9" name="Pyöristetty suorakulmio 7">
              <a:extLst>
                <a:ext uri="{FF2B5EF4-FFF2-40B4-BE49-F238E27FC236}">
                  <a16:creationId xmlns:a16="http://schemas.microsoft.com/office/drawing/2014/main" id="{05A73585-9AB7-4BB7-BA12-65FA8621B390}"/>
                </a:ext>
                <a:ext uri="{C183D7F6-B498-43B3-948B-1728B52AA6E4}">
                  <adec:decorative xmlns:adec="http://schemas.microsoft.com/office/drawing/2017/decorative" val="1"/>
                </a:ext>
              </a:extLst>
            </p:cNvPr>
            <p:cNvSpPr/>
            <p:nvPr/>
          </p:nvSpPr>
          <p:spPr>
            <a:xfrm>
              <a:off x="3611429" y="2100510"/>
              <a:ext cx="1566489" cy="977652"/>
            </a:xfrm>
            <a:prstGeom prst="roundRect">
              <a:avLst/>
            </a:prstGeom>
            <a:solidFill>
              <a:schemeClr val="bg2"/>
            </a:solidFill>
            <a:ln w="19050">
              <a:solidFill>
                <a:srgbClr val="0356B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2000" dirty="0">
                  <a:solidFill>
                    <a:schemeClr val="tx1"/>
                  </a:solidFill>
                  <a:ea typeface="Verdana" panose="020B0604030504040204" pitchFamily="34" charset="0"/>
                  <a:cs typeface="Verdana" panose="020B0604030504040204" pitchFamily="34" charset="0"/>
                </a:rPr>
                <a:t>Viimeinen</a:t>
              </a:r>
            </a:p>
            <a:p>
              <a:pPr algn="ctr"/>
              <a:r>
                <a:rPr lang="fi-FI" sz="2000" dirty="0">
                  <a:solidFill>
                    <a:schemeClr val="tx1"/>
                  </a:solidFill>
                  <a:ea typeface="Verdana" panose="020B0604030504040204" pitchFamily="34" charset="0"/>
                  <a:cs typeface="Verdana" panose="020B0604030504040204" pitchFamily="34" charset="0"/>
                </a:rPr>
                <a:t>eläkelaitos</a:t>
              </a:r>
            </a:p>
          </p:txBody>
        </p:sp>
        <p:grpSp>
          <p:nvGrpSpPr>
            <p:cNvPr id="10" name="Ryhmä 9">
              <a:extLst>
                <a:ext uri="{FF2B5EF4-FFF2-40B4-BE49-F238E27FC236}">
                  <a16:creationId xmlns:a16="http://schemas.microsoft.com/office/drawing/2014/main" id="{701236EA-BAD1-4828-9C92-08B084DFD6A7}"/>
                </a:ext>
              </a:extLst>
            </p:cNvPr>
            <p:cNvGrpSpPr/>
            <p:nvPr/>
          </p:nvGrpSpPr>
          <p:grpSpPr>
            <a:xfrm>
              <a:off x="5650247" y="1659631"/>
              <a:ext cx="1872208" cy="1756518"/>
              <a:chOff x="7220942" y="1231644"/>
              <a:chExt cx="1872208" cy="1756518"/>
            </a:xfrm>
          </p:grpSpPr>
          <p:sp>
            <p:nvSpPr>
              <p:cNvPr id="15" name="Ellipsi 14">
                <a:extLst>
                  <a:ext uri="{FF2B5EF4-FFF2-40B4-BE49-F238E27FC236}">
                    <a16:creationId xmlns:a16="http://schemas.microsoft.com/office/drawing/2014/main" id="{AEB0463B-EF9A-4F40-B154-E823861B388E}"/>
                  </a:ext>
                </a:extLst>
              </p:cNvPr>
              <p:cNvSpPr/>
              <p:nvPr/>
            </p:nvSpPr>
            <p:spPr>
              <a:xfrm>
                <a:off x="7242525" y="1231644"/>
                <a:ext cx="1850625" cy="1756518"/>
              </a:xfrm>
              <a:prstGeom prst="ellipse">
                <a:avLst/>
              </a:prstGeom>
              <a:solidFill>
                <a:srgbClr val="0356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2000" dirty="0">
                  <a:ea typeface="Verdana" panose="020B0604030504040204" pitchFamily="34" charset="0"/>
                  <a:cs typeface="Verdana" panose="020B0604030504040204" pitchFamily="34" charset="0"/>
                </a:endParaRPr>
              </a:p>
            </p:txBody>
          </p:sp>
          <p:sp>
            <p:nvSpPr>
              <p:cNvPr id="16" name="Tekstiruutu 15">
                <a:extLst>
                  <a:ext uri="{FF2B5EF4-FFF2-40B4-BE49-F238E27FC236}">
                    <a16:creationId xmlns:a16="http://schemas.microsoft.com/office/drawing/2014/main" id="{3D3F5F8B-DFF8-4318-81C8-9A1AC7441AA9}"/>
                  </a:ext>
                  <a:ext uri="{C183D7F6-B498-43B3-948B-1728B52AA6E4}">
                    <adec:decorative xmlns:adec="http://schemas.microsoft.com/office/drawing/2017/decorative" val="1"/>
                  </a:ext>
                </a:extLst>
              </p:cNvPr>
              <p:cNvSpPr txBox="1"/>
              <p:nvPr/>
            </p:nvSpPr>
            <p:spPr>
              <a:xfrm>
                <a:off x="7220942" y="1327849"/>
                <a:ext cx="1872208" cy="1631216"/>
              </a:xfrm>
              <a:prstGeom prst="rect">
                <a:avLst/>
              </a:prstGeom>
              <a:noFill/>
            </p:spPr>
            <p:txBody>
              <a:bodyPr wrap="square" rtlCol="0">
                <a:spAutoFit/>
              </a:bodyPr>
              <a:lstStyle/>
              <a:p>
                <a:pPr algn="ctr"/>
                <a:r>
                  <a:rPr lang="fi-FI" sz="2000" dirty="0">
                    <a:solidFill>
                      <a:schemeClr val="bg1"/>
                    </a:solidFill>
                  </a:rPr>
                  <a:t>Eläke: </a:t>
                </a:r>
              </a:p>
              <a:p>
                <a:pPr algn="ctr"/>
                <a:r>
                  <a:rPr lang="fi-FI" sz="2000" dirty="0" err="1">
                    <a:solidFill>
                      <a:schemeClr val="bg1"/>
                    </a:solidFill>
                  </a:rPr>
                  <a:t>TyEL</a:t>
                </a:r>
                <a:r>
                  <a:rPr lang="fi-FI" sz="2000" dirty="0">
                    <a:solidFill>
                      <a:schemeClr val="bg1"/>
                    </a:solidFill>
                  </a:rPr>
                  <a:t>, MEL</a:t>
                </a:r>
              </a:p>
              <a:p>
                <a:pPr algn="ctr"/>
                <a:r>
                  <a:rPr lang="fi-FI" sz="2000" dirty="0">
                    <a:solidFill>
                      <a:schemeClr val="bg1"/>
                    </a:solidFill>
                  </a:rPr>
                  <a:t>YEL, MYEL,</a:t>
                </a:r>
              </a:p>
              <a:p>
                <a:pPr algn="ctr"/>
                <a:r>
                  <a:rPr lang="fi-FI" sz="2000" dirty="0" err="1">
                    <a:solidFill>
                      <a:schemeClr val="bg1"/>
                    </a:solidFill>
                  </a:rPr>
                  <a:t>JuEL</a:t>
                </a:r>
                <a:r>
                  <a:rPr lang="fi-FI" sz="2000" dirty="0">
                    <a:solidFill>
                      <a:schemeClr val="bg1"/>
                    </a:solidFill>
                  </a:rPr>
                  <a:t> </a:t>
                </a:r>
              </a:p>
              <a:p>
                <a:pPr algn="ctr"/>
                <a:r>
                  <a:rPr lang="fi-FI" sz="2000" dirty="0">
                    <a:solidFill>
                      <a:schemeClr val="bg1"/>
                    </a:solidFill>
                  </a:rPr>
                  <a:t>-osat</a:t>
                </a:r>
                <a:endParaRPr lang="en-US" sz="2000" dirty="0">
                  <a:solidFill>
                    <a:schemeClr val="bg1"/>
                  </a:solidFill>
                </a:endParaRPr>
              </a:p>
            </p:txBody>
          </p:sp>
        </p:grpSp>
        <p:sp>
          <p:nvSpPr>
            <p:cNvPr id="11" name="Pyöristetty suorakulmio 11">
              <a:extLst>
                <a:ext uri="{FF2B5EF4-FFF2-40B4-BE49-F238E27FC236}">
                  <a16:creationId xmlns:a16="http://schemas.microsoft.com/office/drawing/2014/main" id="{15119761-6454-4C59-A32F-C22E6FD3C5CE}"/>
                </a:ext>
                <a:ext uri="{C183D7F6-B498-43B3-948B-1728B52AA6E4}">
                  <adec:decorative xmlns:adec="http://schemas.microsoft.com/office/drawing/2017/decorative" val="1"/>
                </a:ext>
              </a:extLst>
            </p:cNvPr>
            <p:cNvSpPr/>
            <p:nvPr/>
          </p:nvSpPr>
          <p:spPr>
            <a:xfrm>
              <a:off x="4691491" y="3666828"/>
              <a:ext cx="1917513" cy="1739264"/>
            </a:xfrm>
            <a:prstGeom prst="round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fi-FI" sz="2000" dirty="0">
                  <a:solidFill>
                    <a:schemeClr val="tx1"/>
                  </a:solidFill>
                </a:rPr>
                <a:t>Työeläkkeiden kustannusten-</a:t>
              </a:r>
            </a:p>
            <a:p>
              <a:pPr algn="ctr"/>
              <a:r>
                <a:rPr lang="fi-FI" sz="2000" dirty="0">
                  <a:solidFill>
                    <a:schemeClr val="tx1"/>
                  </a:solidFill>
                </a:rPr>
                <a:t>jako </a:t>
              </a:r>
            </a:p>
            <a:p>
              <a:pPr algn="ctr"/>
              <a:r>
                <a:rPr lang="fi-FI" sz="2000" dirty="0">
                  <a:solidFill>
                    <a:schemeClr val="tx1"/>
                  </a:solidFill>
                </a:rPr>
                <a:t>Eläketurva-keskuksessa</a:t>
              </a:r>
              <a:endParaRPr lang="en-US" sz="2000" dirty="0">
                <a:solidFill>
                  <a:schemeClr val="tx1"/>
                </a:solidFill>
              </a:endParaRPr>
            </a:p>
          </p:txBody>
        </p:sp>
        <p:sp>
          <p:nvSpPr>
            <p:cNvPr id="12" name="Vuokaaviosymboli: Yhdistäminen 11">
              <a:extLst>
                <a:ext uri="{FF2B5EF4-FFF2-40B4-BE49-F238E27FC236}">
                  <a16:creationId xmlns:a16="http://schemas.microsoft.com/office/drawing/2014/main" id="{5BECE106-AC1C-43E3-9F90-2E1972ACA54C}"/>
                </a:ext>
                <a:ext uri="{C183D7F6-B498-43B3-948B-1728B52AA6E4}">
                  <adec:decorative xmlns:adec="http://schemas.microsoft.com/office/drawing/2017/decorative" val="1"/>
                </a:ext>
              </a:extLst>
            </p:cNvPr>
            <p:cNvSpPr/>
            <p:nvPr/>
          </p:nvSpPr>
          <p:spPr>
            <a:xfrm rot="16200000">
              <a:off x="5266923" y="2447183"/>
              <a:ext cx="339635" cy="288621"/>
            </a:xfrm>
            <a:prstGeom prst="flowChartMerg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2000" dirty="0">
                <a:ea typeface="Verdana" panose="020B0604030504040204" pitchFamily="34" charset="0"/>
                <a:cs typeface="Verdana" panose="020B0604030504040204" pitchFamily="34" charset="0"/>
              </a:endParaRPr>
            </a:p>
          </p:txBody>
        </p:sp>
        <p:sp>
          <p:nvSpPr>
            <p:cNvPr id="13" name="Vuokaaviosymboli: Yhdistäminen 12">
              <a:extLst>
                <a:ext uri="{FF2B5EF4-FFF2-40B4-BE49-F238E27FC236}">
                  <a16:creationId xmlns:a16="http://schemas.microsoft.com/office/drawing/2014/main" id="{74B0EE99-AF4B-47F9-B971-065A7BC25EA0}"/>
                </a:ext>
                <a:ext uri="{C183D7F6-B498-43B3-948B-1728B52AA6E4}">
                  <adec:decorative xmlns:adec="http://schemas.microsoft.com/office/drawing/2017/decorative" val="1"/>
                </a:ext>
              </a:extLst>
            </p:cNvPr>
            <p:cNvSpPr/>
            <p:nvPr/>
          </p:nvSpPr>
          <p:spPr>
            <a:xfrm rot="16200000">
              <a:off x="4322476" y="3994711"/>
              <a:ext cx="339635" cy="288621"/>
            </a:xfrm>
            <a:prstGeom prst="flowChartMerg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2000" dirty="0">
                <a:ea typeface="Verdana" panose="020B0604030504040204" pitchFamily="34" charset="0"/>
                <a:cs typeface="Verdana" panose="020B0604030504040204" pitchFamily="34" charset="0"/>
              </a:endParaRPr>
            </a:p>
          </p:txBody>
        </p:sp>
        <p:sp>
          <p:nvSpPr>
            <p:cNvPr id="14" name="Vuokaaviosymboli: Yhdistäminen 13">
              <a:extLst>
                <a:ext uri="{FF2B5EF4-FFF2-40B4-BE49-F238E27FC236}">
                  <a16:creationId xmlns:a16="http://schemas.microsoft.com/office/drawing/2014/main" id="{D525755A-FBB7-4742-A93D-B75F1480CBD1}"/>
                </a:ext>
                <a:ext uri="{C183D7F6-B498-43B3-948B-1728B52AA6E4}">
                  <adec:decorative xmlns:adec="http://schemas.microsoft.com/office/drawing/2017/decorative" val="1"/>
                </a:ext>
              </a:extLst>
            </p:cNvPr>
            <p:cNvSpPr/>
            <p:nvPr/>
          </p:nvSpPr>
          <p:spPr>
            <a:xfrm rot="5400000">
              <a:off x="4283409" y="4692750"/>
              <a:ext cx="339635" cy="288621"/>
            </a:xfrm>
            <a:prstGeom prst="flowChartMerg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2000" dirty="0">
                <a:ea typeface="Verdana" panose="020B0604030504040204" pitchFamily="34" charset="0"/>
                <a:cs typeface="Verdana" panose="020B0604030504040204" pitchFamily="34" charset="0"/>
              </a:endParaRPr>
            </a:p>
          </p:txBody>
        </p:sp>
      </p:grpSp>
      <p:sp>
        <p:nvSpPr>
          <p:cNvPr id="2" name="Otsikko 1">
            <a:extLst>
              <a:ext uri="{FF2B5EF4-FFF2-40B4-BE49-F238E27FC236}">
                <a16:creationId xmlns:a16="http://schemas.microsoft.com/office/drawing/2014/main" id="{3F97737B-C986-4B63-93C7-3C461106678B}"/>
              </a:ext>
            </a:extLst>
          </p:cNvPr>
          <p:cNvSpPr>
            <a:spLocks noGrp="1"/>
          </p:cNvSpPr>
          <p:nvPr>
            <p:ph type="title"/>
          </p:nvPr>
        </p:nvSpPr>
        <p:spPr>
          <a:xfrm>
            <a:off x="0" y="324049"/>
            <a:ext cx="11856640" cy="1332000"/>
          </a:xfrm>
        </p:spPr>
        <p:txBody>
          <a:bodyPr/>
          <a:lstStyle/>
          <a:p>
            <a:pPr algn="ctr"/>
            <a:r>
              <a:rPr lang="fi-FI" dirty="0"/>
              <a:t>Viimeinen eläkelaitos maksaa eläkkeensaajan </a:t>
            </a:r>
            <a:br>
              <a:rPr lang="fi-FI" dirty="0"/>
            </a:br>
            <a:r>
              <a:rPr lang="fi-FI" dirty="0"/>
              <a:t>kaikki eläkeosat</a:t>
            </a:r>
          </a:p>
        </p:txBody>
      </p:sp>
    </p:spTree>
    <p:extLst>
      <p:ext uri="{BB962C8B-B14F-4D97-AF65-F5344CB8AC3E}">
        <p14:creationId xmlns:p14="http://schemas.microsoft.com/office/powerpoint/2010/main" val="10728471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äivämäärän paikkamerkki 3">
            <a:extLst>
              <a:ext uri="{FF2B5EF4-FFF2-40B4-BE49-F238E27FC236}">
                <a16:creationId xmlns:a16="http://schemas.microsoft.com/office/drawing/2014/main" id="{DAB46BC9-6006-458F-A54E-CCA85C93F578}"/>
              </a:ext>
            </a:extLst>
          </p:cNvPr>
          <p:cNvSpPr>
            <a:spLocks noGrp="1"/>
          </p:cNvSpPr>
          <p:nvPr>
            <p:ph type="dt" sz="half" idx="10"/>
          </p:nvPr>
        </p:nvSpPr>
        <p:spPr/>
        <p:txBody>
          <a:bodyPr/>
          <a:lstStyle/>
          <a:p>
            <a:r>
              <a:rPr lang="fi-FI" dirty="0"/>
              <a:t>13.12.2021</a:t>
            </a:r>
          </a:p>
        </p:txBody>
      </p:sp>
      <p:sp>
        <p:nvSpPr>
          <p:cNvPr id="5" name="Alatunnisteen paikkamerkki 4">
            <a:extLst>
              <a:ext uri="{FF2B5EF4-FFF2-40B4-BE49-F238E27FC236}">
                <a16:creationId xmlns:a16="http://schemas.microsoft.com/office/drawing/2014/main" id="{16B1B4E0-9E0D-40B5-8E47-203E323343D2}"/>
              </a:ext>
            </a:extLst>
          </p:cNvPr>
          <p:cNvSpPr>
            <a:spLocks noGrp="1"/>
          </p:cNvSpPr>
          <p:nvPr>
            <p:ph type="ftr" sz="quarter" idx="11"/>
          </p:nvPr>
        </p:nvSpPr>
        <p:spPr/>
        <p:txBody>
          <a:bodyPr/>
          <a:lstStyle/>
          <a:p>
            <a:r>
              <a:rPr lang="fi-FI"/>
              <a:t>Eläketurvakeskus   |</a:t>
            </a:r>
          </a:p>
        </p:txBody>
      </p:sp>
      <p:sp>
        <p:nvSpPr>
          <p:cNvPr id="6" name="Dian numeron paikkamerkki 5">
            <a:extLst>
              <a:ext uri="{FF2B5EF4-FFF2-40B4-BE49-F238E27FC236}">
                <a16:creationId xmlns:a16="http://schemas.microsoft.com/office/drawing/2014/main" id="{1151411D-A90F-4D55-AE53-D513AEC805BD}"/>
              </a:ext>
            </a:extLst>
          </p:cNvPr>
          <p:cNvSpPr>
            <a:spLocks noGrp="1"/>
          </p:cNvSpPr>
          <p:nvPr>
            <p:ph type="sldNum" sz="quarter" idx="12"/>
          </p:nvPr>
        </p:nvSpPr>
        <p:spPr/>
        <p:txBody>
          <a:bodyPr/>
          <a:lstStyle/>
          <a:p>
            <a:fld id="{BE2D8D75-17F6-474C-8CC8-AD93DCE1F39D}" type="slidenum">
              <a:rPr lang="fi-FI" smtClean="0"/>
              <a:t>7</a:t>
            </a:fld>
            <a:endParaRPr lang="fi-FI"/>
          </a:p>
        </p:txBody>
      </p:sp>
      <p:grpSp>
        <p:nvGrpSpPr>
          <p:cNvPr id="7" name="Ryhmä 6" descr="Viimeisen eläkelaitoksen periaatteen mukaisesti koko eläkkeen maksaa se eläkelaitos, jossa eläkkeensaaja on ollut viimeiseksi vakuutettuna ennen eläkkeen alkamista. Eläketurvakeskuksessa tehdään vuosittain eläkkeiden kustannustenjako eläkelaitosten kesken, sillä eläke jakautuu eri lakien mukaan karttuneisiin osiin, joista myös muilla eläkelaitoksilla voi olla vastuuta.">
            <a:extLst>
              <a:ext uri="{FF2B5EF4-FFF2-40B4-BE49-F238E27FC236}">
                <a16:creationId xmlns:a16="http://schemas.microsoft.com/office/drawing/2014/main" id="{D185D14A-8B60-464E-B592-DC5C455D550B}"/>
              </a:ext>
            </a:extLst>
          </p:cNvPr>
          <p:cNvGrpSpPr/>
          <p:nvPr/>
        </p:nvGrpSpPr>
        <p:grpSpPr>
          <a:xfrm>
            <a:off x="2639616" y="1340768"/>
            <a:ext cx="6405827" cy="4818863"/>
            <a:chOff x="1413345" y="1090003"/>
            <a:chExt cx="6405827" cy="4818863"/>
          </a:xfrm>
        </p:grpSpPr>
        <p:sp>
          <p:nvSpPr>
            <p:cNvPr id="8" name="Pyöristetty suorakulmio 15">
              <a:extLst>
                <a:ext uri="{FF2B5EF4-FFF2-40B4-BE49-F238E27FC236}">
                  <a16:creationId xmlns:a16="http://schemas.microsoft.com/office/drawing/2014/main" id="{0E948873-7E2D-43F4-A657-F09849138245}"/>
                </a:ext>
                <a:ext uri="{C183D7F6-B498-43B3-948B-1728B52AA6E4}">
                  <adec:decorative xmlns:adec="http://schemas.microsoft.com/office/drawing/2017/decorative" val="1"/>
                </a:ext>
              </a:extLst>
            </p:cNvPr>
            <p:cNvSpPr/>
            <p:nvPr/>
          </p:nvSpPr>
          <p:spPr>
            <a:xfrm>
              <a:off x="5643399" y="5295047"/>
              <a:ext cx="2175773" cy="612000"/>
            </a:xfrm>
            <a:prstGeom prst="roundRect">
              <a:avLst/>
            </a:prstGeom>
            <a:solidFill>
              <a:schemeClr val="bg1"/>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0" tIns="288000" rIns="0" rtlCol="0" anchor="ctr"/>
            <a:lstStyle/>
            <a:p>
              <a:pPr algn="ctr"/>
              <a:r>
                <a:rPr lang="fi-FI" dirty="0">
                  <a:solidFill>
                    <a:schemeClr val="tx1"/>
                  </a:solidFill>
                </a:rPr>
                <a:t>Palkattomien aikojen</a:t>
              </a:r>
            </a:p>
            <a:p>
              <a:pPr algn="ctr"/>
              <a:r>
                <a:rPr lang="fi-FI" dirty="0">
                  <a:solidFill>
                    <a:schemeClr val="tx1"/>
                  </a:solidFill>
                </a:rPr>
                <a:t>kustannustenjako</a:t>
              </a:r>
            </a:p>
            <a:p>
              <a:pPr algn="ctr"/>
              <a:endParaRPr lang="fi-FI" dirty="0">
                <a:latin typeface="Verdana" panose="020B0604030504040204" pitchFamily="34" charset="0"/>
                <a:ea typeface="Verdana" panose="020B0604030504040204" pitchFamily="34" charset="0"/>
                <a:cs typeface="Verdana" panose="020B0604030504040204" pitchFamily="34" charset="0"/>
              </a:endParaRPr>
            </a:p>
          </p:txBody>
        </p:sp>
        <p:cxnSp>
          <p:nvCxnSpPr>
            <p:cNvPr id="9" name="Kulmayhdysviiva 16">
              <a:extLst>
                <a:ext uri="{FF2B5EF4-FFF2-40B4-BE49-F238E27FC236}">
                  <a16:creationId xmlns:a16="http://schemas.microsoft.com/office/drawing/2014/main" id="{681B6E94-453C-4574-A710-B9F6FF303756}"/>
                </a:ext>
              </a:extLst>
            </p:cNvPr>
            <p:cNvCxnSpPr/>
            <p:nvPr/>
          </p:nvCxnSpPr>
          <p:spPr>
            <a:xfrm>
              <a:off x="4683438" y="2132405"/>
              <a:ext cx="1598827" cy="700580"/>
            </a:xfrm>
            <a:prstGeom prst="bentConnector3">
              <a:avLst>
                <a:gd name="adj1" fmla="val 50000"/>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cxnSp>
          <p:nvCxnSpPr>
            <p:cNvPr id="10" name="Suora yhdysviiva 9">
              <a:extLst>
                <a:ext uri="{FF2B5EF4-FFF2-40B4-BE49-F238E27FC236}">
                  <a16:creationId xmlns:a16="http://schemas.microsoft.com/office/drawing/2014/main" id="{68265928-24BC-445F-A0A1-86AA18366918}"/>
                </a:ext>
              </a:extLst>
            </p:cNvPr>
            <p:cNvCxnSpPr/>
            <p:nvPr/>
          </p:nvCxnSpPr>
          <p:spPr>
            <a:xfrm flipV="1">
              <a:off x="5480726" y="1412416"/>
              <a:ext cx="7468" cy="719990"/>
            </a:xfrm>
            <a:prstGeom prst="line">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cxnSp>
          <p:nvCxnSpPr>
            <p:cNvPr id="11" name="Suora yhdysviiva 10">
              <a:extLst>
                <a:ext uri="{FF2B5EF4-FFF2-40B4-BE49-F238E27FC236}">
                  <a16:creationId xmlns:a16="http://schemas.microsoft.com/office/drawing/2014/main" id="{C8F3B60A-2A57-41CC-B071-2F6F336A1549}"/>
                </a:ext>
              </a:extLst>
            </p:cNvPr>
            <p:cNvCxnSpPr/>
            <p:nvPr/>
          </p:nvCxnSpPr>
          <p:spPr>
            <a:xfrm>
              <a:off x="5477308" y="1412416"/>
              <a:ext cx="1023044" cy="3696"/>
            </a:xfrm>
            <a:prstGeom prst="line">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sp>
          <p:nvSpPr>
            <p:cNvPr id="12" name="Pyöristetty suorakulmio 19">
              <a:extLst>
                <a:ext uri="{FF2B5EF4-FFF2-40B4-BE49-F238E27FC236}">
                  <a16:creationId xmlns:a16="http://schemas.microsoft.com/office/drawing/2014/main" id="{E77FE51D-C540-4573-96BD-7A9106526F03}"/>
                </a:ext>
                <a:ext uri="{C183D7F6-B498-43B3-948B-1728B52AA6E4}">
                  <adec:decorative xmlns:adec="http://schemas.microsoft.com/office/drawing/2017/decorative" val="1"/>
                </a:ext>
              </a:extLst>
            </p:cNvPr>
            <p:cNvSpPr/>
            <p:nvPr/>
          </p:nvSpPr>
          <p:spPr>
            <a:xfrm>
              <a:off x="5744839" y="1090003"/>
              <a:ext cx="2074333" cy="610653"/>
            </a:xfrm>
            <a:prstGeom prst="roundRect">
              <a:avLst/>
            </a:prstGeom>
            <a:solidFill>
              <a:schemeClr val="bg1"/>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0" tIns="216000" rIns="0" bIns="0" rtlCol="0" anchor="ctr"/>
            <a:lstStyle/>
            <a:p>
              <a:pPr algn="ctr"/>
              <a:r>
                <a:rPr lang="fi-FI" dirty="0">
                  <a:solidFill>
                    <a:schemeClr val="tx1"/>
                  </a:solidFill>
                </a:rPr>
                <a:t>TR-maksun jako</a:t>
              </a:r>
            </a:p>
            <a:p>
              <a:pPr algn="ctr"/>
              <a:endParaRPr lang="fi-FI" dirty="0">
                <a:latin typeface="Verdana" panose="020B0604030504040204" pitchFamily="34" charset="0"/>
                <a:ea typeface="Verdana" panose="020B0604030504040204" pitchFamily="34" charset="0"/>
                <a:cs typeface="Verdana" panose="020B0604030504040204" pitchFamily="34" charset="0"/>
              </a:endParaRPr>
            </a:p>
          </p:txBody>
        </p:sp>
        <p:cxnSp>
          <p:nvCxnSpPr>
            <p:cNvPr id="13" name="Suora yhdysviiva 12">
              <a:extLst>
                <a:ext uri="{FF2B5EF4-FFF2-40B4-BE49-F238E27FC236}">
                  <a16:creationId xmlns:a16="http://schemas.microsoft.com/office/drawing/2014/main" id="{DE4E9F77-E3CF-4510-83F6-DF526FA5D089}"/>
                </a:ext>
              </a:extLst>
            </p:cNvPr>
            <p:cNvCxnSpPr/>
            <p:nvPr/>
          </p:nvCxnSpPr>
          <p:spPr>
            <a:xfrm>
              <a:off x="5469840" y="2133167"/>
              <a:ext cx="989754" cy="0"/>
            </a:xfrm>
            <a:prstGeom prst="line">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sp>
          <p:nvSpPr>
            <p:cNvPr id="14" name="Pyöristetty suorakulmio 21">
              <a:extLst>
                <a:ext uri="{FF2B5EF4-FFF2-40B4-BE49-F238E27FC236}">
                  <a16:creationId xmlns:a16="http://schemas.microsoft.com/office/drawing/2014/main" id="{D1CE7605-53A9-4967-A330-E93F9AD88D85}"/>
                </a:ext>
                <a:ext uri="{C183D7F6-B498-43B3-948B-1728B52AA6E4}">
                  <adec:decorative xmlns:adec="http://schemas.microsoft.com/office/drawing/2017/decorative" val="1"/>
                </a:ext>
              </a:extLst>
            </p:cNvPr>
            <p:cNvSpPr/>
            <p:nvPr/>
          </p:nvSpPr>
          <p:spPr>
            <a:xfrm>
              <a:off x="5744839" y="1814473"/>
              <a:ext cx="2074333" cy="610653"/>
            </a:xfrm>
            <a:prstGeom prst="roundRect">
              <a:avLst/>
            </a:prstGeom>
            <a:solidFill>
              <a:schemeClr val="bg1"/>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0" tIns="216000" rIns="0" bIns="0" rtlCol="0" anchor="ctr"/>
            <a:lstStyle/>
            <a:p>
              <a:pPr algn="ctr"/>
              <a:r>
                <a:rPr lang="fi-FI" dirty="0">
                  <a:solidFill>
                    <a:schemeClr val="tx1"/>
                  </a:solidFill>
                </a:rPr>
                <a:t>Valtion korvaus </a:t>
              </a:r>
              <a:br>
                <a:rPr lang="fi-FI" dirty="0">
                  <a:solidFill>
                    <a:schemeClr val="tx1"/>
                  </a:solidFill>
                </a:rPr>
              </a:br>
              <a:r>
                <a:rPr lang="fi-FI" dirty="0">
                  <a:solidFill>
                    <a:schemeClr val="tx1"/>
                  </a:solidFill>
                </a:rPr>
                <a:t>VEKL-etuuksista</a:t>
              </a:r>
            </a:p>
            <a:p>
              <a:pPr algn="ctr"/>
              <a:endParaRPr lang="fi-FI" dirty="0">
                <a:latin typeface="Verdana" panose="020B0604030504040204" pitchFamily="34" charset="0"/>
                <a:ea typeface="Verdana" panose="020B0604030504040204" pitchFamily="34" charset="0"/>
                <a:cs typeface="Verdana" panose="020B0604030504040204" pitchFamily="34" charset="0"/>
              </a:endParaRPr>
            </a:p>
          </p:txBody>
        </p:sp>
        <p:sp>
          <p:nvSpPr>
            <p:cNvPr id="15" name="Pyöristetty suorakulmio 22">
              <a:extLst>
                <a:ext uri="{FF2B5EF4-FFF2-40B4-BE49-F238E27FC236}">
                  <a16:creationId xmlns:a16="http://schemas.microsoft.com/office/drawing/2014/main" id="{8B21D04E-8277-457B-8654-65FE82153AA2}"/>
                </a:ext>
                <a:ext uri="{C183D7F6-B498-43B3-948B-1728B52AA6E4}">
                  <adec:decorative xmlns:adec="http://schemas.microsoft.com/office/drawing/2017/decorative" val="1"/>
                </a:ext>
              </a:extLst>
            </p:cNvPr>
            <p:cNvSpPr/>
            <p:nvPr/>
          </p:nvSpPr>
          <p:spPr>
            <a:xfrm>
              <a:off x="5744839" y="2535780"/>
              <a:ext cx="2074333" cy="610653"/>
            </a:xfrm>
            <a:prstGeom prst="roundRect">
              <a:avLst>
                <a:gd name="adj" fmla="val 7859"/>
              </a:avLst>
            </a:prstGeom>
            <a:solidFill>
              <a:schemeClr val="bg1"/>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0" tIns="216000" rIns="0" bIns="0" rtlCol="0" anchor="ctr"/>
            <a:lstStyle/>
            <a:p>
              <a:pPr algn="ctr"/>
              <a:r>
                <a:rPr lang="fi-FI" dirty="0" err="1">
                  <a:solidFill>
                    <a:schemeClr val="tx1"/>
                  </a:solidFill>
                </a:rPr>
                <a:t>ETK:n</a:t>
              </a:r>
              <a:r>
                <a:rPr lang="fi-FI" dirty="0">
                  <a:solidFill>
                    <a:schemeClr val="tx1"/>
                  </a:solidFill>
                </a:rPr>
                <a:t> kustannusosuus</a:t>
              </a:r>
            </a:p>
            <a:p>
              <a:pPr algn="ctr"/>
              <a:endParaRPr lang="fi-FI" dirty="0">
                <a:latin typeface="Verdana" panose="020B0604030504040204" pitchFamily="34" charset="0"/>
                <a:ea typeface="Verdana" panose="020B0604030504040204" pitchFamily="34" charset="0"/>
                <a:cs typeface="Verdana" panose="020B0604030504040204" pitchFamily="34" charset="0"/>
              </a:endParaRPr>
            </a:p>
          </p:txBody>
        </p:sp>
        <p:cxnSp>
          <p:nvCxnSpPr>
            <p:cNvPr id="16" name="Suora yhdysviiva 15">
              <a:extLst>
                <a:ext uri="{FF2B5EF4-FFF2-40B4-BE49-F238E27FC236}">
                  <a16:creationId xmlns:a16="http://schemas.microsoft.com/office/drawing/2014/main" id="{309A3D95-1B22-4776-AF30-EC68CDD32682}"/>
                </a:ext>
              </a:extLst>
            </p:cNvPr>
            <p:cNvCxnSpPr/>
            <p:nvPr/>
          </p:nvCxnSpPr>
          <p:spPr>
            <a:xfrm>
              <a:off x="3635912" y="3095006"/>
              <a:ext cx="0" cy="334305"/>
            </a:xfrm>
            <a:prstGeom prst="line">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cxnSp>
          <p:nvCxnSpPr>
            <p:cNvPr id="17" name="Suora yhdysviiva 16">
              <a:extLst>
                <a:ext uri="{FF2B5EF4-FFF2-40B4-BE49-F238E27FC236}">
                  <a16:creationId xmlns:a16="http://schemas.microsoft.com/office/drawing/2014/main" id="{1AC65880-0178-4E82-BCD6-92D49171B37D}"/>
                </a:ext>
              </a:extLst>
            </p:cNvPr>
            <p:cNvCxnSpPr/>
            <p:nvPr/>
          </p:nvCxnSpPr>
          <p:spPr>
            <a:xfrm>
              <a:off x="6703354" y="3865719"/>
              <a:ext cx="0" cy="1449529"/>
            </a:xfrm>
            <a:prstGeom prst="line">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cxnSp>
          <p:nvCxnSpPr>
            <p:cNvPr id="18" name="Suora yhdysviiva 17">
              <a:extLst>
                <a:ext uri="{FF2B5EF4-FFF2-40B4-BE49-F238E27FC236}">
                  <a16:creationId xmlns:a16="http://schemas.microsoft.com/office/drawing/2014/main" id="{A816AB61-B39F-4DBB-994A-700E87D6E2E0}"/>
                </a:ext>
              </a:extLst>
            </p:cNvPr>
            <p:cNvCxnSpPr/>
            <p:nvPr/>
          </p:nvCxnSpPr>
          <p:spPr>
            <a:xfrm flipH="1">
              <a:off x="4606306" y="3865590"/>
              <a:ext cx="3412" cy="1458125"/>
            </a:xfrm>
            <a:prstGeom prst="line">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sp>
          <p:nvSpPr>
            <p:cNvPr id="19" name="Pyöristetty suorakulmio 27">
              <a:extLst>
                <a:ext uri="{FF2B5EF4-FFF2-40B4-BE49-F238E27FC236}">
                  <a16:creationId xmlns:a16="http://schemas.microsoft.com/office/drawing/2014/main" id="{9243956D-A911-4A1E-87BF-F0D5A315EFC9}"/>
                </a:ext>
                <a:ext uri="{C183D7F6-B498-43B3-948B-1728B52AA6E4}">
                  <adec:decorative xmlns:adec="http://schemas.microsoft.com/office/drawing/2017/decorative" val="1"/>
                </a:ext>
              </a:extLst>
            </p:cNvPr>
            <p:cNvSpPr/>
            <p:nvPr/>
          </p:nvSpPr>
          <p:spPr>
            <a:xfrm>
              <a:off x="3686955" y="4064286"/>
              <a:ext cx="1875643" cy="1078295"/>
            </a:xfrm>
            <a:prstGeom prst="roundRect">
              <a:avLst/>
            </a:prstGeom>
            <a:solidFill>
              <a:schemeClr val="bg1"/>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0" tIns="288000" rIns="0" rtlCol="0" anchor="ctr"/>
            <a:lstStyle/>
            <a:p>
              <a:pPr algn="ctr"/>
              <a:r>
                <a:rPr lang="fi-FI" dirty="0">
                  <a:solidFill>
                    <a:schemeClr val="tx1"/>
                  </a:solidFill>
                </a:rPr>
                <a:t>Valtion osuus </a:t>
              </a:r>
              <a:br>
                <a:rPr lang="fi-FI" dirty="0">
                  <a:solidFill>
                    <a:schemeClr val="tx1"/>
                  </a:solidFill>
                </a:rPr>
              </a:br>
              <a:r>
                <a:rPr lang="fi-FI" dirty="0">
                  <a:solidFill>
                    <a:schemeClr val="tx1"/>
                  </a:solidFill>
                </a:rPr>
                <a:t>YEL-</a:t>
              </a:r>
              <a:br>
                <a:rPr lang="fi-FI" dirty="0">
                  <a:solidFill>
                    <a:schemeClr val="tx1"/>
                  </a:solidFill>
                </a:rPr>
              </a:br>
              <a:r>
                <a:rPr lang="fi-FI" dirty="0">
                  <a:solidFill>
                    <a:schemeClr val="tx1"/>
                  </a:solidFill>
                </a:rPr>
                <a:t>eläkemenosta</a:t>
              </a:r>
            </a:p>
            <a:p>
              <a:pPr algn="ctr"/>
              <a:endParaRPr lang="fi-FI" dirty="0">
                <a:latin typeface="Verdana" panose="020B0604030504040204" pitchFamily="34" charset="0"/>
                <a:ea typeface="Verdana" panose="020B0604030504040204" pitchFamily="34" charset="0"/>
                <a:cs typeface="Verdana" panose="020B0604030504040204" pitchFamily="34" charset="0"/>
              </a:endParaRPr>
            </a:p>
          </p:txBody>
        </p:sp>
        <p:sp>
          <p:nvSpPr>
            <p:cNvPr id="20" name="Pyöristetty suorakulmio 28">
              <a:extLst>
                <a:ext uri="{FF2B5EF4-FFF2-40B4-BE49-F238E27FC236}">
                  <a16:creationId xmlns:a16="http://schemas.microsoft.com/office/drawing/2014/main" id="{C8BE9523-B49D-4B5A-A6CA-9528F6CB1E9B}"/>
                </a:ext>
                <a:ext uri="{C183D7F6-B498-43B3-948B-1728B52AA6E4}">
                  <adec:decorative xmlns:adec="http://schemas.microsoft.com/office/drawing/2017/decorative" val="1"/>
                </a:ext>
              </a:extLst>
            </p:cNvPr>
            <p:cNvSpPr/>
            <p:nvPr/>
          </p:nvSpPr>
          <p:spPr>
            <a:xfrm>
              <a:off x="3686955" y="5296866"/>
              <a:ext cx="1875644" cy="612000"/>
            </a:xfrm>
            <a:prstGeom prst="roundRect">
              <a:avLst/>
            </a:prstGeom>
            <a:solidFill>
              <a:schemeClr val="bg1"/>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0" tIns="288000" rIns="0" rtlCol="0" anchor="ctr"/>
            <a:lstStyle/>
            <a:p>
              <a:pPr algn="ctr"/>
              <a:r>
                <a:rPr lang="fi-FI" dirty="0">
                  <a:solidFill>
                    <a:schemeClr val="tx1"/>
                  </a:solidFill>
                </a:rPr>
                <a:t>YEL-eläkkeiden </a:t>
              </a:r>
            </a:p>
            <a:p>
              <a:pPr algn="ctr"/>
              <a:r>
                <a:rPr lang="fi-FI" dirty="0">
                  <a:solidFill>
                    <a:schemeClr val="tx1"/>
                  </a:solidFill>
                </a:rPr>
                <a:t>kustannustenjako</a:t>
              </a:r>
            </a:p>
            <a:p>
              <a:pPr algn="ctr"/>
              <a:endParaRPr lang="fi-FI" dirty="0">
                <a:latin typeface="Verdana" panose="020B0604030504040204" pitchFamily="34" charset="0"/>
                <a:ea typeface="Verdana" panose="020B0604030504040204" pitchFamily="34" charset="0"/>
                <a:cs typeface="Verdana" panose="020B0604030504040204" pitchFamily="34" charset="0"/>
              </a:endParaRPr>
            </a:p>
          </p:txBody>
        </p:sp>
        <p:cxnSp>
          <p:nvCxnSpPr>
            <p:cNvPr id="21" name="Suora yhdysviiva 20">
              <a:extLst>
                <a:ext uri="{FF2B5EF4-FFF2-40B4-BE49-F238E27FC236}">
                  <a16:creationId xmlns:a16="http://schemas.microsoft.com/office/drawing/2014/main" id="{FCC66033-1B72-42AF-9F62-8DB5017A3B8D}"/>
                </a:ext>
              </a:extLst>
            </p:cNvPr>
            <p:cNvCxnSpPr/>
            <p:nvPr/>
          </p:nvCxnSpPr>
          <p:spPr>
            <a:xfrm>
              <a:off x="2497326" y="3862310"/>
              <a:ext cx="0" cy="1458000"/>
            </a:xfrm>
            <a:prstGeom prst="line">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sp>
          <p:nvSpPr>
            <p:cNvPr id="22" name="Pyöristetty suorakulmio 30">
              <a:extLst>
                <a:ext uri="{FF2B5EF4-FFF2-40B4-BE49-F238E27FC236}">
                  <a16:creationId xmlns:a16="http://schemas.microsoft.com/office/drawing/2014/main" id="{424B87DA-11B5-4792-9F8C-B55C3C904231}"/>
                </a:ext>
                <a:ext uri="{C183D7F6-B498-43B3-948B-1728B52AA6E4}">
                  <adec:decorative xmlns:adec="http://schemas.microsoft.com/office/drawing/2017/decorative" val="1"/>
                </a:ext>
              </a:extLst>
            </p:cNvPr>
            <p:cNvSpPr/>
            <p:nvPr/>
          </p:nvSpPr>
          <p:spPr>
            <a:xfrm>
              <a:off x="1413345" y="4049624"/>
              <a:ext cx="2175773" cy="1078295"/>
            </a:xfrm>
            <a:prstGeom prst="roundRect">
              <a:avLst/>
            </a:prstGeom>
            <a:solidFill>
              <a:schemeClr val="bg1"/>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0" tIns="360000" rIns="0" rtlCol="0" anchor="ctr"/>
            <a:lstStyle/>
            <a:p>
              <a:pPr algn="ctr">
                <a:lnSpc>
                  <a:spcPct val="90000"/>
                </a:lnSpc>
              </a:pPr>
              <a:r>
                <a:rPr lang="fi-FI" dirty="0">
                  <a:solidFill>
                    <a:schemeClr val="tx1"/>
                  </a:solidFill>
                </a:rPr>
                <a:t>Kustannukset toisen eläkelaitoksen puolesta maksetuista eläkeosista</a:t>
              </a:r>
            </a:p>
            <a:p>
              <a:pPr algn="ctr"/>
              <a:endParaRPr lang="fi-FI" dirty="0">
                <a:latin typeface="Verdana" panose="020B0604030504040204" pitchFamily="34" charset="0"/>
                <a:ea typeface="Verdana" panose="020B0604030504040204" pitchFamily="34" charset="0"/>
                <a:cs typeface="Verdana" panose="020B0604030504040204" pitchFamily="34" charset="0"/>
              </a:endParaRPr>
            </a:p>
          </p:txBody>
        </p:sp>
        <p:sp>
          <p:nvSpPr>
            <p:cNvPr id="23" name="Pyöristetty suorakulmio 31">
              <a:extLst>
                <a:ext uri="{FF2B5EF4-FFF2-40B4-BE49-F238E27FC236}">
                  <a16:creationId xmlns:a16="http://schemas.microsoft.com/office/drawing/2014/main" id="{A3699016-7AE9-421D-B29F-9C0EBEA7D12D}"/>
                </a:ext>
                <a:ext uri="{C183D7F6-B498-43B3-948B-1728B52AA6E4}">
                  <adec:decorative xmlns:adec="http://schemas.microsoft.com/office/drawing/2017/decorative" val="1"/>
                </a:ext>
              </a:extLst>
            </p:cNvPr>
            <p:cNvSpPr/>
            <p:nvPr/>
          </p:nvSpPr>
          <p:spPr>
            <a:xfrm>
              <a:off x="1413345" y="5296866"/>
              <a:ext cx="2175773" cy="612000"/>
            </a:xfrm>
            <a:prstGeom prst="roundRect">
              <a:avLst/>
            </a:prstGeom>
            <a:solidFill>
              <a:schemeClr val="bg1"/>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0" tIns="288000" rIns="0" rtlCol="0" anchor="ctr"/>
            <a:lstStyle/>
            <a:p>
              <a:pPr algn="ctr"/>
              <a:r>
                <a:rPr lang="fi-FI" dirty="0" err="1">
                  <a:solidFill>
                    <a:schemeClr val="tx1"/>
                  </a:solidFill>
                </a:rPr>
                <a:t>TyEL</a:t>
              </a:r>
              <a:r>
                <a:rPr lang="fi-FI" dirty="0">
                  <a:solidFill>
                    <a:schemeClr val="tx1"/>
                  </a:solidFill>
                </a:rPr>
                <a:t>-MEL-VILMA</a:t>
              </a:r>
            </a:p>
            <a:p>
              <a:pPr algn="ctr"/>
              <a:r>
                <a:rPr lang="fi-FI" dirty="0">
                  <a:solidFill>
                    <a:schemeClr val="tx1"/>
                  </a:solidFill>
                </a:rPr>
                <a:t>-eläkeselvittely</a:t>
              </a:r>
            </a:p>
            <a:p>
              <a:pPr algn="ctr"/>
              <a:endParaRPr lang="fi-FI" dirty="0">
                <a:latin typeface="Verdana" panose="020B0604030504040204" pitchFamily="34" charset="0"/>
                <a:ea typeface="Verdana" panose="020B0604030504040204" pitchFamily="34" charset="0"/>
                <a:cs typeface="Verdana" panose="020B0604030504040204" pitchFamily="34" charset="0"/>
              </a:endParaRPr>
            </a:p>
          </p:txBody>
        </p:sp>
        <p:sp>
          <p:nvSpPr>
            <p:cNvPr id="24" name="Ellipsi 23">
              <a:extLst>
                <a:ext uri="{FF2B5EF4-FFF2-40B4-BE49-F238E27FC236}">
                  <a16:creationId xmlns:a16="http://schemas.microsoft.com/office/drawing/2014/main" id="{F883D60D-BABE-4268-B04E-661306BA3A1F}"/>
                </a:ext>
                <a:ext uri="{C183D7F6-B498-43B3-948B-1728B52AA6E4}">
                  <adec:decorative xmlns:adec="http://schemas.microsoft.com/office/drawing/2017/decorative" val="1"/>
                </a:ext>
              </a:extLst>
            </p:cNvPr>
            <p:cNvSpPr/>
            <p:nvPr/>
          </p:nvSpPr>
          <p:spPr>
            <a:xfrm>
              <a:off x="2402094" y="1110785"/>
              <a:ext cx="2467635" cy="1984221"/>
            </a:xfrm>
            <a:prstGeom prst="ellipse">
              <a:avLst/>
            </a:prstGeom>
            <a:solidFill>
              <a:srgbClr val="02B7F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i-FI" sz="2000" dirty="0" err="1">
                  <a:solidFill>
                    <a:schemeClr val="tx1"/>
                  </a:solidFill>
                </a:rPr>
                <a:t>ETK:n</a:t>
              </a:r>
              <a:r>
                <a:rPr lang="fi-FI" sz="2000" dirty="0">
                  <a:solidFill>
                    <a:schemeClr val="tx1"/>
                  </a:solidFill>
                </a:rPr>
                <a:t> vuosittaiset selvittelyt</a:t>
              </a:r>
            </a:p>
          </p:txBody>
        </p:sp>
        <p:sp>
          <p:nvSpPr>
            <p:cNvPr id="25" name="Pyöristetty suorakulmio 10">
              <a:extLst>
                <a:ext uri="{FF2B5EF4-FFF2-40B4-BE49-F238E27FC236}">
                  <a16:creationId xmlns:a16="http://schemas.microsoft.com/office/drawing/2014/main" id="{7A6FAC3C-FC48-4602-A703-AB0D047FD2B4}"/>
                </a:ext>
                <a:ext uri="{C183D7F6-B498-43B3-948B-1728B52AA6E4}">
                  <adec:decorative xmlns:adec="http://schemas.microsoft.com/office/drawing/2017/decorative" val="1"/>
                </a:ext>
              </a:extLst>
            </p:cNvPr>
            <p:cNvSpPr/>
            <p:nvPr/>
          </p:nvSpPr>
          <p:spPr>
            <a:xfrm>
              <a:off x="1413345" y="3378627"/>
              <a:ext cx="6405827" cy="489856"/>
            </a:xfrm>
            <a:prstGeom prst="roundRect">
              <a:avLst/>
            </a:prstGeom>
            <a:solidFill>
              <a:srgbClr val="0356B5"/>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288000" rtlCol="0" anchor="ctr"/>
            <a:lstStyle/>
            <a:p>
              <a:pPr algn="ctr"/>
              <a:r>
                <a:rPr lang="fi-FI" sz="2000" dirty="0">
                  <a:solidFill>
                    <a:schemeClr val="bg1"/>
                  </a:solidFill>
                </a:rPr>
                <a:t>Kustannukset yhteisesti kustannettavista eläkeosista</a:t>
              </a:r>
            </a:p>
            <a:p>
              <a:pPr algn="ctr"/>
              <a:endParaRPr lang="fi-FI" sz="20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grpSp>
      <p:sp>
        <p:nvSpPr>
          <p:cNvPr id="2" name="Otsikko 1">
            <a:extLst>
              <a:ext uri="{FF2B5EF4-FFF2-40B4-BE49-F238E27FC236}">
                <a16:creationId xmlns:a16="http://schemas.microsoft.com/office/drawing/2014/main" id="{3F97737B-C986-4B63-93C7-3C461106678B}"/>
              </a:ext>
            </a:extLst>
          </p:cNvPr>
          <p:cNvSpPr>
            <a:spLocks noGrp="1"/>
          </p:cNvSpPr>
          <p:nvPr>
            <p:ph type="title"/>
          </p:nvPr>
        </p:nvSpPr>
        <p:spPr>
          <a:xfrm>
            <a:off x="0" y="397883"/>
            <a:ext cx="11809312" cy="864096"/>
          </a:xfrm>
        </p:spPr>
        <p:txBody>
          <a:bodyPr/>
          <a:lstStyle/>
          <a:p>
            <a:pPr algn="ctr"/>
            <a:r>
              <a:rPr lang="fi-FI" dirty="0"/>
              <a:t>Työeläkkeiden kustannustenjako</a:t>
            </a:r>
          </a:p>
        </p:txBody>
      </p:sp>
    </p:spTree>
    <p:extLst>
      <p:ext uri="{BB962C8B-B14F-4D97-AF65-F5344CB8AC3E}">
        <p14:creationId xmlns:p14="http://schemas.microsoft.com/office/powerpoint/2010/main" val="112926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äivämäärän paikkamerkki 3">
            <a:extLst>
              <a:ext uri="{FF2B5EF4-FFF2-40B4-BE49-F238E27FC236}">
                <a16:creationId xmlns:a16="http://schemas.microsoft.com/office/drawing/2014/main" id="{DAB46BC9-6006-458F-A54E-CCA85C93F578}"/>
              </a:ext>
            </a:extLst>
          </p:cNvPr>
          <p:cNvSpPr>
            <a:spLocks noGrp="1"/>
          </p:cNvSpPr>
          <p:nvPr>
            <p:ph type="dt" sz="half" idx="10"/>
          </p:nvPr>
        </p:nvSpPr>
        <p:spPr/>
        <p:txBody>
          <a:bodyPr/>
          <a:lstStyle/>
          <a:p>
            <a:r>
              <a:rPr lang="fi-FI" dirty="0"/>
              <a:t>13.12.2021</a:t>
            </a:r>
          </a:p>
        </p:txBody>
      </p:sp>
      <p:sp>
        <p:nvSpPr>
          <p:cNvPr id="5" name="Alatunnisteen paikkamerkki 4">
            <a:extLst>
              <a:ext uri="{FF2B5EF4-FFF2-40B4-BE49-F238E27FC236}">
                <a16:creationId xmlns:a16="http://schemas.microsoft.com/office/drawing/2014/main" id="{16B1B4E0-9E0D-40B5-8E47-203E323343D2}"/>
              </a:ext>
            </a:extLst>
          </p:cNvPr>
          <p:cNvSpPr>
            <a:spLocks noGrp="1"/>
          </p:cNvSpPr>
          <p:nvPr>
            <p:ph type="ftr" sz="quarter" idx="11"/>
          </p:nvPr>
        </p:nvSpPr>
        <p:spPr/>
        <p:txBody>
          <a:bodyPr/>
          <a:lstStyle/>
          <a:p>
            <a:r>
              <a:rPr lang="fi-FI" dirty="0"/>
              <a:t>Eläketurvakeskus   |</a:t>
            </a:r>
          </a:p>
        </p:txBody>
      </p:sp>
      <p:sp>
        <p:nvSpPr>
          <p:cNvPr id="6" name="Dian numeron paikkamerkki 5">
            <a:extLst>
              <a:ext uri="{FF2B5EF4-FFF2-40B4-BE49-F238E27FC236}">
                <a16:creationId xmlns:a16="http://schemas.microsoft.com/office/drawing/2014/main" id="{1151411D-A90F-4D55-AE53-D513AEC805BD}"/>
              </a:ext>
            </a:extLst>
          </p:cNvPr>
          <p:cNvSpPr>
            <a:spLocks noGrp="1"/>
          </p:cNvSpPr>
          <p:nvPr>
            <p:ph type="sldNum" sz="quarter" idx="12"/>
          </p:nvPr>
        </p:nvSpPr>
        <p:spPr/>
        <p:txBody>
          <a:bodyPr/>
          <a:lstStyle/>
          <a:p>
            <a:fld id="{BE2D8D75-17F6-474C-8CC8-AD93DCE1F39D}" type="slidenum">
              <a:rPr lang="fi-FI" smtClean="0"/>
              <a:t>8</a:t>
            </a:fld>
            <a:endParaRPr lang="fi-FI"/>
          </a:p>
        </p:txBody>
      </p:sp>
      <p:pic>
        <p:nvPicPr>
          <p:cNvPr id="3" name="Kuva 2" descr="Vuonna 2020 toisten puolesta maksettuja eläkeosia oli 563000 kappaletta ja 1285 miljoonaa euroa. Näiden trendi on kasvava.">
            <a:extLst>
              <a:ext uri="{FF2B5EF4-FFF2-40B4-BE49-F238E27FC236}">
                <a16:creationId xmlns:a16="http://schemas.microsoft.com/office/drawing/2014/main" id="{D3E8CA60-866C-44F2-925E-CDF164F538E0}"/>
              </a:ext>
            </a:extLst>
          </p:cNvPr>
          <p:cNvPicPr>
            <a:picLocks noChangeAspect="1"/>
          </p:cNvPicPr>
          <p:nvPr/>
        </p:nvPicPr>
        <p:blipFill>
          <a:blip r:embed="rId3"/>
          <a:stretch>
            <a:fillRect/>
          </a:stretch>
        </p:blipFill>
        <p:spPr>
          <a:xfrm>
            <a:off x="1865009" y="980728"/>
            <a:ext cx="8461981" cy="5523455"/>
          </a:xfrm>
          <a:prstGeom prst="rect">
            <a:avLst/>
          </a:prstGeom>
        </p:spPr>
      </p:pic>
      <p:sp>
        <p:nvSpPr>
          <p:cNvPr id="2" name="Otsikko 1">
            <a:extLst>
              <a:ext uri="{FF2B5EF4-FFF2-40B4-BE49-F238E27FC236}">
                <a16:creationId xmlns:a16="http://schemas.microsoft.com/office/drawing/2014/main" id="{3F97737B-C986-4B63-93C7-3C461106678B}"/>
              </a:ext>
            </a:extLst>
          </p:cNvPr>
          <p:cNvSpPr>
            <a:spLocks noGrp="1"/>
          </p:cNvSpPr>
          <p:nvPr>
            <p:ph type="title"/>
          </p:nvPr>
        </p:nvSpPr>
        <p:spPr>
          <a:xfrm>
            <a:off x="0" y="260648"/>
            <a:ext cx="11856640" cy="1080120"/>
          </a:xfrm>
        </p:spPr>
        <p:txBody>
          <a:bodyPr/>
          <a:lstStyle/>
          <a:p>
            <a:pPr algn="ctr"/>
            <a:r>
              <a:rPr lang="fi-FI" sz="3200" dirty="0"/>
              <a:t>Toisten puolesta maksetut eläkeosat </a:t>
            </a:r>
            <a:br>
              <a:rPr lang="fi-FI" sz="3200" dirty="0"/>
            </a:br>
            <a:r>
              <a:rPr lang="fi-FI" sz="3200" dirty="0"/>
              <a:t>vuosina 2001–2020</a:t>
            </a:r>
          </a:p>
        </p:txBody>
      </p:sp>
    </p:spTree>
    <p:extLst>
      <p:ext uri="{BB962C8B-B14F-4D97-AF65-F5344CB8AC3E}">
        <p14:creationId xmlns:p14="http://schemas.microsoft.com/office/powerpoint/2010/main" val="10356315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äivämäärän paikkamerkki 3">
            <a:extLst>
              <a:ext uri="{FF2B5EF4-FFF2-40B4-BE49-F238E27FC236}">
                <a16:creationId xmlns:a16="http://schemas.microsoft.com/office/drawing/2014/main" id="{DAB46BC9-6006-458F-A54E-CCA85C93F578}"/>
              </a:ext>
            </a:extLst>
          </p:cNvPr>
          <p:cNvSpPr>
            <a:spLocks noGrp="1"/>
          </p:cNvSpPr>
          <p:nvPr>
            <p:ph type="dt" sz="half" idx="10"/>
          </p:nvPr>
        </p:nvSpPr>
        <p:spPr/>
        <p:txBody>
          <a:bodyPr/>
          <a:lstStyle/>
          <a:p>
            <a:r>
              <a:rPr lang="fi-FI" dirty="0"/>
              <a:t>13.12.2021</a:t>
            </a:r>
          </a:p>
        </p:txBody>
      </p:sp>
      <p:sp>
        <p:nvSpPr>
          <p:cNvPr id="5" name="Alatunnisteen paikkamerkki 4">
            <a:extLst>
              <a:ext uri="{FF2B5EF4-FFF2-40B4-BE49-F238E27FC236}">
                <a16:creationId xmlns:a16="http://schemas.microsoft.com/office/drawing/2014/main" id="{16B1B4E0-9E0D-40B5-8E47-203E323343D2}"/>
              </a:ext>
            </a:extLst>
          </p:cNvPr>
          <p:cNvSpPr>
            <a:spLocks noGrp="1"/>
          </p:cNvSpPr>
          <p:nvPr>
            <p:ph type="ftr" sz="quarter" idx="11"/>
          </p:nvPr>
        </p:nvSpPr>
        <p:spPr/>
        <p:txBody>
          <a:bodyPr/>
          <a:lstStyle/>
          <a:p>
            <a:r>
              <a:rPr lang="fi-FI"/>
              <a:t>Eläketurvakeskus   |</a:t>
            </a:r>
          </a:p>
        </p:txBody>
      </p:sp>
      <p:sp>
        <p:nvSpPr>
          <p:cNvPr id="6" name="Dian numeron paikkamerkki 5">
            <a:extLst>
              <a:ext uri="{FF2B5EF4-FFF2-40B4-BE49-F238E27FC236}">
                <a16:creationId xmlns:a16="http://schemas.microsoft.com/office/drawing/2014/main" id="{1151411D-A90F-4D55-AE53-D513AEC805BD}"/>
              </a:ext>
            </a:extLst>
          </p:cNvPr>
          <p:cNvSpPr>
            <a:spLocks noGrp="1"/>
          </p:cNvSpPr>
          <p:nvPr>
            <p:ph type="sldNum" sz="quarter" idx="12"/>
          </p:nvPr>
        </p:nvSpPr>
        <p:spPr/>
        <p:txBody>
          <a:bodyPr/>
          <a:lstStyle/>
          <a:p>
            <a:fld id="{BE2D8D75-17F6-474C-8CC8-AD93DCE1F39D}" type="slidenum">
              <a:rPr lang="fi-FI" smtClean="0"/>
              <a:t>9</a:t>
            </a:fld>
            <a:endParaRPr lang="fi-FI"/>
          </a:p>
        </p:txBody>
      </p:sp>
      <p:grpSp>
        <p:nvGrpSpPr>
          <p:cNvPr id="3" name="Ryhmä 2">
            <a:extLst>
              <a:ext uri="{FF2B5EF4-FFF2-40B4-BE49-F238E27FC236}">
                <a16:creationId xmlns:a16="http://schemas.microsoft.com/office/drawing/2014/main" id="{3B669CB7-446E-457C-8B5E-D6F1DED5680C}"/>
              </a:ext>
              <a:ext uri="{C183D7F6-B498-43B3-948B-1728B52AA6E4}">
                <adec:decorative xmlns:adec="http://schemas.microsoft.com/office/drawing/2017/decorative" val="1"/>
              </a:ext>
            </a:extLst>
          </p:cNvPr>
          <p:cNvGrpSpPr/>
          <p:nvPr/>
        </p:nvGrpSpPr>
        <p:grpSpPr>
          <a:xfrm>
            <a:off x="8861761" y="2878627"/>
            <a:ext cx="2039326" cy="1569660"/>
            <a:chOff x="8861761" y="2878627"/>
            <a:chExt cx="2039326" cy="1569660"/>
          </a:xfrm>
        </p:grpSpPr>
        <p:sp>
          <p:nvSpPr>
            <p:cNvPr id="10" name="Tekstiruutu 9">
              <a:extLst>
                <a:ext uri="{FF2B5EF4-FFF2-40B4-BE49-F238E27FC236}">
                  <a16:creationId xmlns:a16="http://schemas.microsoft.com/office/drawing/2014/main" id="{94170563-E17F-42FD-A107-E0B3B224DBDA}"/>
                </a:ext>
              </a:extLst>
            </p:cNvPr>
            <p:cNvSpPr txBox="1"/>
            <p:nvPr/>
          </p:nvSpPr>
          <p:spPr>
            <a:xfrm>
              <a:off x="9133744" y="2878627"/>
              <a:ext cx="1767343" cy="1569660"/>
            </a:xfrm>
            <a:prstGeom prst="rect">
              <a:avLst/>
            </a:prstGeom>
            <a:noFill/>
          </p:spPr>
          <p:txBody>
            <a:bodyPr wrap="none" rtlCol="0">
              <a:spAutoFit/>
            </a:bodyPr>
            <a:lstStyle/>
            <a:p>
              <a:r>
                <a:rPr lang="fi-FI" sz="1600" dirty="0"/>
                <a:t>Maksetut eläkkeet </a:t>
              </a:r>
            </a:p>
            <a:p>
              <a:r>
                <a:rPr lang="fi-FI" sz="1600" dirty="0"/>
                <a:t>yhteensä </a:t>
              </a:r>
            </a:p>
            <a:p>
              <a:pPr>
                <a:lnSpc>
                  <a:spcPct val="50000"/>
                </a:lnSpc>
              </a:pPr>
              <a:r>
                <a:rPr lang="fi-FI" sz="1600" dirty="0"/>
                <a:t>  </a:t>
              </a:r>
            </a:p>
            <a:p>
              <a:pPr>
                <a:lnSpc>
                  <a:spcPct val="50000"/>
                </a:lnSpc>
              </a:pPr>
              <a:r>
                <a:rPr lang="fi-FI" sz="1600" dirty="0"/>
                <a:t>  </a:t>
              </a:r>
            </a:p>
            <a:p>
              <a:r>
                <a:rPr lang="fi-FI" sz="1600" dirty="0"/>
                <a:t>Yhteisesti </a:t>
              </a:r>
              <a:br>
                <a:rPr lang="fi-FI" sz="1600" dirty="0"/>
              </a:br>
              <a:r>
                <a:rPr lang="fi-FI" sz="1600" dirty="0"/>
                <a:t>kustannettavien </a:t>
              </a:r>
              <a:br>
                <a:rPr lang="fi-FI" sz="1600" dirty="0"/>
              </a:br>
              <a:r>
                <a:rPr lang="fi-FI" sz="1600" dirty="0"/>
                <a:t>eläkkeiden osuus</a:t>
              </a:r>
            </a:p>
          </p:txBody>
        </p:sp>
        <p:sp>
          <p:nvSpPr>
            <p:cNvPr id="13" name="Suorakulmio 12">
              <a:extLst>
                <a:ext uri="{FF2B5EF4-FFF2-40B4-BE49-F238E27FC236}">
                  <a16:creationId xmlns:a16="http://schemas.microsoft.com/office/drawing/2014/main" id="{A49D12F5-65CC-45F9-874F-55D94F651ABF}"/>
                </a:ext>
              </a:extLst>
            </p:cNvPr>
            <p:cNvSpPr/>
            <p:nvPr/>
          </p:nvSpPr>
          <p:spPr>
            <a:xfrm>
              <a:off x="8861761" y="3691507"/>
              <a:ext cx="288032" cy="144000"/>
            </a:xfrm>
            <a:prstGeom prst="rect">
              <a:avLst/>
            </a:prstGeom>
            <a:solidFill>
              <a:srgbClr val="0356B5"/>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1600"/>
            </a:p>
          </p:txBody>
        </p:sp>
        <p:grpSp>
          <p:nvGrpSpPr>
            <p:cNvPr id="15" name="Ryhmä 14">
              <a:extLst>
                <a:ext uri="{FF2B5EF4-FFF2-40B4-BE49-F238E27FC236}">
                  <a16:creationId xmlns:a16="http://schemas.microsoft.com/office/drawing/2014/main" id="{A27EEBC4-C0DC-4F6C-888B-45069E8C2695}"/>
                </a:ext>
              </a:extLst>
            </p:cNvPr>
            <p:cNvGrpSpPr/>
            <p:nvPr/>
          </p:nvGrpSpPr>
          <p:grpSpPr>
            <a:xfrm>
              <a:off x="8861761" y="3026219"/>
              <a:ext cx="288032" cy="291586"/>
              <a:chOff x="8861761" y="2969069"/>
              <a:chExt cx="288032" cy="291586"/>
            </a:xfrm>
          </p:grpSpPr>
          <p:sp>
            <p:nvSpPr>
              <p:cNvPr id="12" name="Suorakulmio 11">
                <a:extLst>
                  <a:ext uri="{FF2B5EF4-FFF2-40B4-BE49-F238E27FC236}">
                    <a16:creationId xmlns:a16="http://schemas.microsoft.com/office/drawing/2014/main" id="{D67E90BE-6BA2-438E-853E-256A38DD79EE}"/>
                  </a:ext>
                </a:extLst>
              </p:cNvPr>
              <p:cNvSpPr/>
              <p:nvPr/>
            </p:nvSpPr>
            <p:spPr>
              <a:xfrm>
                <a:off x="8861761" y="2969069"/>
                <a:ext cx="288032" cy="144000"/>
              </a:xfrm>
              <a:prstGeom prst="rect">
                <a:avLst/>
              </a:prstGeom>
              <a:solidFill>
                <a:schemeClr val="accent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1600"/>
              </a:p>
            </p:txBody>
          </p:sp>
          <p:sp>
            <p:nvSpPr>
              <p:cNvPr id="14" name="Suorakulmio 13">
                <a:extLst>
                  <a:ext uri="{FF2B5EF4-FFF2-40B4-BE49-F238E27FC236}">
                    <a16:creationId xmlns:a16="http://schemas.microsoft.com/office/drawing/2014/main" id="{668E46EB-A370-4145-8A6C-5F6C8D0ACDE8}"/>
                  </a:ext>
                </a:extLst>
              </p:cNvPr>
              <p:cNvSpPr/>
              <p:nvPr/>
            </p:nvSpPr>
            <p:spPr>
              <a:xfrm>
                <a:off x="8861761" y="3116655"/>
                <a:ext cx="288032" cy="14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1600" dirty="0"/>
              </a:p>
            </p:txBody>
          </p:sp>
        </p:grpSp>
      </p:grpSp>
      <p:pic>
        <p:nvPicPr>
          <p:cNvPr id="7" name="Kuva 6" descr="TyEL- ja MEL-eläkkeitä maksettiin vuonna 2020 yhteensä 16512 miljoonaa euroa, josta yhteisesti kustannettavien osuus oli 77 prosenttia.">
            <a:extLst>
              <a:ext uri="{FF2B5EF4-FFF2-40B4-BE49-F238E27FC236}">
                <a16:creationId xmlns:a16="http://schemas.microsoft.com/office/drawing/2014/main" id="{F840BF8C-A9A4-49C1-84BB-5523D0C91FB4}"/>
              </a:ext>
            </a:extLst>
          </p:cNvPr>
          <p:cNvPicPr>
            <a:picLocks noChangeAspect="1"/>
          </p:cNvPicPr>
          <p:nvPr/>
        </p:nvPicPr>
        <p:blipFill>
          <a:blip r:embed="rId3"/>
          <a:stretch>
            <a:fillRect/>
          </a:stretch>
        </p:blipFill>
        <p:spPr>
          <a:xfrm>
            <a:off x="696642" y="1263180"/>
            <a:ext cx="8029128" cy="4907705"/>
          </a:xfrm>
          <a:prstGeom prst="rect">
            <a:avLst/>
          </a:prstGeom>
        </p:spPr>
      </p:pic>
      <p:sp>
        <p:nvSpPr>
          <p:cNvPr id="2" name="Otsikko 1">
            <a:extLst>
              <a:ext uri="{FF2B5EF4-FFF2-40B4-BE49-F238E27FC236}">
                <a16:creationId xmlns:a16="http://schemas.microsoft.com/office/drawing/2014/main" id="{3F97737B-C986-4B63-93C7-3C461106678B}"/>
              </a:ext>
            </a:extLst>
          </p:cNvPr>
          <p:cNvSpPr>
            <a:spLocks noGrp="1"/>
          </p:cNvSpPr>
          <p:nvPr>
            <p:ph type="title"/>
          </p:nvPr>
        </p:nvSpPr>
        <p:spPr>
          <a:xfrm>
            <a:off x="694" y="414099"/>
            <a:ext cx="11856640" cy="576064"/>
          </a:xfrm>
        </p:spPr>
        <p:txBody>
          <a:bodyPr/>
          <a:lstStyle/>
          <a:p>
            <a:pPr algn="ctr"/>
            <a:r>
              <a:rPr lang="fi-FI" sz="3200" dirty="0"/>
              <a:t>Maksetut </a:t>
            </a:r>
            <a:r>
              <a:rPr lang="fi-FI" sz="3200" dirty="0" err="1"/>
              <a:t>TyEL</a:t>
            </a:r>
            <a:r>
              <a:rPr lang="fi-FI" sz="3200" dirty="0"/>
              <a:t>- ja MEL-eläkkeet vuosina 2001–2020</a:t>
            </a:r>
          </a:p>
        </p:txBody>
      </p:sp>
    </p:spTree>
    <p:extLst>
      <p:ext uri="{BB962C8B-B14F-4D97-AF65-F5344CB8AC3E}">
        <p14:creationId xmlns:p14="http://schemas.microsoft.com/office/powerpoint/2010/main" val="1950761823"/>
      </p:ext>
    </p:extLst>
  </p:cSld>
  <p:clrMapOvr>
    <a:masterClrMapping/>
  </p:clrMapOvr>
</p:sld>
</file>

<file path=ppt/theme/theme1.xml><?xml version="1.0" encoding="utf-8"?>
<a:theme xmlns:a="http://schemas.openxmlformats.org/drawingml/2006/main" name="ETK_teema">
  <a:themeElements>
    <a:clrScheme name="ETK_väri">
      <a:dk1>
        <a:sysClr val="windowText" lastClr="000000"/>
      </a:dk1>
      <a:lt1>
        <a:sysClr val="window" lastClr="FFFFFF"/>
      </a:lt1>
      <a:dk2>
        <a:srgbClr val="0356B5"/>
      </a:dk2>
      <a:lt2>
        <a:srgbClr val="02B7FA"/>
      </a:lt2>
      <a:accent1>
        <a:srgbClr val="0356B5"/>
      </a:accent1>
      <a:accent2>
        <a:srgbClr val="02B7FA"/>
      </a:accent2>
      <a:accent3>
        <a:srgbClr val="BBBBBB"/>
      </a:accent3>
      <a:accent4>
        <a:srgbClr val="808080"/>
      </a:accent4>
      <a:accent5>
        <a:srgbClr val="F9A106"/>
      </a:accent5>
      <a:accent6>
        <a:srgbClr val="039393"/>
      </a:accent6>
      <a:hlink>
        <a:srgbClr val="0000FF"/>
      </a:hlink>
      <a:folHlink>
        <a:srgbClr val="7030A0"/>
      </a:folHlink>
    </a:clrScheme>
    <a:fontScheme name="ETK_fontt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black">
        <a:ln>
          <a:solidFill>
            <a:schemeClr val="tx1"/>
          </a:solidFill>
        </a:ln>
      </a:spPr>
      <a:bodyPr rtlCol="0" anchor="ctr"/>
      <a:lstStyle>
        <a:defPPr algn="ctr">
          <a:defRPr sz="22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sz="2200" dirty="0" err="1" smtClean="0"/>
        </a:defPPr>
      </a:lstStyle>
    </a:txDef>
  </a:objectDefaults>
  <a:extraClrSchemeLst/>
  <a:custClrLst>
    <a:custClr name="ETK 1">
      <a:srgbClr val="0356B5"/>
    </a:custClr>
    <a:custClr name="ETK 2">
      <a:srgbClr val="02B7FA"/>
    </a:custClr>
    <a:custClr name="ETK 3">
      <a:srgbClr val="BBBBBB"/>
    </a:custClr>
    <a:custClr name="ETK 4">
      <a:srgbClr val="808080"/>
    </a:custClr>
    <a:custClr name="ETK 5">
      <a:srgbClr val="F9A106"/>
    </a:custClr>
    <a:custClr name="ETK 6">
      <a:srgbClr val="039393"/>
    </a:custClr>
    <a:custClr name="ETK 7">
      <a:srgbClr val="1A6C37"/>
    </a:custClr>
    <a:custClr name="ETK 8">
      <a:srgbClr val="66A400"/>
    </a:custClr>
    <a:custClr name="ETK 9">
      <a:srgbClr val="E32D00"/>
    </a:custClr>
    <a:custClr name="ETK 10">
      <a:srgbClr val="E0068C"/>
    </a:custClr>
    <a:custClr name="ETK 11">
      <a:srgbClr val="689AD3"/>
    </a:custClr>
    <a:custClr name="ETK 12">
      <a:srgbClr val="CDDDF0"/>
    </a:custClr>
    <a:custClr name="ETK 13">
      <a:srgbClr val="67D4FC"/>
    </a:custClr>
    <a:custClr name="ETK 14">
      <a:srgbClr val="CCF1FE"/>
    </a:custClr>
    <a:custClr name="ETK 15">
      <a:srgbClr val="0000FF"/>
    </a:custClr>
    <a:custClr name="ETK 16">
      <a:srgbClr val="7030A0"/>
    </a:custClr>
  </a:custClrLst>
  <a:extLst>
    <a:ext uri="{05A4C25C-085E-4340-85A3-A5531E510DB2}">
      <thm15:themeFamily xmlns:thm15="http://schemas.microsoft.com/office/thememl/2012/main" name="ETK_suomi.potx" id="{AA3FABD2-037A-41B9-BC28-DF571856E66A}" vid="{AAE6BA16-3D26-4D62-9BCA-F91A87F71B76}"/>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siakirja" ma:contentTypeID="0x0101006C792F7F1555B4428F7DBDE5A96B90F6" ma:contentTypeVersion="12" ma:contentTypeDescription="Luo uusi asiakirja." ma:contentTypeScope="" ma:versionID="af6d3db13ee845e84f6851e590021295">
  <xsd:schema xmlns:xsd="http://www.w3.org/2001/XMLSchema" xmlns:xs="http://www.w3.org/2001/XMLSchema" xmlns:p="http://schemas.microsoft.com/office/2006/metadata/properties" xmlns:ns2="17000b28-6ce4-40c5-ac79-5466d7aaefff" xmlns:ns3="e08eed30-88ea-4b77-879b-0d8955af20b8" targetNamespace="http://schemas.microsoft.com/office/2006/metadata/properties" ma:root="true" ma:fieldsID="2f4eabac12fedabe9dd956491f43a0ff" ns2:_="" ns3:_="">
    <xsd:import namespace="17000b28-6ce4-40c5-ac79-5466d7aaefff"/>
    <xsd:import namespace="e08eed30-88ea-4b77-879b-0d8955af20b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7000b28-6ce4-40c5-ac79-5466d7aaeff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08eed30-88ea-4b77-879b-0d8955af20b8" elementFormDefault="qualified">
    <xsd:import namespace="http://schemas.microsoft.com/office/2006/documentManagement/types"/>
    <xsd:import namespace="http://schemas.microsoft.com/office/infopath/2007/PartnerControls"/>
    <xsd:element name="SharedWithUsers" ma:index="16"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Jakamisen tiedot"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E7BE464-9C4A-4F98-BAEF-39185D5FAB67}"/>
</file>

<file path=customXml/itemProps2.xml><?xml version="1.0" encoding="utf-8"?>
<ds:datastoreItem xmlns:ds="http://schemas.openxmlformats.org/officeDocument/2006/customXml" ds:itemID="{7E109941-EEBE-4249-8E21-EBCD9F16E28B}"/>
</file>

<file path=customXml/itemProps3.xml><?xml version="1.0" encoding="utf-8"?>
<ds:datastoreItem xmlns:ds="http://schemas.openxmlformats.org/officeDocument/2006/customXml" ds:itemID="{63B94FE2-53B3-43BA-B401-4AFE6481A6CE}"/>
</file>

<file path=docProps/app.xml><?xml version="1.0" encoding="utf-8"?>
<Properties xmlns="http://schemas.openxmlformats.org/officeDocument/2006/extended-properties" xmlns:vt="http://schemas.openxmlformats.org/officeDocument/2006/docPropsVTypes">
  <Template>blank</Template>
  <TotalTime>0</TotalTime>
  <Words>2264</Words>
  <Application>Microsoft Office PowerPoint</Application>
  <PresentationFormat>Laajakuva</PresentationFormat>
  <Paragraphs>387</Paragraphs>
  <Slides>19</Slides>
  <Notes>19</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19</vt:i4>
      </vt:variant>
    </vt:vector>
  </HeadingPairs>
  <TitlesOfParts>
    <vt:vector size="23" baseType="lpstr">
      <vt:lpstr>Arial</vt:lpstr>
      <vt:lpstr>Calibri</vt:lpstr>
      <vt:lpstr>Verdana</vt:lpstr>
      <vt:lpstr>ETK_teema</vt:lpstr>
      <vt:lpstr> Kustannustenjako kuvina</vt:lpstr>
      <vt:lpstr>Työeläkejärjestelmän rahavirrat vuonna 2020</vt:lpstr>
      <vt:lpstr>Osittain rahastoiva järjestelmä</vt:lpstr>
      <vt:lpstr>TyEL- ja MEL-eläkkeiden osittainen rahastointi</vt:lpstr>
      <vt:lpstr>Työeläkkeiden rahoitus Suomessa</vt:lpstr>
      <vt:lpstr>Viimeinen eläkelaitos maksaa eläkkeensaajan  kaikki eläkeosat</vt:lpstr>
      <vt:lpstr>Työeläkkeiden kustannustenjako</vt:lpstr>
      <vt:lpstr>Toisten puolesta maksetut eläkeosat  vuosina 2001–2020</vt:lpstr>
      <vt:lpstr>Maksetut TyEL- ja MEL-eläkkeet vuosina 2001–2020</vt:lpstr>
      <vt:lpstr>YEL:n mukainen eläkemeno ja valtion osuus vuosina 1991–2020</vt:lpstr>
      <vt:lpstr>MYEL:n mukainen eläkemeno ja valtion osuus  vuosina 1990–2020 </vt:lpstr>
      <vt:lpstr>Palkattomien aikojen perusteella maksetut eläkkeen osat  vuosina 2006–2020 </vt:lpstr>
      <vt:lpstr>VEKL:n perusteella vuosina 2006–2020 maksetut etuudet  </vt:lpstr>
      <vt:lpstr>TR-osuus suhteessa vakuutettuun palkkasummaan ja  työttömyysaste vuosina 1990–2020 </vt:lpstr>
      <vt:lpstr>TyEL- ja MEL-eläkevarat vastuuosittain  vuosina 2007–2020, 31.12.</vt:lpstr>
      <vt:lpstr>TyEL- ja MEL-vakuutusmaksu eläkelaitostyypeittäin  vuonna 2022</vt:lpstr>
      <vt:lpstr>Työeläkemaksuprosentit vuonna 2022</vt:lpstr>
      <vt:lpstr>Työeläkevakuutusyhtiössä vakuutetun työnantajan  TyEL-maksun osat keskimäärin vuonna 2022</vt:lpstr>
      <vt:lpstr>Keskimääräinen TEL-/TyEL-maksu vuosina 1962–2022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2021-12-17T06:30:16Z</dcterms:created>
  <dcterms:modified xsi:type="dcterms:W3CDTF">2021-12-17T06:30:43Z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0x0101006C792F7F1555B4428F7DBDE5A96B90F6</vt:lpwstr>
  </property>
</Properties>
</file>