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56" r:id="rId2"/>
    <p:sldId id="274" r:id="rId3"/>
    <p:sldId id="257" r:id="rId4"/>
    <p:sldId id="258" r:id="rId5"/>
    <p:sldId id="259" r:id="rId6"/>
    <p:sldId id="260" r:id="rId7"/>
    <p:sldId id="261" r:id="rId8"/>
    <p:sldId id="275" r:id="rId9"/>
    <p:sldId id="262" r:id="rId10"/>
    <p:sldId id="263" r:id="rId11"/>
    <p:sldId id="264" r:id="rId12"/>
    <p:sldId id="265" r:id="rId13"/>
    <p:sldId id="266" r:id="rId14"/>
    <p:sldId id="267" r:id="rId15"/>
    <p:sldId id="277" r:id="rId16"/>
    <p:sldId id="270" r:id="rId17"/>
    <p:sldId id="271" r:id="rId18"/>
    <p:sldId id="269" r:id="rId19"/>
    <p:sldId id="272" r:id="rId20"/>
    <p:sldId id="273" r:id="rId21"/>
  </p:sldIdLst>
  <p:sldSz cx="9144000" cy="6858000" type="screen4x3"/>
  <p:notesSz cx="6858000"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A316"/>
    <a:srgbClr val="F9A106"/>
    <a:srgbClr val="02B7FA"/>
    <a:srgbClr val="CBE6FD"/>
    <a:srgbClr val="E7F3FE"/>
    <a:srgbClr val="E56E1F"/>
    <a:srgbClr val="E56E00"/>
    <a:srgbClr val="EE3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autoAdjust="0"/>
    <p:restoredTop sz="94660"/>
  </p:normalViewPr>
  <p:slideViewPr>
    <p:cSldViewPr snapToGrid="0">
      <p:cViewPr varScale="1">
        <p:scale>
          <a:sx n="68" d="100"/>
          <a:sy n="68" d="100"/>
        </p:scale>
        <p:origin x="85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1013" y="-1742"/>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22565023033663"/>
          <c:y val="8.7907905562827973E-2"/>
          <c:w val="0.85875409065992681"/>
          <c:h val="0.72357117325128129"/>
        </c:manualLayout>
      </c:layout>
      <c:barChart>
        <c:barDir val="col"/>
        <c:grouping val="stacked"/>
        <c:varyColors val="0"/>
        <c:ser>
          <c:idx val="0"/>
          <c:order val="0"/>
          <c:tx>
            <c:strRef>
              <c:f>Taul1!$A$2</c:f>
              <c:strCache>
                <c:ptCount val="1"/>
                <c:pt idx="0">
                  <c:v>Yhteisesti kustannettavat eläkkeet </c:v>
                </c:pt>
              </c:strCache>
            </c:strRef>
          </c:tx>
          <c:spPr>
            <a:solidFill>
              <a:schemeClr val="accent2"/>
            </a:solidFill>
            <a:ln w="6350">
              <a:solidFill>
                <a:schemeClr val="tx1"/>
              </a:solidFill>
            </a:ln>
          </c:spPr>
          <c:invertIfNegative val="0"/>
          <c:dPt>
            <c:idx val="12"/>
            <c:invertIfNegative val="0"/>
            <c:bubble3D val="0"/>
            <c:spPr>
              <a:solidFill>
                <a:schemeClr val="accent2"/>
              </a:solidFill>
              <a:ln w="6350">
                <a:solidFill>
                  <a:schemeClr val="tx1"/>
                </a:solidFill>
              </a:ln>
            </c:spPr>
            <c:extLst>
              <c:ext xmlns:c16="http://schemas.microsoft.com/office/drawing/2014/chart" uri="{C3380CC4-5D6E-409C-BE32-E72D297353CC}">
                <c16:uniqueId val="{00000001-02C4-4D31-B2CD-62B500E8CA46}"/>
              </c:ext>
            </c:extLst>
          </c:dPt>
          <c:dLbls>
            <c:dLbl>
              <c:idx val="0"/>
              <c:tx>
                <c:rich>
                  <a:bodyPr/>
                  <a:lstStyle/>
                  <a:p>
                    <a:r>
                      <a:rPr lang="en-US" sz="1400" dirty="0">
                        <a:solidFill>
                          <a:schemeClr val="bg1"/>
                        </a:solidFill>
                      </a:rPr>
                      <a:t>78</a:t>
                    </a:r>
                  </a:p>
                  <a:p>
                    <a:r>
                      <a:rPr lang="en-US" sz="1400" dirty="0">
                        <a:solidFill>
                          <a:schemeClr val="bg1"/>
                        </a:solidFill>
                      </a:rPr>
                      <a:t>%</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C4-4D31-B2CD-62B500E8CA46}"/>
                </c:ext>
              </c:extLst>
            </c:dLbl>
            <c:dLbl>
              <c:idx val="1"/>
              <c:layout>
                <c:manualLayout>
                  <c:x val="-1.5934173545231912E-3"/>
                  <c:y val="-6.7682898357509388E-2"/>
                </c:manualLayout>
              </c:layout>
              <c:tx>
                <c:rich>
                  <a:bodyPr/>
                  <a:lstStyle/>
                  <a:p>
                    <a:r>
                      <a:rPr lang="en-US" sz="1400" dirty="0">
                        <a:solidFill>
                          <a:schemeClr val="bg1"/>
                        </a:solidFill>
                      </a:rPr>
                      <a:t>78</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C4-4D31-B2CD-62B500E8CA46}"/>
                </c:ext>
              </c:extLst>
            </c:dLbl>
            <c:dLbl>
              <c:idx val="2"/>
              <c:layout>
                <c:manualLayout>
                  <c:x val="3.1868347090463238E-3"/>
                  <c:y val="-7.4689164972008032E-2"/>
                </c:manualLayout>
              </c:layout>
              <c:tx>
                <c:rich>
                  <a:bodyPr/>
                  <a:lstStyle/>
                  <a:p>
                    <a:r>
                      <a:rPr lang="en-US" sz="1400" dirty="0">
                        <a:solidFill>
                          <a:schemeClr val="bg1"/>
                        </a:solidFill>
                      </a:rPr>
                      <a:t>79</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C4-4D31-B2CD-62B500E8CA46}"/>
                </c:ext>
              </c:extLst>
            </c:dLbl>
            <c:dLbl>
              <c:idx val="3"/>
              <c:layout>
                <c:manualLayout>
                  <c:x val="0"/>
                  <c:y val="-7.5444515826743885E-2"/>
                </c:manualLayout>
              </c:layout>
              <c:tx>
                <c:rich>
                  <a:bodyPr/>
                  <a:lstStyle/>
                  <a:p>
                    <a:r>
                      <a:rPr lang="en-US" sz="1400" dirty="0">
                        <a:solidFill>
                          <a:schemeClr val="bg1"/>
                        </a:solidFill>
                      </a:rPr>
                      <a:t>78</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C4-4D31-B2CD-62B500E8CA46}"/>
                </c:ext>
              </c:extLst>
            </c:dLbl>
            <c:dLbl>
              <c:idx val="4"/>
              <c:layout>
                <c:manualLayout>
                  <c:x val="-5.8424628072894616E-17"/>
                  <c:y val="-9.1318355931466547E-2"/>
                </c:manualLayout>
              </c:layout>
              <c:tx>
                <c:rich>
                  <a:bodyPr/>
                  <a:lstStyle/>
                  <a:p>
                    <a:r>
                      <a:rPr lang="en-US" sz="1400" dirty="0">
                        <a:solidFill>
                          <a:schemeClr val="bg1"/>
                        </a:solidFill>
                      </a:rPr>
                      <a:t>78</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2C4-4D31-B2CD-62B500E8CA46}"/>
                </c:ext>
              </c:extLst>
            </c:dLbl>
            <c:dLbl>
              <c:idx val="5"/>
              <c:layout>
                <c:manualLayout>
                  <c:x val="-5.8424628072894616E-17"/>
                  <c:y val="-9.0332153110201929E-2"/>
                </c:manualLayout>
              </c:layout>
              <c:tx>
                <c:rich>
                  <a:bodyPr/>
                  <a:lstStyle/>
                  <a:p>
                    <a:r>
                      <a:rPr lang="en-US" sz="1400" dirty="0">
                        <a:solidFill>
                          <a:schemeClr val="bg1"/>
                        </a:solidFill>
                      </a:rPr>
                      <a:t>78</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C4-4D31-B2CD-62B500E8CA46}"/>
                </c:ext>
              </c:extLst>
            </c:dLbl>
            <c:dLbl>
              <c:idx val="6"/>
              <c:layout>
                <c:manualLayout>
                  <c:x val="0"/>
                  <c:y val="-0.10936566629472731"/>
                </c:manualLayout>
              </c:layout>
              <c:tx>
                <c:rich>
                  <a:bodyPr/>
                  <a:lstStyle/>
                  <a:p>
                    <a:r>
                      <a:rPr lang="en-US" sz="1400" dirty="0">
                        <a:solidFill>
                          <a:schemeClr val="bg1"/>
                        </a:solidFill>
                      </a:rPr>
                      <a:t>78</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C4-4D31-B2CD-62B500E8CA46}"/>
                </c:ext>
              </c:extLst>
            </c:dLbl>
            <c:dLbl>
              <c:idx val="7"/>
              <c:layout>
                <c:manualLayout>
                  <c:x val="3.1868347090463823E-3"/>
                  <c:y val="-0.10868438128452716"/>
                </c:manualLayout>
              </c:layout>
              <c:tx>
                <c:rich>
                  <a:bodyPr/>
                  <a:lstStyle/>
                  <a:p>
                    <a:r>
                      <a:rPr lang="en-US" sz="1400" dirty="0">
                        <a:solidFill>
                          <a:schemeClr val="bg1"/>
                        </a:solidFill>
                      </a:rPr>
                      <a:t>76</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C4-4D31-B2CD-62B500E8CA46}"/>
                </c:ext>
              </c:extLst>
            </c:dLbl>
            <c:dLbl>
              <c:idx val="8"/>
              <c:tx>
                <c:rich>
                  <a:bodyPr/>
                  <a:lstStyle/>
                  <a:p>
                    <a:r>
                      <a:rPr lang="en-US" sz="1400" dirty="0">
                        <a:solidFill>
                          <a:schemeClr val="bg1"/>
                        </a:solidFill>
                      </a:rPr>
                      <a:t>77</a:t>
                    </a:r>
                  </a:p>
                  <a:p>
                    <a:r>
                      <a:rPr lang="en-US" sz="1400" dirty="0">
                        <a:solidFill>
                          <a:schemeClr val="bg1"/>
                        </a:solidFill>
                      </a:rPr>
                      <a:t>%</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C4-4D31-B2CD-62B500E8CA46}"/>
                </c:ext>
              </c:extLst>
            </c:dLbl>
            <c:dLbl>
              <c:idx val="9"/>
              <c:tx>
                <c:rich>
                  <a:bodyPr/>
                  <a:lstStyle/>
                  <a:p>
                    <a:r>
                      <a:rPr lang="en-US" sz="1400" dirty="0">
                        <a:solidFill>
                          <a:schemeClr val="bg1"/>
                        </a:solidFill>
                      </a:rPr>
                      <a:t>77</a:t>
                    </a:r>
                  </a:p>
                  <a:p>
                    <a:r>
                      <a:rPr lang="en-US" sz="1400" dirty="0">
                        <a:solidFill>
                          <a:schemeClr val="bg1"/>
                        </a:solidFill>
                      </a:rPr>
                      <a:t>%</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C4-4D31-B2CD-62B500E8CA46}"/>
                </c:ext>
              </c:extLst>
            </c:dLbl>
            <c:dLbl>
              <c:idx val="10"/>
              <c:tx>
                <c:rich>
                  <a:bodyPr/>
                  <a:lstStyle/>
                  <a:p>
                    <a:r>
                      <a:rPr lang="en-US" sz="1400" dirty="0">
                        <a:solidFill>
                          <a:schemeClr val="bg1"/>
                        </a:solidFill>
                      </a:rPr>
                      <a:t>78</a:t>
                    </a:r>
                  </a:p>
                  <a:p>
                    <a:r>
                      <a:rPr lang="en-US" sz="1400" dirty="0">
                        <a:solidFill>
                          <a:schemeClr val="bg1"/>
                        </a:solidFill>
                      </a:rPr>
                      <a:t>%</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C4-4D31-B2CD-62B500E8CA46}"/>
                </c:ext>
              </c:extLst>
            </c:dLbl>
            <c:dLbl>
              <c:idx val="11"/>
              <c:tx>
                <c:rich>
                  <a:bodyPr/>
                  <a:lstStyle/>
                  <a:p>
                    <a:r>
                      <a:rPr lang="en-US" sz="1400" dirty="0">
                        <a:solidFill>
                          <a:schemeClr val="bg1"/>
                        </a:solidFill>
                      </a:rPr>
                      <a:t>79</a:t>
                    </a:r>
                  </a:p>
                  <a:p>
                    <a:r>
                      <a:rPr lang="en-US" sz="1400" dirty="0">
                        <a:solidFill>
                          <a:schemeClr val="bg1"/>
                        </a:solidFill>
                      </a:rPr>
                      <a:t>%</a:t>
                    </a:r>
                    <a:endParaRPr lang="en-US" sz="1400"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2C4-4D31-B2CD-62B500E8CA46}"/>
                </c:ext>
              </c:extLst>
            </c:dLbl>
            <c:dLbl>
              <c:idx val="12"/>
              <c:layout>
                <c:manualLayout>
                  <c:x val="-1.5934173545231912E-3"/>
                  <c:y val="-0.18342285639759834"/>
                </c:manualLayout>
              </c:layout>
              <c:tx>
                <c:rich>
                  <a:bodyPr/>
                  <a:lstStyle/>
                  <a:p>
                    <a:r>
                      <a:rPr lang="en-US" sz="1400" dirty="0">
                        <a:solidFill>
                          <a:schemeClr val="bg1"/>
                        </a:solidFill>
                      </a:rPr>
                      <a:t>80</a:t>
                    </a:r>
                  </a:p>
                  <a:p>
                    <a:r>
                      <a:rPr lang="en-US" sz="1400" dirty="0">
                        <a:solidFill>
                          <a:schemeClr val="bg1"/>
                        </a:solidFill>
                      </a:rPr>
                      <a:t>%</a:t>
                    </a:r>
                    <a:endParaRPr lang="en-US" sz="14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C4-4D31-B2CD-62B500E8CA46}"/>
                </c:ext>
              </c:extLst>
            </c:dLbl>
            <c:dLbl>
              <c:idx val="13"/>
              <c:layout>
                <c:manualLayout>
                  <c:x val="-1.5934173545231912E-3"/>
                  <c:y val="-0.19435441150661203"/>
                </c:manualLayout>
              </c:layout>
              <c:tx>
                <c:rich>
                  <a:bodyPr/>
                  <a:lstStyle/>
                  <a:p>
                    <a:pPr>
                      <a:defRPr sz="1400"/>
                    </a:pPr>
                    <a:r>
                      <a:rPr lang="en-US" sz="1400" dirty="0">
                        <a:solidFill>
                          <a:schemeClr val="bg1"/>
                        </a:solidFill>
                      </a:rPr>
                      <a:t>80</a:t>
                    </a:r>
                  </a:p>
                  <a:p>
                    <a:pPr>
                      <a:defRPr sz="1400"/>
                    </a:pPr>
                    <a:r>
                      <a:rPr lang="en-US" sz="1400" dirty="0">
                        <a:solidFill>
                          <a:schemeClr val="bg1"/>
                        </a:solidFill>
                      </a:rPr>
                      <a:t>%</a:t>
                    </a:r>
                    <a:endParaRPr lang="en-US" sz="1400"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2C4-4D31-B2CD-62B500E8CA46}"/>
                </c:ext>
              </c:extLst>
            </c:dLbl>
            <c:dLbl>
              <c:idx val="14"/>
              <c:tx>
                <c:rich>
                  <a:bodyPr/>
                  <a:lstStyle/>
                  <a:p>
                    <a:pPr>
                      <a:defRPr sz="1400"/>
                    </a:pPr>
                    <a:r>
                      <a:rPr lang="en-US" sz="1400" dirty="0">
                        <a:solidFill>
                          <a:schemeClr val="bg1"/>
                        </a:solidFill>
                      </a:rPr>
                      <a:t>79</a:t>
                    </a:r>
                  </a:p>
                  <a:p>
                    <a:pPr>
                      <a:defRPr sz="1400"/>
                    </a:pPr>
                    <a:r>
                      <a:rPr lang="en-US" sz="1400" dirty="0">
                        <a:solidFill>
                          <a:schemeClr val="bg1"/>
                        </a:solidFill>
                      </a:rPr>
                      <a:t>%</a:t>
                    </a:r>
                    <a:endParaRPr lang="en-US" sz="1400" dirty="0"/>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2C4-4D31-B2CD-62B500E8CA46}"/>
                </c:ext>
              </c:extLst>
            </c:dLbl>
            <c:dLbl>
              <c:idx val="15"/>
              <c:layout>
                <c:manualLayout>
                  <c:x val="-1.5934173545231912E-3"/>
                  <c:y val="-0.20785371673678771"/>
                </c:manualLayout>
              </c:layout>
              <c:tx>
                <c:rich>
                  <a:bodyPr/>
                  <a:lstStyle/>
                  <a:p>
                    <a:pPr>
                      <a:defRPr sz="1400">
                        <a:solidFill>
                          <a:schemeClr val="bg1"/>
                        </a:solidFill>
                      </a:defRPr>
                    </a:pPr>
                    <a:r>
                      <a:rPr lang="en-US" sz="1400" dirty="0">
                        <a:solidFill>
                          <a:schemeClr val="bg1"/>
                        </a:solidFill>
                      </a:rPr>
                      <a:t>79</a:t>
                    </a:r>
                  </a:p>
                  <a:p>
                    <a:pPr>
                      <a:defRPr sz="1400">
                        <a:solidFill>
                          <a:schemeClr val="bg1"/>
                        </a:solidFill>
                      </a:defRPr>
                    </a:pPr>
                    <a:r>
                      <a:rPr lang="en-US" sz="1400" dirty="0">
                        <a:solidFill>
                          <a:schemeClr val="bg1"/>
                        </a:solidFill>
                      </a:rPr>
                      <a:t>%</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2C4-4D31-B2CD-62B500E8CA46}"/>
                </c:ext>
              </c:extLst>
            </c:dLbl>
            <c:dLbl>
              <c:idx val="16"/>
              <c:layout>
                <c:manualLayout>
                  <c:x val="4.7466711064878306E-2"/>
                  <c:y val="-0.22522557880042315"/>
                </c:manualLayout>
              </c:layout>
              <c:tx>
                <c:rich>
                  <a:bodyPr/>
                  <a:lstStyle/>
                  <a:p>
                    <a:pPr>
                      <a:defRPr sz="1400">
                        <a:solidFill>
                          <a:schemeClr val="bg1"/>
                        </a:solidFill>
                      </a:defRPr>
                    </a:pPr>
                    <a:r>
                      <a:rPr lang="en-US" sz="1400" dirty="0">
                        <a:solidFill>
                          <a:schemeClr val="bg1"/>
                        </a:solidFill>
                      </a:rPr>
                      <a:t>78 %</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5.5426959944122486E-2"/>
                      <c:h val="0.12273012338403623"/>
                    </c:manualLayout>
                  </c15:layout>
                </c:ext>
                <c:ext xmlns:c16="http://schemas.microsoft.com/office/drawing/2014/chart" uri="{C3380CC4-5D6E-409C-BE32-E72D297353CC}">
                  <c16:uniqueId val="{00000002-9C4E-4F4E-BF18-3D2C6EFB657A}"/>
                </c:ext>
              </c:extLst>
            </c:dLbl>
            <c:dLbl>
              <c:idx val="17"/>
              <c:layout>
                <c:manualLayout>
                  <c:x val="-5.2582772699265312E-2"/>
                  <c:y val="-0.20331517110015151"/>
                </c:manualLayout>
              </c:layout>
              <c:tx>
                <c:rich>
                  <a:bodyPr lIns="108000"/>
                  <a:lstStyle/>
                  <a:p>
                    <a:pPr>
                      <a:defRPr sz="1400">
                        <a:solidFill>
                          <a:schemeClr val="bg1"/>
                        </a:solidFill>
                      </a:defRPr>
                    </a:pPr>
                    <a:r>
                      <a:rPr lang="en-US" sz="1400" dirty="0">
                        <a:solidFill>
                          <a:schemeClr val="bg1"/>
                        </a:solidFill>
                      </a:rPr>
                      <a:t>79</a:t>
                    </a:r>
                  </a:p>
                  <a:p>
                    <a:pPr>
                      <a:defRPr sz="1400">
                        <a:solidFill>
                          <a:schemeClr val="bg1"/>
                        </a:solidFill>
                      </a:defRPr>
                    </a:pPr>
                    <a:r>
                      <a:rPr lang="en-US" sz="1400" dirty="0">
                        <a:solidFill>
                          <a:schemeClr val="bg1"/>
                        </a:solidFill>
                      </a:rPr>
                      <a:t>%</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91-4C3B-9C92-56182941C771}"/>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Taul1!$B$1:$S$1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Taul1!$B$2:$S$2</c:f>
              <c:numCache>
                <c:formatCode>General</c:formatCode>
                <c:ptCount val="18"/>
                <c:pt idx="0">
                  <c:v>4755.120011</c:v>
                </c:pt>
                <c:pt idx="1">
                  <c:v>5150.7046730000002</c:v>
                </c:pt>
                <c:pt idx="2">
                  <c:v>5460.5547159999996</c:v>
                </c:pt>
                <c:pt idx="3">
                  <c:v>5720.0443310000001</c:v>
                </c:pt>
                <c:pt idx="4">
                  <c:v>5969.9034680000004</c:v>
                </c:pt>
                <c:pt idx="5">
                  <c:v>6265.4160339999999</c:v>
                </c:pt>
                <c:pt idx="6">
                  <c:v>6655</c:v>
                </c:pt>
                <c:pt idx="7">
                  <c:v>6964</c:v>
                </c:pt>
                <c:pt idx="8">
                  <c:v>7793</c:v>
                </c:pt>
                <c:pt idx="9">
                  <c:v>8268</c:v>
                </c:pt>
                <c:pt idx="10" formatCode="0">
                  <c:v>8836.2522633299996</c:v>
                </c:pt>
                <c:pt idx="11" formatCode="0">
                  <c:v>9592.5534993700003</c:v>
                </c:pt>
                <c:pt idx="12" formatCode="0">
                  <c:v>10269.318216020001</c:v>
                </c:pt>
                <c:pt idx="13" formatCode="0">
                  <c:v>10752.76519719</c:v>
                </c:pt>
                <c:pt idx="14" formatCode="0">
                  <c:v>11075.69880358</c:v>
                </c:pt>
                <c:pt idx="15" formatCode="0">
                  <c:v>11349.767907410001</c:v>
                </c:pt>
                <c:pt idx="16" formatCode="0">
                  <c:v>11883.202014</c:v>
                </c:pt>
                <c:pt idx="17" formatCode="0">
                  <c:v>12102</c:v>
                </c:pt>
              </c:numCache>
            </c:numRef>
          </c:val>
          <c:extLst>
            <c:ext xmlns:c16="http://schemas.microsoft.com/office/drawing/2014/chart" uri="{C3380CC4-5D6E-409C-BE32-E72D297353CC}">
              <c16:uniqueId val="{00000011-02C4-4D31-B2CD-62B500E8CA46}"/>
            </c:ext>
          </c:extLst>
        </c:ser>
        <c:ser>
          <c:idx val="1"/>
          <c:order val="1"/>
          <c:tx>
            <c:strRef>
              <c:f>Taul1!$A$3</c:f>
              <c:strCache>
                <c:ptCount val="1"/>
                <c:pt idx="0">
                  <c:v>Maksetut eläkkeet</c:v>
                </c:pt>
              </c:strCache>
            </c:strRef>
          </c:tx>
          <c:spPr>
            <a:solidFill>
              <a:schemeClr val="accent1"/>
            </a:solidFill>
            <a:ln w="6350">
              <a:solidFill>
                <a:schemeClr val="tx1"/>
              </a:solidFill>
            </a:ln>
          </c:spPr>
          <c:invertIfNegative val="0"/>
          <c:cat>
            <c:numRef>
              <c:f>Taul1!$B$1:$S$1</c:f>
              <c:numCache>
                <c:formatCode>General</c:formatCode>
                <c:ptCount val="18"/>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numCache>
            </c:numRef>
          </c:cat>
          <c:val>
            <c:numRef>
              <c:f>Taul1!$B$3:$S$3</c:f>
              <c:numCache>
                <c:formatCode>General</c:formatCode>
                <c:ptCount val="18"/>
                <c:pt idx="0">
                  <c:v>1366.7226616300004</c:v>
                </c:pt>
                <c:pt idx="1">
                  <c:v>1422.9434904600002</c:v>
                </c:pt>
                <c:pt idx="2">
                  <c:v>1482.7614395000001</c:v>
                </c:pt>
                <c:pt idx="3">
                  <c:v>1552.4031526099998</c:v>
                </c:pt>
                <c:pt idx="4">
                  <c:v>1648.3559995299993</c:v>
                </c:pt>
                <c:pt idx="5">
                  <c:v>1785.9668290000009</c:v>
                </c:pt>
                <c:pt idx="6">
                  <c:v>1918</c:v>
                </c:pt>
                <c:pt idx="7">
                  <c:v>2190</c:v>
                </c:pt>
                <c:pt idx="8">
                  <c:v>2333</c:v>
                </c:pt>
                <c:pt idx="9">
                  <c:v>2420</c:v>
                </c:pt>
                <c:pt idx="10" formatCode="0">
                  <c:v>2448.6835592500011</c:v>
                </c:pt>
                <c:pt idx="11" formatCode="0">
                  <c:v>2524.0471628499981</c:v>
                </c:pt>
                <c:pt idx="12" formatCode="0">
                  <c:v>2630.9755175199989</c:v>
                </c:pt>
                <c:pt idx="13" formatCode="0">
                  <c:v>2763.2620510100005</c:v>
                </c:pt>
                <c:pt idx="14" formatCode="0">
                  <c:v>2911.3680161699995</c:v>
                </c:pt>
                <c:pt idx="15" formatCode="0">
                  <c:v>3081.5289195199985</c:v>
                </c:pt>
                <c:pt idx="16" formatCode="0">
                  <c:v>3117.294147999999</c:v>
                </c:pt>
                <c:pt idx="17" formatCode="0">
                  <c:v>3373</c:v>
                </c:pt>
              </c:numCache>
            </c:numRef>
          </c:val>
          <c:extLst>
            <c:ext xmlns:c16="http://schemas.microsoft.com/office/drawing/2014/chart" uri="{C3380CC4-5D6E-409C-BE32-E72D297353CC}">
              <c16:uniqueId val="{00000012-02C4-4D31-B2CD-62B500E8CA46}"/>
            </c:ext>
          </c:extLst>
        </c:ser>
        <c:dLbls>
          <c:showLegendKey val="0"/>
          <c:showVal val="0"/>
          <c:showCatName val="0"/>
          <c:showSerName val="0"/>
          <c:showPercent val="0"/>
          <c:showBubbleSize val="0"/>
        </c:dLbls>
        <c:gapWidth val="15"/>
        <c:overlap val="100"/>
        <c:axId val="36556288"/>
        <c:axId val="36251328"/>
      </c:barChart>
      <c:catAx>
        <c:axId val="36556288"/>
        <c:scaling>
          <c:orientation val="minMax"/>
        </c:scaling>
        <c:delete val="0"/>
        <c:axPos val="b"/>
        <c:numFmt formatCode="General" sourceLinked="1"/>
        <c:majorTickMark val="none"/>
        <c:minorTickMark val="none"/>
        <c:tickLblPos val="nextTo"/>
        <c:spPr>
          <a:ln>
            <a:solidFill>
              <a:schemeClr val="tx1"/>
            </a:solidFill>
          </a:ln>
        </c:spPr>
        <c:txPr>
          <a:bodyPr/>
          <a:lstStyle/>
          <a:p>
            <a:pPr>
              <a:defRPr sz="1400"/>
            </a:pPr>
            <a:endParaRPr lang="fi-FI"/>
          </a:p>
        </c:txPr>
        <c:crossAx val="36251328"/>
        <c:crosses val="autoZero"/>
        <c:auto val="1"/>
        <c:lblAlgn val="ctr"/>
        <c:lblOffset val="0"/>
        <c:tickLblSkip val="2"/>
        <c:tickMarkSkip val="1"/>
        <c:noMultiLvlLbl val="0"/>
      </c:catAx>
      <c:valAx>
        <c:axId val="36251328"/>
        <c:scaling>
          <c:orientation val="minMax"/>
          <c:max val="16000"/>
          <c:min val="0"/>
        </c:scaling>
        <c:delete val="0"/>
        <c:axPos val="l"/>
        <c:majorGridlines>
          <c:spPr>
            <a:ln>
              <a:solidFill>
                <a:schemeClr val="tx1"/>
              </a:solidFill>
            </a:ln>
          </c:spPr>
        </c:majorGridlines>
        <c:title>
          <c:tx>
            <c:rich>
              <a:bodyPr rot="0" vert="horz"/>
              <a:lstStyle/>
              <a:p>
                <a:pPr>
                  <a:defRPr sz="1400" b="0"/>
                </a:pPr>
                <a:r>
                  <a:rPr lang="fi-FI" sz="1400" b="0"/>
                  <a:t>Milj. €</a:t>
                </a:r>
              </a:p>
            </c:rich>
          </c:tx>
          <c:layout>
            <c:manualLayout>
              <c:xMode val="edge"/>
              <c:yMode val="edge"/>
              <c:x val="1.8341739341763055E-2"/>
              <c:y val="9.0046355557917089E-4"/>
            </c:manualLayout>
          </c:layout>
          <c:overlay val="0"/>
        </c:title>
        <c:numFmt formatCode="#,##0" sourceLinked="0"/>
        <c:majorTickMark val="out"/>
        <c:minorTickMark val="none"/>
        <c:tickLblPos val="nextTo"/>
        <c:spPr>
          <a:ln>
            <a:noFill/>
          </a:ln>
        </c:spPr>
        <c:txPr>
          <a:bodyPr/>
          <a:lstStyle/>
          <a:p>
            <a:pPr>
              <a:defRPr sz="1400"/>
            </a:pPr>
            <a:endParaRPr lang="fi-FI"/>
          </a:p>
        </c:txPr>
        <c:crossAx val="36556288"/>
        <c:crosses val="autoZero"/>
        <c:crossBetween val="between"/>
        <c:majorUnit val="2000"/>
        <c:minorUnit val="1000"/>
      </c:valAx>
      <c:spPr>
        <a:ln>
          <a:noFill/>
        </a:ln>
      </c:spPr>
    </c:plotArea>
    <c:plotVisOnly val="1"/>
    <c:dispBlanksAs val="gap"/>
    <c:showDLblsOverMax val="0"/>
  </c:chart>
  <c:txPr>
    <a:bodyPr/>
    <a:lstStyle/>
    <a:p>
      <a:pPr>
        <a:defRPr sz="1600">
          <a:solidFill>
            <a:schemeClr val="tx1"/>
          </a:solidFill>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58675B12-94B4-43AE-B781-EB636C75C4C3}" type="datetimeFigureOut">
              <a:rPr lang="fi-FI" smtClean="0"/>
              <a:t>30.12.2019</a:t>
            </a:fld>
            <a:endParaRPr lang="fi-FI"/>
          </a:p>
        </p:txBody>
      </p:sp>
      <p:sp>
        <p:nvSpPr>
          <p:cNvPr id="4" name="Dian kuvan paikkamerkki 3"/>
          <p:cNvSpPr>
            <a:spLocks noGrp="1" noRot="1" noChangeAspect="1"/>
          </p:cNvSpPr>
          <p:nvPr>
            <p:ph type="sldImg" idx="2"/>
          </p:nvPr>
        </p:nvSpPr>
        <p:spPr>
          <a:xfrm>
            <a:off x="1208088" y="1233488"/>
            <a:ext cx="4441825"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7317"/>
            <a:ext cx="2971800" cy="49534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9377317"/>
            <a:ext cx="2971800" cy="495347"/>
          </a:xfrm>
          <a:prstGeom prst="rect">
            <a:avLst/>
          </a:prstGeom>
        </p:spPr>
        <p:txBody>
          <a:bodyPr vert="horz" lIns="91440" tIns="45720" rIns="91440" bIns="45720" rtlCol="0" anchor="b"/>
          <a:lstStyle>
            <a:lvl1pPr algn="r">
              <a:defRPr sz="1200"/>
            </a:lvl1pPr>
          </a:lstStyle>
          <a:p>
            <a:fld id="{0BFF4739-A7F8-4941-9D4B-58F3C8C589E6}" type="slidenum">
              <a:rPr lang="fi-FI" smtClean="0"/>
              <a:t>‹#›</a:t>
            </a:fld>
            <a:endParaRPr lang="fi-FI"/>
          </a:p>
        </p:txBody>
      </p:sp>
    </p:spTree>
    <p:extLst>
      <p:ext uri="{BB962C8B-B14F-4D97-AF65-F5344CB8AC3E}">
        <p14:creationId xmlns:p14="http://schemas.microsoft.com/office/powerpoint/2010/main" val="374617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tk.fi/wp-content/uploads/rahavirrat.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0BFF4739-A7F8-4941-9D4B-58F3C8C589E6}" type="slidenum">
              <a:rPr lang="fi-FI" smtClean="0"/>
              <a:t>1</a:t>
            </a:fld>
            <a:endParaRPr lang="fi-FI"/>
          </a:p>
        </p:txBody>
      </p:sp>
    </p:spTree>
    <p:extLst>
      <p:ext uri="{BB962C8B-B14F-4D97-AF65-F5344CB8AC3E}">
        <p14:creationId xmlns:p14="http://schemas.microsoft.com/office/powerpoint/2010/main" val="84082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10</a:t>
            </a:fld>
            <a:endParaRPr lang="fi-FI"/>
          </a:p>
        </p:txBody>
      </p:sp>
      <p:sp>
        <p:nvSpPr>
          <p:cNvPr id="5" name="Huomautusten paikkamerkki 2"/>
          <p:cNvSpPr>
            <a:spLocks noGrp="1"/>
          </p:cNvSpPr>
          <p:nvPr>
            <p:ph type="body" idx="3"/>
          </p:nvPr>
        </p:nvSpPr>
        <p:spPr>
          <a:xfrm>
            <a:off x="736600" y="4782461"/>
            <a:ext cx="5486400" cy="4197135"/>
          </a:xfrm>
        </p:spPr>
        <p:txBody>
          <a:bodyPr/>
          <a:lstStyle/>
          <a:p>
            <a:r>
              <a:rPr lang="fi-FI" dirty="0"/>
              <a:t>Maksetut TyEL- ja MEL-eläkkeet sekä yhteisesti kustannettavien eläkkeiden osuus vuosina 2001–2018. Luvut sisältävät MEL-ylitteet ja TEL-lisäeläketurvan mutta eivät palkattomilta ajoilta karttuneita eläkkeen osia.</a:t>
            </a:r>
          </a:p>
          <a:p>
            <a:endParaRPr lang="fi-FI" dirty="0"/>
          </a:p>
          <a:p>
            <a:r>
              <a:rPr lang="fi-FI" dirty="0" err="1"/>
              <a:t>MEL-eläkkeen</a:t>
            </a:r>
            <a:r>
              <a:rPr lang="fi-FI" dirty="0"/>
              <a:t> </a:t>
            </a:r>
            <a:r>
              <a:rPr lang="fi-FI" dirty="0" err="1"/>
              <a:t>TyEL-eläketurvan</a:t>
            </a:r>
            <a:r>
              <a:rPr lang="fi-FI" dirty="0"/>
              <a:t> ylittävää osaa kutsutaan </a:t>
            </a:r>
            <a:r>
              <a:rPr lang="fi-FI" dirty="0" err="1"/>
              <a:t>MEL-ylitteeksi</a:t>
            </a:r>
            <a:r>
              <a:rPr lang="fi-FI" dirty="0"/>
              <a:t> ja se on kokonaan Merimieseläkekassan kustannettavaa.</a:t>
            </a:r>
            <a:endParaRPr lang="en-US" dirty="0"/>
          </a:p>
        </p:txBody>
      </p:sp>
    </p:spTree>
    <p:extLst>
      <p:ext uri="{BB962C8B-B14F-4D97-AF65-F5344CB8AC3E}">
        <p14:creationId xmlns:p14="http://schemas.microsoft.com/office/powerpoint/2010/main" val="413998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11</a:t>
            </a:fld>
            <a:endParaRPr lang="fi-FI"/>
          </a:p>
        </p:txBody>
      </p:sp>
      <p:sp>
        <p:nvSpPr>
          <p:cNvPr id="5" name="Huomautusten paikkamerkki 2"/>
          <p:cNvSpPr>
            <a:spLocks noGrp="1"/>
          </p:cNvSpPr>
          <p:nvPr>
            <p:ph type="body" idx="3"/>
          </p:nvPr>
        </p:nvSpPr>
        <p:spPr>
          <a:xfrm>
            <a:off x="753534" y="4800744"/>
            <a:ext cx="5486400" cy="4197135"/>
          </a:xfrm>
        </p:spPr>
        <p:txBody>
          <a:bodyPr/>
          <a:lstStyle/>
          <a:p>
            <a:r>
              <a:rPr lang="fi-FI" dirty="0"/>
              <a:t>Henkilö, joka tekee ansiotyötä olematta työsuhteessa vakuutetaan yrittäjän eläkelain (YEL) mukaan.</a:t>
            </a:r>
          </a:p>
          <a:p>
            <a:endParaRPr lang="fi-FI" dirty="0"/>
          </a:p>
          <a:p>
            <a:r>
              <a:rPr lang="fi-FI" dirty="0" err="1"/>
              <a:t>YEL-eläkettä</a:t>
            </a:r>
            <a:r>
              <a:rPr lang="fi-FI" dirty="0"/>
              <a:t> karttuu yrittäjälle vahvistetun </a:t>
            </a:r>
            <a:r>
              <a:rPr lang="fi-FI" dirty="0" err="1"/>
              <a:t>YEL-työtulon</a:t>
            </a:r>
            <a:r>
              <a:rPr lang="fi-FI" dirty="0"/>
              <a:t> perusteella. Myös </a:t>
            </a:r>
            <a:r>
              <a:rPr lang="fi-FI" dirty="0" err="1"/>
              <a:t>YEL-vakuutusmaksut</a:t>
            </a:r>
            <a:r>
              <a:rPr lang="fi-FI" dirty="0"/>
              <a:t>  määrätään työtulon pohjalta. </a:t>
            </a:r>
          </a:p>
          <a:p>
            <a:endParaRPr lang="fi-FI" dirty="0"/>
          </a:p>
          <a:p>
            <a:r>
              <a:rPr lang="fi-FI" dirty="0" err="1"/>
              <a:t>YEL-vakuutusmaksun</a:t>
            </a:r>
            <a:r>
              <a:rPr lang="fi-FI" dirty="0"/>
              <a:t> taso määräytyy keskimääräisen </a:t>
            </a:r>
            <a:r>
              <a:rPr lang="fi-FI" dirty="0" err="1"/>
              <a:t>TyEL-maksun</a:t>
            </a:r>
            <a:r>
              <a:rPr lang="fi-FI" dirty="0"/>
              <a:t> perusteella. Valtio kustantaa sen osuuden </a:t>
            </a:r>
            <a:r>
              <a:rPr lang="fi-FI" dirty="0" err="1"/>
              <a:t>YEL-eläkkeistä</a:t>
            </a:r>
            <a:r>
              <a:rPr lang="fi-FI" dirty="0"/>
              <a:t>, johon yrittäjien vakuutusmaksutulot eivät riitä. </a:t>
            </a:r>
          </a:p>
          <a:p>
            <a:endParaRPr lang="en-US" dirty="0"/>
          </a:p>
        </p:txBody>
      </p:sp>
    </p:spTree>
    <p:extLst>
      <p:ext uri="{BB962C8B-B14F-4D97-AF65-F5344CB8AC3E}">
        <p14:creationId xmlns:p14="http://schemas.microsoft.com/office/powerpoint/2010/main" val="56787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12</a:t>
            </a:fld>
            <a:endParaRPr lang="fi-FI"/>
          </a:p>
        </p:txBody>
      </p:sp>
      <p:sp>
        <p:nvSpPr>
          <p:cNvPr id="5" name="Huomautusten paikkamerkki 2"/>
          <p:cNvSpPr>
            <a:spLocks noGrp="1"/>
          </p:cNvSpPr>
          <p:nvPr>
            <p:ph type="body" idx="3"/>
          </p:nvPr>
        </p:nvSpPr>
        <p:spPr>
          <a:xfrm>
            <a:off x="753533" y="4873874"/>
            <a:ext cx="5486400" cy="4197135"/>
          </a:xfrm>
        </p:spPr>
        <p:txBody>
          <a:bodyPr/>
          <a:lstStyle/>
          <a:p>
            <a:r>
              <a:rPr lang="fi-FI" dirty="0"/>
              <a:t>Maatalousyrittäjän eläkelain (MYEL) mukainen vakuutus on viljelijöiden, metsänomistajien, kalastajien ja poronhoitajien sekä heidän perheenjäsentensä työeläkevakuutus. Myös apurahansaajat kuuluvat </a:t>
            </a:r>
            <a:r>
              <a:rPr lang="fi-FI" dirty="0" err="1"/>
              <a:t>MYEL:n</a:t>
            </a:r>
            <a:r>
              <a:rPr lang="fi-FI" dirty="0"/>
              <a:t> mukaisen työeläketurvan piiriin. Maatalousyrittäjien eläkelaitos Mela hoitaa </a:t>
            </a:r>
            <a:r>
              <a:rPr lang="fi-FI" dirty="0" err="1"/>
              <a:t>MYEL-vakuutusta</a:t>
            </a:r>
            <a:r>
              <a:rPr lang="fi-FI" dirty="0"/>
              <a:t>.</a:t>
            </a:r>
          </a:p>
          <a:p>
            <a:endParaRPr lang="fi-FI" dirty="0"/>
          </a:p>
          <a:p>
            <a:r>
              <a:rPr lang="fi-FI" dirty="0" err="1"/>
              <a:t>MYEL-vakuutusmaksu</a:t>
            </a:r>
            <a:r>
              <a:rPr lang="fi-FI" dirty="0"/>
              <a:t> lasketaan vakuutetun henkilökohtaisesta </a:t>
            </a:r>
            <a:r>
              <a:rPr lang="fi-FI" dirty="0" err="1"/>
              <a:t>MYEL-työtulosta</a:t>
            </a:r>
            <a:r>
              <a:rPr lang="fi-FI" dirty="0"/>
              <a:t>. Maksuprosentti riippuu iästä ja työtulon määrästä. Valtio kustantaa sen osuuden </a:t>
            </a:r>
            <a:r>
              <a:rPr lang="fi-FI" dirty="0" err="1"/>
              <a:t>MYEL-eläkkeistä</a:t>
            </a:r>
            <a:r>
              <a:rPr lang="fi-FI" dirty="0"/>
              <a:t>, johon vakuutusmaksutulot eivät riitä. </a:t>
            </a:r>
          </a:p>
          <a:p>
            <a:endParaRPr lang="fi-FI" dirty="0"/>
          </a:p>
          <a:p>
            <a:endParaRPr lang="fi-FI" dirty="0"/>
          </a:p>
          <a:p>
            <a:r>
              <a:rPr lang="fi-FI" dirty="0"/>
              <a:t>Dian tietojen lähde : Mela</a:t>
            </a:r>
            <a:endParaRPr lang="en-US" dirty="0"/>
          </a:p>
        </p:txBody>
      </p:sp>
    </p:spTree>
    <p:extLst>
      <p:ext uri="{BB962C8B-B14F-4D97-AF65-F5344CB8AC3E}">
        <p14:creationId xmlns:p14="http://schemas.microsoft.com/office/powerpoint/2010/main" val="22163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13</a:t>
            </a:fld>
            <a:endParaRPr lang="fi-FI"/>
          </a:p>
        </p:txBody>
      </p:sp>
      <p:sp>
        <p:nvSpPr>
          <p:cNvPr id="5" name="Huomautusten paikkamerkki 2"/>
          <p:cNvSpPr>
            <a:spLocks noGrp="1"/>
          </p:cNvSpPr>
          <p:nvPr>
            <p:ph type="body" idx="3"/>
          </p:nvPr>
        </p:nvSpPr>
        <p:spPr>
          <a:xfrm>
            <a:off x="770467" y="4837309"/>
            <a:ext cx="5486400" cy="4197135"/>
          </a:xfrm>
        </p:spPr>
        <p:txBody>
          <a:bodyPr/>
          <a:lstStyle/>
          <a:p>
            <a:r>
              <a:rPr lang="fi-FI" dirty="0"/>
              <a:t>Palkattomilta ajoilta saatavista sosiaalietuuksista on karttunut eläkettä vuodesta 2005 lähtien. Palkattomilla ajoilla tarkoitetaan aikoja, joilta työntekijä on saanut joko  äitiys-, erityisäitiys-, isyys- tai vanhempainrahaa, sairauspäivärahaa, osasairauspäivärahaa tai erityishoitorahaa, vuorottelukorvausta, ansiopäivärahaa, aikuiskoulutustukea, kuntoutusrahaa, liikenne- tai tapaturmakorvauksia.  </a:t>
            </a:r>
          </a:p>
          <a:p>
            <a:endParaRPr lang="fi-FI" dirty="0"/>
          </a:p>
          <a:p>
            <a:r>
              <a:rPr lang="fi-FI" dirty="0"/>
              <a:t>Palkattomien aikojen perusteella karttuneet eläkkeen osat ovat yhteisesti kustannettavia. Kustannukset jaetaan kaikkien eläkelaitosten yhteiselle vastuulle eläkelaitoksissa vakuutettujen palkkasummien suhteessa.</a:t>
            </a:r>
          </a:p>
          <a:p>
            <a:endParaRPr lang="en-US" dirty="0"/>
          </a:p>
        </p:txBody>
      </p:sp>
    </p:spTree>
    <p:extLst>
      <p:ext uri="{BB962C8B-B14F-4D97-AF65-F5344CB8AC3E}">
        <p14:creationId xmlns:p14="http://schemas.microsoft.com/office/powerpoint/2010/main" val="264352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14</a:t>
            </a:fld>
            <a:endParaRPr lang="fi-FI"/>
          </a:p>
        </p:txBody>
      </p:sp>
      <p:sp>
        <p:nvSpPr>
          <p:cNvPr id="5" name="Huomautusten paikkamerkki 2"/>
          <p:cNvSpPr>
            <a:spLocks noGrp="1"/>
          </p:cNvSpPr>
          <p:nvPr>
            <p:ph type="body" idx="3"/>
          </p:nvPr>
        </p:nvSpPr>
        <p:spPr>
          <a:xfrm>
            <a:off x="821266" y="4910440"/>
            <a:ext cx="5486400" cy="4197135"/>
          </a:xfrm>
        </p:spPr>
        <p:txBody>
          <a:bodyPr/>
          <a:lstStyle/>
          <a:p>
            <a:r>
              <a:rPr lang="fi-FI" dirty="0"/>
              <a:t>Työeläkkeen rinnalla maksettavaa </a:t>
            </a:r>
            <a:r>
              <a:rPr lang="fi-FI" dirty="0" err="1"/>
              <a:t>VEKL-etuutta</a:t>
            </a:r>
            <a:r>
              <a:rPr lang="fi-FI" dirty="0"/>
              <a:t>  on karttunut </a:t>
            </a:r>
            <a:r>
              <a:rPr lang="fi-FI" dirty="0" err="1"/>
              <a:t>VEKL-lain</a:t>
            </a:r>
            <a:r>
              <a:rPr lang="fi-FI" dirty="0"/>
              <a:t> (laki valtion varoista suoritettavan eläkkeen korvaamisesta alle kolmivuotiaan lapsen hoidon tai opiskelun ajalta) mukaan vuodesta 2005 lähtien. </a:t>
            </a:r>
          </a:p>
          <a:p>
            <a:endParaRPr lang="fi-FI" dirty="0"/>
          </a:p>
          <a:p>
            <a:r>
              <a:rPr lang="fi-FI" dirty="0" err="1"/>
              <a:t>VEKL-etuutta</a:t>
            </a:r>
            <a:r>
              <a:rPr lang="fi-FI" dirty="0"/>
              <a:t> karttuu henkilölle, joka on alle kolmivuotiaan lapsensa hoitamisen vuoksi estynyt tekemästä ansiotyötä ja saa  lasten kotihoidon tukea tai on suorittanut alemman, ylemmän  tai ammattikorkeakoulututkinnon tai  suorittanut ammatillisen perustutkinnon.  Etuutta karttuu  laskennallisesta tulosta. </a:t>
            </a:r>
          </a:p>
          <a:p>
            <a:endParaRPr lang="fi-FI" dirty="0"/>
          </a:p>
          <a:p>
            <a:r>
              <a:rPr lang="fi-FI" dirty="0"/>
              <a:t>Valtio korvaa </a:t>
            </a:r>
            <a:r>
              <a:rPr lang="fi-FI" dirty="0" err="1"/>
              <a:t>VEKL-etuuden</a:t>
            </a:r>
            <a:r>
              <a:rPr lang="fi-FI" dirty="0"/>
              <a:t> määrän sen maksaneelle eläkelaitokselle.</a:t>
            </a:r>
          </a:p>
          <a:p>
            <a:endParaRPr lang="fi-FI" dirty="0"/>
          </a:p>
          <a:p>
            <a:r>
              <a:rPr lang="fi-FI" dirty="0"/>
              <a:t>Vuonna 2018 VEKL-etuusmeno oli 6,90 miljoonaa euroa eli noin 0,01 prosenttia työeläkemenosta, mutta sen ennustetaan vakiintuvat noin 2.3 prosenttiin eläkemenosta vuoteen 2080 mennessä.</a:t>
            </a:r>
          </a:p>
          <a:p>
            <a:endParaRPr lang="en-US" dirty="0"/>
          </a:p>
        </p:txBody>
      </p:sp>
    </p:spTree>
    <p:extLst>
      <p:ext uri="{BB962C8B-B14F-4D97-AF65-F5344CB8AC3E}">
        <p14:creationId xmlns:p14="http://schemas.microsoft.com/office/powerpoint/2010/main" val="270386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Työttömyysturvajärjestelmä korvaa työeläkejärjestelmälle ansiosidonnaisista palkattomista etuuksista aiheutuvia kustannuksia jo eläkkeen karttumisvaiheessa.</a:t>
            </a:r>
          </a:p>
          <a:p>
            <a:endParaRPr lang="fi-FI" dirty="0"/>
          </a:p>
          <a:p>
            <a:r>
              <a:rPr lang="fi-FI" dirty="0"/>
              <a:t>Työttömyysaste: lähde Tilastokeskus.</a:t>
            </a:r>
          </a:p>
          <a:p>
            <a:endParaRPr lang="en-US" dirty="0"/>
          </a:p>
        </p:txBody>
      </p:sp>
      <p:sp>
        <p:nvSpPr>
          <p:cNvPr id="4" name="Dian numeron paikkamerkki 3"/>
          <p:cNvSpPr>
            <a:spLocks noGrp="1"/>
          </p:cNvSpPr>
          <p:nvPr>
            <p:ph type="sldNum" sz="quarter" idx="10"/>
          </p:nvPr>
        </p:nvSpPr>
        <p:spPr/>
        <p:txBody>
          <a:bodyPr/>
          <a:lstStyle/>
          <a:p>
            <a:fld id="{0BFF4739-A7F8-4941-9D4B-58F3C8C589E6}" type="slidenum">
              <a:rPr lang="fi-FI" smtClean="0"/>
              <a:t>15</a:t>
            </a:fld>
            <a:endParaRPr lang="fi-FI"/>
          </a:p>
        </p:txBody>
      </p:sp>
    </p:spTree>
    <p:extLst>
      <p:ext uri="{BB962C8B-B14F-4D97-AF65-F5344CB8AC3E}">
        <p14:creationId xmlns:p14="http://schemas.microsoft.com/office/powerpoint/2010/main" val="85294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16</a:t>
            </a:fld>
            <a:endParaRPr lang="fi-FI"/>
          </a:p>
        </p:txBody>
      </p:sp>
      <p:sp>
        <p:nvSpPr>
          <p:cNvPr id="5" name="Huomautusten paikkamerkki 2"/>
          <p:cNvSpPr>
            <a:spLocks noGrp="1"/>
          </p:cNvSpPr>
          <p:nvPr>
            <p:ph type="body" idx="3"/>
          </p:nvPr>
        </p:nvSpPr>
        <p:spPr>
          <a:xfrm>
            <a:off x="770466" y="4800744"/>
            <a:ext cx="5486400" cy="4197135"/>
          </a:xfrm>
        </p:spPr>
        <p:txBody>
          <a:bodyPr/>
          <a:lstStyle/>
          <a:p>
            <a:endParaRPr lang="fi-FI" dirty="0"/>
          </a:p>
          <a:p>
            <a:r>
              <a:rPr lang="fi-FI" dirty="0"/>
              <a:t>Vuosien 2007–2012 eläkevarat sisältävät toimintapääoman ja vakavaraisuuslaskennassa  käytetyn vastuuvelan summattuna yhteen. Vuodesta 2013 lähtien eläkevarat sisältää vakavaraisuuspääoman ja vastuuvelan. </a:t>
            </a:r>
          </a:p>
          <a:p>
            <a:endParaRPr lang="fi-FI" dirty="0"/>
          </a:p>
          <a:p>
            <a:r>
              <a:rPr lang="fi-FI" dirty="0"/>
              <a:t>Vakavaraisuuden keskeisin mittari on 2012 asti  ollut toimintapääoma ja 2013 alkaen vakavaraisuuspääoma.  Toimintapääoma lasketaan käypiin arvoihin arvostettujen varojen ja velkojen erotuksena. Toimintapääoma koostuu omasta pääomasta, tilinpäätössiirtojen kertymästä, arvostuseroista ja osittamattomasta lisävakuutusvastuusta. Vakavaraisuuspääoma muodostuu toimintapääomasta ja tasoitusmäärästä, joka on vakuutusliikkeen eläkelaitoskohtainen puskuri.</a:t>
            </a:r>
          </a:p>
          <a:p>
            <a:endParaRPr lang="fi-FI" dirty="0"/>
          </a:p>
          <a:p>
            <a:r>
              <a:rPr lang="fi-FI" dirty="0"/>
              <a:t>Vastuuvelka on tilinpäätökseen kirjattu arvio työeläkevakuutusyhtiölle tulevaisuudessa  aiheutuvasta eläkemenosta siltä osin kuin se on rahastoitu. Tasausvastuu on työeläkelaitosten yhteinen puskuri, jolla varmistetaan yhteisesti kustannettavien  eläkkeenosien rahoittaminen myös huonommissa suhdannetilanteissa. </a:t>
            </a:r>
          </a:p>
          <a:p>
            <a:endParaRPr lang="fi-FI" dirty="0"/>
          </a:p>
        </p:txBody>
      </p:sp>
    </p:spTree>
    <p:extLst>
      <p:ext uri="{BB962C8B-B14F-4D97-AF65-F5344CB8AC3E}">
        <p14:creationId xmlns:p14="http://schemas.microsoft.com/office/powerpoint/2010/main" val="3613612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17</a:t>
            </a:fld>
            <a:endParaRPr lang="fi-FI"/>
          </a:p>
        </p:txBody>
      </p:sp>
      <p:sp>
        <p:nvSpPr>
          <p:cNvPr id="5" name="Huomautusten paikkamerkki 2"/>
          <p:cNvSpPr>
            <a:spLocks noGrp="1"/>
          </p:cNvSpPr>
          <p:nvPr>
            <p:ph type="body" idx="3"/>
          </p:nvPr>
        </p:nvSpPr>
        <p:spPr>
          <a:xfrm>
            <a:off x="770467" y="4928724"/>
            <a:ext cx="5486400" cy="4197135"/>
          </a:xfrm>
        </p:spPr>
        <p:txBody>
          <a:bodyPr/>
          <a:lstStyle/>
          <a:p>
            <a:r>
              <a:rPr lang="fi-FI" dirty="0" err="1"/>
              <a:t>TyEL:n</a:t>
            </a:r>
            <a:r>
              <a:rPr lang="fi-FI" dirty="0"/>
              <a:t> mukaista toimintaa harjoittava työnantaja voi järjestää työntekijöidensä eläketurvan työeläkevakuutusyhtiössä, eläkekassassa tai eläkesäätiössä. Merimieseläkekassa järjestää </a:t>
            </a:r>
            <a:r>
              <a:rPr lang="fi-FI" dirty="0" err="1"/>
              <a:t>MEL:n</a:t>
            </a:r>
            <a:r>
              <a:rPr lang="fi-FI" dirty="0"/>
              <a:t> mukaisen toiminnan vakuuttamisen. </a:t>
            </a:r>
          </a:p>
          <a:p>
            <a:endParaRPr lang="fi-FI" dirty="0"/>
          </a:p>
          <a:p>
            <a:r>
              <a:rPr lang="fi-FI" dirty="0"/>
              <a:t>Eläkelaitostyypistä riippumatta vakuutusmaksu mitoitetaan niin, että se yhdessä sijoitusten tuoton kanssa kattaa vuoden aikana rahastoitavan eläkevastuun, yhteisesti kustannettavat eläkkeet, hoitokulut ja saamatta jääneistä vakuutusmaksuista syntyvät tappiot. </a:t>
            </a:r>
          </a:p>
          <a:p>
            <a:endParaRPr lang="fi-FI" dirty="0"/>
          </a:p>
          <a:p>
            <a:r>
              <a:rPr lang="fi-FI" dirty="0"/>
              <a:t>Työnantajan maksu vaihtelee eläkelaitoksittain ja joissain eläkelaitostyypeissä myös työnantajittain eläkelaitoksen sisällä. Työeläkevakuutusyhtiöissä vakuutetuilla sopimustyönantajilla maksua voi alentaa työnantajakohtainen asiakashyvitys ja suurilla työnantajilla maksuun vaikuttavat työnantajan omat työkyvyttömyystapaukset aikaisemmilta vuosilta. Eläkesäätiöissä ja -kassoissa vakuutusmaksu on kannatusmaksutyyppinen. </a:t>
            </a:r>
          </a:p>
          <a:p>
            <a:endParaRPr lang="fi-FI" dirty="0"/>
          </a:p>
          <a:p>
            <a:endParaRPr lang="fi-FI" dirty="0"/>
          </a:p>
          <a:p>
            <a:endParaRPr lang="fi-FI" dirty="0"/>
          </a:p>
          <a:p>
            <a:endParaRPr lang="fi-FI" dirty="0"/>
          </a:p>
          <a:p>
            <a:endParaRPr lang="en-US" dirty="0"/>
          </a:p>
        </p:txBody>
      </p:sp>
    </p:spTree>
    <p:extLst>
      <p:ext uri="{BB962C8B-B14F-4D97-AF65-F5344CB8AC3E}">
        <p14:creationId xmlns:p14="http://schemas.microsoft.com/office/powerpoint/2010/main" val="2014386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18</a:t>
            </a:fld>
            <a:endParaRPr lang="fi-FI"/>
          </a:p>
        </p:txBody>
      </p:sp>
      <p:sp>
        <p:nvSpPr>
          <p:cNvPr id="5" name="Huomautusten paikkamerkki 2"/>
          <p:cNvSpPr>
            <a:spLocks noGrp="1"/>
          </p:cNvSpPr>
          <p:nvPr>
            <p:ph type="body" idx="3"/>
          </p:nvPr>
        </p:nvSpPr>
        <p:spPr>
          <a:xfrm>
            <a:off x="876072" y="4749357"/>
            <a:ext cx="5435600" cy="3531605"/>
          </a:xfrm>
        </p:spPr>
        <p:txBody>
          <a:bodyPr/>
          <a:lstStyle/>
          <a:p>
            <a:pPr marL="0" marR="0" indent="0" algn="l" defTabSz="457200" rtl="0" eaLnBrk="1" fontAlgn="base" latinLnBrk="0" hangingPunct="1">
              <a:lnSpc>
                <a:spcPct val="85000"/>
              </a:lnSpc>
              <a:spcBef>
                <a:spcPct val="30000"/>
              </a:spcBef>
              <a:spcAft>
                <a:spcPct val="0"/>
              </a:spcAft>
              <a:buClrTx/>
              <a:buSzTx/>
              <a:buFontTx/>
              <a:buNone/>
              <a:tabLst/>
              <a:defRPr/>
            </a:pPr>
            <a:r>
              <a:rPr lang="fi-FI" dirty="0"/>
              <a:t>Sosiaali- ja terveysministeriö vahvistaa vuosittain työeläkemaksuprosentit. </a:t>
            </a:r>
          </a:p>
          <a:p>
            <a:pPr marL="0" marR="0" indent="0" algn="l" defTabSz="457200" rtl="0" eaLnBrk="1" fontAlgn="base" latinLnBrk="0" hangingPunct="1">
              <a:lnSpc>
                <a:spcPct val="85000"/>
              </a:lnSpc>
              <a:spcBef>
                <a:spcPct val="30000"/>
              </a:spcBef>
              <a:spcAft>
                <a:spcPct val="0"/>
              </a:spcAft>
              <a:buClrTx/>
              <a:buSzTx/>
              <a:buFontTx/>
              <a:buNone/>
              <a:tabLst/>
              <a:defRPr/>
            </a:pPr>
            <a:endParaRPr lang="fi-FI" dirty="0"/>
          </a:p>
          <a:p>
            <a:pPr marL="0" marR="0" indent="0" algn="l" defTabSz="457200" rtl="0" eaLnBrk="1" fontAlgn="base" latinLnBrk="0" hangingPunct="1">
              <a:lnSpc>
                <a:spcPct val="85000"/>
              </a:lnSpc>
              <a:spcBef>
                <a:spcPct val="30000"/>
              </a:spcBef>
              <a:spcAft>
                <a:spcPct val="0"/>
              </a:spcAft>
              <a:buClrTx/>
              <a:buSzTx/>
              <a:buFontTx/>
              <a:buNone/>
              <a:tabLst/>
              <a:defRPr/>
            </a:pPr>
            <a:r>
              <a:rPr lang="fi-FI" dirty="0" err="1"/>
              <a:t>Keva:n</a:t>
            </a:r>
            <a:r>
              <a:rPr lang="fi-FI" dirty="0"/>
              <a:t> maksu sisältää palkka- ja eläkemenoperusteiset maksuosat.</a:t>
            </a:r>
          </a:p>
          <a:p>
            <a:pPr marL="0" marR="0" indent="0" algn="l" defTabSz="457200" rtl="0" eaLnBrk="1" fontAlgn="base" latinLnBrk="0" hangingPunct="1">
              <a:lnSpc>
                <a:spcPct val="85000"/>
              </a:lnSpc>
              <a:spcBef>
                <a:spcPct val="30000"/>
              </a:spcBef>
              <a:spcAft>
                <a:spcPct val="0"/>
              </a:spcAft>
              <a:buClrTx/>
              <a:buSzTx/>
              <a:buFontTx/>
              <a:buNone/>
              <a:tabLst/>
              <a:defRPr/>
            </a:pPr>
            <a:endParaRPr lang="fi-FI" dirty="0"/>
          </a:p>
          <a:p>
            <a:pPr marL="0" marR="0" indent="0" algn="l" defTabSz="457200" rtl="0" eaLnBrk="1" fontAlgn="base" latinLnBrk="0" hangingPunct="1">
              <a:lnSpc>
                <a:spcPct val="85000"/>
              </a:lnSpc>
              <a:spcBef>
                <a:spcPct val="30000"/>
              </a:spcBef>
              <a:spcAft>
                <a:spcPct val="0"/>
              </a:spcAft>
              <a:buClrTx/>
              <a:buSzTx/>
              <a:buFontTx/>
              <a:buNone/>
              <a:tabLst/>
              <a:defRPr/>
            </a:pPr>
            <a:r>
              <a:rPr lang="fi-FI" dirty="0"/>
              <a:t>Kirkon maksun  lisäksi  eläkerahastomaksu, joka on 5 % kirkollisverosta vuonna 2019.</a:t>
            </a:r>
          </a:p>
          <a:p>
            <a:pPr marL="0" marR="0" indent="0" algn="l" defTabSz="457200" rtl="0" eaLnBrk="1" fontAlgn="base" latinLnBrk="0" hangingPunct="1">
              <a:lnSpc>
                <a:spcPct val="85000"/>
              </a:lnSpc>
              <a:spcBef>
                <a:spcPct val="30000"/>
              </a:spcBef>
              <a:spcAft>
                <a:spcPct val="0"/>
              </a:spcAft>
              <a:buClrTx/>
              <a:buSzTx/>
              <a:buFontTx/>
              <a:buNone/>
              <a:tabLst/>
              <a:defRPr/>
            </a:pPr>
            <a:endParaRPr lang="fi-FI" dirty="0"/>
          </a:p>
          <a:p>
            <a:pPr marL="0" marR="0" indent="0" algn="l" defTabSz="457200" rtl="0" eaLnBrk="1" fontAlgn="base" latinLnBrk="0" hangingPunct="1">
              <a:lnSpc>
                <a:spcPct val="85000"/>
              </a:lnSpc>
              <a:spcBef>
                <a:spcPct val="30000"/>
              </a:spcBef>
              <a:spcAft>
                <a:spcPct val="0"/>
              </a:spcAft>
              <a:buClrTx/>
              <a:buSzTx/>
              <a:buFontTx/>
              <a:buNone/>
              <a:tabLst/>
              <a:defRPr/>
            </a:pPr>
            <a:r>
              <a:rPr lang="fi-FI" dirty="0"/>
              <a:t>Yrittäjille ja maatalousyrittäjille vahvistetut maksuprosentit ovat sidoksissa keskimääräiseen </a:t>
            </a:r>
            <a:r>
              <a:rPr lang="fi-FI" dirty="0" err="1"/>
              <a:t>TyEL-maksuun</a:t>
            </a:r>
            <a:r>
              <a:rPr lang="fi-FI" dirty="0"/>
              <a:t>. </a:t>
            </a:r>
          </a:p>
          <a:p>
            <a:pPr marL="0" marR="0" indent="0" algn="l" defTabSz="457200" rtl="0" eaLnBrk="1" fontAlgn="base" latinLnBrk="0" hangingPunct="1">
              <a:lnSpc>
                <a:spcPct val="85000"/>
              </a:lnSpc>
              <a:spcBef>
                <a:spcPct val="30000"/>
              </a:spcBef>
              <a:spcAft>
                <a:spcPct val="0"/>
              </a:spcAft>
              <a:buClrTx/>
              <a:buSzTx/>
              <a:buFontTx/>
              <a:buNone/>
              <a:tabLst/>
              <a:defRPr/>
            </a:pPr>
            <a:endParaRPr lang="fi-FI" dirty="0"/>
          </a:p>
          <a:p>
            <a:pPr marL="0" marR="0" indent="0" algn="l" defTabSz="457200" rtl="0" eaLnBrk="1" fontAlgn="base" latinLnBrk="0" hangingPunct="1">
              <a:lnSpc>
                <a:spcPct val="85000"/>
              </a:lnSpc>
              <a:spcBef>
                <a:spcPct val="30000"/>
              </a:spcBef>
              <a:spcAft>
                <a:spcPct val="0"/>
              </a:spcAft>
              <a:buClrTx/>
              <a:buSzTx/>
              <a:buFontTx/>
              <a:buNone/>
              <a:tabLst/>
              <a:defRPr/>
            </a:pPr>
            <a:r>
              <a:rPr lang="fi-FI" dirty="0"/>
              <a:t>Yrittäjille ja maatalousyrittäjille vahvistetut maksuprosentit ovat sidoksissa keskimääräiseen </a:t>
            </a:r>
            <a:r>
              <a:rPr lang="fi-FI" dirty="0" err="1"/>
              <a:t>TyEL-maksuun</a:t>
            </a:r>
            <a:r>
              <a:rPr lang="fi-FI" dirty="0"/>
              <a:t>.</a:t>
            </a:r>
          </a:p>
          <a:p>
            <a:pPr marL="0" marR="0" indent="0" algn="l" defTabSz="457200" rtl="0" eaLnBrk="1" fontAlgn="base" latinLnBrk="0" hangingPunct="1">
              <a:lnSpc>
                <a:spcPct val="85000"/>
              </a:lnSpc>
              <a:spcBef>
                <a:spcPct val="30000"/>
              </a:spcBef>
              <a:spcAft>
                <a:spcPct val="0"/>
              </a:spcAft>
              <a:buClrTx/>
              <a:buSzTx/>
              <a:buFontTx/>
              <a:buNone/>
              <a:tabLst/>
              <a:defRPr/>
            </a:pPr>
            <a:endParaRPr lang="fi-FI" dirty="0"/>
          </a:p>
          <a:p>
            <a:pPr marL="0" marR="0" indent="0" algn="l" defTabSz="457200" rtl="0" eaLnBrk="1" fontAlgn="base" latinLnBrk="0" hangingPunct="1">
              <a:lnSpc>
                <a:spcPct val="85000"/>
              </a:lnSpc>
              <a:spcBef>
                <a:spcPct val="30000"/>
              </a:spcBef>
              <a:spcAft>
                <a:spcPct val="0"/>
              </a:spcAft>
              <a:buClrTx/>
              <a:buSzTx/>
              <a:buFontTx/>
              <a:buNone/>
              <a:tabLst/>
              <a:defRPr/>
            </a:pPr>
            <a:r>
              <a:rPr lang="fi-FI" dirty="0"/>
              <a:t>Yli 53-vuotiaan yrittäjän maksuprosentti tulee voimaan 53-vuotispäivää seuraavan vuoden alusta ja jatkuu sen kalenterivuoden loppuun, jona yrittäjä täyttää 63 vuotta.</a:t>
            </a:r>
          </a:p>
          <a:p>
            <a:pPr marL="0" marR="0" indent="0" algn="l" defTabSz="457200" rtl="0" eaLnBrk="1" fontAlgn="base" latinLnBrk="0" hangingPunct="1">
              <a:lnSpc>
                <a:spcPct val="85000"/>
              </a:lnSpc>
              <a:spcBef>
                <a:spcPct val="30000"/>
              </a:spcBef>
              <a:spcAft>
                <a:spcPct val="0"/>
              </a:spcAft>
              <a:buClrTx/>
              <a:buSzTx/>
              <a:buFontTx/>
              <a:buNone/>
              <a:tabLst/>
              <a:defRPr/>
            </a:pPr>
            <a:endParaRPr lang="fi-FI" dirty="0"/>
          </a:p>
          <a:p>
            <a:pPr>
              <a:lnSpc>
                <a:spcPct val="85000"/>
              </a:lnSpc>
              <a:defRPr/>
            </a:pPr>
            <a:r>
              <a:rPr lang="fi-FI" dirty="0"/>
              <a:t>Aloittavan yrittäjän </a:t>
            </a:r>
            <a:r>
              <a:rPr lang="fi-FI" dirty="0" err="1"/>
              <a:t>YEL-maksualennus</a:t>
            </a:r>
            <a:r>
              <a:rPr lang="fi-FI" dirty="0"/>
              <a:t> on 22 prosenttia.</a:t>
            </a:r>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endParaRPr lang="fi-FI" b="1" dirty="0"/>
          </a:p>
          <a:p>
            <a:endParaRPr lang="fi-FI" dirty="0"/>
          </a:p>
        </p:txBody>
      </p:sp>
    </p:spTree>
    <p:extLst>
      <p:ext uri="{BB962C8B-B14F-4D97-AF65-F5344CB8AC3E}">
        <p14:creationId xmlns:p14="http://schemas.microsoft.com/office/powerpoint/2010/main" val="3656746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19</a:t>
            </a:fld>
            <a:endParaRPr lang="fi-FI"/>
          </a:p>
        </p:txBody>
      </p:sp>
      <p:sp>
        <p:nvSpPr>
          <p:cNvPr id="5" name="Huomautusten paikkamerkki 2"/>
          <p:cNvSpPr>
            <a:spLocks noGrp="1"/>
          </p:cNvSpPr>
          <p:nvPr>
            <p:ph type="body" idx="3"/>
          </p:nvPr>
        </p:nvSpPr>
        <p:spPr>
          <a:xfrm>
            <a:off x="787400" y="4800744"/>
            <a:ext cx="5486400" cy="4197135"/>
          </a:xfrm>
        </p:spPr>
        <p:txBody>
          <a:bodyPr/>
          <a:lstStyle/>
          <a:p>
            <a:r>
              <a:rPr lang="fi-FI" dirty="0"/>
              <a:t>Maksun vanhuus-</a:t>
            </a:r>
            <a:r>
              <a:rPr lang="fi-FI" baseline="0" dirty="0"/>
              <a:t> ja</a:t>
            </a:r>
            <a:r>
              <a:rPr lang="fi-FI" dirty="0"/>
              <a:t> työkyvyttömyysosilla kerätään varat tulevien eläkkeiden rahastointia varten. Maksun tasausosalla puolestaan kustannetaan kyseisen vuoden eläkekustannuksia siltä osin kuin niitä ei ole ennakkoon rahastoitu. </a:t>
            </a:r>
          </a:p>
          <a:p>
            <a:endParaRPr lang="fi-FI" dirty="0"/>
          </a:p>
          <a:p>
            <a:r>
              <a:rPr lang="fi-FI" dirty="0"/>
              <a:t>Taulukon luvut ovat keskimääräisiä. Työeläkevakuutusyhtiössä</a:t>
            </a:r>
            <a:r>
              <a:rPr lang="fi-FI" b="1" dirty="0"/>
              <a:t> </a:t>
            </a:r>
            <a:r>
              <a:rPr lang="fi-FI" dirty="0"/>
              <a:t>vakuutuksen ottaneen työnantajan maksu riippuu työnantajan koosta. Tilapäinen työnantaja maksaa vakuutetuistaan kiinteän prosentin suuruista vakuutusmaksua. Pieni sopimustyönantaja maksaa kiinteän perustariffimaksun suuruista vakuutusmaksua. Suuren työnantajan maksu riippuu työnantajan omien työntekijöiden työkyvyttömyyseläkkeiden määrästä.  Sopimustyönantajien maksuun vaikuttaa asiakashyvitys, jonka suuruus riippuu eläkelaitoksen sijoitustoiminnan tuotoista sekä asiakassuhteen kestosta. Lisäksi maksun muihin osiin voi tulla alennusta pienempiin hoitokuluihin tai maksutappioihin perustuen.</a:t>
            </a:r>
          </a:p>
          <a:p>
            <a:endParaRPr lang="fi-FI" dirty="0"/>
          </a:p>
          <a:p>
            <a:r>
              <a:rPr lang="fi-FI" dirty="0"/>
              <a:t>Työntekijän osuus maksusta on suurempi 53-62-vuotiaille. Työnantaja maksaa työeläkevakuutusyhtiölle koko maksun ja vähentää työntekijän osuuden maksamastaan palkasta. Taulukon keskimääräisessä työantajan osuudessa on huomioitu keskimääräinen 53-62-vuotiaiden osuus työvoimasta.</a:t>
            </a:r>
          </a:p>
          <a:p>
            <a:endParaRPr lang="fi-FI" dirty="0"/>
          </a:p>
          <a:p>
            <a:endParaRPr lang="en-US" dirty="0"/>
          </a:p>
        </p:txBody>
      </p:sp>
    </p:spTree>
    <p:extLst>
      <p:ext uri="{BB962C8B-B14F-4D97-AF65-F5344CB8AC3E}">
        <p14:creationId xmlns:p14="http://schemas.microsoft.com/office/powerpoint/2010/main" val="351096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a:t>
            </a:fld>
            <a:endParaRPr lang="fi-FI"/>
          </a:p>
        </p:txBody>
      </p:sp>
      <p:sp>
        <p:nvSpPr>
          <p:cNvPr id="5" name="Huomautusten paikkamerkki 2"/>
          <p:cNvSpPr>
            <a:spLocks noGrp="1"/>
          </p:cNvSpPr>
          <p:nvPr>
            <p:ph type="body" idx="3"/>
          </p:nvPr>
        </p:nvSpPr>
        <p:spPr>
          <a:xfrm>
            <a:off x="867960" y="5158329"/>
            <a:ext cx="5385270" cy="3835715"/>
          </a:xfrm>
        </p:spPr>
        <p:txBody>
          <a:bodyPr/>
          <a:lstStyle/>
          <a:p>
            <a:pPr defTabSz="457200" fontAlgn="base">
              <a:lnSpc>
                <a:spcPct val="85000"/>
              </a:lnSpc>
              <a:spcBef>
                <a:spcPct val="30000"/>
              </a:spcBef>
              <a:spcAft>
                <a:spcPct val="0"/>
              </a:spcAft>
              <a:defRPr/>
            </a:pPr>
            <a:r>
              <a:rPr lang="fi-FI" dirty="0"/>
              <a:t>Työeläkejärjestelmän eläkevarat pienenivät vuoden 2018 aikana 6,1 miljardilla eurolla ollen vuoden lopussa 196,2 miljardia euroa.</a:t>
            </a:r>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r>
              <a:rPr lang="fi-FI" dirty="0"/>
              <a:t>Eläketurvakeskuksen Työeläkerahavirrat-visualisointi havainnollistaa työeläkejärjestelmän varoja ja niiden virtausta. Visualisoinnissa käyttäjä voi valita haluamansa tarkasteluvuoden ja tutkia miten työeläkeraha liikkuu.</a:t>
            </a:r>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r>
              <a:rPr lang="fi-FI" dirty="0"/>
              <a:t>Linkki visualisointiin: </a:t>
            </a:r>
            <a:r>
              <a:rPr lang="fi-FI" u="sng" dirty="0">
                <a:hlinkClick r:id="rId3"/>
              </a:rPr>
              <a:t>https://www.etk.fi/wp-content/uploads/rahavirrat.html</a:t>
            </a:r>
            <a:endParaRPr lang="fi-FI" dirty="0"/>
          </a:p>
          <a:p>
            <a:pPr defTabSz="457200" fontAlgn="base">
              <a:lnSpc>
                <a:spcPct val="85000"/>
              </a:lnSpc>
              <a:spcBef>
                <a:spcPct val="30000"/>
              </a:spcBef>
              <a:spcAft>
                <a:spcPct val="0"/>
              </a:spcAft>
              <a:defRPr/>
            </a:pPr>
            <a:endParaRPr lang="fi-FI" dirty="0"/>
          </a:p>
          <a:p>
            <a:pPr defTabSz="457200" fontAlgn="base">
              <a:lnSpc>
                <a:spcPct val="85000"/>
              </a:lnSpc>
              <a:spcBef>
                <a:spcPct val="30000"/>
              </a:spcBef>
              <a:spcAft>
                <a:spcPct val="0"/>
              </a:spcAft>
              <a:defRPr/>
            </a:pPr>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endParaRPr lang="fi-FI" b="1" dirty="0"/>
          </a:p>
          <a:p>
            <a:endParaRPr lang="fi-FI" dirty="0"/>
          </a:p>
        </p:txBody>
      </p:sp>
    </p:spTree>
    <p:extLst>
      <p:ext uri="{BB962C8B-B14F-4D97-AF65-F5344CB8AC3E}">
        <p14:creationId xmlns:p14="http://schemas.microsoft.com/office/powerpoint/2010/main" val="188205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20</a:t>
            </a:fld>
            <a:endParaRPr lang="fi-FI"/>
          </a:p>
        </p:txBody>
      </p:sp>
      <p:sp>
        <p:nvSpPr>
          <p:cNvPr id="5" name="Huomautusten paikkamerkki 2"/>
          <p:cNvSpPr>
            <a:spLocks noGrp="1"/>
          </p:cNvSpPr>
          <p:nvPr>
            <p:ph type="body" idx="3"/>
          </p:nvPr>
        </p:nvSpPr>
        <p:spPr>
          <a:xfrm>
            <a:off x="1254544" y="4806675"/>
            <a:ext cx="4608543" cy="2292535"/>
          </a:xfrm>
        </p:spPr>
        <p:txBody>
          <a:bodyPr/>
          <a:lstStyle/>
          <a:p>
            <a:r>
              <a:rPr lang="fi-FI" dirty="0"/>
              <a:t>Vuosina 1962–1992 vain työnantajat maksoivat työeläkemaksua. Maksutaso oli aluksi matala, mutta se alkoi nousta 1970-luvulla. </a:t>
            </a:r>
          </a:p>
          <a:p>
            <a:endParaRPr lang="fi-FI" dirty="0"/>
          </a:p>
          <a:p>
            <a:r>
              <a:rPr lang="fi-FI" dirty="0"/>
              <a:t>Vuodesta 1993 alkaen maksuun tuli myös palkansaajan osuus ja samalla sovittiin, että maksun korotukset jakautuvat puoliksi työnantajille ja työntekijöille. </a:t>
            </a:r>
          </a:p>
          <a:p>
            <a:endParaRPr lang="fi-FI" dirty="0"/>
          </a:p>
          <a:p>
            <a:r>
              <a:rPr lang="fi-FI" dirty="0"/>
              <a:t>Vuosina 2005–2016 53 vuotta täyttäneiden työntekijöiden maksuprosentti oli korkeampi kuin sitä nuorempien. Vuodesta 2017 alkaen 53–62-vuotiaiden maksuprosentti on korkeampi.</a:t>
            </a:r>
          </a:p>
          <a:p>
            <a:endParaRPr lang="fi-FI" dirty="0"/>
          </a:p>
          <a:p>
            <a:r>
              <a:rPr lang="fi-FI" dirty="0"/>
              <a:t>Vuonna 2017 tehtiin ns. kilpailukykysopimuksen perusteella 0,2 prosenttiyksikön siirto työnantajan maksusta työntekijän maksuun.</a:t>
            </a:r>
          </a:p>
        </p:txBody>
      </p:sp>
    </p:spTree>
    <p:extLst>
      <p:ext uri="{BB962C8B-B14F-4D97-AF65-F5344CB8AC3E}">
        <p14:creationId xmlns:p14="http://schemas.microsoft.com/office/powerpoint/2010/main" val="401152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3</a:t>
            </a:fld>
            <a:endParaRPr lang="fi-FI"/>
          </a:p>
        </p:txBody>
      </p:sp>
      <p:sp>
        <p:nvSpPr>
          <p:cNvPr id="5" name="Huomautusten paikkamerkki 2"/>
          <p:cNvSpPr>
            <a:spLocks noGrp="1"/>
          </p:cNvSpPr>
          <p:nvPr>
            <p:ph type="body" idx="3"/>
          </p:nvPr>
        </p:nvSpPr>
        <p:spPr>
          <a:xfrm>
            <a:off x="736600" y="4837310"/>
            <a:ext cx="5486400" cy="4197135"/>
          </a:xfrm>
        </p:spPr>
        <p:txBody>
          <a:bodyPr/>
          <a:lstStyle/>
          <a:p>
            <a:r>
              <a:rPr lang="fi-FI" dirty="0"/>
              <a:t>Eläkkeitä voidaan rahoittaa jakojärjestelmällä, rahastoivalla järjestelmällä tai näiden yhdistelmällä.</a:t>
            </a:r>
          </a:p>
          <a:p>
            <a:endParaRPr lang="fi-FI" dirty="0"/>
          </a:p>
          <a:p>
            <a:r>
              <a:rPr lang="fi-FI" dirty="0"/>
              <a:t>Jakojärjestelmässä eläkemaksut ja mahdolliset muut rahoituslähteet kattavat vuosittain koko eläkemenon hoitokuluineen. Maksu ja etuus kohdentuvat eri sukupolville. Järjestelmä on yksinkertainen, mutta  jos eläkemenot nousevat korkeiksi, myös maksut nousevat. Maksut on hoidettava myös hankalissa taloustilanteissa.</a:t>
            </a:r>
          </a:p>
          <a:p>
            <a:endParaRPr lang="fi-FI" dirty="0"/>
          </a:p>
          <a:p>
            <a:r>
              <a:rPr lang="fi-FI" dirty="0"/>
              <a:t>Rahastoivassa järjestelmässä etuus rahastoidaan ansaintahetkellä, jolloin maksu ja etuus kohdentuvat samalle sukupolvelle. Rahastolle saatava sijoitustuotto mahdollistaa  matalamman eläkemaksun.  Järjestelmässä on kuitenkin sijoitustappioiden riski.</a:t>
            </a:r>
          </a:p>
          <a:p>
            <a:endParaRPr lang="fi-FI" dirty="0"/>
          </a:p>
          <a:p>
            <a:r>
              <a:rPr lang="fi-FI" dirty="0"/>
              <a:t>Työntekijän eläkelain (</a:t>
            </a:r>
            <a:r>
              <a:rPr lang="fi-FI" dirty="0" err="1"/>
              <a:t>TyEL</a:t>
            </a:r>
            <a:r>
              <a:rPr lang="fi-FI" dirty="0"/>
              <a:t>) ja merimieseläkelain (MEL) mukaiset eläkkeet kustannetaan osittain rahastoivalla järjestelmällä, jossa eläkemeno katetaan osittain rahastosta ja osittain kyseisen vuoden maksulla. Tällainen järjestelmä on joustava ja rahaston avulla maksutasoa voidaan säädellä. Osittain rahastoivassa järjestelmässä on kuitenkin riski järjestelmän monimutkaisuudesta.</a:t>
            </a:r>
            <a:endParaRPr lang="en-US" dirty="0"/>
          </a:p>
        </p:txBody>
      </p:sp>
    </p:spTree>
    <p:extLst>
      <p:ext uri="{BB962C8B-B14F-4D97-AF65-F5344CB8AC3E}">
        <p14:creationId xmlns:p14="http://schemas.microsoft.com/office/powerpoint/2010/main" val="1543953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4</a:t>
            </a:fld>
            <a:endParaRPr lang="fi-FI"/>
          </a:p>
        </p:txBody>
      </p:sp>
      <p:sp>
        <p:nvSpPr>
          <p:cNvPr id="5" name="Huomautusten paikkamerkki 2"/>
          <p:cNvSpPr>
            <a:spLocks noGrp="1"/>
          </p:cNvSpPr>
          <p:nvPr>
            <p:ph type="body" idx="3"/>
          </p:nvPr>
        </p:nvSpPr>
        <p:spPr>
          <a:xfrm>
            <a:off x="685800" y="4855592"/>
            <a:ext cx="5486400" cy="4197135"/>
          </a:xfrm>
        </p:spPr>
        <p:txBody>
          <a:bodyPr/>
          <a:lstStyle/>
          <a:p>
            <a:r>
              <a:rPr lang="fi-FI" dirty="0"/>
              <a:t>Työntekijän eläkelain (</a:t>
            </a:r>
            <a:r>
              <a:rPr lang="fi-FI" dirty="0" err="1"/>
              <a:t>TyEL</a:t>
            </a:r>
            <a:r>
              <a:rPr lang="fi-FI" dirty="0"/>
              <a:t>) ja merimieseläkelain (MEL) mukaiset eläkkeet kustannetaan osittain rahastoivalla järjestelmällä. Jako rahastoituun osaan ja yhteisesti kustannettavaan osaan (nk. tasausosaan) tehdään yksittäisen eläkkeen tasolla.</a:t>
            </a:r>
          </a:p>
          <a:p>
            <a:endParaRPr lang="fi-FI" dirty="0"/>
          </a:p>
          <a:p>
            <a:r>
              <a:rPr lang="fi-FI" dirty="0"/>
              <a:t>Tasausosan kustannukset ovat eläkelaitosten yhteisellä  vastuulla. Rahastoitu osa on  työansiot vakuuttaneen eläkelaitoksen vastuulla. </a:t>
            </a:r>
          </a:p>
          <a:p>
            <a:endParaRPr lang="fi-FI" dirty="0"/>
          </a:p>
          <a:p>
            <a:r>
              <a:rPr lang="fi-FI" dirty="0"/>
              <a:t>Vanhuuseläkettä rahastoidaan koko työuran ajan.  Kunkin eläkelaitoksen vastuulle tulee siinä vakuutetuista ansioista kertynyt osuus rahastoidusta osasta.</a:t>
            </a:r>
          </a:p>
          <a:p>
            <a:endParaRPr lang="fi-FI" dirty="0"/>
          </a:p>
          <a:p>
            <a:r>
              <a:rPr lang="fi-FI" dirty="0"/>
              <a:t>Työkyvyttömyyseläke rahastoidaan eläkkeen alkamishetkellä. Rahastoidusta osasta vastaavat ne eläkelaitokset,  joissa eläkkeensaaja on ollut vakuutettuna nk. vastuunjaon tarkasteluaikana eli kahtena vuonna ennen eläketapahtumavuotta.</a:t>
            </a:r>
          </a:p>
          <a:p>
            <a:endParaRPr lang="fi-FI" dirty="0"/>
          </a:p>
          <a:p>
            <a:r>
              <a:rPr lang="fi-FI" dirty="0"/>
              <a:t>Vain vanhuus- ja työkyvyttömyyseläkkeissä on rahastoitu osa, kun taas perhe- ja osa-aikaeläkkeet kustannetaan kokonaan jakojärjestelmällä.</a:t>
            </a:r>
            <a:endParaRPr lang="en-US" dirty="0"/>
          </a:p>
        </p:txBody>
      </p:sp>
    </p:spTree>
    <p:extLst>
      <p:ext uri="{BB962C8B-B14F-4D97-AF65-F5344CB8AC3E}">
        <p14:creationId xmlns:p14="http://schemas.microsoft.com/office/powerpoint/2010/main" val="403995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5</a:t>
            </a:fld>
            <a:endParaRPr lang="fi-FI"/>
          </a:p>
        </p:txBody>
      </p:sp>
      <p:sp>
        <p:nvSpPr>
          <p:cNvPr id="5" name="Huomautusten paikkamerkki 2"/>
          <p:cNvSpPr>
            <a:spLocks noGrp="1"/>
          </p:cNvSpPr>
          <p:nvPr>
            <p:ph type="body" idx="3"/>
          </p:nvPr>
        </p:nvSpPr>
        <p:spPr>
          <a:xfrm>
            <a:off x="770466" y="4819026"/>
            <a:ext cx="5486400" cy="4197135"/>
          </a:xfrm>
        </p:spPr>
        <p:txBody>
          <a:bodyPr/>
          <a:lstStyle/>
          <a:p>
            <a:endParaRPr lang="fi-FI" dirty="0"/>
          </a:p>
          <a:p>
            <a:r>
              <a:rPr lang="fi-FI" dirty="0"/>
              <a:t>Yksityisten alojen eläkkeitä karttuu työntekijän eläkelain (</a:t>
            </a:r>
            <a:r>
              <a:rPr lang="fi-FI" dirty="0" err="1"/>
              <a:t>TyEL</a:t>
            </a:r>
            <a:r>
              <a:rPr lang="fi-FI" dirty="0"/>
              <a:t>), merimieseläkelain (MEL) sekä yrittäjän (YEL)  ja maatalousyrittäjän eläkelakien (MYEL) mukaisesti. </a:t>
            </a:r>
          </a:p>
          <a:p>
            <a:endParaRPr lang="fi-FI" dirty="0"/>
          </a:p>
          <a:p>
            <a:r>
              <a:rPr lang="fi-FI" dirty="0"/>
              <a:t>Työntekijöiden eläkkeet (</a:t>
            </a:r>
            <a:r>
              <a:rPr lang="fi-FI" dirty="0" err="1"/>
              <a:t>TyEL</a:t>
            </a:r>
            <a:r>
              <a:rPr lang="fi-FI" dirty="0"/>
              <a:t>, MEL) kustannetaan osittain rahastoivalla järjestelmällä kun taas yrittäjien eläkkeet (YEL, MYEL) jakojärjestelmällä. Yrittäjien eläkkeissä on rahoituslähteenä myös valtio siltä osin kuin kerätyt maksut eivät riitä kattamaan eläkemenoa. Valtio osallistuu myös Merimieseläkelain (MEL) mukaisten eläkkeiden rahoitukseen summalla, joka on vajaa kolmannes eläkemenosta.</a:t>
            </a:r>
          </a:p>
          <a:p>
            <a:endParaRPr lang="fi-FI" dirty="0"/>
          </a:p>
          <a:p>
            <a:r>
              <a:rPr lang="fi-FI" dirty="0"/>
              <a:t>Julkisten alojen eläkkeet kustannetaan jakojärjestelmillä, joissa on puskurirahastoja. Valtion eläkkeissä on lisäksi rahoituslähteenä valtion verotulot.</a:t>
            </a:r>
          </a:p>
          <a:p>
            <a:endParaRPr lang="fi-FI" dirty="0"/>
          </a:p>
          <a:p>
            <a:r>
              <a:rPr lang="fi-FI" dirty="0"/>
              <a:t>Julkisten alojen eläkejärjestelmiä ovat kuntien eläkkeet, valtion eläkkeet,  Suomen evankelis-luterilaisen kirkon eläkkeet sekä pienempinä järjestelminä Kelan toimihenkilöiden, ortodoksisen kirkon, Suomen Pankin ja Ahvenanmaan maakunnan eläkkeet. Kuntien, valtion, kirkon ja Kelan toimihenkilöiden eläkkeiden lainsäädäntö yhdistyi vuoden 2017 alusta yhteisen Julkisten alojen eläkelain (</a:t>
            </a:r>
            <a:r>
              <a:rPr lang="fi-FI" dirty="0" err="1"/>
              <a:t>JuEL</a:t>
            </a:r>
            <a:r>
              <a:rPr lang="fi-FI" dirty="0"/>
              <a:t>) alle.</a:t>
            </a:r>
            <a:endParaRPr lang="en-US" dirty="0"/>
          </a:p>
        </p:txBody>
      </p:sp>
    </p:spTree>
    <p:extLst>
      <p:ext uri="{BB962C8B-B14F-4D97-AF65-F5344CB8AC3E}">
        <p14:creationId xmlns:p14="http://schemas.microsoft.com/office/powerpoint/2010/main" val="376055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6</a:t>
            </a:fld>
            <a:endParaRPr lang="fi-FI"/>
          </a:p>
        </p:txBody>
      </p:sp>
      <p:sp>
        <p:nvSpPr>
          <p:cNvPr id="5" name="Huomautusten paikkamerkki 2"/>
          <p:cNvSpPr>
            <a:spLocks noGrp="1"/>
          </p:cNvSpPr>
          <p:nvPr>
            <p:ph type="body" idx="3"/>
          </p:nvPr>
        </p:nvSpPr>
        <p:spPr>
          <a:xfrm>
            <a:off x="719667" y="4800744"/>
            <a:ext cx="5486400" cy="4197135"/>
          </a:xfrm>
        </p:spPr>
        <p:txBody>
          <a:bodyPr/>
          <a:lstStyle/>
          <a:p>
            <a:r>
              <a:rPr lang="fi-FI" dirty="0"/>
              <a:t>Työeläkkeiden toimeenpano on hajautettu usealle eläkelaitokselle. </a:t>
            </a:r>
            <a:r>
              <a:rPr lang="fi-FI" dirty="0" err="1"/>
              <a:t>TyEL-</a:t>
            </a:r>
            <a:r>
              <a:rPr lang="fi-FI" dirty="0"/>
              <a:t> ja YEL –eläkkeitä vakuuttaa useampi eläkelaitos ja muiden eläkelakien mukaisia eläkkeitä vakuuttaa lakikohtainen eläkelaitos.  Eläkkeensaaja on voinut kartuttaa useamman eri eläkelaitoksen rahoitusvastuulla olevaa eläkettä työuransa aikana. </a:t>
            </a:r>
          </a:p>
          <a:p>
            <a:endParaRPr lang="fi-FI" dirty="0"/>
          </a:p>
          <a:p>
            <a:r>
              <a:rPr lang="fi-FI" dirty="0"/>
              <a:t>Eläkepäätöstä ei kuitenkaan tarvitse hakea pääsääntöisesti kuin yhdestä eläkelaitoksesta. Viimeisen eläkelaitoksen periaatteen (VILMA) johdosta yksi eläkelaitos maksaa eläkkeensaajan koko eläkkeen, ja siis maksaa eläkkeen lakiosia myös muiden eläkelaitosten puolesta. Toisten eläkelaitosten puolesta maksetut eläkeosat peritään vastuueläkelaitoksilta kustannustenjaossa, jonka toimeenpanee Eläketurvakeskus.</a:t>
            </a:r>
          </a:p>
          <a:p>
            <a:endParaRPr lang="fi-FI" dirty="0"/>
          </a:p>
          <a:p>
            <a:r>
              <a:rPr lang="fi-FI" dirty="0"/>
              <a:t>Vuoden 2017 työeläkkeiden kustannustenjakoon osallistui 6  eläkevakuutusyhtiötä, 13 eläkesäätiötä ja 6 eläkekassaa sekä Keva (julkisten alojen eläkkeet), Maatalousyrittäjien eläkelaitos (Mela, MYEL-eläkkeet)  ja  Merimieseläkekassa (MEK, MEL-eläkkeet). Lisäksi kustannustenjakoon osallistuivat Ortodoksisen kirkon papiston eläkekassa,  Suomen Pankki ja Ahvenanmaan maakuntahallitus, jotka rahoittavat myös tiettyjä yhteisesti kustannettavia eläkeosia, kuten palkattomilta ajoilta karttuneita osia. Nämä eläkelaitokset ovat kuitenkin viimeisen eläkelaitoksen menettelyn ulkopuolella, joten eläkkeensaaja hakee näistä eläkelaitoksista karttuneen eläkkeen erikseen kultakin vastuueläkelaitokselta.</a:t>
            </a:r>
          </a:p>
        </p:txBody>
      </p:sp>
    </p:spTree>
    <p:extLst>
      <p:ext uri="{BB962C8B-B14F-4D97-AF65-F5344CB8AC3E}">
        <p14:creationId xmlns:p14="http://schemas.microsoft.com/office/powerpoint/2010/main" val="17753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7</a:t>
            </a:fld>
            <a:endParaRPr lang="fi-FI"/>
          </a:p>
        </p:txBody>
      </p:sp>
      <p:sp>
        <p:nvSpPr>
          <p:cNvPr id="5" name="Huomautusten paikkamerkki 2"/>
          <p:cNvSpPr>
            <a:spLocks noGrp="1"/>
          </p:cNvSpPr>
          <p:nvPr>
            <p:ph type="body" idx="3"/>
          </p:nvPr>
        </p:nvSpPr>
        <p:spPr>
          <a:xfrm>
            <a:off x="702733" y="4819026"/>
            <a:ext cx="5486400" cy="4197135"/>
          </a:xfrm>
        </p:spPr>
        <p:txBody>
          <a:bodyPr/>
          <a:lstStyle/>
          <a:p>
            <a:r>
              <a:rPr lang="fi-FI" dirty="0"/>
              <a:t>Viimeisen eläkelaitoksen periaatteen (VILMA) mukaisesti koko eläkkeen maksaa se eläkelaitos, jossa eläkkeensaaja on ollut viimeiseksi vakuutettuna ennen eläkkeen alkamista.  Eläke jakautuu eri lakien mukaan karttuneisiin osiin, joista myös muilla eläkelaitoksilla voi olla vastuuta. Eläketurvakeskuksessa (ETK) tehdään vuosittain eläkkeiden kustannustenjako eläkelaitosten kesken. Kustannustenjaossa on kuusi eri selvittelyä.</a:t>
            </a:r>
          </a:p>
          <a:p>
            <a:endParaRPr lang="fi-FI" dirty="0"/>
          </a:p>
          <a:p>
            <a:r>
              <a:rPr lang="fi-FI" dirty="0"/>
              <a:t>Yhteisesti kustannettavien eläkeosien kustannukset jaetaan eläkelaitosten kesken. </a:t>
            </a:r>
            <a:r>
              <a:rPr lang="fi-FI" dirty="0" err="1"/>
              <a:t>TyEL-MEL-VILMA-eläkeselvittelyssä</a:t>
            </a:r>
            <a:r>
              <a:rPr lang="fi-FI" dirty="0"/>
              <a:t> selvitetään myös toisten eläkelaitosten puolesta maksetut rahastoidut eläkeosat. </a:t>
            </a:r>
            <a:r>
              <a:rPr lang="fi-FI" dirty="0" err="1"/>
              <a:t>YEL-eläkkeiden</a:t>
            </a:r>
            <a:r>
              <a:rPr lang="fi-FI" dirty="0"/>
              <a:t> kustannustenjaossa selvitetään </a:t>
            </a:r>
            <a:r>
              <a:rPr lang="fi-FI" dirty="0" err="1"/>
              <a:t>YEL-eläkelaitosten</a:t>
            </a:r>
            <a:r>
              <a:rPr lang="fi-FI" dirty="0"/>
              <a:t> kesken yhteisesti kustannettavat yrittäjän eläkelain mukaiset eläkkeet sekä jaetaan valtion osuus </a:t>
            </a:r>
            <a:r>
              <a:rPr lang="fi-FI" dirty="0" err="1"/>
              <a:t>YEL-eläkemenosta</a:t>
            </a:r>
            <a:r>
              <a:rPr lang="fi-FI" dirty="0"/>
              <a:t> eläkelaitosten kesken. Myös tietyistä sosiaalietuuksista karttuu eläkettä, joka on eläkelaitosten yhteisesti kustannettavaa ja jonka kustannukset selvitetään palkattomien aikojen kustannustenjaossa. </a:t>
            </a:r>
          </a:p>
          <a:p>
            <a:endParaRPr lang="fi-FI" dirty="0"/>
          </a:p>
          <a:p>
            <a:r>
              <a:rPr lang="fi-FI" dirty="0"/>
              <a:t>Työllisyysrahasto (TR) maksaa eläkejärjestelmälle  maksua tietyistä sosiaalietuuksista karttuvan eläketurvan kulujen peittämiseksi. Valtio korvaa lain valtion varoista suoritettavasta eläkkeen korvaamisesta alle kolmivuotiaan lapsen hoidon tai opiskelun ajalta (VEKL) perusteella  maksetut etuudet. ETK jakaa näiden maksujen osuudet eläkelaitoksille erillisissä selvittelyissä. ETK selvittelee myös eläkelaitosten osuudet omista kustannuksistaan.</a:t>
            </a:r>
          </a:p>
          <a:p>
            <a:endParaRPr lang="en-US" dirty="0"/>
          </a:p>
        </p:txBody>
      </p:sp>
    </p:spTree>
    <p:extLst>
      <p:ext uri="{BB962C8B-B14F-4D97-AF65-F5344CB8AC3E}">
        <p14:creationId xmlns:p14="http://schemas.microsoft.com/office/powerpoint/2010/main" val="232171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i="1" dirty="0"/>
              <a:t>Toisten puolesta maksettujen eläkkeiden yhteismäärän asteikko on kuvion vasemmalla akselilla ja eläkkeiden perintätiedostolla perittävien eläkeosien lukumäärän asteikko oikealla. Julkisten alojen eläkelaitosten mukaantulo VILMA-periaatteeseen kasvattaa toisten puolesta maksettujen eläkkeiden määrää vuodesta 2004 alkaen ja uusi työkyvyttömyyseläkkeiden kustannustenjakomalli vuodesta 2006 alkaen. TEL- ja YEL-lisäeläketurvan eläkkeiden selvittelyn muutos vuonna 2010 pienentää toisten puolesta maksettujen eläkkeiden lukumäärää. </a:t>
            </a:r>
            <a:endParaRPr lang="fi-FI" dirty="0"/>
          </a:p>
        </p:txBody>
      </p:sp>
      <p:sp>
        <p:nvSpPr>
          <p:cNvPr id="4" name="Dian numeron paikkamerkki 3"/>
          <p:cNvSpPr>
            <a:spLocks noGrp="1"/>
          </p:cNvSpPr>
          <p:nvPr>
            <p:ph type="sldNum" sz="quarter" idx="10"/>
          </p:nvPr>
        </p:nvSpPr>
        <p:spPr/>
        <p:txBody>
          <a:bodyPr/>
          <a:lstStyle/>
          <a:p>
            <a:fld id="{0BFF4739-A7F8-4941-9D4B-58F3C8C589E6}" type="slidenum">
              <a:rPr lang="fi-FI" smtClean="0"/>
              <a:t>8</a:t>
            </a:fld>
            <a:endParaRPr lang="fi-FI"/>
          </a:p>
        </p:txBody>
      </p:sp>
    </p:spTree>
    <p:extLst>
      <p:ext uri="{BB962C8B-B14F-4D97-AF65-F5344CB8AC3E}">
        <p14:creationId xmlns:p14="http://schemas.microsoft.com/office/powerpoint/2010/main" val="96755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4" name="Dian numeron paikkamerkki 3"/>
          <p:cNvSpPr>
            <a:spLocks noGrp="1"/>
          </p:cNvSpPr>
          <p:nvPr>
            <p:ph type="sldNum" sz="quarter" idx="10"/>
          </p:nvPr>
        </p:nvSpPr>
        <p:spPr/>
        <p:txBody>
          <a:bodyPr/>
          <a:lstStyle/>
          <a:p>
            <a:fld id="{0BFF4739-A7F8-4941-9D4B-58F3C8C589E6}" type="slidenum">
              <a:rPr lang="fi-FI" smtClean="0"/>
              <a:t>9</a:t>
            </a:fld>
            <a:endParaRPr lang="fi-FI"/>
          </a:p>
        </p:txBody>
      </p:sp>
      <p:sp>
        <p:nvSpPr>
          <p:cNvPr id="5" name="Huomautusten paikkamerkki 2"/>
          <p:cNvSpPr>
            <a:spLocks noGrp="1"/>
          </p:cNvSpPr>
          <p:nvPr>
            <p:ph type="body" idx="3"/>
          </p:nvPr>
        </p:nvSpPr>
        <p:spPr>
          <a:xfrm>
            <a:off x="736600" y="4764178"/>
            <a:ext cx="5486400" cy="4197135"/>
          </a:xfrm>
        </p:spPr>
        <p:txBody>
          <a:bodyPr/>
          <a:lstStyle/>
          <a:p>
            <a:pPr defTabSz="457200" fontAlgn="base">
              <a:spcBef>
                <a:spcPct val="30000"/>
              </a:spcBef>
              <a:spcAft>
                <a:spcPct val="0"/>
              </a:spcAft>
              <a:defRPr/>
            </a:pPr>
            <a:r>
              <a:rPr lang="fi-FI" dirty="0"/>
              <a:t>Lakisääteinen työeläketurva rahoitetaan Suomessa pääasiassa työnantajien, työntekijöiden, yrittäjien ja maatalousyrittäjien maksamilla työeläkemaksuilla sekä kertyneillä eläkevaroilla ja niille saaduilla tuotoilla. </a:t>
            </a:r>
          </a:p>
          <a:p>
            <a:pPr defTabSz="457200" fontAlgn="base">
              <a:lnSpc>
                <a:spcPct val="20000"/>
              </a:lnSpc>
              <a:spcBef>
                <a:spcPct val="30000"/>
              </a:spcBef>
              <a:spcAft>
                <a:spcPct val="0"/>
              </a:spcAft>
              <a:defRPr/>
            </a:pPr>
            <a:endParaRPr lang="fi-FI" dirty="0"/>
          </a:p>
          <a:p>
            <a:pPr defTabSz="457200" fontAlgn="base">
              <a:spcBef>
                <a:spcPct val="30000"/>
              </a:spcBef>
              <a:spcAft>
                <a:spcPct val="0"/>
              </a:spcAft>
              <a:defRPr/>
            </a:pPr>
            <a:r>
              <a:rPr lang="fi-FI" dirty="0"/>
              <a:t>Osassa eläkelaeista on valtion maksuosuudet. Myös Työllisyysrahasto osallistuu työeläkejärjestelmän kustannuksiin. </a:t>
            </a:r>
          </a:p>
          <a:p>
            <a:endParaRPr lang="fi-FI" dirty="0"/>
          </a:p>
          <a:p>
            <a:r>
              <a:rPr lang="fi-FI" dirty="0"/>
              <a:t>ETK:n kautta kulki vuoden 2018 kustannustenjaossa noin 1,4 miljardia euroa. </a:t>
            </a:r>
            <a:endParaRPr lang="en-US" dirty="0"/>
          </a:p>
        </p:txBody>
      </p:sp>
    </p:spTree>
    <p:extLst>
      <p:ext uri="{BB962C8B-B14F-4D97-AF65-F5344CB8AC3E}">
        <p14:creationId xmlns:p14="http://schemas.microsoft.com/office/powerpoint/2010/main" val="374406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1"/>
            <a:ext cx="9216000" cy="6912000"/>
          </a:xfrm>
          <a:prstGeom prst="rect">
            <a:avLst/>
          </a:prstGeom>
          <a:solidFill>
            <a:schemeClr val="bg1"/>
          </a:solidFill>
          <a:ln>
            <a:noFill/>
          </a:ln>
        </p:spPr>
      </p:pic>
      <p:pic>
        <p:nvPicPr>
          <p:cNvPr id="8" name="Kuva 7"/>
          <p:cNvPicPr>
            <a:picLocks noChangeAspect="1"/>
          </p:cNvPicPr>
          <p:nvPr userDrawn="1"/>
        </p:nvPicPr>
        <p:blipFill>
          <a:blip r:embed="rId3"/>
          <a:stretch>
            <a:fillRect/>
          </a:stretch>
        </p:blipFill>
        <p:spPr>
          <a:xfrm>
            <a:off x="-398" y="1017844"/>
            <a:ext cx="9216000" cy="4337664"/>
          </a:xfrm>
          <a:prstGeom prst="rect">
            <a:avLst/>
          </a:prstGeom>
        </p:spPr>
      </p:pic>
      <p:sp>
        <p:nvSpPr>
          <p:cNvPr id="2" name="Otsikko 1"/>
          <p:cNvSpPr>
            <a:spLocks noGrp="1"/>
          </p:cNvSpPr>
          <p:nvPr>
            <p:ph type="ctrTitle"/>
          </p:nvPr>
        </p:nvSpPr>
        <p:spPr>
          <a:xfrm>
            <a:off x="1158240" y="1290003"/>
            <a:ext cx="6832800" cy="2387600"/>
          </a:xfrm>
          <a:noFill/>
        </p:spPr>
        <p:txBody>
          <a:bodyPr anchor="ctr">
            <a:noAutofit/>
          </a:bodyPr>
          <a:lstStyle>
            <a:lvl1pPr algn="ctr">
              <a:defRPr sz="3200">
                <a:solidFill>
                  <a:schemeClr val="bg1"/>
                </a:solidFill>
              </a:defRPr>
            </a:lvl1pPr>
          </a:lstStyle>
          <a:p>
            <a:r>
              <a:rPr lang="fi-FI"/>
              <a:t>Muokkaa perustyyl. napsautt.</a:t>
            </a:r>
            <a:endParaRPr lang="fi-FI" dirty="0"/>
          </a:p>
        </p:txBody>
      </p:sp>
      <p:sp>
        <p:nvSpPr>
          <p:cNvPr id="3" name="Alaotsikko 2"/>
          <p:cNvSpPr>
            <a:spLocks noGrp="1"/>
          </p:cNvSpPr>
          <p:nvPr>
            <p:ph type="subTitle" idx="1" hasCustomPrompt="1"/>
          </p:nvPr>
        </p:nvSpPr>
        <p:spPr>
          <a:xfrm>
            <a:off x="1143000" y="3810000"/>
            <a:ext cx="6832800" cy="1280160"/>
          </a:xfrm>
          <a:noFill/>
        </p:spPr>
        <p:txBody>
          <a:bodyPr anchor="ctr">
            <a:noAutofit/>
          </a:bodyPr>
          <a:lstStyle>
            <a:lvl1pPr marL="0" indent="0" algn="ctr">
              <a:buNone/>
              <a:defRPr sz="20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Etunimi Sukunimi</a:t>
            </a:r>
          </a:p>
        </p:txBody>
      </p:sp>
      <p:pic>
        <p:nvPicPr>
          <p:cNvPr id="9" name="Kuva 7" descr="logo kalvolle.png"/>
          <p:cNvPicPr>
            <a:picLocks noChangeAspect="1"/>
          </p:cNvPicPr>
          <p:nvPr userDrawn="1"/>
        </p:nvPicPr>
        <p:blipFill>
          <a:blip r:embed="rId4"/>
          <a:srcRect/>
          <a:stretch>
            <a:fillRect/>
          </a:stretch>
        </p:blipFill>
        <p:spPr bwMode="auto">
          <a:xfrm>
            <a:off x="2923551" y="5724000"/>
            <a:ext cx="3184642" cy="508003"/>
          </a:xfrm>
          <a:prstGeom prst="rect">
            <a:avLst/>
          </a:prstGeom>
          <a:noFill/>
          <a:ln w="9525">
            <a:noFill/>
            <a:miter lim="800000"/>
            <a:headEnd/>
            <a:tailEnd/>
          </a:ln>
        </p:spPr>
      </p:pic>
    </p:spTree>
    <p:extLst>
      <p:ext uri="{BB962C8B-B14F-4D97-AF65-F5344CB8AC3E}">
        <p14:creationId xmlns:p14="http://schemas.microsoft.com/office/powerpoint/2010/main" val="18976668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96943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51273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lehti_vaihtoehto_1">
    <p:bg>
      <p:bgPr>
        <a:solidFill>
          <a:srgbClr val="02B7FA"/>
        </a:solidFill>
        <a:effectLst/>
      </p:bgPr>
    </p:bg>
    <p:spTree>
      <p:nvGrpSpPr>
        <p:cNvPr id="1" name=""/>
        <p:cNvGrpSpPr/>
        <p:nvPr/>
      </p:nvGrpSpPr>
      <p:grpSpPr>
        <a:xfrm>
          <a:off x="0" y="0"/>
          <a:ext cx="0" cy="0"/>
          <a:chOff x="0" y="0"/>
          <a:chExt cx="0" cy="0"/>
        </a:xfrm>
      </p:grpSpPr>
      <p:sp>
        <p:nvSpPr>
          <p:cNvPr id="3" name="Otsikko 1"/>
          <p:cNvSpPr>
            <a:spLocks noGrp="1"/>
          </p:cNvSpPr>
          <p:nvPr>
            <p:ph type="ctrTitle" hasCustomPrompt="1"/>
          </p:nvPr>
        </p:nvSpPr>
        <p:spPr>
          <a:xfrm>
            <a:off x="977760"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427613915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lehti_vaihtoehto_2">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6000" cy="6912000"/>
          </a:xfrm>
          <a:prstGeom prst="rect">
            <a:avLst/>
          </a:prstGeom>
          <a:ln>
            <a:noFill/>
          </a:ln>
        </p:spPr>
      </p:pic>
      <p:pic>
        <p:nvPicPr>
          <p:cNvPr id="8" name="Kuva 7"/>
          <p:cNvPicPr>
            <a:picLocks noChangeAspect="1"/>
          </p:cNvPicPr>
          <p:nvPr userDrawn="1"/>
        </p:nvPicPr>
        <p:blipFill>
          <a:blip r:embed="rId3"/>
          <a:stretch>
            <a:fillRect/>
          </a:stretch>
        </p:blipFill>
        <p:spPr>
          <a:xfrm>
            <a:off x="-398" y="1018799"/>
            <a:ext cx="9216000" cy="4337664"/>
          </a:xfrm>
          <a:prstGeom prst="rect">
            <a:avLst/>
          </a:prstGeom>
        </p:spPr>
      </p:pic>
      <p:pic>
        <p:nvPicPr>
          <p:cNvPr id="4" name="Kuva 3"/>
          <p:cNvPicPr>
            <a:picLocks noChangeAspect="1"/>
          </p:cNvPicPr>
          <p:nvPr userDrawn="1"/>
        </p:nvPicPr>
        <p:blipFill>
          <a:blip r:embed="rId4"/>
          <a:stretch>
            <a:fillRect/>
          </a:stretch>
        </p:blipFill>
        <p:spPr>
          <a:xfrm>
            <a:off x="8705249" y="6490800"/>
            <a:ext cx="292633" cy="286537"/>
          </a:xfrm>
          <a:prstGeom prst="rect">
            <a:avLst/>
          </a:prstGeom>
        </p:spPr>
      </p:pic>
      <p:sp>
        <p:nvSpPr>
          <p:cNvPr id="6" name="Otsikko 1"/>
          <p:cNvSpPr>
            <a:spLocks noGrp="1"/>
          </p:cNvSpPr>
          <p:nvPr>
            <p:ph type="ctrTitle" hasCustomPrompt="1"/>
          </p:nvPr>
        </p:nvSpPr>
        <p:spPr>
          <a:xfrm>
            <a:off x="965728" y="1290003"/>
            <a:ext cx="7189200" cy="2387600"/>
          </a:xfrm>
          <a:noFill/>
        </p:spPr>
        <p:txBody>
          <a:bodyPr anchor="ctr">
            <a:noAutofit/>
          </a:bodyPr>
          <a:lstStyle>
            <a:lvl1pPr algn="ctr">
              <a:defRPr sz="3200">
                <a:solidFill>
                  <a:schemeClr val="bg1"/>
                </a:solidFill>
              </a:defRPr>
            </a:lvl1pPr>
          </a:lstStyle>
          <a:p>
            <a:r>
              <a:rPr lang="fi-FI" dirty="0"/>
              <a:t>Väliotsikko</a:t>
            </a:r>
          </a:p>
        </p:txBody>
      </p:sp>
    </p:spTree>
    <p:extLst>
      <p:ext uri="{BB962C8B-B14F-4D97-AF65-F5344CB8AC3E}">
        <p14:creationId xmlns:p14="http://schemas.microsoft.com/office/powerpoint/2010/main" val="280265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fi-FI" dirty="0"/>
          </a:p>
        </p:txBody>
      </p:sp>
      <p:sp>
        <p:nvSpPr>
          <p:cNvPr id="3" name="Sisällön paikkamerkki 2"/>
          <p:cNvSpPr>
            <a:spLocks noGrp="1"/>
          </p:cNvSpPr>
          <p:nvPr>
            <p:ph sz="half" idx="1"/>
          </p:nvPr>
        </p:nvSpPr>
        <p:spPr>
          <a:xfrm>
            <a:off x="6286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29150" y="1630800"/>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5"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6" name="Kuva 15"/>
          <p:cNvPicPr>
            <a:picLocks noChangeAspect="1"/>
          </p:cNvPicPr>
          <p:nvPr userDrawn="1"/>
        </p:nvPicPr>
        <p:blipFill>
          <a:blip r:embed="rId2"/>
          <a:stretch>
            <a:fillRect/>
          </a:stretch>
        </p:blipFill>
        <p:spPr>
          <a:xfrm>
            <a:off x="8705249" y="6490800"/>
            <a:ext cx="292633" cy="286537"/>
          </a:xfrm>
          <a:prstGeom prst="rect">
            <a:avLst/>
          </a:prstGeom>
        </p:spPr>
      </p:pic>
      <p:sp>
        <p:nvSpPr>
          <p:cNvPr id="18"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11096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13"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5" name="Kuva 14"/>
          <p:cNvPicPr>
            <a:picLocks noChangeAspect="1"/>
          </p:cNvPicPr>
          <p:nvPr userDrawn="1"/>
        </p:nvPicPr>
        <p:blipFill>
          <a:blip r:embed="rId2"/>
          <a:stretch>
            <a:fillRect/>
          </a:stretch>
        </p:blipFill>
        <p:spPr>
          <a:xfrm>
            <a:off x="8705249" y="6490800"/>
            <a:ext cx="292633" cy="286537"/>
          </a:xfrm>
          <a:prstGeom prst="rect">
            <a:avLst/>
          </a:prstGeom>
        </p:spPr>
      </p:pic>
      <p:sp>
        <p:nvSpPr>
          <p:cNvPr id="17"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290424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1" name="Rectangle 4"/>
          <p:cNvSpPr/>
          <p:nvPr userDrawn="1"/>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2"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3" name="Kuva 12"/>
          <p:cNvPicPr>
            <a:picLocks noChangeAspect="1"/>
          </p:cNvPicPr>
          <p:nvPr userDrawn="1"/>
        </p:nvPicPr>
        <p:blipFill>
          <a:blip r:embed="rId2"/>
          <a:stretch>
            <a:fillRect/>
          </a:stretch>
        </p:blipFill>
        <p:spPr>
          <a:xfrm>
            <a:off x="8705249" y="6490800"/>
            <a:ext cx="292633" cy="286537"/>
          </a:xfrm>
          <a:prstGeom prst="rect">
            <a:avLst/>
          </a:prstGeom>
        </p:spPr>
      </p:pic>
      <p:sp>
        <p:nvSpPr>
          <p:cNvPr id="15"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42748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4"/>
          <p:cNvSpPr/>
          <p:nvPr/>
        </p:nvSpPr>
        <p:spPr>
          <a:xfrm>
            <a:off x="0" y="6408621"/>
            <a:ext cx="9144000" cy="455605"/>
          </a:xfrm>
          <a:prstGeom prst="rect">
            <a:avLst/>
          </a:prstGeom>
          <a:solidFill>
            <a:srgbClr val="02B7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2" name="Otsikon paikkamerkki 1"/>
          <p:cNvSpPr>
            <a:spLocks noGrp="1"/>
          </p:cNvSpPr>
          <p:nvPr>
            <p:ph type="title"/>
          </p:nvPr>
        </p:nvSpPr>
        <p:spPr>
          <a:xfrm>
            <a:off x="628650" y="122400"/>
            <a:ext cx="7886700" cy="1325563"/>
          </a:xfrm>
          <a:prstGeom prst="rect">
            <a:avLst/>
          </a:prstGeom>
        </p:spPr>
        <p:txBody>
          <a:bodyPr vert="horz" lIns="91440" tIns="45720" rIns="91440" bIns="45720" rtlCol="0" anchor="ctr">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28650" y="1630800"/>
            <a:ext cx="7886700" cy="4351338"/>
          </a:xfrm>
          <a:prstGeom prst="rect">
            <a:avLst/>
          </a:prstGeom>
        </p:spPr>
        <p:txBody>
          <a:bodyPr vert="horz" lIns="91440" tIns="45720" rIns="91440" bIns="45720" rtlCol="0">
            <a:noAutofit/>
          </a:bodyPr>
          <a:lstStyle/>
          <a:p>
            <a:pPr lvl="0"/>
            <a:r>
              <a:rPr lang="fi-FI" dirty="0"/>
              <a:t>Muokkaa tekstin perustyylejä</a:t>
            </a:r>
          </a:p>
          <a:p>
            <a:pPr marL="742950" marR="0" lvl="1" indent="-230400" algn="l" defTabSz="457200" rtl="0" eaLnBrk="1" fontAlgn="base" latinLnBrk="0" hangingPunct="1">
              <a:lnSpc>
                <a:spcPct val="100000"/>
              </a:lnSpc>
              <a:spcBef>
                <a:spcPct val="20000"/>
              </a:spcBef>
              <a:spcAft>
                <a:spcPts val="600"/>
              </a:spcAft>
              <a:buClrTx/>
              <a:buSzTx/>
              <a:buFont typeface="Arial"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Second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143000" marR="0" lvl="2" indent="-228600" algn="l" defTabSz="457200" rtl="0" eaLnBrk="1" fontAlgn="base" latinLnBrk="0" hangingPunct="1">
              <a:lnSpc>
                <a:spcPct val="100000"/>
              </a:lnSpc>
              <a:spcBef>
                <a:spcPct val="20000"/>
              </a:spcBef>
              <a:spcAft>
                <a:spcPts val="600"/>
              </a:spcAft>
              <a:buClrTx/>
              <a:buSzTx/>
              <a:buFont typeface="Verdana" pitchFamily="34" charset="0"/>
              <a:buChar char="»"/>
              <a:tabLst/>
              <a:defRPr/>
            </a:pP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Third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1600200" marR="0" lvl="3"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Fourth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a:p>
            <a:pPr marL="2057400" marR="0" lvl="4" indent="-228600" algn="l" defTabSz="457200" rtl="0" eaLnBrk="1" fontAlgn="base" latinLnBrk="0" hangingPunct="1">
              <a:lnSpc>
                <a:spcPct val="100000"/>
              </a:lnSpc>
              <a:spcBef>
                <a:spcPct val="20000"/>
              </a:spcBef>
              <a:spcAft>
                <a:spcPts val="600"/>
              </a:spcAft>
              <a:buClrTx/>
              <a:buSzTx/>
              <a:buFont typeface="Arial" pitchFamily="34" charset="0"/>
              <a:buChar char="▫"/>
              <a:tabLst/>
              <a:defRPr/>
            </a:pP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Fifth</a:t>
            </a:r>
            <a:r>
              <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rPr>
              <a:t> </a:t>
            </a:r>
            <a:r>
              <a:rPr kumimoji="0" lang="fi-FI" sz="1600" b="0" i="0" u="none" strike="noStrike" kern="1200" cap="none" spc="0" normalizeH="0" baseline="0" noProof="0" dirty="0" err="1">
                <a:ln>
                  <a:noFill/>
                </a:ln>
                <a:solidFill>
                  <a:srgbClr val="000000"/>
                </a:solidFill>
                <a:effectLst/>
                <a:uLnTx/>
                <a:uFillTx/>
                <a:latin typeface="Verdana"/>
                <a:ea typeface="Verdana" pitchFamily="34" charset="0"/>
                <a:cs typeface="Verdana"/>
              </a:rPr>
              <a:t>level</a:t>
            </a:r>
            <a:endParaRPr kumimoji="0" lang="fi-FI" sz="1600" b="0" i="0" u="none" strike="noStrike" kern="1200" cap="none" spc="0" normalizeH="0" baseline="0" noProof="0" dirty="0">
              <a:ln>
                <a:noFill/>
              </a:ln>
              <a:solidFill>
                <a:srgbClr val="000000"/>
              </a:solidFill>
              <a:effectLst/>
              <a:uLnTx/>
              <a:uFillTx/>
              <a:latin typeface="Verdana"/>
              <a:ea typeface="Verdana" pitchFamily="34" charset="0"/>
              <a:cs typeface="Verdana"/>
            </a:endParaRPr>
          </a:p>
        </p:txBody>
      </p:sp>
      <p:sp>
        <p:nvSpPr>
          <p:cNvPr id="6" name="Dian numeron paikkamerkki 5"/>
          <p:cNvSpPr>
            <a:spLocks noGrp="1"/>
          </p:cNvSpPr>
          <p:nvPr>
            <p:ph type="sldNum" sz="quarter" idx="4"/>
          </p:nvPr>
        </p:nvSpPr>
        <p:spPr>
          <a:xfrm>
            <a:off x="7423183" y="6453859"/>
            <a:ext cx="1080000" cy="365125"/>
          </a:xfrm>
          <a:prstGeom prst="rect">
            <a:avLst/>
          </a:prstGeom>
        </p:spPr>
        <p:txBody>
          <a:bodyPr vert="horz" lIns="91440" tIns="45720" rIns="91440" bIns="45720" rtlCol="0" anchor="ctr"/>
          <a:lstStyle>
            <a:lvl1pPr algn="l">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EF28B38-18CD-45F7-BC13-FDF411831B66}" type="slidenum">
              <a:rPr lang="fi-FI" smtClean="0"/>
              <a:pPr/>
              <a:t>‹#›</a:t>
            </a:fld>
            <a:endParaRPr lang="fi-FI" dirty="0"/>
          </a:p>
        </p:txBody>
      </p:sp>
      <p:pic>
        <p:nvPicPr>
          <p:cNvPr id="10" name="Kuva 9"/>
          <p:cNvPicPr>
            <a:picLocks noChangeAspect="1"/>
          </p:cNvPicPr>
          <p:nvPr/>
        </p:nvPicPr>
        <p:blipFill>
          <a:blip r:embed="rId9"/>
          <a:stretch>
            <a:fillRect/>
          </a:stretch>
        </p:blipFill>
        <p:spPr>
          <a:xfrm>
            <a:off x="8705249" y="6490800"/>
            <a:ext cx="292633" cy="286537"/>
          </a:xfrm>
          <a:prstGeom prst="rect">
            <a:avLst/>
          </a:prstGeom>
        </p:spPr>
      </p:pic>
      <p:sp>
        <p:nvSpPr>
          <p:cNvPr id="8" name="Päivämäärän paikkamerkki 7"/>
          <p:cNvSpPr>
            <a:spLocks noGrp="1"/>
          </p:cNvSpPr>
          <p:nvPr>
            <p:ph type="dt" sz="half" idx="2"/>
          </p:nvPr>
        </p:nvSpPr>
        <p:spPr>
          <a:xfrm>
            <a:off x="5910606" y="6451505"/>
            <a:ext cx="1440694" cy="365125"/>
          </a:xfrm>
          <a:prstGeom prst="rect">
            <a:avLst/>
          </a:prstGeom>
        </p:spPr>
        <p:txBody>
          <a:bodyPr vert="horz" lIns="91440" tIns="45720" rIns="91440" bIns="45720" rtlCol="0" anchor="ctr"/>
          <a:lstStyle>
            <a:lvl1pPr algn="l">
              <a:defRPr sz="1400">
                <a:solidFill>
                  <a:schemeClr val="bg1"/>
                </a:solidFill>
              </a:defRPr>
            </a:lvl1pPr>
          </a:lstStyle>
          <a:p>
            <a:endParaRPr lang="fi-FI" dirty="0"/>
          </a:p>
        </p:txBody>
      </p:sp>
      <p:sp>
        <p:nvSpPr>
          <p:cNvPr id="9" name="Alatunnisteen paikkamerkki 8"/>
          <p:cNvSpPr>
            <a:spLocks noGrp="1"/>
          </p:cNvSpPr>
          <p:nvPr>
            <p:ph type="ftr" sz="quarter" idx="3"/>
          </p:nvPr>
        </p:nvSpPr>
        <p:spPr>
          <a:xfrm>
            <a:off x="609585" y="6448308"/>
            <a:ext cx="5021193" cy="365125"/>
          </a:xfrm>
          <a:prstGeom prst="rect">
            <a:avLst/>
          </a:prstGeom>
        </p:spPr>
        <p:txBody>
          <a:bodyPr vert="horz" lIns="91440" tIns="45720" rIns="91440" bIns="45720" rtlCol="0" anchor="ctr"/>
          <a:lstStyle>
            <a:lvl1pPr algn="l">
              <a:defRPr sz="1400">
                <a:solidFill>
                  <a:schemeClr val="bg1"/>
                </a:solidFill>
              </a:defRPr>
            </a:lvl1pPr>
          </a:lstStyle>
          <a:p>
            <a:r>
              <a:rPr lang="fi-FI"/>
              <a:t>ELÄKETURVAKESKUS</a:t>
            </a:r>
            <a:endParaRPr lang="fi-FI" sz="1300" dirty="0"/>
          </a:p>
        </p:txBody>
      </p:sp>
    </p:spTree>
    <p:extLst>
      <p:ext uri="{BB962C8B-B14F-4D97-AF65-F5344CB8AC3E}">
        <p14:creationId xmlns:p14="http://schemas.microsoft.com/office/powerpoint/2010/main" val="386897314"/>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49" r:id="rId3"/>
    <p:sldLayoutId id="2147483657" r:id="rId4"/>
    <p:sldLayoutId id="2147483652" r:id="rId5"/>
    <p:sldLayoutId id="2147483654" r:id="rId6"/>
    <p:sldLayoutId id="2147483655" r:id="rId7"/>
  </p:sldLayoutIdLst>
  <p:hf hdr="0" dt="0"/>
  <p:txStyles>
    <p:title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marR="0" indent="-230400" algn="l" defTabSz="457200" rtl="0" eaLnBrk="1" fontAlgn="base" latinLnBrk="0" hangingPunct="1">
        <a:lnSpc>
          <a:spcPct val="100000"/>
        </a:lnSpc>
        <a:spcBef>
          <a:spcPct val="20000"/>
        </a:spcBef>
        <a:spcAft>
          <a:spcPts val="600"/>
        </a:spcAft>
        <a:buClrTx/>
        <a:buSzTx/>
        <a:buFont typeface="Arial"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457200" rtl="0" eaLnBrk="1" fontAlgn="base" latinLnBrk="0" hangingPunct="1">
        <a:lnSpc>
          <a:spcPct val="100000"/>
        </a:lnSpc>
        <a:spcBef>
          <a:spcPct val="20000"/>
        </a:spcBef>
        <a:spcAft>
          <a:spcPts val="600"/>
        </a:spcAft>
        <a:buClrTx/>
        <a:buSzTx/>
        <a:buFont typeface="Verdana"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457200" rtl="0" eaLnBrk="1" fontAlgn="base" latinLnBrk="0" hangingPunct="1">
        <a:lnSpc>
          <a:spcPct val="100000"/>
        </a:lnSpc>
        <a:spcBef>
          <a:spcPct val="20000"/>
        </a:spcBef>
        <a:spcAft>
          <a:spcPts val="600"/>
        </a:spcAft>
        <a:buClrTx/>
        <a:buSzTx/>
        <a:buFont typeface="Arial" pitchFamily="34" charset="0"/>
        <a:buChar char="▫"/>
        <a:tabLst/>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Kustannustenjako kuvina</a:t>
            </a:r>
          </a:p>
        </p:txBody>
      </p:sp>
      <p:sp>
        <p:nvSpPr>
          <p:cNvPr id="3" name="Alaotsikko 2"/>
          <p:cNvSpPr>
            <a:spLocks noGrp="1"/>
          </p:cNvSpPr>
          <p:nvPr>
            <p:ph type="subTitle" idx="1"/>
          </p:nvPr>
        </p:nvSpPr>
        <p:spPr>
          <a:xfrm>
            <a:off x="1722549" y="3140299"/>
            <a:ext cx="6832800" cy="1280160"/>
          </a:xfrm>
        </p:spPr>
        <p:txBody>
          <a:bodyPr/>
          <a:lstStyle/>
          <a:p>
            <a:pPr algn="l"/>
            <a:r>
              <a:rPr lang="fi-FI" dirty="0"/>
              <a:t>Kuvapaketti sisältää keskeisiä tietoja työeläkejärjestelmän rahoituksesta ja kustannustenjaosta </a:t>
            </a:r>
          </a:p>
          <a:p>
            <a:pPr algn="l"/>
            <a:r>
              <a:rPr lang="fi-FI" dirty="0"/>
              <a:t>16.12.2019</a:t>
            </a:r>
          </a:p>
          <a:p>
            <a:pPr algn="l"/>
            <a:endParaRPr lang="fi-FI" dirty="0"/>
          </a:p>
        </p:txBody>
      </p:sp>
    </p:spTree>
    <p:extLst>
      <p:ext uri="{BB962C8B-B14F-4D97-AF65-F5344CB8AC3E}">
        <p14:creationId xmlns:p14="http://schemas.microsoft.com/office/powerpoint/2010/main" val="3427472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2240" y="184580"/>
            <a:ext cx="7886700" cy="983069"/>
          </a:xfrm>
        </p:spPr>
        <p:txBody>
          <a:bodyPr/>
          <a:lstStyle/>
          <a:p>
            <a:r>
              <a:rPr lang="fi-FI" dirty="0"/>
              <a:t>Maksetut TyEL- ja MEL-eläkkeet vuosina </a:t>
            </a:r>
            <a:br>
              <a:rPr lang="fi-FI" dirty="0"/>
            </a:br>
            <a:r>
              <a:rPr lang="fi-FI" dirty="0"/>
              <a:t>2001–2018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10</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graphicFrame>
        <p:nvGraphicFramePr>
          <p:cNvPr id="7" name="Kaavio 6">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7834054"/>
              </p:ext>
            </p:extLst>
          </p:nvPr>
        </p:nvGraphicFramePr>
        <p:xfrm>
          <a:off x="655093" y="1235681"/>
          <a:ext cx="7970291" cy="4860540"/>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Ryhmä 14">
            <a:extLst>
              <a:ext uri="{FF2B5EF4-FFF2-40B4-BE49-F238E27FC236}">
                <a16:creationId xmlns:a16="http://schemas.microsoft.com/office/drawing/2014/main" id="{DFF27EC3-0D53-4BD3-8650-3E125BB005F9}"/>
              </a:ext>
              <a:ext uri="{C183D7F6-B498-43B3-948B-1728B52AA6E4}">
                <adec:decorative xmlns:adec="http://schemas.microsoft.com/office/drawing/2017/decorative" val="1"/>
              </a:ext>
            </a:extLst>
          </p:cNvPr>
          <p:cNvGrpSpPr/>
          <p:nvPr/>
        </p:nvGrpSpPr>
        <p:grpSpPr>
          <a:xfrm>
            <a:off x="2720952" y="5588062"/>
            <a:ext cx="4719385" cy="521440"/>
            <a:chOff x="2418802" y="5622319"/>
            <a:chExt cx="4719385" cy="630942"/>
          </a:xfrm>
        </p:grpSpPr>
        <p:sp>
          <p:nvSpPr>
            <p:cNvPr id="10" name="Tekstiruutu 9"/>
            <p:cNvSpPr txBox="1"/>
            <p:nvPr/>
          </p:nvSpPr>
          <p:spPr>
            <a:xfrm>
              <a:off x="2963583" y="5622319"/>
              <a:ext cx="4174604" cy="630942"/>
            </a:xfrm>
            <a:prstGeom prst="rect">
              <a:avLst/>
            </a:prstGeom>
            <a:noFill/>
          </p:spPr>
          <p:txBody>
            <a:bodyPr wrap="none" rtlCol="0">
              <a:spAutoFit/>
            </a:bodyPr>
            <a:lstStyle/>
            <a:p>
              <a:r>
                <a:rPr lang="fi-FI" sz="1400" dirty="0"/>
                <a:t>Maksetut eläkkeet yhteensä </a:t>
              </a:r>
            </a:p>
            <a:p>
              <a:pPr>
                <a:lnSpc>
                  <a:spcPct val="50000"/>
                </a:lnSpc>
              </a:pPr>
              <a:r>
                <a:rPr lang="fi-FI" sz="1400" dirty="0"/>
                <a:t>        </a:t>
              </a:r>
            </a:p>
            <a:p>
              <a:r>
                <a:rPr lang="fi-FI" sz="1400" dirty="0"/>
                <a:t>Yhteisesti kustannettavien eläkkeiden osuus</a:t>
              </a:r>
            </a:p>
          </p:txBody>
        </p:sp>
        <p:grpSp>
          <p:nvGrpSpPr>
            <p:cNvPr id="14" name="Ryhmä 13">
              <a:extLst>
                <a:ext uri="{FF2B5EF4-FFF2-40B4-BE49-F238E27FC236}">
                  <a16:creationId xmlns:a16="http://schemas.microsoft.com/office/drawing/2014/main" id="{7E29B981-8461-429C-A2AA-33864D51A33C}"/>
                </a:ext>
              </a:extLst>
            </p:cNvPr>
            <p:cNvGrpSpPr/>
            <p:nvPr/>
          </p:nvGrpSpPr>
          <p:grpSpPr>
            <a:xfrm>
              <a:off x="2418802" y="5665894"/>
              <a:ext cx="578203" cy="498359"/>
              <a:chOff x="2418802" y="5665894"/>
              <a:chExt cx="578203" cy="556927"/>
            </a:xfrm>
          </p:grpSpPr>
          <p:sp>
            <p:nvSpPr>
              <p:cNvPr id="12" name="Suorakulmio 11"/>
              <p:cNvSpPr/>
              <p:nvPr/>
            </p:nvSpPr>
            <p:spPr>
              <a:xfrm>
                <a:off x="2708973" y="5665894"/>
                <a:ext cx="288032" cy="21602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1" name="Suorakulmio 10"/>
              <p:cNvSpPr/>
              <p:nvPr/>
            </p:nvSpPr>
            <p:spPr>
              <a:xfrm>
                <a:off x="2708973" y="6006797"/>
                <a:ext cx="288032" cy="21602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3" name="Suorakulmio 12"/>
              <p:cNvSpPr/>
              <p:nvPr/>
            </p:nvSpPr>
            <p:spPr>
              <a:xfrm>
                <a:off x="2418802" y="5665894"/>
                <a:ext cx="288032" cy="21602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grpSp>
      </p:grpSp>
    </p:spTree>
    <p:extLst>
      <p:ext uri="{BB962C8B-B14F-4D97-AF65-F5344CB8AC3E}">
        <p14:creationId xmlns:p14="http://schemas.microsoft.com/office/powerpoint/2010/main" val="28376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264544"/>
            <a:ext cx="7886700" cy="975546"/>
          </a:xfrm>
        </p:spPr>
        <p:txBody>
          <a:bodyPr/>
          <a:lstStyle/>
          <a:p>
            <a:r>
              <a:rPr lang="fi-FI" dirty="0"/>
              <a:t>YEL:n mukainen eläkemeno ja valtion osuus</a:t>
            </a:r>
            <a:br>
              <a:rPr lang="fi-FI" dirty="0"/>
            </a:br>
            <a:r>
              <a:rPr lang="fi-FI" dirty="0"/>
              <a:t>vuosina 1991–2018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11</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7" name="Kuva 6">
            <a:extLst>
              <a:ext uri="{FF2B5EF4-FFF2-40B4-BE49-F238E27FC236}">
                <a16:creationId xmlns:a16="http://schemas.microsoft.com/office/drawing/2014/main" id="{6310303D-687E-4C96-A6C4-18DC527AE8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5487" y="1300084"/>
            <a:ext cx="7986452" cy="4980864"/>
          </a:xfrm>
          <a:prstGeom prst="rect">
            <a:avLst/>
          </a:prstGeom>
        </p:spPr>
      </p:pic>
    </p:spTree>
    <p:extLst>
      <p:ext uri="{BB962C8B-B14F-4D97-AF65-F5344CB8AC3E}">
        <p14:creationId xmlns:p14="http://schemas.microsoft.com/office/powerpoint/2010/main" val="172420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1482" y="166455"/>
            <a:ext cx="7886700" cy="1043455"/>
          </a:xfrm>
        </p:spPr>
        <p:txBody>
          <a:bodyPr/>
          <a:lstStyle/>
          <a:p>
            <a:r>
              <a:rPr lang="fi-FI" dirty="0"/>
              <a:t>MYEL:n mukainen eläkemeno ja valtion osuus vuosina 1990–2018 </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12</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6612B69C-0281-4C5D-81AD-7C8582A509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2881" y="1209910"/>
            <a:ext cx="8035224" cy="5121084"/>
          </a:xfrm>
          <a:prstGeom prst="rect">
            <a:avLst/>
          </a:prstGeom>
        </p:spPr>
      </p:pic>
    </p:spTree>
    <p:extLst>
      <p:ext uri="{BB962C8B-B14F-4D97-AF65-F5344CB8AC3E}">
        <p14:creationId xmlns:p14="http://schemas.microsoft.com/office/powerpoint/2010/main" val="214471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6436" y="369275"/>
            <a:ext cx="7886700" cy="938842"/>
          </a:xfrm>
        </p:spPr>
        <p:txBody>
          <a:bodyPr/>
          <a:lstStyle/>
          <a:p>
            <a:r>
              <a:rPr lang="fi-FI" dirty="0"/>
              <a:t>Palkattomien aikojen perusteella maksetut eläkkeen osat vuosina 2006–2018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13</a:t>
            </a:fld>
            <a:endParaRPr lang="fi-FI" dirty="0"/>
          </a:p>
        </p:txBody>
      </p:sp>
      <p:sp>
        <p:nvSpPr>
          <p:cNvPr id="6" name="Alatunnisteen paikkamerkki 5"/>
          <p:cNvSpPr>
            <a:spLocks noGrp="1"/>
          </p:cNvSpPr>
          <p:nvPr>
            <p:ph type="ftr" sz="quarter" idx="3"/>
          </p:nvPr>
        </p:nvSpPr>
        <p:spPr/>
        <p:txBody>
          <a:bodyPr/>
          <a:lstStyle/>
          <a:p>
            <a:r>
              <a:rPr lang="fi-FI" dirty="0"/>
              <a:t>ELÄKETURVAKESKUS</a:t>
            </a:r>
            <a:endParaRPr lang="fi-FI" sz="1300" dirty="0"/>
          </a:p>
        </p:txBody>
      </p:sp>
      <p:pic>
        <p:nvPicPr>
          <p:cNvPr id="7" name="Kuva 6">
            <a:extLst>
              <a:ext uri="{FF2B5EF4-FFF2-40B4-BE49-F238E27FC236}">
                <a16:creationId xmlns:a16="http://schemas.microsoft.com/office/drawing/2014/main" id="{636CEDDC-5064-4106-95F2-1D2CCA81BF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9934" y="1189286"/>
            <a:ext cx="8724132" cy="4925995"/>
          </a:xfrm>
          <a:prstGeom prst="rect">
            <a:avLst/>
          </a:prstGeom>
        </p:spPr>
      </p:pic>
    </p:spTree>
    <p:extLst>
      <p:ext uri="{BB962C8B-B14F-4D97-AF65-F5344CB8AC3E}">
        <p14:creationId xmlns:p14="http://schemas.microsoft.com/office/powerpoint/2010/main" val="372346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48139" y="108532"/>
            <a:ext cx="7630736" cy="915466"/>
          </a:xfrm>
        </p:spPr>
        <p:txBody>
          <a:bodyPr/>
          <a:lstStyle/>
          <a:p>
            <a:r>
              <a:rPr lang="fi-FI" dirty="0"/>
              <a:t>VEKL:n perusteella maksetut etuudet </a:t>
            </a:r>
            <a:br>
              <a:rPr lang="fi-FI" dirty="0"/>
            </a:br>
            <a:r>
              <a:rPr lang="fi-FI" dirty="0"/>
              <a:t>vuosina 2006–2018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14</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8" name="Kuva 7">
            <a:extLst>
              <a:ext uri="{FF2B5EF4-FFF2-40B4-BE49-F238E27FC236}">
                <a16:creationId xmlns:a16="http://schemas.microsoft.com/office/drawing/2014/main" id="{F7AEFEBD-0F91-47D7-820A-DFB6B543D0F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991" y="1166739"/>
            <a:ext cx="8023031" cy="5133277"/>
          </a:xfrm>
          <a:prstGeom prst="rect">
            <a:avLst/>
          </a:prstGeom>
        </p:spPr>
      </p:pic>
    </p:spTree>
    <p:extLst>
      <p:ext uri="{BB962C8B-B14F-4D97-AF65-F5344CB8AC3E}">
        <p14:creationId xmlns:p14="http://schemas.microsoft.com/office/powerpoint/2010/main" val="118234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28474" y="122401"/>
            <a:ext cx="8239454" cy="1173740"/>
          </a:xfrm>
        </p:spPr>
        <p:txBody>
          <a:bodyPr/>
          <a:lstStyle/>
          <a:p>
            <a:r>
              <a:rPr lang="fi-FI" dirty="0"/>
              <a:t>TVR-maksu suhteessa vakuutettuun palkka-summaan ja työttömyysaste vuosina 1990–2018 </a:t>
            </a:r>
          </a:p>
        </p:txBody>
      </p:sp>
      <p:sp>
        <p:nvSpPr>
          <p:cNvPr id="3" name="Dian numeron paikkamerkki 2"/>
          <p:cNvSpPr>
            <a:spLocks noGrp="1"/>
          </p:cNvSpPr>
          <p:nvPr>
            <p:ph type="sldNum" sz="quarter" idx="4"/>
          </p:nvPr>
        </p:nvSpPr>
        <p:spPr/>
        <p:txBody>
          <a:bodyPr/>
          <a:lstStyle/>
          <a:p>
            <a:fld id="{AEF28B38-18CD-45F7-BC13-FDF411831B66}" type="slidenum">
              <a:rPr lang="fi-FI" smtClean="0"/>
              <a:pPr/>
              <a:t>15</a:t>
            </a:fld>
            <a:endParaRPr lang="fi-FI" dirty="0"/>
          </a:p>
        </p:txBody>
      </p:sp>
      <p:sp>
        <p:nvSpPr>
          <p:cNvPr id="4" name="Alatunnisteen paikkamerkki 3"/>
          <p:cNvSpPr>
            <a:spLocks noGrp="1"/>
          </p:cNvSpPr>
          <p:nvPr>
            <p:ph type="ftr" sz="quarter" idx="3"/>
          </p:nvPr>
        </p:nvSpPr>
        <p:spPr/>
        <p:txBody>
          <a:bodyPr/>
          <a:lstStyle/>
          <a:p>
            <a:r>
              <a:rPr lang="fi-FI" dirty="0"/>
              <a:t>ELÄKETURVAKESKUS</a:t>
            </a:r>
            <a:endParaRPr lang="fi-FI" sz="1300" dirty="0"/>
          </a:p>
        </p:txBody>
      </p:sp>
      <p:pic>
        <p:nvPicPr>
          <p:cNvPr id="5" name="Kuva 4">
            <a:extLst>
              <a:ext uri="{FF2B5EF4-FFF2-40B4-BE49-F238E27FC236}">
                <a16:creationId xmlns:a16="http://schemas.microsoft.com/office/drawing/2014/main" id="{0D21DABA-F5D9-4C96-A98B-1FD426B373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2312" y="1330245"/>
            <a:ext cx="7248772" cy="5078408"/>
          </a:xfrm>
          <a:prstGeom prst="rect">
            <a:avLst/>
          </a:prstGeom>
        </p:spPr>
      </p:pic>
    </p:spTree>
    <p:extLst>
      <p:ext uri="{BB962C8B-B14F-4D97-AF65-F5344CB8AC3E}">
        <p14:creationId xmlns:p14="http://schemas.microsoft.com/office/powerpoint/2010/main" val="2900064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0932" y="176657"/>
            <a:ext cx="7886700" cy="1160490"/>
          </a:xfrm>
        </p:spPr>
        <p:txBody>
          <a:bodyPr/>
          <a:lstStyle/>
          <a:p>
            <a:r>
              <a:rPr lang="fi-FI" dirty="0"/>
              <a:t>TyEL- ja MEL-eläkevarat vastuuosittain vuosina 2007–2018, 31.12.</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01AB9121-C97C-454C-B86A-A5948C82F7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428" y="1337147"/>
            <a:ext cx="9144000" cy="4687670"/>
          </a:xfrm>
          <a:prstGeom prst="rect">
            <a:avLst/>
          </a:prstGeom>
        </p:spPr>
      </p:pic>
    </p:spTree>
    <p:extLst>
      <p:ext uri="{BB962C8B-B14F-4D97-AF65-F5344CB8AC3E}">
        <p14:creationId xmlns:p14="http://schemas.microsoft.com/office/powerpoint/2010/main" val="203539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0"/>
            <a:ext cx="7886700" cy="942125"/>
          </a:xfrm>
        </p:spPr>
        <p:txBody>
          <a:bodyPr/>
          <a:lstStyle/>
          <a:p>
            <a:r>
              <a:rPr lang="fi-FI" dirty="0"/>
              <a:t>TyEL- ja MEL-vakuutusmaksu eläkelaitos-</a:t>
            </a:r>
            <a:br>
              <a:rPr lang="fi-FI" dirty="0"/>
            </a:br>
            <a:r>
              <a:rPr lang="fi-FI" dirty="0"/>
              <a:t>tyypeittäin vuonna 2020</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17</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55DC3723-2BA8-4308-9F95-A3C8661E9FA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8650" y="1244228"/>
            <a:ext cx="7681626" cy="4773582"/>
          </a:xfrm>
          <a:prstGeom prst="rect">
            <a:avLst/>
          </a:prstGeom>
        </p:spPr>
      </p:pic>
    </p:spTree>
    <p:extLst>
      <p:ext uri="{BB962C8B-B14F-4D97-AF65-F5344CB8AC3E}">
        <p14:creationId xmlns:p14="http://schemas.microsoft.com/office/powerpoint/2010/main" val="344766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18</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7" name="Otsikko 1"/>
          <p:cNvSpPr>
            <a:spLocks noGrp="1"/>
          </p:cNvSpPr>
          <p:nvPr>
            <p:ph type="title"/>
          </p:nvPr>
        </p:nvSpPr>
        <p:spPr>
          <a:xfrm>
            <a:off x="930219" y="140124"/>
            <a:ext cx="7886700" cy="600931"/>
          </a:xfrm>
        </p:spPr>
        <p:txBody>
          <a:bodyPr/>
          <a:lstStyle/>
          <a:p>
            <a:r>
              <a:rPr lang="fi-FI" dirty="0"/>
              <a:t>Työeläkemaksuprosentit vuonna 2020</a:t>
            </a:r>
            <a:endParaRPr lang="en-US" dirty="0"/>
          </a:p>
        </p:txBody>
      </p:sp>
      <p:pic>
        <p:nvPicPr>
          <p:cNvPr id="2" name="Kuva 1">
            <a:extLst>
              <a:ext uri="{FF2B5EF4-FFF2-40B4-BE49-F238E27FC236}">
                <a16:creationId xmlns:a16="http://schemas.microsoft.com/office/drawing/2014/main" id="{0FA11DEE-4599-478D-B810-3DC9F597A3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2457" y="918579"/>
            <a:ext cx="8279086" cy="5346655"/>
          </a:xfrm>
          <a:prstGeom prst="rect">
            <a:avLst/>
          </a:prstGeom>
        </p:spPr>
      </p:pic>
    </p:spTree>
    <p:extLst>
      <p:ext uri="{BB962C8B-B14F-4D97-AF65-F5344CB8AC3E}">
        <p14:creationId xmlns:p14="http://schemas.microsoft.com/office/powerpoint/2010/main" val="165033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74308" y="190637"/>
            <a:ext cx="8078623" cy="1325563"/>
          </a:xfrm>
        </p:spPr>
        <p:txBody>
          <a:bodyPr/>
          <a:lstStyle/>
          <a:p>
            <a:r>
              <a:rPr lang="fi-FI" dirty="0"/>
              <a:t>Työeläkevakuutusyhtiössä vakuutetun työnantajan TyEL-maksun osat keskimäärin</a:t>
            </a:r>
            <a:br>
              <a:rPr lang="fi-FI" dirty="0"/>
            </a:br>
            <a:r>
              <a:rPr lang="fi-FI" dirty="0"/>
              <a:t>vuonna 2020</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19</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16B7D266-F5E3-4989-9FAD-7D2A74DF10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99265" y="1661007"/>
            <a:ext cx="5145470" cy="3535986"/>
          </a:xfrm>
          <a:prstGeom prst="rect">
            <a:avLst/>
          </a:prstGeom>
        </p:spPr>
      </p:pic>
    </p:spTree>
    <p:extLst>
      <p:ext uri="{BB962C8B-B14F-4D97-AF65-F5344CB8AC3E}">
        <p14:creationId xmlns:p14="http://schemas.microsoft.com/office/powerpoint/2010/main" val="125596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2</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7" name="Otsikko 1"/>
          <p:cNvSpPr>
            <a:spLocks noGrp="1"/>
          </p:cNvSpPr>
          <p:nvPr>
            <p:ph type="title"/>
          </p:nvPr>
        </p:nvSpPr>
        <p:spPr>
          <a:xfrm>
            <a:off x="1072573" y="276014"/>
            <a:ext cx="7886700" cy="600931"/>
          </a:xfrm>
        </p:spPr>
        <p:txBody>
          <a:bodyPr/>
          <a:lstStyle/>
          <a:p>
            <a:r>
              <a:rPr lang="fi-FI" dirty="0"/>
              <a:t>Työeläkkeiden rahavirrat vuonna 2018</a:t>
            </a:r>
            <a:endParaRPr lang="en-US" dirty="0"/>
          </a:p>
        </p:txBody>
      </p:sp>
      <p:sp>
        <p:nvSpPr>
          <p:cNvPr id="3" name="Suorakulmio 2">
            <a:extLst>
              <a:ext uri="{C183D7F6-B498-43B3-948B-1728B52AA6E4}">
                <adec:decorative xmlns:adec="http://schemas.microsoft.com/office/drawing/2017/decorative" val="1"/>
              </a:ext>
            </a:extLst>
          </p:cNvPr>
          <p:cNvSpPr/>
          <p:nvPr/>
        </p:nvSpPr>
        <p:spPr>
          <a:xfrm>
            <a:off x="3000375" y="867489"/>
            <a:ext cx="3667125" cy="361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kstiruutu 1">
            <a:extLst>
              <a:ext uri="{C183D7F6-B498-43B3-948B-1728B52AA6E4}">
                <adec:decorative xmlns:adec="http://schemas.microsoft.com/office/drawing/2017/decorative" val="1"/>
              </a:ext>
            </a:extLst>
          </p:cNvPr>
          <p:cNvSpPr txBox="1"/>
          <p:nvPr/>
        </p:nvSpPr>
        <p:spPr>
          <a:xfrm>
            <a:off x="3792071" y="951935"/>
            <a:ext cx="2070847" cy="400110"/>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kstiruutu 8">
            <a:extLst>
              <a:ext uri="{C183D7F6-B498-43B3-948B-1728B52AA6E4}">
                <adec:decorative xmlns:adec="http://schemas.microsoft.com/office/drawing/2017/decorative" val="1"/>
              </a:ext>
            </a:extLst>
          </p:cNvPr>
          <p:cNvSpPr txBox="1"/>
          <p:nvPr/>
        </p:nvSpPr>
        <p:spPr>
          <a:xfrm>
            <a:off x="6220691" y="5583382"/>
            <a:ext cx="2078182" cy="415636"/>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pic>
        <p:nvPicPr>
          <p:cNvPr id="8" name="Kuva 7">
            <a:extLst>
              <a:ext uri="{FF2B5EF4-FFF2-40B4-BE49-F238E27FC236}">
                <a16:creationId xmlns:a16="http://schemas.microsoft.com/office/drawing/2014/main" id="{E9102E12-32E6-4B73-9F5C-9DC58DF9F3C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68" y="1124222"/>
            <a:ext cx="8352692" cy="5063218"/>
          </a:xfrm>
          <a:prstGeom prst="rect">
            <a:avLst/>
          </a:prstGeom>
        </p:spPr>
      </p:pic>
      <p:sp>
        <p:nvSpPr>
          <p:cNvPr id="11" name="Tekstiruutu 10">
            <a:extLst>
              <a:ext uri="{FF2B5EF4-FFF2-40B4-BE49-F238E27FC236}">
                <a16:creationId xmlns:a16="http://schemas.microsoft.com/office/drawing/2014/main" id="{F50D35DB-3566-47D8-8815-52A38DA6D6D2}"/>
              </a:ext>
              <a:ext uri="{C183D7F6-B498-43B3-948B-1728B52AA6E4}">
                <adec:decorative xmlns:adec="http://schemas.microsoft.com/office/drawing/2017/decorative" val="1"/>
              </a:ext>
            </a:extLst>
          </p:cNvPr>
          <p:cNvSpPr txBox="1"/>
          <p:nvPr/>
        </p:nvSpPr>
        <p:spPr>
          <a:xfrm>
            <a:off x="3078480" y="1159104"/>
            <a:ext cx="3142211" cy="400110"/>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kstiruutu 11">
            <a:extLst>
              <a:ext uri="{FF2B5EF4-FFF2-40B4-BE49-F238E27FC236}">
                <a16:creationId xmlns:a16="http://schemas.microsoft.com/office/drawing/2014/main" id="{D502D56C-FF47-40EE-A25F-0354C98C3AF2}"/>
              </a:ext>
              <a:ext uri="{C183D7F6-B498-43B3-948B-1728B52AA6E4}">
                <adec:decorative xmlns:adec="http://schemas.microsoft.com/office/drawing/2017/decorative" val="1"/>
              </a:ext>
            </a:extLst>
          </p:cNvPr>
          <p:cNvSpPr txBox="1"/>
          <p:nvPr/>
        </p:nvSpPr>
        <p:spPr>
          <a:xfrm>
            <a:off x="5984240" y="5862320"/>
            <a:ext cx="2078182" cy="400110"/>
          </a:xfrm>
          <a:prstGeom prst="rect">
            <a:avLst/>
          </a:prstGeom>
          <a:solidFill>
            <a:schemeClr val="bg1"/>
          </a:solidFill>
        </p:spPr>
        <p:txBody>
          <a:bodyPr wrap="square" rtlCol="0">
            <a:spAutoFit/>
          </a:bodyPr>
          <a:lstStyle/>
          <a:p>
            <a:endParaRPr lang="fi-FI"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0381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4"/>
          </p:nvPr>
        </p:nvSpPr>
        <p:spPr/>
        <p:txBody>
          <a:bodyPr/>
          <a:lstStyle/>
          <a:p>
            <a:fld id="{AEF28B38-18CD-45F7-BC13-FDF411831B66}" type="slidenum">
              <a:rPr lang="fi-FI" smtClean="0"/>
              <a:pPr/>
              <a:t>20</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sp>
        <p:nvSpPr>
          <p:cNvPr id="8" name="Otsikko 1"/>
          <p:cNvSpPr txBox="1">
            <a:spLocks/>
          </p:cNvSpPr>
          <p:nvPr/>
        </p:nvSpPr>
        <p:spPr>
          <a:xfrm>
            <a:off x="358579" y="324916"/>
            <a:ext cx="7886700" cy="805648"/>
          </a:xfrm>
          <a:prstGeom prst="rect">
            <a:avLst/>
          </a:prstGeom>
        </p:spPr>
        <p:txBody>
          <a:bodyPr vert="horz" lIns="91440" tIns="45720" rIns="91440" bIns="45720" rtlCol="0" anchor="ctr">
            <a:noAutofit/>
          </a:bodyPr>
          <a:lstStyle>
            <a:lvl1pPr algn="l" defTabSz="685800" rtl="0" eaLnBrk="1" latinLnBrk="0" hangingPunct="1">
              <a:lnSpc>
                <a:spcPct val="100000"/>
              </a:lnSpc>
              <a:spcBef>
                <a:spcPct val="0"/>
              </a:spcBef>
              <a:buNone/>
              <a:defRPr sz="2300" b="1"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cs typeface="Verdana"/>
              </a:rPr>
              <a:t>Keskimääräinen</a:t>
            </a:r>
            <a:r>
              <a:rPr lang="fi-FI" dirty="0"/>
              <a:t> </a:t>
            </a:r>
            <a:r>
              <a:rPr lang="fi-FI" dirty="0">
                <a:cs typeface="Verdana"/>
              </a:rPr>
              <a:t>TEL-/TyEL-maksu vuosina 1962–2020</a:t>
            </a:r>
            <a:endParaRPr lang="en-US" dirty="0"/>
          </a:p>
        </p:txBody>
      </p:sp>
      <p:pic>
        <p:nvPicPr>
          <p:cNvPr id="2" name="Kuva 1">
            <a:extLst>
              <a:ext uri="{FF2B5EF4-FFF2-40B4-BE49-F238E27FC236}">
                <a16:creationId xmlns:a16="http://schemas.microsoft.com/office/drawing/2014/main" id="{56C4D4A7-60F8-4570-A738-A75A92C02CA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9868" y="1014120"/>
            <a:ext cx="8724132" cy="5212532"/>
          </a:xfrm>
          <a:prstGeom prst="rect">
            <a:avLst/>
          </a:prstGeom>
        </p:spPr>
      </p:pic>
    </p:spTree>
    <p:extLst>
      <p:ext uri="{BB962C8B-B14F-4D97-AF65-F5344CB8AC3E}">
        <p14:creationId xmlns:p14="http://schemas.microsoft.com/office/powerpoint/2010/main" val="258862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05131" y="203568"/>
            <a:ext cx="7014759" cy="817157"/>
          </a:xfrm>
        </p:spPr>
        <p:txBody>
          <a:bodyPr/>
          <a:lstStyle/>
          <a:p>
            <a:r>
              <a:rPr lang="fi-FI" dirty="0"/>
              <a:t>Osittain rahastoiva järjestelmä</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3</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7F67B7DA-AC98-4DDA-B5DD-DF12B876A8F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4662" y="1358977"/>
            <a:ext cx="6675699" cy="3395766"/>
          </a:xfrm>
          <a:prstGeom prst="rect">
            <a:avLst/>
          </a:prstGeom>
        </p:spPr>
      </p:pic>
    </p:spTree>
    <p:extLst>
      <p:ext uri="{BB962C8B-B14F-4D97-AF65-F5344CB8AC3E}">
        <p14:creationId xmlns:p14="http://schemas.microsoft.com/office/powerpoint/2010/main" val="7478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49" y="122400"/>
            <a:ext cx="8351577" cy="1325563"/>
          </a:xfrm>
        </p:spPr>
        <p:txBody>
          <a:bodyPr/>
          <a:lstStyle/>
          <a:p>
            <a:r>
              <a:rPr lang="fi-FI" dirty="0" err="1"/>
              <a:t>TyEL-</a:t>
            </a:r>
            <a:r>
              <a:rPr lang="fi-FI" dirty="0"/>
              <a:t> ja </a:t>
            </a:r>
            <a:r>
              <a:rPr lang="fi-FI" dirty="0" err="1"/>
              <a:t>MEL-eläkkeiden</a:t>
            </a:r>
            <a:r>
              <a:rPr lang="fi-FI" dirty="0"/>
              <a:t> osittainen rahastointi</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4</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D421CA0F-C458-4BF4-BFF1-F1E8F86D561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4767" y="1447963"/>
            <a:ext cx="6779340" cy="3371380"/>
          </a:xfrm>
          <a:prstGeom prst="rect">
            <a:avLst/>
          </a:prstGeom>
        </p:spPr>
      </p:pic>
    </p:spTree>
    <p:extLst>
      <p:ext uri="{BB962C8B-B14F-4D97-AF65-F5344CB8AC3E}">
        <p14:creationId xmlns:p14="http://schemas.microsoft.com/office/powerpoint/2010/main" val="63759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7300" y="99385"/>
            <a:ext cx="7886700" cy="655522"/>
          </a:xfrm>
        </p:spPr>
        <p:txBody>
          <a:bodyPr/>
          <a:lstStyle/>
          <a:p>
            <a:r>
              <a:rPr lang="fi-FI" dirty="0"/>
              <a:t>Työeläkkeiden rahoitus Suomessa</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5</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B58C6F79-A003-45D2-AA7C-698CB0FC90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26769" y="950258"/>
            <a:ext cx="5950212" cy="5255207"/>
          </a:xfrm>
          <a:prstGeom prst="rect">
            <a:avLst/>
          </a:prstGeom>
        </p:spPr>
      </p:pic>
    </p:spTree>
    <p:extLst>
      <p:ext uri="{BB962C8B-B14F-4D97-AF65-F5344CB8AC3E}">
        <p14:creationId xmlns:p14="http://schemas.microsoft.com/office/powerpoint/2010/main" val="4171564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08575" y="124914"/>
            <a:ext cx="7886700" cy="1325563"/>
          </a:xfrm>
        </p:spPr>
        <p:txBody>
          <a:bodyPr/>
          <a:lstStyle/>
          <a:p>
            <a:r>
              <a:rPr lang="fi-FI" dirty="0"/>
              <a:t>Viimeinen eläkelaitos maksaa eläkkeensaajan kaikki eläkeosat</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6</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3" name="Kuva 2">
            <a:extLst>
              <a:ext uri="{FF2B5EF4-FFF2-40B4-BE49-F238E27FC236}">
                <a16:creationId xmlns:a16="http://schemas.microsoft.com/office/drawing/2014/main" id="{E7504410-8B5A-4DCF-9468-F356692732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77419" y="1359228"/>
            <a:ext cx="6389162" cy="4139543"/>
          </a:xfrm>
          <a:prstGeom prst="rect">
            <a:avLst/>
          </a:prstGeom>
        </p:spPr>
      </p:pic>
    </p:spTree>
    <p:extLst>
      <p:ext uri="{BB962C8B-B14F-4D97-AF65-F5344CB8AC3E}">
        <p14:creationId xmlns:p14="http://schemas.microsoft.com/office/powerpoint/2010/main" val="1757075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9034" y="122401"/>
            <a:ext cx="7886700" cy="901182"/>
          </a:xfrm>
        </p:spPr>
        <p:txBody>
          <a:bodyPr/>
          <a:lstStyle/>
          <a:p>
            <a:r>
              <a:rPr lang="fi-FI" dirty="0"/>
              <a:t>Työeläkkeiden kustannustenjako</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7</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2894F26E-B69B-4AC1-89C2-F1CB824EAF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2023" y="1214926"/>
            <a:ext cx="6474513" cy="4834547"/>
          </a:xfrm>
          <a:prstGeom prst="rect">
            <a:avLst/>
          </a:prstGeom>
        </p:spPr>
      </p:pic>
    </p:spTree>
    <p:extLst>
      <p:ext uri="{BB962C8B-B14F-4D97-AF65-F5344CB8AC3E}">
        <p14:creationId xmlns:p14="http://schemas.microsoft.com/office/powerpoint/2010/main" val="133172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85" y="190812"/>
            <a:ext cx="8086726" cy="844251"/>
          </a:xfrm>
        </p:spPr>
        <p:txBody>
          <a:bodyPr/>
          <a:lstStyle/>
          <a:p>
            <a:r>
              <a:rPr lang="fi-FI" dirty="0"/>
              <a:t>Toisten puolesta maksetut eläkeosat </a:t>
            </a:r>
            <a:br>
              <a:rPr lang="fi-FI" dirty="0"/>
            </a:br>
            <a:r>
              <a:rPr lang="fi-FI" dirty="0"/>
              <a:t>vuosina2001–2018</a:t>
            </a:r>
          </a:p>
        </p:txBody>
      </p:sp>
      <p:sp>
        <p:nvSpPr>
          <p:cNvPr id="4" name="Dian numeron paikkamerkki 3"/>
          <p:cNvSpPr>
            <a:spLocks noGrp="1"/>
          </p:cNvSpPr>
          <p:nvPr>
            <p:ph type="sldNum" sz="quarter" idx="4"/>
          </p:nvPr>
        </p:nvSpPr>
        <p:spPr/>
        <p:txBody>
          <a:bodyPr/>
          <a:lstStyle/>
          <a:p>
            <a:fld id="{AEF28B38-18CD-45F7-BC13-FDF411831B66}" type="slidenum">
              <a:rPr lang="fi-FI" smtClean="0"/>
              <a:pPr/>
              <a:t>8</a:t>
            </a:fld>
            <a:endParaRPr lang="fi-FI" dirty="0"/>
          </a:p>
        </p:txBody>
      </p:sp>
      <p:sp>
        <p:nvSpPr>
          <p:cNvPr id="5" name="Alatunnisteen paikkamerkki 4"/>
          <p:cNvSpPr>
            <a:spLocks noGrp="1"/>
          </p:cNvSpPr>
          <p:nvPr>
            <p:ph type="ftr" sz="quarter" idx="3"/>
          </p:nvPr>
        </p:nvSpPr>
        <p:spPr/>
        <p:txBody>
          <a:bodyPr/>
          <a:lstStyle/>
          <a:p>
            <a:r>
              <a:rPr lang="fi-FI"/>
              <a:t>ELÄKETURVAKESKUS</a:t>
            </a:r>
            <a:endParaRPr lang="fi-FI" sz="1300" dirty="0"/>
          </a:p>
        </p:txBody>
      </p:sp>
      <p:pic>
        <p:nvPicPr>
          <p:cNvPr id="6" name="Kuva 5">
            <a:extLst>
              <a:ext uri="{FF2B5EF4-FFF2-40B4-BE49-F238E27FC236}">
                <a16:creationId xmlns:a16="http://schemas.microsoft.com/office/drawing/2014/main" id="{9BC75BEC-C9D6-411A-8CC7-EA23FAB3CC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2208" y="1159533"/>
            <a:ext cx="7992549" cy="5169856"/>
          </a:xfrm>
          <a:prstGeom prst="rect">
            <a:avLst/>
          </a:prstGeom>
        </p:spPr>
      </p:pic>
    </p:spTree>
    <p:extLst>
      <p:ext uri="{BB962C8B-B14F-4D97-AF65-F5344CB8AC3E}">
        <p14:creationId xmlns:p14="http://schemas.microsoft.com/office/powerpoint/2010/main" val="78471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122401"/>
            <a:ext cx="7886700" cy="887534"/>
          </a:xfrm>
        </p:spPr>
        <p:txBody>
          <a:bodyPr/>
          <a:lstStyle/>
          <a:p>
            <a:r>
              <a:rPr lang="fi-FI" dirty="0"/>
              <a:t>Työeläkerahan kulku vuonna 2018</a:t>
            </a:r>
            <a:endParaRPr lang="en-US" dirty="0"/>
          </a:p>
        </p:txBody>
      </p:sp>
      <p:sp>
        <p:nvSpPr>
          <p:cNvPr id="4" name="Dian numeron paikkamerkki 3"/>
          <p:cNvSpPr>
            <a:spLocks noGrp="1"/>
          </p:cNvSpPr>
          <p:nvPr>
            <p:ph type="sldNum" sz="quarter" idx="4"/>
          </p:nvPr>
        </p:nvSpPr>
        <p:spPr/>
        <p:txBody>
          <a:bodyPr/>
          <a:lstStyle/>
          <a:p>
            <a:fld id="{AEF28B38-18CD-45F7-BC13-FDF411831B66}" type="slidenum">
              <a:rPr lang="fi-FI" smtClean="0"/>
              <a:pPr/>
              <a:t>9</a:t>
            </a:fld>
            <a:endParaRPr lang="fi-FI" dirty="0"/>
          </a:p>
        </p:txBody>
      </p:sp>
      <p:sp>
        <p:nvSpPr>
          <p:cNvPr id="6" name="Alatunnisteen paikkamerkki 5"/>
          <p:cNvSpPr>
            <a:spLocks noGrp="1"/>
          </p:cNvSpPr>
          <p:nvPr>
            <p:ph type="ftr" sz="quarter" idx="3"/>
          </p:nvPr>
        </p:nvSpPr>
        <p:spPr/>
        <p:txBody>
          <a:bodyPr/>
          <a:lstStyle/>
          <a:p>
            <a:r>
              <a:rPr lang="fi-FI"/>
              <a:t>ELÄKETURVAKESKUS</a:t>
            </a:r>
            <a:endParaRPr lang="fi-FI" sz="1300" dirty="0"/>
          </a:p>
        </p:txBody>
      </p:sp>
      <p:pic>
        <p:nvPicPr>
          <p:cNvPr id="5" name="Kuva 4">
            <a:extLst>
              <a:ext uri="{FF2B5EF4-FFF2-40B4-BE49-F238E27FC236}">
                <a16:creationId xmlns:a16="http://schemas.microsoft.com/office/drawing/2014/main" id="{E0D93DFB-4B1A-4B03-8095-4BE8A9DBEB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6208" y="1072332"/>
            <a:ext cx="7931583" cy="4925995"/>
          </a:xfrm>
          <a:prstGeom prst="rect">
            <a:avLst/>
          </a:prstGeom>
        </p:spPr>
      </p:pic>
    </p:spTree>
    <p:extLst>
      <p:ext uri="{BB962C8B-B14F-4D97-AF65-F5344CB8AC3E}">
        <p14:creationId xmlns:p14="http://schemas.microsoft.com/office/powerpoint/2010/main" val="2046463575"/>
      </p:ext>
    </p:extLst>
  </p:cSld>
  <p:clrMapOvr>
    <a:masterClrMapping/>
  </p:clrMapOvr>
</p:sld>
</file>

<file path=ppt/theme/theme1.xml><?xml version="1.0" encoding="utf-8"?>
<a:theme xmlns:a="http://schemas.openxmlformats.org/drawingml/2006/main" name="Blank">
  <a:themeElements>
    <a:clrScheme name="ETK">
      <a:dk1>
        <a:sysClr val="windowText" lastClr="000000"/>
      </a:dk1>
      <a:lt1>
        <a:sysClr val="window" lastClr="FFFFFF"/>
      </a:lt1>
      <a:dk2>
        <a:srgbClr val="023588"/>
      </a:dk2>
      <a:lt2>
        <a:srgbClr val="75D2F2"/>
      </a:lt2>
      <a:accent1>
        <a:srgbClr val="02B7FA"/>
      </a:accent1>
      <a:accent2>
        <a:srgbClr val="033B72"/>
      </a:accent2>
      <a:accent3>
        <a:srgbClr val="F9A106"/>
      </a:accent3>
      <a:accent4>
        <a:srgbClr val="808080"/>
      </a:accent4>
      <a:accent5>
        <a:srgbClr val="0D8DC9"/>
      </a:accent5>
      <a:accent6>
        <a:srgbClr val="BBBBBB"/>
      </a:accent6>
      <a:hlink>
        <a:srgbClr val="0000FF"/>
      </a:hlink>
      <a:folHlink>
        <a:srgbClr val="7030A0"/>
      </a:folHlink>
    </a:clrScheme>
    <a:fontScheme name="ETK_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ETK_suomi.potx" id="{EE430B1B-8B9B-414A-B9F3-88F4F9BA2005}" vid="{C3C0DD26-B90E-4BF3-89C4-C6AB7E7A697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1797</Words>
  <Application>Microsoft Office PowerPoint</Application>
  <PresentationFormat>Näytössä katseltava diaesitys (4:3)</PresentationFormat>
  <Paragraphs>232</Paragraphs>
  <Slides>20</Slides>
  <Notes>20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Verdana</vt:lpstr>
      <vt:lpstr>Blank</vt:lpstr>
      <vt:lpstr>Kustannustenjako kuvina</vt:lpstr>
      <vt:lpstr>Työeläkkeiden rahavirrat vuonna 2018</vt:lpstr>
      <vt:lpstr>Osittain rahastoiva järjestelmä</vt:lpstr>
      <vt:lpstr>TyEL- ja MEL-eläkkeiden osittainen rahastointi</vt:lpstr>
      <vt:lpstr>Työeläkkeiden rahoitus Suomessa</vt:lpstr>
      <vt:lpstr>Viimeinen eläkelaitos maksaa eläkkeensaajan kaikki eläkeosat</vt:lpstr>
      <vt:lpstr>Työeläkkeiden kustannustenjako</vt:lpstr>
      <vt:lpstr>Toisten puolesta maksetut eläkeosat  vuosina2001–2018</vt:lpstr>
      <vt:lpstr>Työeläkerahan kulku vuonna 2018</vt:lpstr>
      <vt:lpstr>Maksetut TyEL- ja MEL-eläkkeet vuosina  2001–2018</vt:lpstr>
      <vt:lpstr>YEL:n mukainen eläkemeno ja valtion osuus vuosina 1991–2018</vt:lpstr>
      <vt:lpstr>MYEL:n mukainen eläkemeno ja valtion osuus vuosina 1990–2018 </vt:lpstr>
      <vt:lpstr>Palkattomien aikojen perusteella maksetut eläkkeen osat vuosina 2006–2018</vt:lpstr>
      <vt:lpstr>VEKL:n perusteella maksetut etuudet  vuosina 2006–2018</vt:lpstr>
      <vt:lpstr>TVR-maksu suhteessa vakuutettuun palkka-summaan ja työttömyysaste vuosina 1990–2018 </vt:lpstr>
      <vt:lpstr>TyEL- ja MEL-eläkevarat vastuuosittain vuosina 2007–2018, 31.12.</vt:lpstr>
      <vt:lpstr>TyEL- ja MEL-vakuutusmaksu eläkelaitos- tyypeittäin vuonna 2020</vt:lpstr>
      <vt:lpstr>Työeläkemaksuprosentit vuonna 2020</vt:lpstr>
      <vt:lpstr>Työeläkevakuutusyhtiössä vakuutetun työnantajan TyEL-maksun osat keskimäärin vuonna 2020</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2019-12-30T11:12:08Z</dcterms:created>
  <dcterms:modified xsi:type="dcterms:W3CDTF">2019-12-30T12:23:50Z</dcterms:modified>
</cp:coreProperties>
</file>